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22"/>
  </p:notesMasterIdLst>
  <p:sldIdLst>
    <p:sldId id="261" r:id="rId2"/>
    <p:sldId id="276" r:id="rId3"/>
    <p:sldId id="277" r:id="rId4"/>
    <p:sldId id="279" r:id="rId5"/>
    <p:sldId id="280" r:id="rId6"/>
    <p:sldId id="278" r:id="rId7"/>
    <p:sldId id="308" r:id="rId8"/>
    <p:sldId id="281" r:id="rId9"/>
    <p:sldId id="264" r:id="rId10"/>
    <p:sldId id="310" r:id="rId11"/>
    <p:sldId id="305" r:id="rId12"/>
    <p:sldId id="306" r:id="rId13"/>
    <p:sldId id="271" r:id="rId14"/>
    <p:sldId id="269" r:id="rId15"/>
    <p:sldId id="286" r:id="rId16"/>
    <p:sldId id="309" r:id="rId17"/>
    <p:sldId id="307" r:id="rId18"/>
    <p:sldId id="268" r:id="rId19"/>
    <p:sldId id="27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8-29T10:43:19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9402 7902 0,'70'0'250,"-52"0"-250,52 0 15,-34 0-15,16 0 16,-16 0 0,34 0-16,1 0 15,-1 18 1,-34-18-1,17 0 1,-18 0 0,18 0-16,17 0 15,-17 0 1,-17 0-16,34 0 0,-17 0 16,-18 0-1,54 0-15,-54 0 0,0 0 16,0 0-16,18 0 15,-35 0-15,0 0 16,34 0 0,-34 0-1,0 0-15,17 0 16,-17 0-16,-1 0 47,36 0-32,-35 0-15,35 18 16,-18-18-16,36 0 16,17 0-16,-53 0 15,36 0-15,-36 0 16,53 17-16,-70-17 16,52 35-16,-52-35 15,35 0-15,-36 18 16,19-18-1,-19 0 189,19 0-189,17 0-15,-18 0 16,18 0-16,-36 0 15,1 0-15,35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8-29T10:43:21.1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16122 7955 0,'53'0'172,"0"0"-157,17 0-15,1 0 16,-18 0-16,0 0 16,17 0-16,1 0 15,-18 0 1,-18 0-16,18 0 15,18 0-15,-36 0 16,18 0-16,-18 0 16,18 0-16,-18 0 15,18 0-15,35 0 16,-70 0-16,52 0 16,-34 0-16,34 0 15,-34 0-15,17 0 16,-36 0-16,36 0 15,-35 0-15,17 0 16,18 0 0,-35 0-16,17-17 15,-18 17 1,1 0-16,0 0 16,17 0-16,0-18 15,-17 18 1,0 0 15,-1 0-15,1 0-1,-1 0 1,19 0-16,-19 0 16,1 0-16,17 0 15,-17 0 1,0 0-16,35 0 31,-36 0-15,1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8-29T10:43:25.7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9596 12100 0,'0'-17'157,"17"17"-142,71 0-15,-35 0 16,53 0-16,0 0 15,0 0-15,-53 0 16,53 0-16,-18 0 16,-35 0-16,-18 0 15,0 0-15,-17 0 16,17 0-16,0 0 16,1 0-1,-19 0-15,19 0 16,-1 0-16,-17 0 15,-1 0-15,18 0 16,1 0-16,-19 0 16,36 0-16,-17 0 15,16 0 1,-34 0-16,35 0 16,-18 0-16,-17 0 15,35 0-15,0 0 16,-36 0-1,19 0-15,-1 0 16,-17 0-16,17 0 16,-17 0-16,-1 0 15,1 0-15,-1 0 16,19 0-16,-19 0 16,1 0-16,17 0 15,1 0 1,-19 0-16,18 0 15,-17 0-15,0 0 16,-1 0-16,1 0 16,17 0-16,1-18 15,-1 0-15,-17 18 16,34-17-16,-34 17 16,0 0-1,-1 0 1,19 0 234,-19 0-250,1 0 15,17 0-15,-17 0 16,-1 0 62,1 0-78,0-18 47,-1 18 47,1 0-79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8-29T10:43:27.5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15875 12012 0,'0'18'110,"35"-18"-95,18 0-15,18 0 16,-1 0-16,1 0 16,17 0-16,18 0 15,-36 0-15,19 0 16,-19 0-16,36 0 16,-53 0-16,35 0 15,-35 0-15,0 0 16,-18 0-16,18 0 15,-35 0-15,-1 0 16,36 0 0,-35 0-1,35 0 17,17 0-17,-34 0-15,52 0 16,-17 0-16,-19 0 15,19 0-15,-36 0 16,36 0 0,-36 0-16,0 0 15,36 0-15,-53 0 16,-1 0-16,1 0 16,17 0-16,-17 0 15,-1 0-15,19 0 16,-19 0-16,1 0 15,0 0-15,17 0 16,-17 0 0,-1 0 15,18 0-15,-17 0-1,17 0-15,-17 0 16,0 0-16,17 0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8-29T10:43:29.6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21943 7955 0,'53'0'93,"0"-17"-77,52-1 0,1 18-16,0 0 15,53 0-15,-18 0 16,-70 0-16,70-53 15,-53 53-15,18 0 16,0-18-16,-54 18 16,-16 0-16,52 0 15,-53 0-15,18-17 16,-35 17 0,-1 0-1,1 0 79,17 0-94,-17 0 31,35 0-31,-18 0 31,0 0-31,-17 0 16,17 0-16,-17 17 16,17-17-1,-17 0-15,35 0 16,-36 0-16,19 0 31,-19 0-31,1 18 16,0-18 156,17 0-157,-17 0-15,34 0 16,-34 0 0,17 0-16,18 0 15,-35 0-15,0 0 31,17 0 1,-18 0-32,1 0 15,17 0 1,-17 0 0,0 0-1,-1 18 126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8-29T10:43:31.3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21978 12012 0,'18'0'156,"88"0"-156,-18 0 16,18 0-1,-36 18-15,18-18 16,-17 35-16,17-35 15,-53 0-15,36 0 16,17 0-16,-53 0 16,1 0-16,-19 0 15,1 0-15,52 0 16,-52 0-16,17 0 16,1 0-16,17 0 15,-36 0-15,19 0 16,52 0-1,0 35-15,-35-35 16,-36 0 0,54 0-16,-53 0 15,35 0-15,-18 0 16,-18 0-16,54 18 16,-53-18-1,-1 0-15,19 0 16,-19 0-16,36 18 0,-35-18 15,35 0 1,-18 0-16,-17 0 0,17 0 16,-17 0-1,-1 0-15,18 0 16,-17 0-16,0 0 16,35 0-16,-36 0 15,1 0 1,35 0-16,-36 0 15,1 0-15,0 0 16,-1 0-16,1 0 16,0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404D7-7727-4E94-9F21-D7625CFC980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BB802-4832-44BA-8877-FFE81E192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2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2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14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1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customXml" Target="../ink/ink4.xml"/><Relationship Id="rId1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56" y="3269855"/>
            <a:ext cx="10993549" cy="147501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영어논술및논리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3" y="4943276"/>
            <a:ext cx="10993546" cy="100301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WEEK 1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2022.8.29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3631" y="952491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6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17987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문해력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AutoShape 2" descr="King Penguin | Facts, pictures &amp; more about King Pengu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세로로 말린 두루마리 모양 2"/>
          <p:cNvSpPr/>
          <p:nvPr/>
        </p:nvSpPr>
        <p:spPr>
          <a:xfrm>
            <a:off x="4365419" y="2459131"/>
            <a:ext cx="3450566" cy="3679568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00206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심심한 사과의 말씀 드립니다</a:t>
            </a:r>
            <a:endParaRPr lang="ko-KR" altLang="en-US" sz="3600" dirty="0">
              <a:solidFill>
                <a:srgbClr val="00206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100" name="Picture 4" descr="AI에게 '분석력'이 있다면, 우리에겐 '문해력'이 있다 &lt; 기획 &lt; 사회·문화 &lt; 기사본문 - 경대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41" y="2939766"/>
            <a:ext cx="2506122" cy="30163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56" y="3269855"/>
            <a:ext cx="10993549" cy="147501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영어논술및논리</a:t>
            </a:r>
            <a:endParaRPr lang="ko-KR" altLang="en-US" sz="40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6859" y="5157557"/>
            <a:ext cx="10993546" cy="59032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2022.09.01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3631" y="952491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3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5-minute </a:t>
            </a:r>
            <a:r>
              <a:rPr lang="en-US" altLang="ko-KR" dirty="0" smtClean="0"/>
              <a:t>Freewriting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AutoShape 2" descr="King Penguin | Facts, pictures &amp; more about King Pengu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글쓰기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endParaRPr lang="ko-KR" altLang="en-US" sz="3600" dirty="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A. </a:t>
            </a:r>
            <a:r>
              <a:rPr lang="ko-KR" altLang="en-US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자기표현을 위한 쓰기</a:t>
            </a:r>
            <a:endParaRPr lang="en-US" altLang="ko-KR" sz="2800" dirty="0" smtClean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personal expression</a:t>
            </a:r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여론 </a:t>
            </a:r>
            <a:r>
              <a:rPr lang="ko-KR" altLang="en-US" sz="28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형성을 위한 </a:t>
            </a:r>
            <a:r>
              <a:rPr lang="ko-KR" altLang="en-US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쓰기</a:t>
            </a:r>
            <a:endParaRPr lang="en-US" altLang="ko-KR" sz="2800" dirty="0" smtClean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28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social action-</a:t>
            </a:r>
            <a:endParaRPr lang="en-US" altLang="ko-KR" sz="28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85112" y="2465642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Why do people write?</a:t>
            </a:r>
            <a:endParaRPr lang="ko-KR" altLang="en-US" sz="3600" b="1" dirty="0">
              <a:solidFill>
                <a:srgbClr val="00B0F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1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쓰기의 정의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쓰기란 </a:t>
            </a: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기호를 사용한다는 것을 일차적으로 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의미함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 (</a:t>
            </a:r>
            <a:r>
              <a:rPr lang="ko-KR" altLang="en-US" sz="2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최연희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쓰기란 필자가 문자 기호를 사용하여 자신의 메시지를 독자에게 전달하는 의사소통과정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Writing is “</a:t>
            </a:r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creative</a:t>
            </a:r>
            <a:r>
              <a:rPr lang="ko-KR" altLang="en-US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outlet” vs. Writing is a “</a:t>
            </a:r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social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action”</a:t>
            </a:r>
          </a:p>
          <a:p>
            <a:pPr marL="457200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Writing is “the </a:t>
            </a:r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process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whereby a person selects, develops, arranges, and expresses ideas in units of discourse.”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7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쓰기 목적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O’malley</a:t>
            </a:r>
            <a:r>
              <a:rPr lang="ko-KR" altLang="en-US" sz="2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&amp; Valdez Pierce (1996) = informative, expressive, persuasive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Vahapassi</a:t>
            </a:r>
            <a:r>
              <a:rPr lang="en-US" altLang="ko-KR" sz="2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(1992) = to learn, to convey, to inform, to convince, to entertain, to keep in touch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White (1980) = institutional, personal writing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Hedge (1988) = personal, public, creative, social, study, institutional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Byrne (1988) = personal, professional, creative writing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쓰기 목적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 inform 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정보제공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기사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자소서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institutional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 convince 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설득목적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논설문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social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 entertain 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창작목적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문학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만화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sz="24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personal &amp; creative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400" dirty="0"/>
              <a:t/>
            </a:r>
            <a:br>
              <a:rPr lang="en-US" altLang="ko-KR" sz="2400" dirty="0"/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03393" y="885890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쓰기 목적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61" y="3215504"/>
            <a:ext cx="1744686" cy="1744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99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Is this </a:t>
            </a:r>
            <a:r>
              <a:rPr lang="en-US" altLang="ko-KR" sz="3600" dirty="0" smtClean="0"/>
              <a:t>‘writing’?</a:t>
            </a:r>
            <a:endParaRPr lang="ko-KR" altLang="en-US" sz="3600" dirty="0"/>
          </a:p>
        </p:txBody>
      </p:sp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6590911" y="2850072"/>
            <a:ext cx="4065587" cy="2305050"/>
          </a:xfrm>
        </p:spPr>
        <p:txBody>
          <a:bodyPr>
            <a:normAutofit/>
          </a:bodyPr>
          <a:lstStyle/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Writing? –Yes/No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purpose? –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audience? -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독자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0264" t="35404" r="31633" b="21553"/>
          <a:stretch/>
        </p:blipFill>
        <p:spPr>
          <a:xfrm>
            <a:off x="2113840" y="2409456"/>
            <a:ext cx="3503602" cy="3816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순서도: 처리 2"/>
          <p:cNvSpPr/>
          <p:nvPr/>
        </p:nvSpPr>
        <p:spPr>
          <a:xfrm>
            <a:off x="2620106" y="3717429"/>
            <a:ext cx="2736304" cy="864096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Context</a:t>
            </a:r>
            <a:endParaRPr lang="en-US" altLang="ko-KR" sz="32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0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79377" y="973668"/>
            <a:ext cx="11233248" cy="706964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쓰기유형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0" t="9838" r="19878" b="6294"/>
          <a:stretch/>
        </p:blipFill>
        <p:spPr>
          <a:xfrm>
            <a:off x="2594344" y="2227726"/>
            <a:ext cx="7004896" cy="4266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3384720" y="2844720"/>
              <a:ext cx="889200" cy="385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8520" y="2781360"/>
                <a:ext cx="921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5803920" y="2851200"/>
              <a:ext cx="724320" cy="129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8080" y="2787480"/>
                <a:ext cx="756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3454560" y="4324320"/>
              <a:ext cx="889200" cy="320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8360" y="4260960"/>
                <a:ext cx="9212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/>
              <p14:cNvContentPartPr/>
              <p14:nvPr/>
            </p14:nvContentPartPr>
            <p14:xfrm>
              <a:off x="5715000" y="4324320"/>
              <a:ext cx="876600" cy="68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99160" y="4260960"/>
                <a:ext cx="908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7899480" y="2819520"/>
              <a:ext cx="870120" cy="446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83640" y="2755800"/>
                <a:ext cx="901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7912080" y="4324320"/>
              <a:ext cx="851400" cy="450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96240" y="4260960"/>
                <a:ext cx="88308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7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6478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[</a:t>
            </a:r>
            <a:r>
              <a:rPr lang="ko-KR" altLang="en-US" sz="3600" dirty="0" err="1" smtClean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영어논술및논리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]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교과목개요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656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dirty="0"/>
              <a:t>This course will introduce theoretical and practical </a:t>
            </a:r>
            <a:r>
              <a:rPr lang="en-US" altLang="ko-KR" sz="2000" dirty="0">
                <a:solidFill>
                  <a:srgbClr val="FF0000"/>
                </a:solidFill>
              </a:rPr>
              <a:t>concepts</a:t>
            </a:r>
            <a:r>
              <a:rPr lang="en-US" altLang="ko-KR" sz="2000" dirty="0"/>
              <a:t> and </a:t>
            </a:r>
            <a:r>
              <a:rPr lang="en-US" altLang="ko-KR" sz="2000" dirty="0">
                <a:solidFill>
                  <a:srgbClr val="FF0000"/>
                </a:solidFill>
              </a:rPr>
              <a:t>issues</a:t>
            </a:r>
            <a:r>
              <a:rPr lang="en-US" altLang="ko-KR" sz="2000" dirty="0"/>
              <a:t> on second/foreign language </a:t>
            </a:r>
            <a:r>
              <a:rPr lang="en-US" altLang="ko-KR" sz="2000" dirty="0" smtClean="0"/>
              <a:t>writing. We </a:t>
            </a:r>
            <a:r>
              <a:rPr lang="en-US" altLang="ko-KR" sz="2000" dirty="0"/>
              <a:t>will </a:t>
            </a:r>
            <a:r>
              <a:rPr lang="en-US" altLang="ko-KR" sz="2000" dirty="0">
                <a:solidFill>
                  <a:schemeClr val="tx1"/>
                </a:solidFill>
              </a:rPr>
              <a:t>explore conventions or </a:t>
            </a:r>
            <a:r>
              <a:rPr lang="en-US" altLang="ko-KR" sz="2000" dirty="0">
                <a:solidFill>
                  <a:srgbClr val="FF0000"/>
                </a:solidFill>
              </a:rPr>
              <a:t>expectations </a:t>
            </a:r>
            <a:r>
              <a:rPr lang="en-US" altLang="ko-KR" sz="2000" dirty="0"/>
              <a:t>in </a:t>
            </a:r>
            <a:r>
              <a:rPr lang="en-US" altLang="ko-KR" sz="2000" i="1" dirty="0">
                <a:solidFill>
                  <a:srgbClr val="FF0000"/>
                </a:solidFill>
              </a:rPr>
              <a:t>how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L2 language learners may </a:t>
            </a:r>
            <a:r>
              <a:rPr lang="en-US" altLang="ko-KR" sz="2000" i="1" dirty="0">
                <a:solidFill>
                  <a:schemeClr val="tx1"/>
                </a:solidFill>
              </a:rPr>
              <a:t>write</a:t>
            </a:r>
            <a:r>
              <a:rPr lang="en-US" altLang="ko-KR" sz="2000" dirty="0">
                <a:solidFill>
                  <a:schemeClr val="tx1"/>
                </a:solidFill>
              </a:rPr>
              <a:t> in the native language (</a:t>
            </a:r>
            <a:r>
              <a:rPr lang="en-US" altLang="ko-KR" sz="2000" dirty="0" smtClean="0">
                <a:solidFill>
                  <a:schemeClr val="tx1"/>
                </a:solidFill>
              </a:rPr>
              <a:t>L1-Korean) </a:t>
            </a:r>
            <a:r>
              <a:rPr lang="en-US" altLang="ko-KR" sz="2000" dirty="0">
                <a:solidFill>
                  <a:schemeClr val="tx1"/>
                </a:solidFill>
              </a:rPr>
              <a:t>or the target language (</a:t>
            </a:r>
            <a:r>
              <a:rPr lang="en-US" altLang="ko-KR" sz="2000" dirty="0" smtClean="0">
                <a:solidFill>
                  <a:schemeClr val="tx1"/>
                </a:solidFill>
              </a:rPr>
              <a:t>L2-English) </a:t>
            </a:r>
            <a:r>
              <a:rPr lang="en-US" altLang="ko-KR" sz="2000" dirty="0">
                <a:solidFill>
                  <a:schemeClr val="tx1"/>
                </a:solidFill>
              </a:rPr>
              <a:t>and als</a:t>
            </a:r>
            <a:r>
              <a:rPr lang="en-US" altLang="ko-KR" sz="2000" dirty="0"/>
              <a:t>o discuss how </a:t>
            </a:r>
            <a:r>
              <a:rPr lang="en-US" altLang="ko-KR" sz="2000" dirty="0">
                <a:solidFill>
                  <a:schemeClr val="tx1"/>
                </a:solidFill>
              </a:rPr>
              <a:t>the written forms can be </a:t>
            </a:r>
            <a:r>
              <a:rPr lang="en-US" altLang="ko-KR" sz="2000" dirty="0"/>
              <a:t>shaped by the </a:t>
            </a:r>
            <a:r>
              <a:rPr lang="en-US" altLang="ko-KR" sz="2000" dirty="0" smtClean="0">
                <a:solidFill>
                  <a:srgbClr val="FF0000"/>
                </a:solidFill>
              </a:rPr>
              <a:t>cultures or genres</a:t>
            </a:r>
            <a:r>
              <a:rPr lang="en-US" altLang="ko-KR" sz="2000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중요할까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생각의 힘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글을 쓰는 이유는 무엇일까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=&gt;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표현의자유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여론형성</a:t>
            </a:r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쓰기를 잘 하려면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=&gt;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독자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맥락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</a:t>
            </a:r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쓰기와 문화 관계가 있을까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=&gt;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대조수사학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reative writing clip art free clipart images 2 - Clipart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298" y="4998490"/>
            <a:ext cx="1892509" cy="14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69564" y="4517250"/>
            <a:ext cx="2165231" cy="379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30768" y="5007962"/>
            <a:ext cx="2608055" cy="379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50009" y="5488804"/>
            <a:ext cx="2726173" cy="379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0768" y="5969646"/>
            <a:ext cx="2165231" cy="379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쓰기능력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Grammar Knowledge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Content Knowledge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Discourse competence/context/genre knowledge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Strategies/writing process knowledge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6478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[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영어논술및논리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]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교육목표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4598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Students will </a:t>
            </a:r>
            <a:r>
              <a:rPr lang="en-US" altLang="ko-KR" sz="2400" dirty="0"/>
              <a:t>be able </a:t>
            </a:r>
            <a:r>
              <a:rPr lang="en-US" altLang="ko-KR" sz="2400" dirty="0" smtClean="0"/>
              <a:t>to: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400" dirty="0" smtClean="0">
                <a:solidFill>
                  <a:srgbClr val="FF0000"/>
                </a:solidFill>
              </a:rPr>
              <a:t>reflect how you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have learned L1 and L2 writing in school settings,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400" dirty="0" smtClean="0"/>
              <a:t>understand </a:t>
            </a:r>
            <a:r>
              <a:rPr lang="en-US" altLang="ko-KR" sz="2400" dirty="0"/>
              <a:t>theoretical/practical </a:t>
            </a:r>
            <a:r>
              <a:rPr lang="en-US" altLang="ko-KR" sz="2400" dirty="0">
                <a:solidFill>
                  <a:schemeClr val="tx1"/>
                </a:solidFill>
              </a:rPr>
              <a:t>concepts and issues in </a:t>
            </a:r>
            <a:r>
              <a:rPr lang="en-US" altLang="ko-KR" sz="2400" dirty="0" smtClean="0">
                <a:solidFill>
                  <a:schemeClr val="tx1"/>
                </a:solidFill>
              </a:rPr>
              <a:t>teaching and learning </a:t>
            </a:r>
            <a:r>
              <a:rPr lang="en-US" altLang="ko-KR" sz="2400" dirty="0">
                <a:solidFill>
                  <a:schemeClr val="tx1"/>
                </a:solidFill>
              </a:rPr>
              <a:t>L2 writing,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400" dirty="0" smtClean="0">
                <a:solidFill>
                  <a:schemeClr val="tx1"/>
                </a:solidFill>
              </a:rPr>
              <a:t>understand product/process/genre-oriented </a:t>
            </a:r>
            <a:r>
              <a:rPr lang="en-US" altLang="ko-KR" sz="2400" dirty="0">
                <a:solidFill>
                  <a:schemeClr val="tx1"/>
                </a:solidFill>
              </a:rPr>
              <a:t>approach in L2 </a:t>
            </a:r>
            <a:r>
              <a:rPr lang="en-US" altLang="ko-KR" sz="2400" dirty="0" smtClean="0">
                <a:solidFill>
                  <a:schemeClr val="tx1"/>
                </a:solidFill>
              </a:rPr>
              <a:t>writing,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400" dirty="0" smtClean="0">
                <a:solidFill>
                  <a:schemeClr val="tx1"/>
                </a:solidFill>
              </a:rPr>
              <a:t>understand </a:t>
            </a:r>
            <a:r>
              <a:rPr lang="en-US" altLang="ko-KR" sz="2400" dirty="0">
                <a:solidFill>
                  <a:schemeClr val="tx1"/>
                </a:solidFill>
              </a:rPr>
              <a:t>cultural thought patterns 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en-US" altLang="ko-KR" sz="2400" dirty="0">
                <a:solidFill>
                  <a:schemeClr val="tx1"/>
                </a:solidFill>
              </a:rPr>
              <a:t>prototypical </a:t>
            </a:r>
            <a:r>
              <a:rPr lang="en-US" altLang="ko-KR" sz="2400" dirty="0" smtClean="0">
                <a:solidFill>
                  <a:schemeClr val="tx1"/>
                </a:solidFill>
              </a:rPr>
              <a:t>patterns</a:t>
            </a:r>
            <a:r>
              <a:rPr lang="en-US" altLang="ko-KR" sz="2400" dirty="0" smtClean="0"/>
              <a:t>) in </a:t>
            </a:r>
            <a:r>
              <a:rPr lang="en-US" altLang="ko-KR" sz="2400" dirty="0"/>
              <a:t>L2 writing, 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400" dirty="0" smtClean="0">
                <a:solidFill>
                  <a:srgbClr val="FF0000"/>
                </a:solidFill>
              </a:rPr>
              <a:t>improve your writing skills!! 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3974"/>
          <a:stretch/>
        </p:blipFill>
        <p:spPr>
          <a:xfrm>
            <a:off x="9998014" y="4798712"/>
            <a:ext cx="1940596" cy="16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5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892108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[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영어논술및논리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]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성적평가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44127" y="2228003"/>
            <a:ext cx="4459455" cy="36330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중간평가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(25%)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기말평가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(25%)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과제물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(20%)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출석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(20%)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참여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(10%)</a:t>
            </a:r>
            <a:endParaRPr lang="ko-KR" altLang="en-US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AutoShape 4" descr="GPA 계산방법 : 네이버 블로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94022"/>
              </p:ext>
            </p:extLst>
          </p:nvPr>
        </p:nvGraphicFramePr>
        <p:xfrm>
          <a:off x="6345950" y="3231615"/>
          <a:ext cx="3672024" cy="178395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051415"/>
                <a:gridCol w="1620609"/>
              </a:tblGrid>
              <a:tr h="47075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상대평가</a:t>
                      </a:r>
                      <a:endParaRPr lang="en-US" altLang="ko-KR" sz="1600" b="0" dirty="0">
                        <a:solidFill>
                          <a:schemeClr val="accent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7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</a:t>
                      </a:r>
                      <a:r>
                        <a:rPr lang="ko-KR" altLang="en-US" sz="1600" b="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등급</a:t>
                      </a:r>
                      <a:endParaRPr lang="ko-KR" altLang="en-US" sz="1600" b="0" dirty="0">
                        <a:solidFill>
                          <a:schemeClr val="accent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30%</a:t>
                      </a:r>
                      <a:endParaRPr lang="en-US" altLang="ko-KR" sz="1600" b="0" dirty="0">
                        <a:solidFill>
                          <a:schemeClr val="accent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4337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</a:t>
                      </a:r>
                      <a:r>
                        <a:rPr lang="ko-KR" altLang="en-US" sz="1600" b="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등급</a:t>
                      </a:r>
                      <a:endParaRPr lang="en-US" altLang="ko-KR" sz="1600" b="0" dirty="0">
                        <a:solidFill>
                          <a:schemeClr val="accent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40%</a:t>
                      </a:r>
                      <a:endParaRPr lang="en-US" altLang="ko-KR" sz="1600" b="0" dirty="0">
                        <a:solidFill>
                          <a:schemeClr val="accent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4337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  <a:r>
                        <a:rPr lang="ko-KR" altLang="en-US" sz="1600" b="0" dirty="0" err="1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등급이하</a:t>
                      </a:r>
                      <a:endParaRPr lang="en-US" altLang="ko-KR" sz="1600" b="0" dirty="0">
                        <a:solidFill>
                          <a:schemeClr val="accent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30%</a:t>
                      </a:r>
                      <a:endParaRPr lang="en-US" altLang="ko-KR" sz="1600" b="0" dirty="0">
                        <a:solidFill>
                          <a:schemeClr val="accent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1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교재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>
          <a:xfrm>
            <a:off x="4468483" y="2597064"/>
            <a:ext cx="6737229" cy="3033013"/>
          </a:xfrm>
        </p:spPr>
        <p:txBody>
          <a:bodyPr>
            <a:normAutofit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김성연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(2020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2000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영어교사와 </a:t>
            </a:r>
            <a:r>
              <a:rPr lang="ko-KR" altLang="en-US" sz="20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학습자를 위한 </a:t>
            </a:r>
            <a:r>
              <a:rPr lang="ko-KR" altLang="en-US" sz="2000" u="sng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영어논리및논술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한국문화사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교재는 글쓰기를 통해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비판적인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사고력을 함양하고 전문적 분석역량을 강화할 것을 강조하는 현대의 글쓰기 연구 </a:t>
            </a:r>
            <a:r>
              <a:rPr lang="ko-KR" altLang="en-US" sz="2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트렌드를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따르고 있다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83" y="2700066"/>
            <a:ext cx="2084509" cy="2855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96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82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글쓰기 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(writing)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3" y="2180496"/>
            <a:ext cx="7456383" cy="3678303"/>
          </a:xfrm>
        </p:spPr>
        <p:txBody>
          <a:bodyPr>
            <a:noAutofit/>
          </a:bodyPr>
          <a:lstStyle/>
          <a:p>
            <a:pPr marL="34290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생각의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보여주고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감동을 전달하고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직무 역량을 나타내는 등 인간 생활 전반에 걸쳐 우리의 생각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행동에 지대한 영향을 끼친다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.”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b="1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Really?</a:t>
            </a:r>
          </a:p>
          <a:p>
            <a:pPr marL="34290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altLang="ko-KR" sz="1050" b="1" i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대만에서는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대학시험에서 영어쓰기가 중요한 비중을 차지하고 학교 교육과정에서 영어 글쓰기를 강조하기 때문에 영어쓰기 역량이 우수하다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.”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b="1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Writing test in Korea?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45161" y="5551022"/>
            <a:ext cx="1576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김성연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2020, p.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955" y="2765322"/>
            <a:ext cx="1977388" cy="2708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12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82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글쓰기 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(writing)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8613" y="2323930"/>
            <a:ext cx="6958294" cy="33525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영어쓰기 지도는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학교현장에서 쓰기지도가 경시되고 있고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언어형식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집중하고 있기 때문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…” </a:t>
            </a:r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900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Your school</a:t>
            </a:r>
            <a:r>
              <a:rPr lang="en-US" altLang="ko-KR" sz="1900" b="1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altLang="ko-KR" sz="900" b="1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문법적으로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문장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수려한 어휘를 구사하는 것이 곧 영어쓰기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”-?! </a:t>
            </a:r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900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Grammar?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45161" y="5551022"/>
            <a:ext cx="1576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김성연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2020, p.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955" y="2765322"/>
            <a:ext cx="1977388" cy="2708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78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1838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글쓰기연습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483770" y="2669996"/>
            <a:ext cx="5087075" cy="536005"/>
          </a:xfrm>
        </p:spPr>
        <p:txBody>
          <a:bodyPr/>
          <a:lstStyle/>
          <a:p>
            <a:pPr algn="ctr"/>
            <a:r>
              <a:rPr lang="en-US" altLang="ko-KR" sz="2400" b="1" dirty="0" smtClean="0"/>
              <a:t>Free-writing</a:t>
            </a:r>
            <a:endParaRPr lang="ko-KR" altLang="en-US" sz="2400" b="1" dirty="0"/>
          </a:p>
        </p:txBody>
      </p:sp>
      <p:pic>
        <p:nvPicPr>
          <p:cNvPr id="6146" name="Picture 2" descr="Free Images Of Children Writing, Download Free Images Of Children Writing  png images, Free ClipArts on Clipart Librar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626" y="331355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Free Writing Clipart Pictures - Clipart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5-minute </a:t>
            </a:r>
            <a:r>
              <a:rPr lang="en-US" altLang="ko-KR" dirty="0" smtClean="0"/>
              <a:t>Freewriting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D7D1-8439-4D0F-BD9D-8F94412FF3F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AutoShape 2" descr="King Penguin | Facts, pictures &amp; more about King Pengu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King Penguin | Facts, pictures &amp;amp; more about King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32" y="2261162"/>
            <a:ext cx="5872353" cy="3908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085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3963</TotalTime>
  <Words>591</Words>
  <Application>Microsoft Office PowerPoint</Application>
  <PresentationFormat>와이드스크린</PresentationFormat>
  <Paragraphs>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 Unicode MS</vt:lpstr>
      <vt:lpstr>HY견고딕</vt:lpstr>
      <vt:lpstr>HY견명조</vt:lpstr>
      <vt:lpstr>맑은 고딕</vt:lpstr>
      <vt:lpstr>휴먼매직체</vt:lpstr>
      <vt:lpstr>Gill Sans MT</vt:lpstr>
      <vt:lpstr>Wingdings 2</vt:lpstr>
      <vt:lpstr>분할</vt:lpstr>
      <vt:lpstr>영어논술및논리</vt:lpstr>
      <vt:lpstr>[영어논술및논리] 교과목개요</vt:lpstr>
      <vt:lpstr>[영어논술및논리] 교육목표</vt:lpstr>
      <vt:lpstr>[영어논술및논리] 성적평가</vt:lpstr>
      <vt:lpstr>교재</vt:lpstr>
      <vt:lpstr>글쓰기 (writing)</vt:lpstr>
      <vt:lpstr>글쓰기 (writing)</vt:lpstr>
      <vt:lpstr>글쓰기연습</vt:lpstr>
      <vt:lpstr>5-minute Freewriting</vt:lpstr>
      <vt:lpstr>문해력</vt:lpstr>
      <vt:lpstr>영어논술및논리</vt:lpstr>
      <vt:lpstr>5-minute Freewriting</vt:lpstr>
      <vt:lpstr>글쓰기 목적</vt:lpstr>
      <vt:lpstr>쓰기의 정의</vt:lpstr>
      <vt:lpstr> 쓰기 목적</vt:lpstr>
      <vt:lpstr> 쓰기 목적</vt:lpstr>
      <vt:lpstr> </vt:lpstr>
      <vt:lpstr>Is this ‘writing’?</vt:lpstr>
      <vt:lpstr>쓰기유형</vt:lpstr>
      <vt:lpstr>쓰기능력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교수가 되는 길</dc:title>
  <dc:creator>admin</dc:creator>
  <cp:lastModifiedBy>admin</cp:lastModifiedBy>
  <cp:revision>147</cp:revision>
  <dcterms:created xsi:type="dcterms:W3CDTF">2021-05-01T20:03:38Z</dcterms:created>
  <dcterms:modified xsi:type="dcterms:W3CDTF">2022-08-28T15:07:11Z</dcterms:modified>
</cp:coreProperties>
</file>