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5143500" type="screen16x9"/>
  <p:notesSz cx="6858000" cy="9144000"/>
  <p:embeddedFontLst>
    <p:embeddedFont>
      <p:font typeface="Arvo" panose="020B0600000101010101" charset="0"/>
      <p:regular r:id="rId15"/>
      <p:bold r:id="rId16"/>
      <p:italic r:id="rId17"/>
      <p:boldItalic r:id="rId18"/>
    </p:embeddedFont>
    <p:embeddedFont>
      <p:font typeface="Barlow Condensed" panose="020B0600000101010101" charset="0"/>
      <p:regular r:id="rId19"/>
      <p:bold r:id="rId20"/>
      <p:italic r:id="rId21"/>
      <p:boldItalic r:id="rId22"/>
    </p:embeddedFont>
    <p:embeddedFont>
      <p:font typeface="Barlow Condensed Medium" panose="020B0600000101010101" charset="0"/>
      <p:regular r:id="rId23"/>
      <p:bold r:id="rId24"/>
      <p:italic r:id="rId25"/>
      <p:boldItalic r:id="rId26"/>
    </p:embeddedFont>
    <p:embeddedFont>
      <p:font typeface="Barlow Condensed SemiBold" panose="020B0600000101010101"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Fira Sans Extra Condensed Medium" panose="020B0600000101010101"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723" y="581"/>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Arvo"/>
              <a:ea typeface="Arvo"/>
              <a:cs typeface="Arvo"/>
              <a:sym typeface="Arvo"/>
            </a:endParaRPr>
          </a:p>
          <a:p>
            <a:pPr marL="457200" lvl="0" indent="-317500" algn="l" rtl="0">
              <a:spcBef>
                <a:spcPts val="0"/>
              </a:spcBef>
              <a:spcAft>
                <a:spcPts val="0"/>
              </a:spcAft>
              <a:buClr>
                <a:schemeClr val="lt1"/>
              </a:buClr>
              <a:buSzPts val="1400"/>
              <a:buFont typeface="Arvo"/>
              <a:buChar char="●"/>
            </a:pPr>
            <a:r>
              <a:rPr lang="es" sz="1400">
                <a:solidFill>
                  <a:schemeClr val="lt1"/>
                </a:solidFill>
                <a:latin typeface="Arvo"/>
                <a:ea typeface="Arvo"/>
                <a:cs typeface="Arvo"/>
                <a:sym typeface="Arvo"/>
              </a:rPr>
              <a:t>is actually getting done  </a:t>
            </a:r>
            <a:endParaRPr sz="1400">
              <a:solidFill>
                <a:schemeClr val="lt1"/>
              </a:solidFill>
              <a:latin typeface="Arvo"/>
              <a:ea typeface="Arvo"/>
              <a:cs typeface="Arvo"/>
              <a:sym typeface="Arv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395fc460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395fc460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715577450d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15577450d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74ee1596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74ee1596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74c0819da0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74c0819da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15577450d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15577450d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15577450d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15577450d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44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15577450d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15577450d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62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rgbClr val="E9E6E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
    <p:bg>
      <p:bgPr>
        <a:solidFill>
          <a:srgbClr val="E9E6E1"/>
        </a:solidFill>
        <a:effectLst/>
      </p:bgPr>
    </p:bg>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a:endParaRPr/>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8" name="Google Shape;228;p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a:spLocks noGrp="1"/>
          </p:cNvSpPr>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0" name="Google Shape;230;p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a:spLocks noGrp="1"/>
          </p:cNvSpPr>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2" name="Google Shape;232;p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a:spLocks noGrp="1"/>
          </p:cNvSpPr>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4" name="Google Shape;234;p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36" name="Google Shape;236;p4"/>
          <p:cNvSpPr txBox="1">
            <a:spLocks noGrp="1"/>
          </p:cNvSpPr>
          <p:nvPr>
            <p:ph type="ctrTitle" idx="9"/>
          </p:nvPr>
        </p:nvSpPr>
        <p:spPr>
          <a:xfrm>
            <a:off x="4155425" y="1272250"/>
            <a:ext cx="3888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306" name="Google Shape;306;p6"/>
          <p:cNvCxnSpPr/>
          <p:nvPr/>
        </p:nvCxnSpPr>
        <p:spPr>
          <a:xfrm>
            <a:off x="8634675" y="-1604650"/>
            <a:ext cx="0" cy="2664900"/>
          </a:xfrm>
          <a:prstGeom prst="straightConnector1">
            <a:avLst/>
          </a:prstGeom>
          <a:noFill/>
          <a:ln w="28575" cap="flat" cmpd="sng">
            <a:solidFill>
              <a:srgbClr val="F5340B"/>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307"/>
        <p:cNvGrpSpPr/>
        <p:nvPr/>
      </p:nvGrpSpPr>
      <p:grpSpPr>
        <a:xfrm>
          <a:off x="0" y="0"/>
          <a:ext cx="0" cy="0"/>
          <a:chOff x="0" y="0"/>
          <a:chExt cx="0" cy="0"/>
        </a:xfrm>
      </p:grpSpPr>
      <p:sp>
        <p:nvSpPr>
          <p:cNvPr id="308" name="Google Shape;308;p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6E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marL="914400" lvl="1"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marL="1371600" lvl="2"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marL="1828800" lvl="3"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marL="2286000" lvl="4"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marL="2743200" lvl="5"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marL="3200400" lvl="6"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marL="3657600" lvl="7"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marL="4114800" lvl="8" indent="-3175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1" name="Shape 336"/>
        <p:cNvGrpSpPr/>
        <p:nvPr/>
      </p:nvGrpSpPr>
      <p:grpSpPr>
        <a:xfrm>
          <a:off x="0" y="0"/>
          <a:ext cx="0" cy="0"/>
          <a:chOff x="0" y="0"/>
          <a:chExt cx="0" cy="0"/>
        </a:xfrm>
      </p:grpSpPr>
      <p:sp>
        <p:nvSpPr>
          <p:cNvPr id="337" name="Google Shape;337;p9"/>
          <p:cNvSpPr txBox="1">
            <a:spLocks noGrp="1"/>
          </p:cNvSpPr>
          <p:nvPr>
            <p:ph type="ctrTitle"/>
          </p:nvPr>
        </p:nvSpPr>
        <p:spPr>
          <a:xfrm>
            <a:off x="2994501" y="372057"/>
            <a:ext cx="5819889" cy="2052600"/>
          </a:xfrm>
          <a:prstGeom prst="rect">
            <a:avLst/>
          </a:prstGeom>
        </p:spPr>
        <p:txBody>
          <a:bodyPr spcFirstLastPara="1" wrap="square" lIns="91425" tIns="91425" rIns="91425" bIns="91425" anchor="b" anchorCtr="0">
            <a:noAutofit/>
          </a:bodyPr>
          <a:lstStyle/>
          <a:p>
            <a:pPr marL="0" marR="0" algn="ctr">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What the data say about police brutality and racial bias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and which reforms might 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8" name="Google Shape;338;p9"/>
          <p:cNvSpPr txBox="1"/>
          <p:nvPr/>
        </p:nvSpPr>
        <p:spPr>
          <a:xfrm>
            <a:off x="2820750" y="3074099"/>
            <a:ext cx="3502500" cy="75362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dirty="0">
                <a:solidFill>
                  <a:srgbClr val="018790"/>
                </a:solidFill>
              </a:rPr>
              <a:t>Team # 1:</a:t>
            </a:r>
          </a:p>
          <a:p>
            <a:pPr marL="0" lvl="0" indent="0" algn="l" rtl="0">
              <a:lnSpc>
                <a:spcPct val="115000"/>
              </a:lnSpc>
              <a:spcBef>
                <a:spcPts val="0"/>
              </a:spcBef>
              <a:spcAft>
                <a:spcPts val="0"/>
              </a:spcAft>
              <a:buNone/>
            </a:pPr>
            <a:r>
              <a:rPr lang="en-US" sz="1100" dirty="0">
                <a:solidFill>
                  <a:srgbClr val="018790"/>
                </a:solidFill>
              </a:rPr>
              <a:t>Russell Jamadar, Myung Sub Cho, Yash Salvi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8471-B15D-4D29-90A9-453FA313090C}"/>
              </a:ext>
            </a:extLst>
          </p:cNvPr>
          <p:cNvSpPr>
            <a:spLocks noGrp="1"/>
          </p:cNvSpPr>
          <p:nvPr>
            <p:ph type="ctrTitle"/>
          </p:nvPr>
        </p:nvSpPr>
        <p:spPr/>
        <p:txBody>
          <a:bodyPr/>
          <a:lstStyle/>
          <a:p>
            <a:r>
              <a:rPr lang="en-US" dirty="0"/>
              <a:t>Black VS White</a:t>
            </a:r>
          </a:p>
        </p:txBody>
      </p:sp>
      <p:pic>
        <p:nvPicPr>
          <p:cNvPr id="4" name="Picture 3" descr="Text&#10;&#10;Description automatically generated">
            <a:extLst>
              <a:ext uri="{FF2B5EF4-FFF2-40B4-BE49-F238E27FC236}">
                <a16:creationId xmlns:a16="http://schemas.microsoft.com/office/drawing/2014/main" id="{D6045301-A11F-4B66-A4D9-34078A30FAA1}"/>
              </a:ext>
            </a:extLst>
          </p:cNvPr>
          <p:cNvPicPr>
            <a:picLocks noChangeAspect="1"/>
          </p:cNvPicPr>
          <p:nvPr/>
        </p:nvPicPr>
        <p:blipFill>
          <a:blip r:embed="rId2"/>
          <a:stretch>
            <a:fillRect/>
          </a:stretch>
        </p:blipFill>
        <p:spPr>
          <a:xfrm>
            <a:off x="207817" y="1143237"/>
            <a:ext cx="4396163" cy="3022363"/>
          </a:xfrm>
          <a:prstGeom prst="rect">
            <a:avLst/>
          </a:prstGeom>
        </p:spPr>
      </p:pic>
      <p:sp>
        <p:nvSpPr>
          <p:cNvPr id="7" name="Oval 6">
            <a:extLst>
              <a:ext uri="{FF2B5EF4-FFF2-40B4-BE49-F238E27FC236}">
                <a16:creationId xmlns:a16="http://schemas.microsoft.com/office/drawing/2014/main" id="{CE755332-4D0A-40F3-BE9A-E3D8DCEB0177}"/>
              </a:ext>
            </a:extLst>
          </p:cNvPr>
          <p:cNvSpPr/>
          <p:nvPr/>
        </p:nvSpPr>
        <p:spPr>
          <a:xfrm>
            <a:off x="1090972" y="3151050"/>
            <a:ext cx="3241230" cy="14241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6B1B12F-A9F3-43AF-B7DE-EE06736C3C5A}"/>
              </a:ext>
            </a:extLst>
          </p:cNvPr>
          <p:cNvPicPr>
            <a:picLocks noChangeAspect="1"/>
          </p:cNvPicPr>
          <p:nvPr/>
        </p:nvPicPr>
        <p:blipFill>
          <a:blip r:embed="rId3"/>
          <a:stretch>
            <a:fillRect/>
          </a:stretch>
        </p:blipFill>
        <p:spPr>
          <a:xfrm>
            <a:off x="4656007" y="1143237"/>
            <a:ext cx="4212515" cy="3011721"/>
          </a:xfrm>
          <a:prstGeom prst="rect">
            <a:avLst/>
          </a:prstGeom>
        </p:spPr>
      </p:pic>
      <p:sp>
        <p:nvSpPr>
          <p:cNvPr id="12" name="Oval 11">
            <a:extLst>
              <a:ext uri="{FF2B5EF4-FFF2-40B4-BE49-F238E27FC236}">
                <a16:creationId xmlns:a16="http://schemas.microsoft.com/office/drawing/2014/main" id="{7BDF86B5-B771-4287-BB31-1C7D393A29B7}"/>
              </a:ext>
            </a:extLst>
          </p:cNvPr>
          <p:cNvSpPr/>
          <p:nvPr/>
        </p:nvSpPr>
        <p:spPr>
          <a:xfrm>
            <a:off x="5452496" y="3151050"/>
            <a:ext cx="3241231" cy="152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63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467C-5B19-48A7-9B52-674EC6FD46DF}"/>
              </a:ext>
            </a:extLst>
          </p:cNvPr>
          <p:cNvSpPr>
            <a:spLocks noGrp="1"/>
          </p:cNvSpPr>
          <p:nvPr>
            <p:ph type="ctrTitle"/>
          </p:nvPr>
        </p:nvSpPr>
        <p:spPr>
          <a:xfrm flipH="1">
            <a:off x="765383" y="244914"/>
            <a:ext cx="8095500" cy="577800"/>
          </a:xfrm>
        </p:spPr>
        <p:txBody>
          <a:bodyPr/>
          <a:lstStyle/>
          <a:p>
            <a:r>
              <a:rPr lang="en-US" sz="4500" dirty="0"/>
              <a:t>Findings Cont.</a:t>
            </a:r>
          </a:p>
        </p:txBody>
      </p:sp>
      <p:pic>
        <p:nvPicPr>
          <p:cNvPr id="5" name="Picture 4">
            <a:extLst>
              <a:ext uri="{FF2B5EF4-FFF2-40B4-BE49-F238E27FC236}">
                <a16:creationId xmlns:a16="http://schemas.microsoft.com/office/drawing/2014/main" id="{5F328375-0114-4379-9A3B-75A6CC0822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08004" y="757350"/>
            <a:ext cx="5199321" cy="2747032"/>
          </a:xfrm>
          <a:prstGeom prst="rect">
            <a:avLst/>
          </a:prstGeom>
          <a:noFill/>
          <a:ln>
            <a:noFill/>
          </a:ln>
        </p:spPr>
      </p:pic>
      <p:sp>
        <p:nvSpPr>
          <p:cNvPr id="6" name="TextBox 5">
            <a:extLst>
              <a:ext uri="{FF2B5EF4-FFF2-40B4-BE49-F238E27FC236}">
                <a16:creationId xmlns:a16="http://schemas.microsoft.com/office/drawing/2014/main" id="{4BA27023-01E8-42B9-B3D6-69D119E675C0}"/>
              </a:ext>
            </a:extLst>
          </p:cNvPr>
          <p:cNvSpPr txBox="1"/>
          <p:nvPr/>
        </p:nvSpPr>
        <p:spPr>
          <a:xfrm>
            <a:off x="696052" y="4016818"/>
            <a:ext cx="5323748" cy="738664"/>
          </a:xfrm>
          <a:prstGeom prst="rect">
            <a:avLst/>
          </a:prstGeom>
          <a:noFill/>
        </p:spPr>
        <p:txBody>
          <a:bodyPr wrap="square" rtlCol="0">
            <a:spAutoFit/>
          </a:bodyPr>
          <a:lstStyle/>
          <a:p>
            <a:r>
              <a:rPr lang="en-US" dirty="0">
                <a:latin typeface="Arvo" panose="020B0604020202020204" charset="0"/>
              </a:rPr>
              <a:t>The decision tree model was run on Black victims who were unarmed and without mental illness symptoms are more likely black. </a:t>
            </a:r>
          </a:p>
        </p:txBody>
      </p:sp>
    </p:spTree>
    <p:extLst>
      <p:ext uri="{BB962C8B-B14F-4D97-AF65-F5344CB8AC3E}">
        <p14:creationId xmlns:p14="http://schemas.microsoft.com/office/powerpoint/2010/main" val="101799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1F3F-EFFD-4533-8E1A-4B4E14D094EA}"/>
              </a:ext>
            </a:extLst>
          </p:cNvPr>
          <p:cNvSpPr>
            <a:spLocks noGrp="1"/>
          </p:cNvSpPr>
          <p:nvPr>
            <p:ph type="ctrTitle"/>
          </p:nvPr>
        </p:nvSpPr>
        <p:spPr/>
        <p:txBody>
          <a:bodyPr/>
          <a:lstStyle/>
          <a:p>
            <a:r>
              <a:rPr lang="en-US" sz="4500" dirty="0"/>
              <a:t>Conclusion</a:t>
            </a:r>
          </a:p>
        </p:txBody>
      </p:sp>
      <p:sp>
        <p:nvSpPr>
          <p:cNvPr id="3" name="TextBox 2">
            <a:extLst>
              <a:ext uri="{FF2B5EF4-FFF2-40B4-BE49-F238E27FC236}">
                <a16:creationId xmlns:a16="http://schemas.microsoft.com/office/drawing/2014/main" id="{137BA8E3-7CDE-4221-819C-2244184178FB}"/>
              </a:ext>
            </a:extLst>
          </p:cNvPr>
          <p:cNvSpPr txBox="1"/>
          <p:nvPr/>
        </p:nvSpPr>
        <p:spPr>
          <a:xfrm>
            <a:off x="770700" y="1244010"/>
            <a:ext cx="7584086" cy="2677656"/>
          </a:xfrm>
          <a:prstGeom prst="rect">
            <a:avLst/>
          </a:prstGeom>
          <a:noFill/>
        </p:spPr>
        <p:txBody>
          <a:bodyPr wrap="square" rtlCol="0">
            <a:spAutoFit/>
          </a:bodyPr>
          <a:lstStyle/>
          <a:p>
            <a:r>
              <a:rPr lang="en-US" dirty="0">
                <a:latin typeface="Avro"/>
              </a:rPr>
              <a:t>The rate of fatal police shootings in the United States shows large differences based on ethnicity. Among Black Americans, the rate of fatal police shootings is higher than any other race. While the rate is relatively very low for White Americans. </a:t>
            </a:r>
          </a:p>
          <a:p>
            <a:endParaRPr lang="en-US" dirty="0">
              <a:latin typeface="Avro"/>
            </a:endParaRPr>
          </a:p>
          <a:p>
            <a:endParaRPr lang="en-US" dirty="0">
              <a:latin typeface="Avro"/>
            </a:endParaRPr>
          </a:p>
          <a:p>
            <a:r>
              <a:rPr lang="en-US" dirty="0">
                <a:latin typeface="Avro"/>
              </a:rPr>
              <a:t>We recommend use of alternative weapons to catch the fleeing suspect, example: taser gun, rubber bullets, etc. Citizens cooperation is always required by law enforcement, officers should communicate with public to bring awareness at local level. Police should use body camera at all time. </a:t>
            </a:r>
          </a:p>
          <a:p>
            <a:endParaRPr lang="en-US" dirty="0">
              <a:latin typeface="Avro"/>
            </a:endParaRPr>
          </a:p>
          <a:p>
            <a:r>
              <a:rPr lang="en-US" dirty="0">
                <a:latin typeface="Avro"/>
              </a:rPr>
              <a:t>Instead of defunding the police, we should invest more in law enforcement in research, alternative weapons, and communication. Law enforcement officers should take classes in diversity and inclusion and the department should be well diversified by race, religion, and ethnicity. </a:t>
            </a:r>
          </a:p>
        </p:txBody>
      </p:sp>
    </p:spTree>
    <p:extLst>
      <p:ext uri="{BB962C8B-B14F-4D97-AF65-F5344CB8AC3E}">
        <p14:creationId xmlns:p14="http://schemas.microsoft.com/office/powerpoint/2010/main" val="82530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ctrTitle"/>
          </p:nvPr>
        </p:nvSpPr>
        <p:spPr>
          <a:xfrm>
            <a:off x="4510974" y="2148860"/>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4500">
                <a:solidFill>
                  <a:srgbClr val="666666"/>
                </a:solidFill>
              </a:rPr>
              <a:t>OVERVIEW</a:t>
            </a:r>
            <a:r>
              <a:rPr lang="es"/>
              <a:t> </a:t>
            </a:r>
            <a:endParaRPr/>
          </a:p>
        </p:txBody>
      </p:sp>
      <p:sp>
        <p:nvSpPr>
          <p:cNvPr id="344" name="Google Shape;344;p10"/>
          <p:cNvSpPr txBox="1">
            <a:spLocks noGrp="1"/>
          </p:cNvSpPr>
          <p:nvPr>
            <p:ph type="subTitle" idx="1"/>
          </p:nvPr>
        </p:nvSpPr>
        <p:spPr>
          <a:xfrm>
            <a:off x="719400" y="2946650"/>
            <a:ext cx="6841500" cy="80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Recently in the US, there has been a lot of protests and events to defund the police. Protesters claiming the police shootings are targeting people of color and trying to criminalize them. In our project we are analyzing five years data on police shooting in the US and trying to understand if the claims are authentic and trying to understand the variable which led police to shoot at people.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1"/>
          <p:cNvSpPr txBox="1">
            <a:spLocks noGrp="1"/>
          </p:cNvSpPr>
          <p:nvPr>
            <p:ph type="ctrTitle"/>
          </p:nvPr>
        </p:nvSpPr>
        <p:spPr>
          <a:xfrm flipH="1">
            <a:off x="770700" y="315300"/>
            <a:ext cx="8095500" cy="77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500" dirty="0">
                <a:solidFill>
                  <a:srgbClr val="666666"/>
                </a:solidFill>
              </a:rPr>
              <a:t>Data</a:t>
            </a:r>
            <a:endParaRPr sz="4500" dirty="0">
              <a:solidFill>
                <a:srgbClr val="666666"/>
              </a:solidFill>
            </a:endParaRPr>
          </a:p>
        </p:txBody>
      </p:sp>
      <p:sp>
        <p:nvSpPr>
          <p:cNvPr id="350" name="Google Shape;350;p11"/>
          <p:cNvSpPr txBox="1"/>
          <p:nvPr/>
        </p:nvSpPr>
        <p:spPr>
          <a:xfrm>
            <a:off x="1114252" y="2042346"/>
            <a:ext cx="7308900" cy="3000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dirty="0">
                <a:latin typeface="Arvo"/>
                <a:ea typeface="Arvo"/>
                <a:cs typeface="Arvo"/>
                <a:sym typeface="Arvo"/>
              </a:rPr>
              <a:t>Our data contains basic information of the individual, their age, gender and race along with how they were shot, if they attacked the officer, if they were holding weapons and if they have shown any mental illness, was the incident recorded, did the suspect flee and the type of weapon suspects were carrying.</a:t>
            </a:r>
          </a:p>
          <a:p>
            <a:pPr marL="0" lvl="0" indent="457200" algn="l" rtl="0">
              <a:lnSpc>
                <a:spcPct val="150000"/>
              </a:lnSpc>
              <a:spcBef>
                <a:spcPts val="0"/>
              </a:spcBef>
              <a:spcAft>
                <a:spcPts val="0"/>
              </a:spcAft>
              <a:buNone/>
            </a:pPr>
            <a:endParaRPr dirty="0">
              <a:latin typeface="Arvo"/>
              <a:ea typeface="Arvo"/>
              <a:cs typeface="Arvo"/>
              <a:sym typeface="Arvo"/>
            </a:endParaRPr>
          </a:p>
          <a:p>
            <a:pPr marL="0" lvl="0" indent="0" algn="l" rtl="0">
              <a:spcBef>
                <a:spcPts val="800"/>
              </a:spcBef>
              <a:spcAft>
                <a:spcPts val="0"/>
              </a:spcAft>
              <a:buNone/>
            </a:pPr>
            <a:endParaRPr dirty="0">
              <a:latin typeface="Arvo"/>
              <a:ea typeface="Arvo"/>
              <a:cs typeface="Arvo"/>
              <a:sym typeface="Arv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2"/>
          <p:cNvSpPr txBox="1">
            <a:spLocks noGrp="1"/>
          </p:cNvSpPr>
          <p:nvPr>
            <p:ph type="ctrTitle"/>
          </p:nvPr>
        </p:nvSpPr>
        <p:spPr>
          <a:xfrm flipH="1">
            <a:off x="770700" y="376350"/>
            <a:ext cx="8095500" cy="74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500" dirty="0">
                <a:solidFill>
                  <a:srgbClr val="666666"/>
                </a:solidFill>
              </a:rPr>
              <a:t>Findings Summary</a:t>
            </a:r>
            <a:endParaRPr sz="4500" dirty="0">
              <a:solidFill>
                <a:srgbClr val="666666"/>
              </a:solidFill>
            </a:endParaRPr>
          </a:p>
        </p:txBody>
      </p:sp>
      <p:sp>
        <p:nvSpPr>
          <p:cNvPr id="356" name="Google Shape;356;p12"/>
          <p:cNvSpPr txBox="1"/>
          <p:nvPr/>
        </p:nvSpPr>
        <p:spPr>
          <a:xfrm>
            <a:off x="944650" y="1301850"/>
            <a:ext cx="7412700" cy="2797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434343"/>
              </a:buClr>
              <a:buSzPts val="1200"/>
              <a:buFont typeface="Arvo"/>
              <a:buChar char="●"/>
            </a:pPr>
            <a:r>
              <a:rPr lang="en-US" dirty="0">
                <a:latin typeface="Arvo"/>
                <a:ea typeface="Arvo"/>
                <a:cs typeface="Arvo"/>
                <a:sym typeface="Arvo"/>
              </a:rPr>
              <a:t>Most number of people shot by police are white by count.</a:t>
            </a:r>
          </a:p>
          <a:p>
            <a:pPr marL="457200" lvl="0" indent="-304800" algn="l" rtl="0">
              <a:spcBef>
                <a:spcPts val="0"/>
              </a:spcBef>
              <a:spcAft>
                <a:spcPts val="0"/>
              </a:spcAft>
              <a:buClr>
                <a:srgbClr val="434343"/>
              </a:buClr>
              <a:buSzPts val="1200"/>
              <a:buFont typeface="Arvo"/>
              <a:buChar char="●"/>
            </a:pPr>
            <a:endParaRPr lang="en-US" dirty="0">
              <a:latin typeface="Arvo"/>
              <a:ea typeface="Arvo"/>
              <a:cs typeface="Arvo"/>
              <a:sym typeface="Arvo"/>
            </a:endParaRPr>
          </a:p>
          <a:p>
            <a:pPr marL="457200" lvl="0" indent="-304800" algn="l" rtl="0">
              <a:spcBef>
                <a:spcPts val="0"/>
              </a:spcBef>
              <a:spcAft>
                <a:spcPts val="0"/>
              </a:spcAft>
              <a:buClr>
                <a:srgbClr val="434343"/>
              </a:buClr>
              <a:buSzPts val="1200"/>
              <a:buFont typeface="Arvo"/>
              <a:buChar char="●"/>
            </a:pPr>
            <a:r>
              <a:rPr lang="en-US" dirty="0">
                <a:latin typeface="Arvo"/>
                <a:ea typeface="Arvo"/>
                <a:cs typeface="Arvo"/>
                <a:sym typeface="Arvo"/>
              </a:rPr>
              <a:t>Most number of people shot by police are black by percentage.</a:t>
            </a:r>
          </a:p>
          <a:p>
            <a:pPr marL="457200" lvl="0" indent="-304800" algn="l" rtl="0">
              <a:spcBef>
                <a:spcPts val="0"/>
              </a:spcBef>
              <a:spcAft>
                <a:spcPts val="0"/>
              </a:spcAft>
              <a:buClr>
                <a:srgbClr val="434343"/>
              </a:buClr>
              <a:buSzPts val="1200"/>
              <a:buFont typeface="Arvo"/>
              <a:buChar char="●"/>
            </a:pPr>
            <a:endParaRPr lang="en-US" dirty="0">
              <a:latin typeface="Arvo"/>
              <a:ea typeface="Arvo"/>
              <a:cs typeface="Arvo"/>
              <a:sym typeface="Arvo"/>
            </a:endParaRPr>
          </a:p>
          <a:p>
            <a:pPr marL="457200" lvl="0" indent="-304800" algn="l" rtl="0">
              <a:spcBef>
                <a:spcPts val="0"/>
              </a:spcBef>
              <a:spcAft>
                <a:spcPts val="0"/>
              </a:spcAft>
              <a:buClr>
                <a:srgbClr val="434343"/>
              </a:buClr>
              <a:buSzPts val="1200"/>
              <a:buFont typeface="Arvo"/>
              <a:buChar char="●"/>
            </a:pPr>
            <a:r>
              <a:rPr lang="en-US" dirty="0">
                <a:latin typeface="Arvo"/>
                <a:ea typeface="Arvo"/>
                <a:cs typeface="Arvo"/>
                <a:sym typeface="Arvo"/>
              </a:rPr>
              <a:t>Most of the victims who were shot by the police appeared to be armed followed by attacking the police and trying to flee.</a:t>
            </a:r>
          </a:p>
          <a:p>
            <a:pPr marL="457200" lvl="0" indent="-304800" algn="l" rtl="0">
              <a:spcBef>
                <a:spcPts val="0"/>
              </a:spcBef>
              <a:spcAft>
                <a:spcPts val="0"/>
              </a:spcAft>
              <a:buClr>
                <a:srgbClr val="434343"/>
              </a:buClr>
              <a:buSzPts val="1200"/>
              <a:buFont typeface="Arvo"/>
              <a:buChar char="●"/>
            </a:pPr>
            <a:endParaRPr lang="en-US" dirty="0">
              <a:latin typeface="Arvo"/>
              <a:ea typeface="Arvo"/>
              <a:cs typeface="Arvo"/>
              <a:sym typeface="Arvo"/>
            </a:endParaRPr>
          </a:p>
          <a:p>
            <a:pPr marL="457200" lvl="0" indent="-304800" algn="l" rtl="0">
              <a:spcBef>
                <a:spcPts val="0"/>
              </a:spcBef>
              <a:spcAft>
                <a:spcPts val="0"/>
              </a:spcAft>
              <a:buClr>
                <a:srgbClr val="434343"/>
              </a:buClr>
              <a:buSzPts val="1200"/>
              <a:buFont typeface="Arvo"/>
              <a:buChar char="●"/>
            </a:pPr>
            <a:r>
              <a:rPr lang="en-US" dirty="0">
                <a:latin typeface="Arvo"/>
                <a:ea typeface="Arvo"/>
                <a:cs typeface="Arvo"/>
                <a:sym typeface="Arvo"/>
              </a:rPr>
              <a:t>Fleeing the scene is mostly related to black.</a:t>
            </a:r>
          </a:p>
          <a:p>
            <a:pPr marL="152400" lvl="0" algn="l" rtl="0">
              <a:spcBef>
                <a:spcPts val="0"/>
              </a:spcBef>
              <a:spcAft>
                <a:spcPts val="0"/>
              </a:spcAft>
              <a:buClr>
                <a:srgbClr val="434343"/>
              </a:buClr>
              <a:buSzPts val="1200"/>
            </a:pPr>
            <a:endParaRPr lang="en-US" dirty="0">
              <a:latin typeface="Arvo"/>
              <a:ea typeface="Arvo"/>
              <a:cs typeface="Arvo"/>
              <a:sym typeface="Ar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3"/>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sz="4500" dirty="0">
                <a:solidFill>
                  <a:srgbClr val="666666"/>
                </a:solidFill>
              </a:rPr>
              <a:t>The Numbers</a:t>
            </a:r>
            <a:endParaRPr sz="4500" dirty="0">
              <a:solidFill>
                <a:srgbClr val="666666"/>
              </a:solidFill>
            </a:endParaRPr>
          </a:p>
        </p:txBody>
      </p:sp>
      <p:sp>
        <p:nvSpPr>
          <p:cNvPr id="363" name="Google Shape;363;p13"/>
          <p:cNvSpPr txBox="1"/>
          <p:nvPr/>
        </p:nvSpPr>
        <p:spPr>
          <a:xfrm>
            <a:off x="944650" y="1807534"/>
            <a:ext cx="7029900" cy="2062915"/>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200" dirty="0">
                <a:solidFill>
                  <a:srgbClr val="434343"/>
                </a:solidFill>
                <a:latin typeface="Arvo"/>
                <a:ea typeface="Arvo"/>
                <a:cs typeface="Arvo"/>
                <a:sym typeface="Arvo"/>
              </a:rPr>
              <a:t>We have used Tableau to understand the variable importance and have also used regression models on R. More than 73% of the population is White. So even the number of White people who shot by police is the most, it does not mean that White experiences police power abuse relatively more than others. So, our team decide to divide each of value by racial ratio. And we discovered Black race experience police shooting relatively higher than any other race and white is ranked number four.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4"/>
          <p:cNvSpPr txBox="1">
            <a:spLocks noGrp="1"/>
          </p:cNvSpPr>
          <p:nvPr>
            <p:ph type="ctrTitle"/>
          </p:nvPr>
        </p:nvSpPr>
        <p:spPr>
          <a:xfrm flipH="1">
            <a:off x="770700" y="325475"/>
            <a:ext cx="8095500" cy="720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sz="4500" dirty="0">
                <a:solidFill>
                  <a:srgbClr val="666666"/>
                </a:solidFill>
              </a:rPr>
              <a:t>Variables</a:t>
            </a:r>
            <a:endParaRPr sz="4500" dirty="0">
              <a:solidFill>
                <a:srgbClr val="666666"/>
              </a:solidFill>
            </a:endParaRPr>
          </a:p>
        </p:txBody>
      </p:sp>
      <p:sp>
        <p:nvSpPr>
          <p:cNvPr id="369" name="Google Shape;369;p14"/>
          <p:cNvSpPr txBox="1"/>
          <p:nvPr/>
        </p:nvSpPr>
        <p:spPr>
          <a:xfrm>
            <a:off x="770700" y="949347"/>
            <a:ext cx="7119900" cy="3081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Font typeface="Arvo"/>
              <a:buChar char="●"/>
            </a:pPr>
            <a:r>
              <a:rPr lang="en-US" dirty="0">
                <a:solidFill>
                  <a:srgbClr val="434343"/>
                </a:solidFill>
                <a:latin typeface="Arvo"/>
                <a:ea typeface="Arvo"/>
                <a:cs typeface="Arvo"/>
                <a:sym typeface="Arvo"/>
              </a:rPr>
              <a:t>A csv file from Kaggle.com containing following variables:</a:t>
            </a:r>
            <a:endParaRPr dirty="0">
              <a:solidFill>
                <a:srgbClr val="434343"/>
              </a:solidFill>
              <a:latin typeface="Arvo"/>
              <a:ea typeface="Arvo"/>
              <a:cs typeface="Arvo"/>
              <a:sym typeface="Arvo"/>
            </a:endParaRPr>
          </a:p>
          <a:p>
            <a:pPr marL="457200" lvl="0" indent="0" algn="l" rtl="0">
              <a:spcBef>
                <a:spcPts val="0"/>
              </a:spcBef>
              <a:spcAft>
                <a:spcPts val="0"/>
              </a:spcAft>
              <a:buNone/>
            </a:pPr>
            <a:endParaRPr lang="en-US" dirty="0">
              <a:solidFill>
                <a:srgbClr val="434343"/>
              </a:solidFill>
              <a:latin typeface="Arvo"/>
              <a:ea typeface="Arvo"/>
              <a:cs typeface="Arvo"/>
              <a:sym typeface="Arvo"/>
            </a:endParaRPr>
          </a:p>
          <a:p>
            <a:pPr marL="457200" lvl="0" indent="0" algn="l" rtl="0">
              <a:spcBef>
                <a:spcPts val="0"/>
              </a:spcBef>
              <a:spcAft>
                <a:spcPts val="0"/>
              </a:spcAft>
              <a:buNone/>
            </a:pPr>
            <a:endParaRPr lang="en-US" dirty="0">
              <a:solidFill>
                <a:srgbClr val="434343"/>
              </a:solidFill>
              <a:latin typeface="Arvo"/>
              <a:ea typeface="Arvo"/>
              <a:cs typeface="Arvo"/>
              <a:sym typeface="Arvo"/>
            </a:endParaRPr>
          </a:p>
        </p:txBody>
      </p:sp>
      <p:sp>
        <p:nvSpPr>
          <p:cNvPr id="2" name="TextBox 1">
            <a:extLst>
              <a:ext uri="{FF2B5EF4-FFF2-40B4-BE49-F238E27FC236}">
                <a16:creationId xmlns:a16="http://schemas.microsoft.com/office/drawing/2014/main" id="{759806B4-FF27-48CA-9C41-6FC9916C0750}"/>
              </a:ext>
            </a:extLst>
          </p:cNvPr>
          <p:cNvSpPr txBox="1"/>
          <p:nvPr/>
        </p:nvSpPr>
        <p:spPr>
          <a:xfrm>
            <a:off x="338342" y="1307704"/>
            <a:ext cx="3843669" cy="2893100"/>
          </a:xfrm>
          <a:prstGeom prst="rect">
            <a:avLst/>
          </a:prstGeom>
          <a:noFill/>
        </p:spPr>
        <p:txBody>
          <a:bodyPr wrap="square" rtlCol="0">
            <a:spAutoFit/>
          </a:bodyPr>
          <a:lstStyle/>
          <a:p>
            <a:pPr marL="285750" indent="-285750">
              <a:buFont typeface="Wingdings" panose="05000000000000000000" pitchFamily="2" charset="2"/>
              <a:buChar char="§"/>
            </a:pPr>
            <a:r>
              <a:rPr lang="en-US" dirty="0"/>
              <a:t>id - Serial number of the data</a:t>
            </a:r>
          </a:p>
          <a:p>
            <a:pPr marL="285750" indent="-285750">
              <a:buFont typeface="Wingdings" panose="05000000000000000000" pitchFamily="2" charset="2"/>
              <a:buChar char="§"/>
            </a:pPr>
            <a:r>
              <a:rPr lang="en-US" dirty="0"/>
              <a:t>name - Name of the shot person</a:t>
            </a:r>
          </a:p>
          <a:p>
            <a:pPr marL="285750" indent="-285750">
              <a:buFont typeface="Wingdings" panose="05000000000000000000" pitchFamily="2" charset="2"/>
              <a:buChar char="§"/>
            </a:pPr>
            <a:r>
              <a:rPr lang="en-US" dirty="0"/>
              <a:t>date - Date incidence occurred</a:t>
            </a:r>
          </a:p>
          <a:p>
            <a:pPr marL="285750" indent="-285750">
              <a:buFont typeface="Wingdings" panose="05000000000000000000" pitchFamily="2" charset="2"/>
              <a:buChar char="§"/>
            </a:pPr>
            <a:r>
              <a:rPr lang="en-US" dirty="0" err="1"/>
              <a:t>manner_of_death</a:t>
            </a:r>
            <a:r>
              <a:rPr lang="en-US" dirty="0"/>
              <a:t> - How victim was killed</a:t>
            </a:r>
          </a:p>
          <a:p>
            <a:pPr marL="285750" indent="-285750">
              <a:buFont typeface="Wingdings" panose="05000000000000000000" pitchFamily="2" charset="2"/>
              <a:buChar char="§"/>
            </a:pPr>
            <a:r>
              <a:rPr lang="en-US" dirty="0"/>
              <a:t>armed - Weapons on the victim</a:t>
            </a:r>
          </a:p>
          <a:p>
            <a:pPr marL="285750" indent="-285750">
              <a:buFont typeface="Wingdings" panose="05000000000000000000" pitchFamily="2" charset="2"/>
              <a:buChar char="§"/>
            </a:pPr>
            <a:r>
              <a:rPr lang="en-US" dirty="0" err="1"/>
              <a:t>armed_factor</a:t>
            </a:r>
            <a:r>
              <a:rPr lang="en-US" dirty="0"/>
              <a:t> - “1” means victim is armed, “0” is not</a:t>
            </a:r>
          </a:p>
          <a:p>
            <a:pPr marL="285750" indent="-285750">
              <a:buFont typeface="Wingdings" panose="05000000000000000000" pitchFamily="2" charset="2"/>
              <a:buChar char="§"/>
            </a:pPr>
            <a:r>
              <a:rPr lang="en-US" dirty="0"/>
              <a:t>age - Age of the victim</a:t>
            </a:r>
          </a:p>
          <a:p>
            <a:pPr marL="285750" indent="-285750">
              <a:buFont typeface="Wingdings" panose="05000000000000000000" pitchFamily="2" charset="2"/>
              <a:buChar char="§"/>
            </a:pPr>
            <a:r>
              <a:rPr lang="en-US" dirty="0"/>
              <a:t>gender - Gender of the victim</a:t>
            </a:r>
          </a:p>
          <a:p>
            <a:pPr marL="285750" indent="-285750">
              <a:buFont typeface="Wingdings" panose="05000000000000000000" pitchFamily="2" charset="2"/>
              <a:buChar char="§"/>
            </a:pPr>
            <a:r>
              <a:rPr lang="en-US" dirty="0"/>
              <a:t>race - race of the victim</a:t>
            </a:r>
          </a:p>
          <a:p>
            <a:pPr marL="285750" indent="-285750">
              <a:buFont typeface="Wingdings" panose="05000000000000000000" pitchFamily="2" charset="2"/>
              <a:buChar char="§"/>
            </a:pPr>
            <a:r>
              <a:rPr lang="en-US" dirty="0" err="1"/>
              <a:t>flee_factor</a:t>
            </a:r>
            <a:r>
              <a:rPr lang="en-US" dirty="0"/>
              <a:t> – “1” means victim flee, “0” is not</a:t>
            </a:r>
          </a:p>
          <a:p>
            <a:pPr marL="285750" indent="-285750">
              <a:buFont typeface="Wingdings" panose="05000000000000000000" pitchFamily="2" charset="2"/>
              <a:buChar char="§"/>
            </a:pPr>
            <a:endParaRPr lang="en-US" dirty="0"/>
          </a:p>
        </p:txBody>
      </p:sp>
      <p:sp>
        <p:nvSpPr>
          <p:cNvPr id="3" name="TextBox 2">
            <a:extLst>
              <a:ext uri="{FF2B5EF4-FFF2-40B4-BE49-F238E27FC236}">
                <a16:creationId xmlns:a16="http://schemas.microsoft.com/office/drawing/2014/main" id="{9957DF5E-98D9-4E88-B5CD-4B9A025B3CEA}"/>
              </a:ext>
            </a:extLst>
          </p:cNvPr>
          <p:cNvSpPr txBox="1"/>
          <p:nvPr/>
        </p:nvSpPr>
        <p:spPr>
          <a:xfrm>
            <a:off x="4182011" y="1262769"/>
            <a:ext cx="4684189" cy="2893100"/>
          </a:xfrm>
          <a:prstGeom prst="rect">
            <a:avLst/>
          </a:prstGeom>
          <a:noFill/>
        </p:spPr>
        <p:txBody>
          <a:bodyPr wrap="square" rtlCol="0">
            <a:spAutoFit/>
          </a:bodyPr>
          <a:lstStyle/>
          <a:p>
            <a:pPr marL="285750" indent="-285750">
              <a:buFont typeface="Wingdings" panose="05000000000000000000" pitchFamily="2" charset="2"/>
              <a:buChar char="§"/>
            </a:pPr>
            <a:r>
              <a:rPr lang="en-US" dirty="0"/>
              <a:t>black – Victim is Black</a:t>
            </a:r>
          </a:p>
          <a:p>
            <a:pPr marL="285750" indent="-285750">
              <a:buFont typeface="Wingdings" panose="05000000000000000000" pitchFamily="2" charset="2"/>
              <a:buChar char="§"/>
            </a:pPr>
            <a:r>
              <a:rPr lang="en-US" dirty="0"/>
              <a:t>white – Victim is White</a:t>
            </a:r>
          </a:p>
          <a:p>
            <a:pPr marL="285750" indent="-285750">
              <a:buFont typeface="Wingdings" panose="05000000000000000000" pitchFamily="2" charset="2"/>
              <a:buChar char="§"/>
            </a:pPr>
            <a:r>
              <a:rPr lang="en-US" dirty="0"/>
              <a:t>city - US city of the incidence</a:t>
            </a:r>
          </a:p>
          <a:p>
            <a:pPr marL="285750" indent="-285750">
              <a:buFont typeface="Wingdings" panose="05000000000000000000" pitchFamily="2" charset="2"/>
              <a:buChar char="§"/>
            </a:pPr>
            <a:r>
              <a:rPr lang="en-US" dirty="0"/>
              <a:t>state - US state of the incidence</a:t>
            </a:r>
          </a:p>
          <a:p>
            <a:pPr marL="285750" indent="-285750">
              <a:buFont typeface="Wingdings" panose="05000000000000000000" pitchFamily="2" charset="2"/>
              <a:buChar char="§"/>
            </a:pPr>
            <a:r>
              <a:rPr lang="en-US" dirty="0" err="1"/>
              <a:t>signs_of_mental_illness</a:t>
            </a:r>
            <a:r>
              <a:rPr lang="en-US" dirty="0"/>
              <a:t> - if the victim showed any sign of mental illness</a:t>
            </a:r>
          </a:p>
          <a:p>
            <a:pPr marL="285750" indent="-285750">
              <a:buFont typeface="Wingdings" panose="05000000000000000000" pitchFamily="2" charset="2"/>
              <a:buChar char="§"/>
            </a:pPr>
            <a:r>
              <a:rPr lang="en-US" dirty="0" err="1"/>
              <a:t>mental_illness</a:t>
            </a:r>
            <a:r>
              <a:rPr lang="en-US" dirty="0"/>
              <a:t> - “1” means victim shows mental illness </a:t>
            </a:r>
            <a:r>
              <a:rPr lang="en-US" dirty="0" err="1"/>
              <a:t>symtoms</a:t>
            </a:r>
            <a:r>
              <a:rPr lang="en-US" dirty="0"/>
              <a:t>, “0” is not</a:t>
            </a:r>
          </a:p>
          <a:p>
            <a:pPr marL="285750" indent="-285750">
              <a:buFont typeface="Wingdings" panose="05000000000000000000" pitchFamily="2" charset="2"/>
              <a:buChar char="§"/>
            </a:pPr>
            <a:r>
              <a:rPr lang="en-US" dirty="0" err="1"/>
              <a:t>threat_level</a:t>
            </a:r>
            <a:r>
              <a:rPr lang="en-US" dirty="0"/>
              <a:t> - if the victim attacked the law enforcement officer</a:t>
            </a:r>
          </a:p>
          <a:p>
            <a:pPr marL="285750" indent="-285750">
              <a:buFont typeface="Wingdings" panose="05000000000000000000" pitchFamily="2" charset="2"/>
              <a:buChar char="§"/>
            </a:pPr>
            <a:r>
              <a:rPr lang="en-US" dirty="0"/>
              <a:t>flee - if the victim tried to flee the scene</a:t>
            </a:r>
          </a:p>
          <a:p>
            <a:pPr marL="285750" indent="-285750">
              <a:buFont typeface="Wingdings" panose="05000000000000000000" pitchFamily="2" charset="2"/>
              <a:buChar char="§"/>
            </a:pPr>
            <a:r>
              <a:rPr lang="en-US" dirty="0" err="1"/>
              <a:t>body_cam</a:t>
            </a:r>
            <a:r>
              <a:rPr lang="en-US" dirty="0"/>
              <a:t> - if law enforcement officer had body camera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5"/>
          <p:cNvSpPr txBox="1">
            <a:spLocks noGrp="1"/>
          </p:cNvSpPr>
          <p:nvPr>
            <p:ph type="ctrTitle"/>
          </p:nvPr>
        </p:nvSpPr>
        <p:spPr>
          <a:xfrm flipH="1">
            <a:off x="770700" y="345825"/>
            <a:ext cx="8095500" cy="70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500" dirty="0">
                <a:solidFill>
                  <a:srgbClr val="666666"/>
                </a:solidFill>
              </a:rPr>
              <a:t>Findings</a:t>
            </a:r>
            <a:endParaRPr sz="4500" dirty="0">
              <a:solidFill>
                <a:srgbClr val="666666"/>
              </a:solidFill>
            </a:endParaRPr>
          </a:p>
        </p:txBody>
      </p:sp>
      <p:sp>
        <p:nvSpPr>
          <p:cNvPr id="375" name="Google Shape;375;p15"/>
          <p:cNvSpPr txBox="1"/>
          <p:nvPr/>
        </p:nvSpPr>
        <p:spPr>
          <a:xfrm>
            <a:off x="710300" y="3110023"/>
            <a:ext cx="7805400" cy="18567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vo"/>
                <a:ea typeface="Arvo"/>
                <a:cs typeface="Arvo"/>
                <a:sym typeface="Arvo"/>
              </a:rPr>
              <a:t>The pie chart which represent each share of police shooting by race. Number of white is the most. US population is very biased. More than 75% of the population is White. So even the number of white people who shot by police is the most, it does not mean that White experiences police power abuse relatively more than others.</a:t>
            </a:r>
          </a:p>
          <a:p>
            <a:pPr marL="0" lvl="0" indent="0" algn="l" rtl="0">
              <a:spcBef>
                <a:spcPts val="0"/>
              </a:spcBef>
              <a:spcAft>
                <a:spcPts val="0"/>
              </a:spcAft>
              <a:buNone/>
            </a:pPr>
            <a:endParaRPr dirty="0">
              <a:latin typeface="Arvo"/>
              <a:ea typeface="Arvo"/>
              <a:cs typeface="Arvo"/>
              <a:sym typeface="Arvo"/>
            </a:endParaRPr>
          </a:p>
          <a:p>
            <a:pPr marL="914400" lvl="0" indent="0" algn="l" rtl="0">
              <a:spcBef>
                <a:spcPts val="0"/>
              </a:spcBef>
              <a:spcAft>
                <a:spcPts val="0"/>
              </a:spcAft>
              <a:buNone/>
            </a:pPr>
            <a:endParaRPr dirty="0">
              <a:latin typeface="Arvo"/>
              <a:ea typeface="Arvo"/>
              <a:cs typeface="Arvo"/>
              <a:sym typeface="Arvo"/>
            </a:endParaRPr>
          </a:p>
          <a:p>
            <a:pPr marL="0" lvl="0" indent="0" algn="l" rtl="0">
              <a:spcBef>
                <a:spcPts val="0"/>
              </a:spcBef>
              <a:spcAft>
                <a:spcPts val="0"/>
              </a:spcAft>
              <a:buNone/>
            </a:pPr>
            <a:endParaRPr dirty="0">
              <a:latin typeface="Arvo"/>
              <a:ea typeface="Arvo"/>
              <a:cs typeface="Arvo"/>
              <a:sym typeface="Arvo"/>
            </a:endParaRPr>
          </a:p>
        </p:txBody>
      </p:sp>
      <p:pic>
        <p:nvPicPr>
          <p:cNvPr id="4" name="Picture 3" descr="Chart, pie chart&#10;&#10;Description automatically generated">
            <a:extLst>
              <a:ext uri="{FF2B5EF4-FFF2-40B4-BE49-F238E27FC236}">
                <a16:creationId xmlns:a16="http://schemas.microsoft.com/office/drawing/2014/main" id="{FFC7A17F-A63C-44A7-9931-50ED644C6132}"/>
              </a:ext>
            </a:extLst>
          </p:cNvPr>
          <p:cNvPicPr/>
          <p:nvPr/>
        </p:nvPicPr>
        <p:blipFill rotWithShape="1">
          <a:blip r:embed="rId3">
            <a:extLst>
              <a:ext uri="{28A0092B-C50C-407E-A947-70E740481C1C}">
                <a14:useLocalDpi xmlns:a14="http://schemas.microsoft.com/office/drawing/2010/main" val="0"/>
              </a:ext>
            </a:extLst>
          </a:blip>
          <a:srcRect l="32399" t="14246" r="29062" b="15652"/>
          <a:stretch/>
        </p:blipFill>
        <p:spPr bwMode="auto">
          <a:xfrm>
            <a:off x="4268971" y="311785"/>
            <a:ext cx="3130365" cy="2713178"/>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5"/>
          <p:cNvSpPr txBox="1">
            <a:spLocks noGrp="1"/>
          </p:cNvSpPr>
          <p:nvPr>
            <p:ph type="ctrTitle"/>
          </p:nvPr>
        </p:nvSpPr>
        <p:spPr>
          <a:xfrm flipH="1">
            <a:off x="770700" y="345825"/>
            <a:ext cx="8095500" cy="70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500" dirty="0">
                <a:solidFill>
                  <a:srgbClr val="666666"/>
                </a:solidFill>
              </a:rPr>
              <a:t>Findings Cont.</a:t>
            </a:r>
            <a:endParaRPr sz="4500" dirty="0">
              <a:solidFill>
                <a:srgbClr val="666666"/>
              </a:solidFill>
            </a:endParaRPr>
          </a:p>
        </p:txBody>
      </p:sp>
      <p:sp>
        <p:nvSpPr>
          <p:cNvPr id="375" name="Google Shape;375;p15"/>
          <p:cNvSpPr txBox="1"/>
          <p:nvPr/>
        </p:nvSpPr>
        <p:spPr>
          <a:xfrm>
            <a:off x="210569" y="3827720"/>
            <a:ext cx="7805400" cy="15855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vo"/>
                <a:ea typeface="Arvo"/>
                <a:cs typeface="Arvo"/>
                <a:sym typeface="Arvo"/>
              </a:rPr>
              <a:t>Now we can see the relative frequency by race. Black people experience police shooting relatively higher than any other race. So, it is true that there is discrimination. </a:t>
            </a:r>
          </a:p>
        </p:txBody>
      </p:sp>
      <p:pic>
        <p:nvPicPr>
          <p:cNvPr id="5" name="Picture 4" descr="Chart, bar chart, histogram&#10;&#10;Description automatically generated">
            <a:extLst>
              <a:ext uri="{FF2B5EF4-FFF2-40B4-BE49-F238E27FC236}">
                <a16:creationId xmlns:a16="http://schemas.microsoft.com/office/drawing/2014/main" id="{045DA26A-F5D9-4A2A-B035-BF12A3E4E97C}"/>
              </a:ext>
            </a:extLst>
          </p:cNvPr>
          <p:cNvPicPr/>
          <p:nvPr/>
        </p:nvPicPr>
        <p:blipFill>
          <a:blip r:embed="rId3">
            <a:extLst>
              <a:ext uri="{28A0092B-C50C-407E-A947-70E740481C1C}">
                <a14:useLocalDpi xmlns:a14="http://schemas.microsoft.com/office/drawing/2010/main" val="0"/>
              </a:ext>
            </a:extLst>
          </a:blip>
          <a:stretch>
            <a:fillRect/>
          </a:stretch>
        </p:blipFill>
        <p:spPr>
          <a:xfrm>
            <a:off x="898451" y="1089838"/>
            <a:ext cx="6974958" cy="2557130"/>
          </a:xfrm>
          <a:prstGeom prst="rect">
            <a:avLst/>
          </a:prstGeom>
        </p:spPr>
      </p:pic>
    </p:spTree>
    <p:extLst>
      <p:ext uri="{BB962C8B-B14F-4D97-AF65-F5344CB8AC3E}">
        <p14:creationId xmlns:p14="http://schemas.microsoft.com/office/powerpoint/2010/main" val="267322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5"/>
          <p:cNvSpPr txBox="1">
            <a:spLocks noGrp="1"/>
          </p:cNvSpPr>
          <p:nvPr>
            <p:ph type="ctrTitle"/>
          </p:nvPr>
        </p:nvSpPr>
        <p:spPr>
          <a:xfrm flipH="1">
            <a:off x="770700" y="345825"/>
            <a:ext cx="8095500" cy="70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500" dirty="0">
                <a:solidFill>
                  <a:srgbClr val="666666"/>
                </a:solidFill>
              </a:rPr>
              <a:t>Findings Cont.</a:t>
            </a:r>
            <a:endParaRPr sz="4500" dirty="0">
              <a:solidFill>
                <a:srgbClr val="666666"/>
              </a:solidFill>
            </a:endParaRPr>
          </a:p>
        </p:txBody>
      </p:sp>
      <p:sp>
        <p:nvSpPr>
          <p:cNvPr id="375" name="Google Shape;375;p15"/>
          <p:cNvSpPr txBox="1"/>
          <p:nvPr/>
        </p:nvSpPr>
        <p:spPr>
          <a:xfrm>
            <a:off x="492333" y="4343401"/>
            <a:ext cx="7805400" cy="121874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vo"/>
                <a:ea typeface="Arvo"/>
                <a:cs typeface="Arvo"/>
                <a:sym typeface="Arvo"/>
              </a:rPr>
              <a:t>We build several models to find why police shooting happened. </a:t>
            </a:r>
          </a:p>
        </p:txBody>
      </p:sp>
      <p:pic>
        <p:nvPicPr>
          <p:cNvPr id="6" name="Picture 5" descr="Text&#10;&#10;Description automatically generated">
            <a:extLst>
              <a:ext uri="{FF2B5EF4-FFF2-40B4-BE49-F238E27FC236}">
                <a16:creationId xmlns:a16="http://schemas.microsoft.com/office/drawing/2014/main" id="{9D8A2768-F434-45DA-AF71-006BE7EA65A5}"/>
              </a:ext>
            </a:extLst>
          </p:cNvPr>
          <p:cNvPicPr/>
          <p:nvPr/>
        </p:nvPicPr>
        <p:blipFill>
          <a:blip r:embed="rId3">
            <a:extLst>
              <a:ext uri="{28A0092B-C50C-407E-A947-70E740481C1C}">
                <a14:useLocalDpi xmlns:a14="http://schemas.microsoft.com/office/drawing/2010/main" val="0"/>
              </a:ext>
            </a:extLst>
          </a:blip>
          <a:stretch>
            <a:fillRect/>
          </a:stretch>
        </p:blipFill>
        <p:spPr>
          <a:xfrm>
            <a:off x="710300" y="1121734"/>
            <a:ext cx="3723477" cy="2860159"/>
          </a:xfrm>
          <a:prstGeom prst="rect">
            <a:avLst/>
          </a:prstGeom>
        </p:spPr>
      </p:pic>
      <p:pic>
        <p:nvPicPr>
          <p:cNvPr id="7" name="Picture 6" descr="Text&#10;&#10;Description automatically generated">
            <a:extLst>
              <a:ext uri="{FF2B5EF4-FFF2-40B4-BE49-F238E27FC236}">
                <a16:creationId xmlns:a16="http://schemas.microsoft.com/office/drawing/2014/main" id="{2F9E9B18-658F-4B1D-BE3C-E46E85506255}"/>
              </a:ext>
            </a:extLst>
          </p:cNvPr>
          <p:cNvPicPr/>
          <p:nvPr/>
        </p:nvPicPr>
        <p:blipFill>
          <a:blip r:embed="rId4">
            <a:extLst>
              <a:ext uri="{28A0092B-C50C-407E-A947-70E740481C1C}">
                <a14:useLocalDpi xmlns:a14="http://schemas.microsoft.com/office/drawing/2010/main" val="0"/>
              </a:ext>
            </a:extLst>
          </a:blip>
          <a:stretch>
            <a:fillRect/>
          </a:stretch>
        </p:blipFill>
        <p:spPr>
          <a:xfrm>
            <a:off x="4928191" y="1121734"/>
            <a:ext cx="3545958" cy="2860159"/>
          </a:xfrm>
          <a:prstGeom prst="rect">
            <a:avLst/>
          </a:prstGeom>
        </p:spPr>
      </p:pic>
    </p:spTree>
    <p:extLst>
      <p:ext uri="{BB962C8B-B14F-4D97-AF65-F5344CB8AC3E}">
        <p14:creationId xmlns:p14="http://schemas.microsoft.com/office/powerpoint/2010/main" val="3044097096"/>
      </p:ext>
    </p:extLst>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804</Words>
  <Application>Microsoft Office PowerPoint</Application>
  <PresentationFormat>On-screen Show (16:9)</PresentationFormat>
  <Paragraphs>57</Paragraphs>
  <Slides>12</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Avro</vt:lpstr>
      <vt:lpstr>Times New Roman</vt:lpstr>
      <vt:lpstr>Arvo</vt:lpstr>
      <vt:lpstr>Arial</vt:lpstr>
      <vt:lpstr>Barlow Condensed Medium</vt:lpstr>
      <vt:lpstr>Calibri</vt:lpstr>
      <vt:lpstr>Barlow Condensed</vt:lpstr>
      <vt:lpstr>Barlow Condensed SemiBold</vt:lpstr>
      <vt:lpstr>Fira Sans Extra Condensed Medium</vt:lpstr>
      <vt:lpstr>Wingdings</vt:lpstr>
      <vt:lpstr>My Creative CV by slidesgo</vt:lpstr>
      <vt:lpstr>What the data say about police brutality and racial bias — and which reforms might work</vt:lpstr>
      <vt:lpstr>OVERVIEW </vt:lpstr>
      <vt:lpstr>Data</vt:lpstr>
      <vt:lpstr>Findings Summary</vt:lpstr>
      <vt:lpstr>The Numbers</vt:lpstr>
      <vt:lpstr>Variables</vt:lpstr>
      <vt:lpstr>Findings</vt:lpstr>
      <vt:lpstr>Findings Cont.</vt:lpstr>
      <vt:lpstr>Findings Cont.</vt:lpstr>
      <vt:lpstr>Black VS White</vt:lpstr>
      <vt:lpstr>Findings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the data say about police brutality and racial bias — and which reforms might work</dc:title>
  <dc:creator>Russell Jamadar</dc:creator>
  <cp:lastModifiedBy>Myung Sub Cho</cp:lastModifiedBy>
  <cp:revision>8</cp:revision>
  <dcterms:modified xsi:type="dcterms:W3CDTF">2020-11-21T18:41:32Z</dcterms:modified>
</cp:coreProperties>
</file>