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32918400" cy="21945600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4">
          <p15:clr>
            <a:srgbClr val="A4A3A4"/>
          </p15:clr>
        </p15:guide>
        <p15:guide id="2" orient="horz" pos="13464">
          <p15:clr>
            <a:srgbClr val="A4A3A4"/>
          </p15:clr>
        </p15:guide>
        <p15:guide id="3" orient="horz" pos="1432">
          <p15:clr>
            <a:srgbClr val="A4A3A4"/>
          </p15:clr>
        </p15:guide>
        <p15:guide id="4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8000"/>
    <a:srgbClr val="66CCFF"/>
    <a:srgbClr val="C0C0C0"/>
    <a:srgbClr val="0046D2"/>
    <a:srgbClr val="FF0000"/>
    <a:srgbClr val="698ED9"/>
    <a:srgbClr val="A7C4FF"/>
    <a:srgbClr val="003064"/>
    <a:srgbClr val="0033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 autoAdjust="0"/>
    <p:restoredTop sz="81949" autoAdjust="0"/>
  </p:normalViewPr>
  <p:slideViewPr>
    <p:cSldViewPr snapToGrid="0" showGuides="1">
      <p:cViewPr>
        <p:scale>
          <a:sx n="30" d="100"/>
          <a:sy n="30" d="100"/>
        </p:scale>
        <p:origin x="1280" y="224"/>
      </p:cViewPr>
      <p:guideLst>
        <p:guide orient="horz" pos="3224"/>
        <p:guide orient="horz" pos="13464"/>
        <p:guide orient="horz" pos="143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692150"/>
            <a:ext cx="51958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8E1AE7-D96E-49CD-9398-4FA3E8F920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891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9CD7A-492C-466A-B0F1-D7B5135B13C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6816725"/>
            <a:ext cx="27981275" cy="47053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12436475"/>
            <a:ext cx="23044150" cy="5607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7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5121275"/>
            <a:ext cx="29625925" cy="1448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5" y="879475"/>
            <a:ext cx="7405688" cy="187245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879475"/>
            <a:ext cx="22067837" cy="18724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8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238" y="5121275"/>
            <a:ext cx="29625925" cy="1448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4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1763"/>
            <a:ext cx="27981275" cy="43592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163"/>
            <a:ext cx="27981275" cy="4800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38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5121275"/>
            <a:ext cx="14736762" cy="144827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121275"/>
            <a:ext cx="14736763" cy="144827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3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4911725"/>
            <a:ext cx="14544675" cy="2047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6959600"/>
            <a:ext cx="14544675" cy="126444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1725"/>
            <a:ext cx="14549438" cy="2047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600"/>
            <a:ext cx="14549438" cy="126444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2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4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57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3125"/>
            <a:ext cx="10829925" cy="371951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125"/>
            <a:ext cx="18402300" cy="187309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4592638"/>
            <a:ext cx="10829925" cy="15011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60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15362238"/>
            <a:ext cx="19751675" cy="18129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1960563"/>
            <a:ext cx="19751675" cy="13168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17175163"/>
            <a:ext cx="19751675" cy="2576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57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" name="Object 13"/>
          <p:cNvGraphicFramePr>
            <a:graphicFrameLocks noChangeAspect="1"/>
          </p:cNvGraphicFramePr>
          <p:nvPr userDrawn="1"/>
        </p:nvGraphicFramePr>
        <p:xfrm>
          <a:off x="26763663" y="21605875"/>
          <a:ext cx="526415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CorelDRAW" r:id="rId14" imgW="8828280" imgH="313200" progId="CorelDRAW.Graphic.13">
                  <p:embed/>
                </p:oleObj>
              </mc:Choice>
              <mc:Fallback>
                <p:oleObj name="CorelDRAW" r:id="rId14" imgW="8828280" imgH="313200" progId="CorelDRAW.Graphic.1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3663" y="21605875"/>
                        <a:ext cx="526415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2pPr>
      <a:lvl3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3pPr>
      <a:lvl4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4pPr>
      <a:lvl5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5pPr>
      <a:lvl6pPr marL="4572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6pPr>
      <a:lvl7pPr marL="9144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7pPr>
      <a:lvl8pPr marL="13716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8pPr>
      <a:lvl9pPr marL="18288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9pPr>
    </p:titleStyle>
    <p:bodyStyle>
      <a:lvl1pPr marL="1176338" indent="-1176338" algn="l" defTabSz="3135313" rtl="0" fontAlgn="base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  <a:cs typeface="+mn-cs"/>
        </a:defRPr>
      </a:lvl1pPr>
      <a:lvl2pPr marL="2546350" indent="-979488" algn="l" defTabSz="3135313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2pPr>
      <a:lvl3pPr marL="3917950" indent="-782638" algn="l" defTabSz="3135313" rtl="0" fontAlgn="base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</a:defRPr>
      </a:lvl3pPr>
      <a:lvl4pPr marL="5484813" indent="-782638" algn="l" defTabSz="3135313" rtl="0" fontAlgn="base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</a:defRPr>
      </a:lvl4pPr>
      <a:lvl5pPr marL="70532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5pPr>
      <a:lvl6pPr marL="75104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6pPr>
      <a:lvl7pPr marL="79676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7pPr>
      <a:lvl8pPr marL="84248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8pPr>
      <a:lvl9pPr marL="88820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AutoShape 30"/>
          <p:cNvSpPr>
            <a:spLocks noChangeArrowheads="1"/>
          </p:cNvSpPr>
          <p:nvPr/>
        </p:nvSpPr>
        <p:spPr bwMode="auto">
          <a:xfrm>
            <a:off x="315461" y="362832"/>
            <a:ext cx="7772400" cy="2102396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77" name="AutoShape 29"/>
          <p:cNvSpPr>
            <a:spLocks noChangeArrowheads="1"/>
          </p:cNvSpPr>
          <p:nvPr/>
        </p:nvSpPr>
        <p:spPr bwMode="auto">
          <a:xfrm>
            <a:off x="8640011" y="3855079"/>
            <a:ext cx="23771066" cy="1748497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9078942" y="4417143"/>
            <a:ext cx="7372350" cy="84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en-US" sz="4400" b="1" dirty="0" smtClean="0"/>
              <a:t>Why use RCV?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dirty="0" smtClean="0"/>
              <a:t>Adapted from </a:t>
            </a:r>
            <a:r>
              <a:rPr lang="en-US" altLang="en-US" sz="1600" dirty="0" err="1" smtClean="0"/>
              <a:t>FairVote</a:t>
            </a:r>
            <a:endParaRPr lang="en-US" altLang="en-US" sz="1600" dirty="0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8519380" y="498894"/>
            <a:ext cx="23888129" cy="3038708"/>
          </a:xfrm>
          <a:prstGeom prst="roundRect">
            <a:avLst>
              <a:gd name="adj" fmla="val 1087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65306" tIns="32653" rIns="65306" bIns="32653" anchor="ctr"/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8611645" y="362832"/>
            <a:ext cx="23705149" cy="289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8900" b="1" dirty="0" smtClean="0"/>
              <a:t>Ranked Choice Voting</a:t>
            </a:r>
          </a:p>
          <a:p>
            <a:pPr algn="ctr"/>
            <a:r>
              <a:rPr lang="en-US" altLang="en-US" b="1" dirty="0" smtClean="0"/>
              <a:t>Jay Lee, Mia Leung, and Matthew </a:t>
            </a:r>
            <a:r>
              <a:rPr lang="en-US" altLang="en-US" b="1" dirty="0" err="1" smtClean="0"/>
              <a:t>Yancheff</a:t>
            </a:r>
            <a:r>
              <a:rPr lang="en-US" altLang="en-US" b="1" dirty="0" smtClean="0"/>
              <a:t> </a:t>
            </a:r>
          </a:p>
          <a:p>
            <a:pPr algn="ctr"/>
            <a:r>
              <a:rPr lang="en-US" altLang="en-US" sz="3400" b="1" i="1" dirty="0" smtClean="0"/>
              <a:t>Profs. Andrew Bray &amp; Paul </a:t>
            </a:r>
            <a:r>
              <a:rPr lang="en-US" altLang="en-US" sz="3400" b="1" i="1" dirty="0" err="1" smtClean="0"/>
              <a:t>Gronke</a:t>
            </a:r>
            <a:r>
              <a:rPr lang="en-US" altLang="en-US" sz="3400" b="1" i="1" dirty="0" smtClean="0"/>
              <a:t>, Reed College &amp; Theo Landsman ‘16, </a:t>
            </a:r>
            <a:r>
              <a:rPr lang="en-US" altLang="en-US" sz="3400" b="1" i="1" dirty="0" err="1" smtClean="0"/>
              <a:t>FairVote</a:t>
            </a:r>
            <a:endParaRPr lang="en-US" altLang="en-US" dirty="0"/>
          </a:p>
        </p:txBody>
      </p:sp>
      <p:sp>
        <p:nvSpPr>
          <p:cNvPr id="2088" name="Text Box 40"/>
          <p:cNvSpPr txBox="1">
            <a:spLocks noChangeArrowheads="1"/>
          </p:cNvSpPr>
          <p:nvPr/>
        </p:nvSpPr>
        <p:spPr bwMode="auto">
          <a:xfrm>
            <a:off x="8912849" y="5512274"/>
            <a:ext cx="7738503" cy="38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3688" tIns="21843" rIns="43688" bIns="21843">
            <a:spAutoFit/>
          </a:bodyPr>
          <a:lstStyle>
            <a:lvl1pPr algn="l" defTabSz="438150">
              <a:defRPr>
                <a:solidFill>
                  <a:schemeClr val="tx1"/>
                </a:solidFill>
                <a:latin typeface="Arial" charset="0"/>
              </a:defRPr>
            </a:lvl1pPr>
            <a:lvl2pPr marL="219075" algn="l" defTabSz="438150">
              <a:defRPr>
                <a:solidFill>
                  <a:schemeClr val="tx1"/>
                </a:solidFill>
                <a:latin typeface="Arial" charset="0"/>
              </a:defRPr>
            </a:lvl2pPr>
            <a:lvl3pPr marL="438150" algn="l" defTabSz="438150">
              <a:defRPr>
                <a:solidFill>
                  <a:schemeClr val="tx1"/>
                </a:solidFill>
                <a:latin typeface="Arial" charset="0"/>
              </a:defRPr>
            </a:lvl3pPr>
            <a:lvl4pPr marL="654050" algn="l" defTabSz="438150">
              <a:defRPr>
                <a:solidFill>
                  <a:schemeClr val="tx1"/>
                </a:solidFill>
                <a:latin typeface="Arial" charset="0"/>
              </a:defRPr>
            </a:lvl4pPr>
            <a:lvl5pPr marL="873125" algn="l" defTabSz="438150">
              <a:defRPr>
                <a:solidFill>
                  <a:schemeClr val="tx1"/>
                </a:solidFill>
                <a:latin typeface="Arial" charset="0"/>
              </a:defRPr>
            </a:lvl5pPr>
            <a:lvl6pPr marL="13303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7875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447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019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0" hangingPunct="0">
              <a:lnSpc>
                <a:spcPct val="110000"/>
              </a:lnSpc>
              <a:buFont typeface="Arial"/>
              <a:buChar char="•"/>
            </a:pPr>
            <a:r>
              <a:rPr lang="en-US" altLang="en-US" sz="2800" dirty="0" smtClean="0">
                <a:latin typeface="Arial"/>
                <a:cs typeface="Arial"/>
              </a:rPr>
              <a:t>More cost effective due to instant runoffs</a:t>
            </a:r>
          </a:p>
          <a:p>
            <a:pPr marL="285750" indent="-285750" eaLnBrk="0" hangingPunct="0">
              <a:lnSpc>
                <a:spcPct val="110000"/>
              </a:lnSpc>
              <a:buFont typeface="Arial"/>
              <a:buChar char="•"/>
            </a:pPr>
            <a:r>
              <a:rPr lang="en-US" altLang="en-US" sz="2800" dirty="0" smtClean="0">
                <a:latin typeface="Arial"/>
                <a:cs typeface="Arial"/>
              </a:rPr>
              <a:t>Higher voter participation than runoff elections; voters only need to vote one time</a:t>
            </a:r>
          </a:p>
          <a:p>
            <a:pPr marL="285750" indent="-285750" eaLnBrk="0" hangingPunct="0">
              <a:lnSpc>
                <a:spcPct val="110000"/>
              </a:lnSpc>
              <a:buFont typeface="Arial"/>
              <a:buChar char="•"/>
            </a:pPr>
            <a:r>
              <a:rPr lang="en-US" altLang="en-US" sz="2800" dirty="0" smtClean="0">
                <a:latin typeface="Arial"/>
                <a:cs typeface="Arial"/>
              </a:rPr>
              <a:t>More issue based campaigning, as candidates are more inclined to positive campaigning</a:t>
            </a:r>
          </a:p>
          <a:p>
            <a:pPr marL="285750" indent="-285750" eaLnBrk="0" hangingPunct="0">
              <a:lnSpc>
                <a:spcPct val="110000"/>
              </a:lnSpc>
              <a:buFont typeface="Arial"/>
              <a:buChar char="•"/>
            </a:pPr>
            <a:r>
              <a:rPr lang="en-US" altLang="en-US" sz="2800" dirty="0" smtClean="0">
                <a:latin typeface="Arial"/>
                <a:cs typeface="Arial"/>
              </a:rPr>
              <a:t>Gives voters more choices and power</a:t>
            </a:r>
          </a:p>
          <a:p>
            <a:pPr marL="285750" indent="-285750" eaLnBrk="0" hangingPunct="0">
              <a:lnSpc>
                <a:spcPct val="110000"/>
              </a:lnSpc>
              <a:buFont typeface="Arial"/>
              <a:buChar char="•"/>
            </a:pPr>
            <a:r>
              <a:rPr lang="en-US" altLang="en-US" sz="2800" dirty="0" smtClean="0">
                <a:latin typeface="Arial"/>
                <a:cs typeface="Arial"/>
              </a:rPr>
              <a:t>Increases majority support, ensures the winner has at least 50% of the votes</a:t>
            </a:r>
            <a:endParaRPr lang="en-US" altLang="en-US" sz="2800" dirty="0"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6595898" y="21613880"/>
            <a:ext cx="5904603" cy="331720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75019" y="20578010"/>
            <a:ext cx="235254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See more of our work at </a:t>
            </a:r>
            <a:r>
              <a:rPr lang="en-US" sz="4400" b="1" dirty="0" err="1" smtClean="0"/>
              <a:t>tinyurl.com</a:t>
            </a:r>
            <a:r>
              <a:rPr lang="en-US" sz="4400" b="1" dirty="0" smtClean="0"/>
              <a:t>/reed-</a:t>
            </a:r>
            <a:r>
              <a:rPr lang="en-US" sz="4400" b="1" dirty="0" err="1" smtClean="0"/>
              <a:t>rcv</a:t>
            </a:r>
            <a:r>
              <a:rPr lang="en-US" sz="4400" b="1" dirty="0" smtClean="0"/>
              <a:t> </a:t>
            </a:r>
            <a:r>
              <a:rPr lang="en-US" sz="4400" b="1" dirty="0"/>
              <a:t>and </a:t>
            </a:r>
            <a:r>
              <a:rPr lang="en-US" sz="4400" b="1" dirty="0" err="1" smtClean="0"/>
              <a:t>github.com</a:t>
            </a:r>
            <a:r>
              <a:rPr lang="en-US" sz="4400" b="1" dirty="0" smtClean="0"/>
              <a:t>/ds-elections/</a:t>
            </a:r>
            <a:r>
              <a:rPr lang="en-US" sz="4400" b="1" dirty="0" err="1" smtClean="0"/>
              <a:t>rcv</a:t>
            </a:r>
            <a:endParaRPr lang="en-US" sz="4400" b="1" dirty="0"/>
          </a:p>
        </p:txBody>
      </p:sp>
      <p:pic>
        <p:nvPicPr>
          <p:cNvPr id="6" name="Picture 5" descr="Screen Shot 2017-05-09 at 6.27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641" y="4366984"/>
            <a:ext cx="4775556" cy="433529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22190733" y="6472458"/>
            <a:ext cx="1399167" cy="636762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3135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 descr="Screen Shot 2017-05-09 at 6.56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778" y="4604228"/>
            <a:ext cx="8179817" cy="4285131"/>
          </a:xfrm>
          <a:prstGeom prst="rect">
            <a:avLst/>
          </a:prstGeom>
        </p:spPr>
      </p:pic>
      <p:pic>
        <p:nvPicPr>
          <p:cNvPr id="12" name="Picture 11" descr="Screen Shot 2017-05-09 at 9.40.0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649" y="12145624"/>
            <a:ext cx="13595683" cy="865915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 bwMode="auto">
          <a:xfrm flipV="1">
            <a:off x="16995498" y="11159568"/>
            <a:ext cx="15257751" cy="2278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17370603" y="9926828"/>
            <a:ext cx="1846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19" name="TextBox 18"/>
          <p:cNvSpPr txBox="1"/>
          <p:nvPr/>
        </p:nvSpPr>
        <p:spPr>
          <a:xfrm>
            <a:off x="17053125" y="9040524"/>
            <a:ext cx="480184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Raw ballot image from San Francisco's 2016 Election Board of Supervisors:</a:t>
            </a:r>
          </a:p>
          <a:p>
            <a:r>
              <a:rPr lang="en-US" sz="1900" dirty="0" smtClean="0"/>
              <a:t>Each voter has three lines:</a:t>
            </a:r>
          </a:p>
          <a:p>
            <a:r>
              <a:rPr lang="en-US" sz="1900" dirty="0" smtClean="0"/>
              <a:t>each line consists a unique voter code, precinct, district, and a candidate selection.</a:t>
            </a:r>
            <a:endParaRPr lang="en-US" sz="1900" dirty="0"/>
          </a:p>
        </p:txBody>
      </p:sp>
      <p:sp>
        <p:nvSpPr>
          <p:cNvPr id="31" name="TextBox 30"/>
          <p:cNvSpPr txBox="1"/>
          <p:nvPr/>
        </p:nvSpPr>
        <p:spPr>
          <a:xfrm>
            <a:off x="25407564" y="9034169"/>
            <a:ext cx="480184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Output from raw ballot image:</a:t>
            </a:r>
          </a:p>
          <a:p>
            <a:r>
              <a:rPr lang="en-US" sz="1900" dirty="0" smtClean="0"/>
              <a:t>The table displays one voter on each line with their parsed information including their ranked candidates.</a:t>
            </a:r>
            <a:endParaRPr lang="en-US" sz="1900" dirty="0"/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925375" y="17166311"/>
            <a:ext cx="7372350" cy="57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en-US" sz="4400" b="1" dirty="0" smtClean="0"/>
              <a:t>Acknowledgments</a:t>
            </a:r>
          </a:p>
        </p:txBody>
      </p:sp>
      <p:sp>
        <p:nvSpPr>
          <p:cNvPr id="33" name="Text Box 40"/>
          <p:cNvSpPr txBox="1">
            <a:spLocks noChangeArrowheads="1"/>
          </p:cNvSpPr>
          <p:nvPr/>
        </p:nvSpPr>
        <p:spPr bwMode="auto">
          <a:xfrm>
            <a:off x="9109296" y="17891126"/>
            <a:ext cx="7302600" cy="2098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3688" tIns="21843" rIns="43688" bIns="21843">
            <a:spAutoFit/>
          </a:bodyPr>
          <a:lstStyle>
            <a:lvl1pPr algn="l" defTabSz="438150">
              <a:defRPr>
                <a:solidFill>
                  <a:schemeClr val="tx1"/>
                </a:solidFill>
                <a:latin typeface="Arial" charset="0"/>
              </a:defRPr>
            </a:lvl1pPr>
            <a:lvl2pPr marL="219075" algn="l" defTabSz="438150">
              <a:defRPr>
                <a:solidFill>
                  <a:schemeClr val="tx1"/>
                </a:solidFill>
                <a:latin typeface="Arial" charset="0"/>
              </a:defRPr>
            </a:lvl2pPr>
            <a:lvl3pPr marL="438150" algn="l" defTabSz="438150">
              <a:defRPr>
                <a:solidFill>
                  <a:schemeClr val="tx1"/>
                </a:solidFill>
                <a:latin typeface="Arial" charset="0"/>
              </a:defRPr>
            </a:lvl3pPr>
            <a:lvl4pPr marL="654050" algn="l" defTabSz="438150">
              <a:defRPr>
                <a:solidFill>
                  <a:schemeClr val="tx1"/>
                </a:solidFill>
                <a:latin typeface="Arial" charset="0"/>
              </a:defRPr>
            </a:lvl4pPr>
            <a:lvl5pPr marL="873125" algn="l" defTabSz="438150">
              <a:defRPr>
                <a:solidFill>
                  <a:schemeClr val="tx1"/>
                </a:solidFill>
                <a:latin typeface="Arial" charset="0"/>
              </a:defRPr>
            </a:lvl5pPr>
            <a:lvl6pPr marL="13303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7875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447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019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lnSpc>
                <a:spcPct val="120000"/>
              </a:lnSpc>
            </a:pPr>
            <a:r>
              <a:rPr lang="en-US" altLang="en-US" sz="2800" dirty="0" smtClean="0">
                <a:latin typeface="Arial"/>
                <a:cs typeface="Arial"/>
              </a:rPr>
              <a:t>Theo Landsman </a:t>
            </a:r>
            <a:r>
              <a:rPr lang="mr-IN" altLang="en-US" sz="2800" dirty="0" smtClean="0">
                <a:latin typeface="Arial"/>
                <a:cs typeface="Arial"/>
              </a:rPr>
              <a:t>’</a:t>
            </a:r>
            <a:r>
              <a:rPr lang="en-US" altLang="en-US" sz="2800" dirty="0" smtClean="0">
                <a:latin typeface="Arial"/>
                <a:cs typeface="Arial"/>
              </a:rPr>
              <a:t>16, Alameda County Registrar of Voters, San Francisco County Department of Elections, Prof. Andrew Bray, Prof. Paul </a:t>
            </a:r>
            <a:r>
              <a:rPr lang="en-US" altLang="en-US" sz="2800" dirty="0" err="1" smtClean="0">
                <a:latin typeface="Arial"/>
                <a:cs typeface="Arial"/>
              </a:rPr>
              <a:t>Gronke</a:t>
            </a:r>
            <a:r>
              <a:rPr lang="en-US" altLang="en-US" sz="2800" dirty="0" smtClean="0">
                <a:latin typeface="Arial"/>
                <a:cs typeface="Arial"/>
              </a:rPr>
              <a:t>, and Chester </a:t>
            </a:r>
            <a:r>
              <a:rPr lang="en-US" altLang="en-US" sz="2800" dirty="0" err="1" smtClean="0">
                <a:latin typeface="Arial"/>
                <a:cs typeface="Arial"/>
              </a:rPr>
              <a:t>Ismay</a:t>
            </a:r>
            <a:r>
              <a:rPr lang="en-US" altLang="en-US" sz="2800" dirty="0" smtClean="0">
                <a:latin typeface="Arial"/>
                <a:cs typeface="Arial"/>
              </a:rPr>
              <a:t> </a:t>
            </a:r>
          </a:p>
        </p:txBody>
      </p:sp>
      <p:pic>
        <p:nvPicPr>
          <p:cNvPr id="21" name="Picture 20" descr="rcv_proces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15" y="8926873"/>
            <a:ext cx="7437730" cy="11717651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 bwMode="auto">
          <a:xfrm flipV="1">
            <a:off x="537434" y="8531642"/>
            <a:ext cx="7239026" cy="8208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779113" y="703160"/>
            <a:ext cx="6755667" cy="780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Objectives</a:t>
            </a:r>
          </a:p>
          <a:p>
            <a:pPr marL="571500" indent="-571500" algn="l">
              <a:buFontTx/>
              <a:buChar char="-"/>
            </a:pPr>
            <a:r>
              <a:rPr lang="en-US" sz="4000" dirty="0" smtClean="0"/>
              <a:t>How does RCV work?</a:t>
            </a:r>
          </a:p>
          <a:p>
            <a:pPr marL="571500" indent="-571500" algn="l">
              <a:buFontTx/>
              <a:buChar char="-"/>
            </a:pPr>
            <a:r>
              <a:rPr lang="en-US" sz="4000" dirty="0" smtClean="0"/>
              <a:t>Why is this important?</a:t>
            </a:r>
          </a:p>
          <a:p>
            <a:pPr marL="571500" indent="-571500" algn="l">
              <a:buFontTx/>
              <a:buChar char="-"/>
            </a:pPr>
            <a:r>
              <a:rPr lang="en-US" sz="4000" dirty="0" smtClean="0"/>
              <a:t>What’s the best way to explain this to voters?</a:t>
            </a:r>
          </a:p>
          <a:p>
            <a:pPr marL="571500" indent="-571500" algn="l">
              <a:buFontTx/>
              <a:buChar char="-"/>
            </a:pPr>
            <a:r>
              <a:rPr lang="en-US" sz="4000" dirty="0" smtClean="0"/>
              <a:t>How can we diagram this process to aid in voter education?</a:t>
            </a:r>
          </a:p>
          <a:p>
            <a:pPr marL="571500" indent="-571500" algn="l">
              <a:buFontTx/>
              <a:buChar char="-"/>
            </a:pPr>
            <a:r>
              <a:rPr lang="en-US" sz="4000" dirty="0" smtClean="0"/>
              <a:t>Can we automate these ideas using open-source software?</a:t>
            </a:r>
          </a:p>
          <a:p>
            <a:pPr marL="571500" indent="-571500" algn="l">
              <a:buFontTx/>
              <a:buChar char="-"/>
            </a:pPr>
            <a:endParaRPr lang="en-US" sz="4000" dirty="0"/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16896777" y="4032228"/>
            <a:ext cx="325" cy="1661229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538" y="11990489"/>
            <a:ext cx="7886700" cy="35306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737851" y="10785084"/>
            <a:ext cx="7942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Example RCV Results</a:t>
            </a:r>
            <a:endParaRPr lang="en-US" sz="4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9711994" y="11406611"/>
            <a:ext cx="9884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mtClean="0"/>
              <a:t>Sankey Diagram of </a:t>
            </a:r>
            <a:r>
              <a:rPr lang="en-US" sz="4800" b="1" dirty="0" smtClean="0"/>
              <a:t>RCV Results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17819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6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6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241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Default Design</vt:lpstr>
      <vt:lpstr>CorelDRAW</vt:lpstr>
      <vt:lpstr>PowerPoint Presentation</vt:lpstr>
    </vt:vector>
  </TitlesOfParts>
  <Company>MegaPrint Inc.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48x72 Horizontal Template</dc:title>
  <dc:creator>Ethan Shulda</dc:creator>
  <dc:description>©MegaPrint Inc. 2009</dc:description>
  <cp:lastModifiedBy>Jay Lee</cp:lastModifiedBy>
  <cp:revision>56</cp:revision>
  <dcterms:created xsi:type="dcterms:W3CDTF">2008-12-04T00:20:37Z</dcterms:created>
  <dcterms:modified xsi:type="dcterms:W3CDTF">2017-06-01T22:00:30Z</dcterms:modified>
  <cp:category>Research Poster</cp:category>
</cp:coreProperties>
</file>