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32918400" cy="21945600"/>
  <p:notesSz cx="6715125" cy="9239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8000"/>
    <a:srgbClr val="66CCFF"/>
    <a:srgbClr val="C0C0C0"/>
    <a:srgbClr val="0046D2"/>
    <a:srgbClr val="FF0000"/>
    <a:srgbClr val="698ED9"/>
    <a:srgbClr val="A7C4FF"/>
    <a:srgbClr val="003064"/>
    <a:srgbClr val="00339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81949" autoAdjust="0"/>
  </p:normalViewPr>
  <p:slideViewPr>
    <p:cSldViewPr snapToGrid="0" showGuides="1">
      <p:cViewPr>
        <p:scale>
          <a:sx n="76" d="100"/>
          <a:sy n="76" d="100"/>
        </p:scale>
        <p:origin x="-80" y="64"/>
      </p:cViewPr>
      <p:guideLst>
        <p:guide orient="horz" pos="3224"/>
        <p:guide orient="horz" pos="13464"/>
        <p:guide orient="horz" pos="1432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0413" y="692150"/>
            <a:ext cx="5195887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8E1AE7-D96E-49CD-9398-4FA3E8F920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98915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B9CD7A-492C-466A-B0F1-D7B5135B13C0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3" y="6816725"/>
            <a:ext cx="27981275" cy="47053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5" y="12436475"/>
            <a:ext cx="23044150" cy="5607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7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9475"/>
            <a:ext cx="29625925" cy="3657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38" y="5121275"/>
            <a:ext cx="29625925" cy="14482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2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475" y="879475"/>
            <a:ext cx="7405688" cy="187245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38" y="879475"/>
            <a:ext cx="22067837" cy="18724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8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9475"/>
            <a:ext cx="29625925" cy="3657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6238" y="5121275"/>
            <a:ext cx="29625925" cy="14482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4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14101763"/>
            <a:ext cx="27981275" cy="43592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9301163"/>
            <a:ext cx="27981275" cy="4800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238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9475"/>
            <a:ext cx="29625925" cy="3657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238" y="5121275"/>
            <a:ext cx="14736762" cy="144827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0" y="5121275"/>
            <a:ext cx="14736763" cy="144827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3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9475"/>
            <a:ext cx="29625925" cy="3657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8" y="4911725"/>
            <a:ext cx="14544675" cy="2047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8" y="6959600"/>
            <a:ext cx="14544675" cy="126444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5" y="4911725"/>
            <a:ext cx="14549438" cy="2047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5" y="6959600"/>
            <a:ext cx="14549438" cy="126444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2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9475"/>
            <a:ext cx="29625925" cy="3657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48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157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3125"/>
            <a:ext cx="10829925" cy="371951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3" y="873125"/>
            <a:ext cx="18402300" cy="187309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4592638"/>
            <a:ext cx="10829925" cy="15011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60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0" y="15362238"/>
            <a:ext cx="19751675" cy="18129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0" y="1960563"/>
            <a:ext cx="19751675" cy="13168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0" y="17175163"/>
            <a:ext cx="19751675" cy="25765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57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oleObject" Target="../embeddings/oleObject1.bin"/><Relationship Id="rId15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7" name="Object 13"/>
          <p:cNvGraphicFramePr>
            <a:graphicFrameLocks noChangeAspect="1"/>
          </p:cNvGraphicFramePr>
          <p:nvPr userDrawn="1"/>
        </p:nvGraphicFramePr>
        <p:xfrm>
          <a:off x="26763663" y="21605875"/>
          <a:ext cx="526415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CorelDRAW" r:id="rId14" imgW="8828280" imgH="313200" progId="CorelDRAW.Graphic.13">
                  <p:embed/>
                </p:oleObj>
              </mc:Choice>
              <mc:Fallback>
                <p:oleObj name="CorelDRAW" r:id="rId14" imgW="8828280" imgH="313200" progId="CorelDRAW.Graphic.1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3663" y="21605875"/>
                        <a:ext cx="526415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2pPr>
      <a:lvl3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3pPr>
      <a:lvl4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4pPr>
      <a:lvl5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5pPr>
      <a:lvl6pPr marL="4572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6pPr>
      <a:lvl7pPr marL="9144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7pPr>
      <a:lvl8pPr marL="13716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8pPr>
      <a:lvl9pPr marL="18288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9pPr>
    </p:titleStyle>
    <p:bodyStyle>
      <a:lvl1pPr marL="1176338" indent="-1176338" algn="l" defTabSz="3135313" rtl="0" fontAlgn="base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+mn-ea"/>
          <a:cs typeface="+mn-cs"/>
        </a:defRPr>
      </a:lvl1pPr>
      <a:lvl2pPr marL="2546350" indent="-979488" algn="l" defTabSz="3135313" rtl="0" fontAlgn="base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2pPr>
      <a:lvl3pPr marL="3917950" indent="-782638" algn="l" defTabSz="3135313" rtl="0" fontAlgn="base">
        <a:spcBef>
          <a:spcPct val="20000"/>
        </a:spcBef>
        <a:spcAft>
          <a:spcPct val="0"/>
        </a:spcAft>
        <a:buChar char="•"/>
        <a:defRPr sz="8200">
          <a:solidFill>
            <a:schemeClr val="tx1"/>
          </a:solidFill>
          <a:latin typeface="+mn-lt"/>
        </a:defRPr>
      </a:lvl3pPr>
      <a:lvl4pPr marL="5484813" indent="-782638" algn="l" defTabSz="3135313" rtl="0" fontAlgn="base">
        <a:spcBef>
          <a:spcPct val="20000"/>
        </a:spcBef>
        <a:spcAft>
          <a:spcPct val="0"/>
        </a:spcAft>
        <a:buChar char="–"/>
        <a:defRPr sz="6900">
          <a:solidFill>
            <a:schemeClr val="tx1"/>
          </a:solidFill>
          <a:latin typeface="+mn-lt"/>
        </a:defRPr>
      </a:lvl4pPr>
      <a:lvl5pPr marL="70532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5pPr>
      <a:lvl6pPr marL="75104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6pPr>
      <a:lvl7pPr marL="79676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7pPr>
      <a:lvl8pPr marL="84248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8pPr>
      <a:lvl9pPr marL="88820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AutoShape 30"/>
          <p:cNvSpPr>
            <a:spLocks noChangeArrowheads="1"/>
          </p:cNvSpPr>
          <p:nvPr/>
        </p:nvSpPr>
        <p:spPr bwMode="auto">
          <a:xfrm>
            <a:off x="24631650" y="362831"/>
            <a:ext cx="7772400" cy="21023969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77" name="AutoShape 29"/>
          <p:cNvSpPr>
            <a:spLocks noChangeArrowheads="1"/>
          </p:cNvSpPr>
          <p:nvPr/>
        </p:nvSpPr>
        <p:spPr bwMode="auto">
          <a:xfrm>
            <a:off x="634981" y="3809724"/>
            <a:ext cx="23771066" cy="1748497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 dirty="0" err="1" smtClean="0"/>
              <a:t>jknef</a:t>
            </a:r>
            <a:endParaRPr lang="en-US" sz="1200" dirty="0"/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24806016" y="11771886"/>
            <a:ext cx="7372350" cy="847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en-US" sz="4400" b="1" dirty="0" smtClean="0"/>
              <a:t>Why use RCV</a:t>
            </a:r>
            <a:r>
              <a:rPr lang="en-US" altLang="en-US" sz="4400" b="1" dirty="0" smtClean="0"/>
              <a:t>?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en-US" sz="1600" dirty="0" smtClean="0"/>
              <a:t>Adapted from </a:t>
            </a:r>
            <a:r>
              <a:rPr lang="en-US" altLang="en-US" sz="1600" dirty="0" err="1" smtClean="0"/>
              <a:t>FairVote</a:t>
            </a:r>
            <a:endParaRPr lang="en-US" altLang="en-US" sz="1600" dirty="0"/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514350" y="453539"/>
            <a:ext cx="23888129" cy="3038708"/>
          </a:xfrm>
          <a:prstGeom prst="roundRect">
            <a:avLst>
              <a:gd name="adj" fmla="val 1087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65306" tIns="32653" rIns="65306" bIns="32653" anchor="ctr"/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606615" y="317477"/>
            <a:ext cx="23705149" cy="289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8900" b="1" dirty="0" smtClean="0"/>
              <a:t>Ranked Choice Voting</a:t>
            </a:r>
          </a:p>
          <a:p>
            <a:pPr algn="ctr"/>
            <a:r>
              <a:rPr lang="en-US" altLang="en-US" b="1" dirty="0" smtClean="0"/>
              <a:t>Jay Lee, Mia Leung, and Matthew </a:t>
            </a:r>
            <a:r>
              <a:rPr lang="en-US" altLang="en-US" b="1" dirty="0" err="1" smtClean="0"/>
              <a:t>Yancheff</a:t>
            </a:r>
            <a:r>
              <a:rPr lang="en-US" altLang="en-US" b="1" dirty="0" smtClean="0"/>
              <a:t> </a:t>
            </a:r>
          </a:p>
          <a:p>
            <a:pPr algn="ctr"/>
            <a:r>
              <a:rPr lang="en-US" altLang="en-US" sz="3400" b="1" i="1" dirty="0" smtClean="0"/>
              <a:t>Profs. Andrew Bray &amp; Paul </a:t>
            </a:r>
            <a:r>
              <a:rPr lang="en-US" altLang="en-US" sz="3400" b="1" i="1" dirty="0" err="1" smtClean="0"/>
              <a:t>Gronke</a:t>
            </a:r>
            <a:r>
              <a:rPr lang="en-US" altLang="en-US" sz="3400" b="1" i="1" dirty="0" smtClean="0"/>
              <a:t>, Reed College </a:t>
            </a:r>
            <a:r>
              <a:rPr lang="en-US" altLang="en-US" sz="3400" b="1" i="1" dirty="0" smtClean="0"/>
              <a:t>&amp; Theo Landsman ‘16, </a:t>
            </a:r>
            <a:r>
              <a:rPr lang="en-US" altLang="en-US" sz="3400" b="1" i="1" dirty="0" err="1" smtClean="0"/>
              <a:t>FairVote</a:t>
            </a:r>
            <a:endParaRPr lang="en-US" altLang="en-US" dirty="0"/>
          </a:p>
        </p:txBody>
      </p:sp>
      <p:sp>
        <p:nvSpPr>
          <p:cNvPr id="2088" name="Text Box 40"/>
          <p:cNvSpPr txBox="1">
            <a:spLocks noChangeArrowheads="1"/>
          </p:cNvSpPr>
          <p:nvPr/>
        </p:nvSpPr>
        <p:spPr bwMode="auto">
          <a:xfrm>
            <a:off x="24639923" y="12867017"/>
            <a:ext cx="7738503" cy="382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3688" tIns="21843" rIns="43688" bIns="21843">
            <a:spAutoFit/>
          </a:bodyPr>
          <a:lstStyle>
            <a:lvl1pPr algn="l" defTabSz="438150">
              <a:defRPr>
                <a:solidFill>
                  <a:schemeClr val="tx1"/>
                </a:solidFill>
                <a:latin typeface="Arial" charset="0"/>
              </a:defRPr>
            </a:lvl1pPr>
            <a:lvl2pPr marL="219075" algn="l" defTabSz="438150">
              <a:defRPr>
                <a:solidFill>
                  <a:schemeClr val="tx1"/>
                </a:solidFill>
                <a:latin typeface="Arial" charset="0"/>
              </a:defRPr>
            </a:lvl2pPr>
            <a:lvl3pPr marL="438150" algn="l" defTabSz="438150">
              <a:defRPr>
                <a:solidFill>
                  <a:schemeClr val="tx1"/>
                </a:solidFill>
                <a:latin typeface="Arial" charset="0"/>
              </a:defRPr>
            </a:lvl3pPr>
            <a:lvl4pPr marL="654050" algn="l" defTabSz="438150">
              <a:defRPr>
                <a:solidFill>
                  <a:schemeClr val="tx1"/>
                </a:solidFill>
                <a:latin typeface="Arial" charset="0"/>
              </a:defRPr>
            </a:lvl4pPr>
            <a:lvl5pPr marL="873125" algn="l" defTabSz="438150">
              <a:defRPr>
                <a:solidFill>
                  <a:schemeClr val="tx1"/>
                </a:solidFill>
                <a:latin typeface="Arial" charset="0"/>
              </a:defRPr>
            </a:lvl5pPr>
            <a:lvl6pPr marL="13303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7875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2447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7019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0" hangingPunct="0">
              <a:lnSpc>
                <a:spcPct val="110000"/>
              </a:lnSpc>
              <a:buFont typeface="Arial"/>
              <a:buChar char="•"/>
            </a:pPr>
            <a:r>
              <a:rPr lang="en-US" altLang="en-US" sz="2800" dirty="0" smtClean="0">
                <a:latin typeface="Arial"/>
                <a:cs typeface="Arial"/>
              </a:rPr>
              <a:t>More cost effective due to instant runoffs</a:t>
            </a:r>
          </a:p>
          <a:p>
            <a:pPr marL="285750" indent="-285750" eaLnBrk="0" hangingPunct="0">
              <a:lnSpc>
                <a:spcPct val="110000"/>
              </a:lnSpc>
              <a:buFont typeface="Arial"/>
              <a:buChar char="•"/>
            </a:pPr>
            <a:r>
              <a:rPr lang="en-US" altLang="en-US" sz="2800" dirty="0" smtClean="0">
                <a:latin typeface="Arial"/>
                <a:cs typeface="Arial"/>
              </a:rPr>
              <a:t>Higher voter participation than runoff elections; voters only need to vote one time</a:t>
            </a:r>
          </a:p>
          <a:p>
            <a:pPr marL="285750" indent="-285750" eaLnBrk="0" hangingPunct="0">
              <a:lnSpc>
                <a:spcPct val="110000"/>
              </a:lnSpc>
              <a:buFont typeface="Arial"/>
              <a:buChar char="•"/>
            </a:pPr>
            <a:r>
              <a:rPr lang="en-US" altLang="en-US" sz="2800" dirty="0" smtClean="0">
                <a:latin typeface="Arial"/>
                <a:cs typeface="Arial"/>
              </a:rPr>
              <a:t>More issue based campaigning, as candidates are more inclined to positive campaigning</a:t>
            </a:r>
          </a:p>
          <a:p>
            <a:pPr marL="285750" indent="-285750" eaLnBrk="0" hangingPunct="0">
              <a:lnSpc>
                <a:spcPct val="110000"/>
              </a:lnSpc>
              <a:buFont typeface="Arial"/>
              <a:buChar char="•"/>
            </a:pPr>
            <a:r>
              <a:rPr lang="en-US" altLang="en-US" sz="2800" dirty="0" smtClean="0">
                <a:latin typeface="Arial"/>
                <a:cs typeface="Arial"/>
              </a:rPr>
              <a:t>Gives voters more choices and power</a:t>
            </a:r>
          </a:p>
          <a:p>
            <a:pPr marL="285750" indent="-285750" eaLnBrk="0" hangingPunct="0">
              <a:lnSpc>
                <a:spcPct val="110000"/>
              </a:lnSpc>
              <a:buFont typeface="Arial"/>
              <a:buChar char="•"/>
            </a:pPr>
            <a:r>
              <a:rPr lang="en-US" altLang="en-US" sz="2800" dirty="0" smtClean="0">
                <a:latin typeface="Arial"/>
                <a:cs typeface="Arial"/>
              </a:rPr>
              <a:t>Increases majority support, ensures the winner has at least 50% of the votes</a:t>
            </a:r>
            <a:endParaRPr lang="en-US" altLang="en-US" sz="2800" dirty="0">
              <a:latin typeface="Arial"/>
              <a:cs typeface="Arial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6594409" y="21533320"/>
            <a:ext cx="5904603" cy="331720"/>
          </a:xfrm>
          <a:prstGeom prst="rect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78055" y="20532655"/>
            <a:ext cx="158174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See more of our work at </a:t>
            </a:r>
            <a:r>
              <a:rPr lang="en-US" sz="4400" b="1" dirty="0" err="1" smtClean="0"/>
              <a:t>tinyurl.com</a:t>
            </a:r>
            <a:r>
              <a:rPr lang="en-US" sz="4400" b="1" dirty="0" smtClean="0"/>
              <a:t>/reed-</a:t>
            </a:r>
            <a:r>
              <a:rPr lang="en-US" sz="4400" b="1" dirty="0" err="1" smtClean="0"/>
              <a:t>rcv</a:t>
            </a:r>
            <a:endParaRPr lang="en-US" sz="4400" b="1" dirty="0"/>
          </a:p>
        </p:txBody>
      </p:sp>
      <p:pic>
        <p:nvPicPr>
          <p:cNvPr id="6" name="Picture 5" descr="Screen Shot 2017-05-09 at 6.27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611" y="4321629"/>
            <a:ext cx="4775556" cy="433529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 bwMode="auto">
          <a:xfrm>
            <a:off x="14185703" y="6427103"/>
            <a:ext cx="1399167" cy="636762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31353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Picture 7" descr="Screen Shot 2017-05-09 at 6.56.2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2748" y="4558873"/>
            <a:ext cx="8179817" cy="4285131"/>
          </a:xfrm>
          <a:prstGeom prst="rect">
            <a:avLst/>
          </a:prstGeom>
        </p:spPr>
      </p:pic>
      <p:pic>
        <p:nvPicPr>
          <p:cNvPr id="9" name="Picture 8" descr="Screen Shot 2017-05-09 at 6.47.2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89" y="4433340"/>
            <a:ext cx="7756747" cy="5555849"/>
          </a:xfrm>
          <a:prstGeom prst="rect">
            <a:avLst/>
          </a:prstGeom>
        </p:spPr>
      </p:pic>
      <p:pic>
        <p:nvPicPr>
          <p:cNvPr id="10" name="Picture 9" descr="Screen Shot 2017-05-09 at 6.47.57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94" y="11583209"/>
            <a:ext cx="7708250" cy="8939600"/>
          </a:xfrm>
          <a:prstGeom prst="rect">
            <a:avLst/>
          </a:prstGeom>
        </p:spPr>
      </p:pic>
      <p:pic>
        <p:nvPicPr>
          <p:cNvPr id="11" name="Picture 10" descr="Screen Shot 2017-05-09 at 6.54.01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7254" y="11915631"/>
            <a:ext cx="8382000" cy="2070100"/>
          </a:xfrm>
          <a:prstGeom prst="rect">
            <a:avLst/>
          </a:prstGeom>
        </p:spPr>
      </p:pic>
      <p:pic>
        <p:nvPicPr>
          <p:cNvPr id="12" name="Picture 11" descr="Screen Shot 2017-05-09 at 9.40.05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522" y="14247379"/>
            <a:ext cx="9843819" cy="626957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 bwMode="auto">
          <a:xfrm flipV="1">
            <a:off x="674639" y="11111697"/>
            <a:ext cx="23691723" cy="7936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9365573" y="9881473"/>
            <a:ext cx="1846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/>
          </a:p>
        </p:txBody>
      </p:sp>
      <p:sp>
        <p:nvSpPr>
          <p:cNvPr id="19" name="TextBox 18"/>
          <p:cNvSpPr txBox="1"/>
          <p:nvPr/>
        </p:nvSpPr>
        <p:spPr>
          <a:xfrm>
            <a:off x="9048095" y="8995169"/>
            <a:ext cx="4801841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/>
              <a:t>Raw ballot image from San Francisco's 2016 Election Board of Supervisors:</a:t>
            </a:r>
          </a:p>
          <a:p>
            <a:r>
              <a:rPr lang="en-US" sz="1900" dirty="0" smtClean="0"/>
              <a:t>Each voter has three lines:</a:t>
            </a:r>
          </a:p>
          <a:p>
            <a:r>
              <a:rPr lang="en-US" sz="1900" dirty="0" smtClean="0"/>
              <a:t>each line consists a unique voter code, precinct, district, and a candidate selection.</a:t>
            </a:r>
            <a:endParaRPr lang="en-US" sz="1900" dirty="0"/>
          </a:p>
        </p:txBody>
      </p:sp>
      <p:sp>
        <p:nvSpPr>
          <p:cNvPr id="31" name="TextBox 30"/>
          <p:cNvSpPr txBox="1"/>
          <p:nvPr/>
        </p:nvSpPr>
        <p:spPr>
          <a:xfrm>
            <a:off x="17402534" y="8988814"/>
            <a:ext cx="480184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/>
              <a:t>Output from raw ballot image:</a:t>
            </a:r>
          </a:p>
          <a:p>
            <a:r>
              <a:rPr lang="en-US" sz="1900" dirty="0" smtClean="0"/>
              <a:t>The table displays one voter on each line with their parsed information including their ranked candidates.</a:t>
            </a:r>
            <a:endParaRPr lang="en-US" sz="1900" dirty="0"/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24717495" y="17381339"/>
            <a:ext cx="7372350" cy="57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en-US" sz="4400" b="1" dirty="0" smtClean="0"/>
              <a:t>Acknowledgments</a:t>
            </a:r>
          </a:p>
        </p:txBody>
      </p:sp>
      <p:sp>
        <p:nvSpPr>
          <p:cNvPr id="33" name="Text Box 40"/>
          <p:cNvSpPr txBox="1">
            <a:spLocks noChangeArrowheads="1"/>
          </p:cNvSpPr>
          <p:nvPr/>
        </p:nvSpPr>
        <p:spPr bwMode="auto">
          <a:xfrm>
            <a:off x="24901416" y="18106154"/>
            <a:ext cx="7302600" cy="2098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3688" tIns="21843" rIns="43688" bIns="21843">
            <a:spAutoFit/>
          </a:bodyPr>
          <a:lstStyle>
            <a:lvl1pPr algn="l" defTabSz="438150">
              <a:defRPr>
                <a:solidFill>
                  <a:schemeClr val="tx1"/>
                </a:solidFill>
                <a:latin typeface="Arial" charset="0"/>
              </a:defRPr>
            </a:lvl1pPr>
            <a:lvl2pPr marL="219075" algn="l" defTabSz="438150">
              <a:defRPr>
                <a:solidFill>
                  <a:schemeClr val="tx1"/>
                </a:solidFill>
                <a:latin typeface="Arial" charset="0"/>
              </a:defRPr>
            </a:lvl2pPr>
            <a:lvl3pPr marL="438150" algn="l" defTabSz="438150">
              <a:defRPr>
                <a:solidFill>
                  <a:schemeClr val="tx1"/>
                </a:solidFill>
                <a:latin typeface="Arial" charset="0"/>
              </a:defRPr>
            </a:lvl3pPr>
            <a:lvl4pPr marL="654050" algn="l" defTabSz="438150">
              <a:defRPr>
                <a:solidFill>
                  <a:schemeClr val="tx1"/>
                </a:solidFill>
                <a:latin typeface="Arial" charset="0"/>
              </a:defRPr>
            </a:lvl4pPr>
            <a:lvl5pPr marL="873125" algn="l" defTabSz="438150">
              <a:defRPr>
                <a:solidFill>
                  <a:schemeClr val="tx1"/>
                </a:solidFill>
                <a:latin typeface="Arial" charset="0"/>
              </a:defRPr>
            </a:lvl5pPr>
            <a:lvl6pPr marL="13303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7875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2447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7019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lnSpc>
                <a:spcPct val="120000"/>
              </a:lnSpc>
            </a:pPr>
            <a:r>
              <a:rPr lang="en-US" altLang="en-US" sz="2800" dirty="0" smtClean="0">
                <a:latin typeface="Arial"/>
                <a:cs typeface="Arial"/>
              </a:rPr>
              <a:t>Theo Landsman </a:t>
            </a:r>
            <a:r>
              <a:rPr lang="mr-IN" altLang="en-US" sz="2800" dirty="0" smtClean="0">
                <a:latin typeface="Arial"/>
                <a:cs typeface="Arial"/>
              </a:rPr>
              <a:t>’</a:t>
            </a:r>
            <a:r>
              <a:rPr lang="en-US" altLang="en-US" sz="2800" dirty="0" smtClean="0">
                <a:latin typeface="Arial"/>
                <a:cs typeface="Arial"/>
              </a:rPr>
              <a:t>16, Alameda County Registrar of Voters, San Francisco County Department of Elections, Prof. Andrew Bray, Prof. Paul </a:t>
            </a:r>
            <a:r>
              <a:rPr lang="en-US" altLang="en-US" sz="2800" dirty="0" err="1" smtClean="0">
                <a:latin typeface="Arial"/>
                <a:cs typeface="Arial"/>
              </a:rPr>
              <a:t>Gronke</a:t>
            </a:r>
            <a:r>
              <a:rPr lang="en-US" altLang="en-US" sz="2800" dirty="0" smtClean="0">
                <a:latin typeface="Arial"/>
                <a:cs typeface="Arial"/>
              </a:rPr>
              <a:t>, and Chester </a:t>
            </a:r>
            <a:r>
              <a:rPr lang="en-US" altLang="en-US" sz="2800" dirty="0" err="1" smtClean="0">
                <a:latin typeface="Arial"/>
                <a:cs typeface="Arial"/>
              </a:rPr>
              <a:t>Ismay</a:t>
            </a:r>
            <a:r>
              <a:rPr lang="en-US" altLang="en-US" sz="2800" dirty="0" smtClean="0">
                <a:latin typeface="Arial"/>
                <a:cs typeface="Arial"/>
              </a:rPr>
              <a:t> </a:t>
            </a:r>
          </a:p>
        </p:txBody>
      </p:sp>
      <p:pic>
        <p:nvPicPr>
          <p:cNvPr id="21" name="Picture 20" descr="rcv_process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589" y="577153"/>
            <a:ext cx="6686757" cy="10534543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 bwMode="auto">
          <a:xfrm flipV="1">
            <a:off x="24748855" y="11313286"/>
            <a:ext cx="7503198" cy="1671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78199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6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6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194</Words>
  <Application>Microsoft Macintosh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CorelDRAW</vt:lpstr>
      <vt:lpstr>PowerPoint Presentation</vt:lpstr>
    </vt:vector>
  </TitlesOfParts>
  <Company>MegaPrint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48x72 Horizontal Template</dc:title>
  <dc:creator>Ethan Shulda</dc:creator>
  <dc:description>©MegaPrint Inc. 2009</dc:description>
  <cp:lastModifiedBy>Mia Leung</cp:lastModifiedBy>
  <cp:revision>53</cp:revision>
  <dcterms:created xsi:type="dcterms:W3CDTF">2008-12-04T00:20:37Z</dcterms:created>
  <dcterms:modified xsi:type="dcterms:W3CDTF">2017-05-10T06:40:06Z</dcterms:modified>
  <cp:category>Research Poster</cp:category>
</cp:coreProperties>
</file>