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82" r:id="rId9"/>
    <p:sldId id="283" r:id="rId10"/>
    <p:sldId id="284" r:id="rId11"/>
    <p:sldId id="272" r:id="rId12"/>
    <p:sldId id="273" r:id="rId13"/>
    <p:sldId id="274" r:id="rId14"/>
    <p:sldId id="275" r:id="rId15"/>
    <p:sldId id="276" r:id="rId16"/>
    <p:sldId id="277" r:id="rId17"/>
    <p:sldId id="278" r:id="rId18"/>
    <p:sldId id="268" r:id="rId19"/>
    <p:sldId id="269" r:id="rId20"/>
    <p:sldId id="270" r:id="rId21"/>
    <p:sldId id="271"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4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74" d="100"/>
          <a:sy n="74"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6D82EBB-F8DE-4FD1-B2FC-717312ADC08A}" type="datetimeFigureOut">
              <a:rPr lang="en-US" smtClean="0"/>
              <a:t>3/30/2021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6C5F3EE-01BE-4B87-A283-E7C07855BCCF}"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5526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13747462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1495252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19478909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6D82EBB-F8DE-4FD1-B2FC-717312ADC08A}" type="datetimeFigureOut">
              <a:rPr lang="en-US" smtClean="0"/>
              <a:t>3/30/2021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6C5F3EE-01BE-4B87-A283-E7C07855BCCF}"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71405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3124716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3453673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10625284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82EBB-F8DE-4FD1-B2FC-717312ADC08A}" type="datetimeFigureOut">
              <a:rPr lang="en-US" smtClean="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6C5F3EE-01BE-4B87-A283-E7C07855BCCF}" type="slidenum">
              <a:rPr lang="en-US" smtClean="0"/>
              <a:t>‹#›</a:t>
            </a:fld>
            <a:endParaRPr lang="en-US" dirty="0"/>
          </a:p>
        </p:txBody>
      </p:sp>
    </p:spTree>
    <p:extLst>
      <p:ext uri="{BB962C8B-B14F-4D97-AF65-F5344CB8AC3E}">
        <p14:creationId xmlns:p14="http://schemas.microsoft.com/office/powerpoint/2010/main" val="29116398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6D82EBB-F8DE-4FD1-B2FC-717312ADC08A}" type="datetimeFigureOut">
              <a:rPr lang="en-US" smtClean="0"/>
              <a:t>3/30/2021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6C5F3EE-01BE-4B87-A283-E7C07855BCCF}"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281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6D82EBB-F8DE-4FD1-B2FC-717312ADC08A}" type="datetimeFigureOut">
              <a:rPr lang="en-US" smtClean="0"/>
              <a:t>3/30/2021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6C5F3EE-01BE-4B87-A283-E7C07855BCCF}"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8127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6D82EBB-F8DE-4FD1-B2FC-717312ADC08A}" type="datetimeFigureOut">
              <a:rPr lang="en-US" smtClean="0"/>
              <a:t>3/30/2021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6C5F3EE-01BE-4B87-A283-E7C07855BCCF}"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733531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83766" y="2465059"/>
            <a:ext cx="9901750" cy="2308324"/>
          </a:xfrm>
          <a:prstGeom prst="rect">
            <a:avLst/>
          </a:prstGeom>
          <a:noFill/>
        </p:spPr>
        <p:txBody>
          <a:bodyPr wrap="none" lIns="91440" tIns="45720" rIns="91440" bIns="45720">
            <a:spAutoFit/>
          </a:bodyPr>
          <a:lstStyle/>
          <a:p>
            <a:pPr algn="ctr"/>
            <a:r>
              <a:rPr lang="en-US" sz="7200" b="1" dirty="0">
                <a:ln w="12700">
                  <a:solidFill>
                    <a:schemeClr val="tx2">
                      <a:lumMod val="75000"/>
                    </a:schemeClr>
                  </a:solidFill>
                  <a:prstDash val="solid"/>
                </a:ln>
                <a:effectLst>
                  <a:outerShdw dist="38100" dir="2640000" algn="bl" rotWithShape="0">
                    <a:schemeClr val="tx2">
                      <a:lumMod val="75000"/>
                    </a:schemeClr>
                  </a:outerShdw>
                </a:effectLst>
                <a:latin typeface="Adobe Devanagari" panose="02040503050201020203" pitchFamily="18" charset="0"/>
                <a:cs typeface="Adobe Devanagari" panose="02040503050201020203" pitchFamily="18" charset="0"/>
              </a:rPr>
              <a:t>TECHNOLOGY AS A CORE </a:t>
            </a:r>
          </a:p>
          <a:p>
            <a:pPr algn="ctr"/>
            <a:r>
              <a:rPr lang="en-US" sz="7200" b="1" cap="none" spc="0" dirty="0">
                <a:ln w="12700">
                  <a:solidFill>
                    <a:schemeClr val="tx2">
                      <a:lumMod val="75000"/>
                    </a:schemeClr>
                  </a:solidFill>
                  <a:prstDash val="solid"/>
                </a:ln>
                <a:effectLst>
                  <a:outerShdw dist="38100" dir="2640000" algn="bl" rotWithShape="0">
                    <a:schemeClr val="tx2">
                      <a:lumMod val="75000"/>
                    </a:schemeClr>
                  </a:outerShdw>
                </a:effectLst>
                <a:latin typeface="Adobe Devanagari" panose="02040503050201020203" pitchFamily="18" charset="0"/>
                <a:cs typeface="Adobe Devanagari" panose="02040503050201020203" pitchFamily="18" charset="0"/>
              </a:rPr>
              <a:t>STREN</a:t>
            </a:r>
            <a:r>
              <a:rPr lang="en-US" sz="7200" b="1" dirty="0">
                <a:ln w="12700">
                  <a:solidFill>
                    <a:schemeClr val="tx2">
                      <a:lumMod val="75000"/>
                    </a:schemeClr>
                  </a:solidFill>
                  <a:prstDash val="solid"/>
                </a:ln>
                <a:effectLst>
                  <a:outerShdw dist="38100" dir="2640000" algn="bl" rotWithShape="0">
                    <a:schemeClr val="tx2">
                      <a:lumMod val="75000"/>
                    </a:schemeClr>
                  </a:outerShdw>
                </a:effectLst>
                <a:latin typeface="Adobe Devanagari" panose="02040503050201020203" pitchFamily="18" charset="0"/>
                <a:cs typeface="Adobe Devanagari" panose="02040503050201020203" pitchFamily="18" charset="0"/>
              </a:rPr>
              <a:t>G</a:t>
            </a:r>
            <a:r>
              <a:rPr lang="en-US" sz="7200" b="1" cap="none" spc="0" dirty="0">
                <a:ln w="12700">
                  <a:solidFill>
                    <a:schemeClr val="tx2">
                      <a:lumMod val="75000"/>
                    </a:schemeClr>
                  </a:solidFill>
                  <a:prstDash val="solid"/>
                </a:ln>
                <a:effectLst>
                  <a:outerShdw dist="38100" dir="2640000" algn="bl" rotWithShape="0">
                    <a:schemeClr val="tx2">
                      <a:lumMod val="75000"/>
                    </a:schemeClr>
                  </a:outerShdw>
                </a:effectLst>
                <a:latin typeface="Adobe Devanagari" panose="02040503050201020203" pitchFamily="18" charset="0"/>
                <a:cs typeface="Adobe Devanagari" panose="02040503050201020203" pitchFamily="18" charset="0"/>
              </a:rPr>
              <a:t>TH OF NATION</a:t>
            </a:r>
          </a:p>
        </p:txBody>
      </p:sp>
    </p:spTree>
    <p:extLst>
      <p:ext uri="{BB962C8B-B14F-4D97-AF65-F5344CB8AC3E}">
        <p14:creationId xmlns:p14="http://schemas.microsoft.com/office/powerpoint/2010/main" val="158738676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TECHNOLOGY </a:t>
            </a:r>
            <a:r>
              <a:rPr lang="en-US" sz="4000" b="1" dirty="0" smtClean="0">
                <a:solidFill>
                  <a:schemeClr val="tx1"/>
                </a:solidFill>
                <a:latin typeface="Times New Roman" panose="02020603050405020304" pitchFamily="18" charset="0"/>
                <a:cs typeface="Times New Roman" panose="02020603050405020304" pitchFamily="18" charset="0"/>
              </a:rPr>
              <a:t>IN TRANSPORTATION</a:t>
            </a:r>
            <a:endParaRPr lang="en-US" sz="4000" b="1" dirty="0">
              <a:solidFill>
                <a:schemeClr val="tx1"/>
              </a:solidFill>
            </a:endParaRPr>
          </a:p>
        </p:txBody>
      </p:sp>
      <p:sp>
        <p:nvSpPr>
          <p:cNvPr id="3" name="Content Placeholder 2"/>
          <p:cNvSpPr>
            <a:spLocks noGrp="1"/>
          </p:cNvSpPr>
          <p:nvPr>
            <p:ph idx="1"/>
          </p:nvPr>
        </p:nvSpPr>
        <p:spPr>
          <a:xfrm>
            <a:off x="1371600" y="2286000"/>
            <a:ext cx="9601200" cy="4050406"/>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Ease of </a:t>
            </a:r>
            <a:r>
              <a:rPr lang="en-US" b="1" dirty="0" smtClean="0">
                <a:latin typeface="Times New Roman" panose="02020603050405020304" pitchFamily="18" charset="0"/>
                <a:cs typeface="Times New Roman" panose="02020603050405020304" pitchFamily="18" charset="0"/>
              </a:rPr>
              <a:t>Travel</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Maps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GPS</a:t>
            </a:r>
          </a:p>
          <a:p>
            <a:pPr marL="384048" lvl="1" indent="-342900">
              <a:spcBef>
                <a:spcPts val="200"/>
              </a:spcBef>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Safer Travel</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of better cars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vehicles work faster to avoid </a:t>
            </a:r>
            <a:r>
              <a:rPr lang="en-US" dirty="0" smtClean="0">
                <a:latin typeface="Times New Roman" panose="02020603050405020304" pitchFamily="18" charset="0"/>
                <a:cs typeface="Times New Roman" panose="02020603050405020304" pitchFamily="18" charset="0"/>
              </a:rPr>
              <a:t>accidents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Online Booking</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Airplane, Train tickets</a:t>
            </a:r>
          </a:p>
          <a:p>
            <a:pPr lvl="1">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Uber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Careem</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3451" y="2277957"/>
            <a:ext cx="2682240" cy="20116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830" y="4605734"/>
            <a:ext cx="2396970" cy="1734173"/>
          </a:xfrm>
          <a:prstGeom prst="rect">
            <a:avLst/>
          </a:prstGeom>
        </p:spPr>
      </p:pic>
    </p:spTree>
    <p:extLst>
      <p:ext uri="{BB962C8B-B14F-4D97-AF65-F5344CB8AC3E}">
        <p14:creationId xmlns:p14="http://schemas.microsoft.com/office/powerpoint/2010/main" val="3532697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71600" y="685800"/>
            <a:ext cx="9601200" cy="885423"/>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TECHNOLOGY IN COMMUNICATION</a:t>
            </a:r>
          </a:p>
        </p:txBody>
      </p:sp>
      <p:sp>
        <p:nvSpPr>
          <p:cNvPr id="9" name="Content Placeholder 2"/>
          <p:cNvSpPr>
            <a:spLocks noGrp="1"/>
          </p:cNvSpPr>
          <p:nvPr>
            <p:ph idx="1"/>
          </p:nvPr>
        </p:nvSpPr>
        <p:spPr>
          <a:xfrm>
            <a:off x="1371600" y="1571223"/>
            <a:ext cx="9601200" cy="490685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Text Messaging Services</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earlier days, letters used to be written posted and took several time before reaching the recipient. But now these days texts enable you to send messages by the touch of a button at any corner of the world.</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Social Networking Platforms </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Through platforms such as Instagram, Facebook, Twitter among others users can communicate through comments, likes or even their profiles and status. This allow global communication.</a:t>
            </a:r>
          </a:p>
          <a:p>
            <a:pPr marL="0" indent="0" algn="ctr">
              <a:buNone/>
            </a:pPr>
            <a:endParaRPr lang="en-US"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348" y="4185634"/>
            <a:ext cx="4505325" cy="2292439"/>
          </a:xfrm>
          <a:prstGeom prst="rect">
            <a:avLst/>
          </a:prstGeom>
        </p:spPr>
      </p:pic>
    </p:spTree>
    <p:extLst>
      <p:ext uri="{BB962C8B-B14F-4D97-AF65-F5344CB8AC3E}">
        <p14:creationId xmlns:p14="http://schemas.microsoft.com/office/powerpoint/2010/main" val="3815647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20084" y="476517"/>
            <a:ext cx="9601200" cy="5499279"/>
          </a:xfrm>
        </p:spPr>
        <p:txBody>
          <a:bodyPr/>
          <a:lstStyle/>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Free Internet Calls </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several social media sites free calls can be made without carrier charges by simply having an internet connection. Free internet calls are offered by sites such as WhatsApp or even Skype.</a:t>
            </a:r>
          </a:p>
          <a:p>
            <a:pPr marL="0" indent="0" algn="ctr">
              <a:buNone/>
            </a:pPr>
            <a:endParaRPr lang="en-US" dirty="0"/>
          </a:p>
          <a:p>
            <a:pPr marL="0" indent="0" algn="ctr">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9583" y="2678805"/>
            <a:ext cx="4417455" cy="2890324"/>
          </a:xfrm>
          <a:prstGeom prst="rect">
            <a:avLst/>
          </a:prstGeom>
        </p:spPr>
      </p:pic>
    </p:spTree>
    <p:extLst>
      <p:ext uri="{BB962C8B-B14F-4D97-AF65-F5344CB8AC3E}">
        <p14:creationId xmlns:p14="http://schemas.microsoft.com/office/powerpoint/2010/main" val="1805194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924059"/>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TECHNOLOGY IN ENTERTAINMENT</a:t>
            </a:r>
            <a:endParaRPr lang="en-US" sz="4000" dirty="0">
              <a:solidFill>
                <a:schemeClr val="tx1"/>
              </a:solidFill>
            </a:endParaRPr>
          </a:p>
        </p:txBody>
      </p:sp>
      <p:sp>
        <p:nvSpPr>
          <p:cNvPr id="5" name="Content Placeholder 2"/>
          <p:cNvSpPr>
            <a:spLocks noGrp="1"/>
          </p:cNvSpPr>
          <p:nvPr>
            <p:ph idx="1"/>
          </p:nvPr>
        </p:nvSpPr>
        <p:spPr>
          <a:xfrm>
            <a:off x="1371600" y="1519707"/>
            <a:ext cx="9601200" cy="4790941"/>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Technology and Entertainment Industry</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Entertainment technology helps people not relax and enjoy some free/spare time.</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Old ways such as recording on records, tapes, and CDs, have made music more accessible across the world. Movies, games  are brought into living rooms through photography, film, and video. Many households are now having computers, consoles, or any other kinds of hand-holding computer game. </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digital streaming technology and availability of high-speed internet, there is an increase in the revenue of music and video.</a:t>
            </a:r>
          </a:p>
          <a:p>
            <a:pPr lvl="1"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135" y="4333136"/>
            <a:ext cx="3205901" cy="1681298"/>
          </a:xfrm>
          <a:prstGeom prst="rect">
            <a:avLst/>
          </a:prstGeom>
        </p:spPr>
      </p:pic>
    </p:spTree>
    <p:extLst>
      <p:ext uri="{BB962C8B-B14F-4D97-AF65-F5344CB8AC3E}">
        <p14:creationId xmlns:p14="http://schemas.microsoft.com/office/powerpoint/2010/main" val="7701738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71600" y="685800"/>
            <a:ext cx="9601200" cy="872544"/>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TECHNOLOGY IN DEFENCE</a:t>
            </a:r>
            <a:endParaRPr lang="en-US" sz="4000" dirty="0">
              <a:solidFill>
                <a:schemeClr val="tx1"/>
              </a:solidFill>
            </a:endParaRPr>
          </a:p>
        </p:txBody>
      </p:sp>
      <p:sp>
        <p:nvSpPr>
          <p:cNvPr id="8" name="Content Placeholder 2"/>
          <p:cNvSpPr>
            <a:spLocks noGrp="1"/>
          </p:cNvSpPr>
          <p:nvPr>
            <p:ph idx="1"/>
          </p:nvPr>
        </p:nvSpPr>
        <p:spPr>
          <a:xfrm>
            <a:off x="1371600" y="1558344"/>
            <a:ext cx="9601200" cy="4752304"/>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Military Defence Sector </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the military application of advanced scientific research regarding nuclear weapons, jet engines, ballistic and guided missiles, radar, biological warfare, and the use of electronics, computers and software.</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drives changes in warfare more than any other factor. Airplanes, missiles, tanks, drones, satellites, computers, GPS, and all the remaining panoply of the modern high technology battlefield would be incomprehensible to them.</a:t>
            </a:r>
          </a:p>
          <a:p>
            <a:pPr marL="530352" lvl="1" indent="0" algn="ctr">
              <a:buNone/>
            </a:pP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3" y="4031088"/>
            <a:ext cx="4005329" cy="2099256"/>
          </a:xfrm>
          <a:prstGeom prst="rect">
            <a:avLst/>
          </a:prstGeom>
        </p:spPr>
      </p:pic>
    </p:spTree>
    <p:extLst>
      <p:ext uri="{BB962C8B-B14F-4D97-AF65-F5344CB8AC3E}">
        <p14:creationId xmlns:p14="http://schemas.microsoft.com/office/powerpoint/2010/main" val="4421126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92617"/>
            <a:ext cx="9601200" cy="795270"/>
          </a:xfrm>
        </p:spPr>
        <p:txBody>
          <a:bodyPr>
            <a:normAutofit/>
          </a:bodyPr>
          <a:lstStyle/>
          <a:p>
            <a:r>
              <a:rPr lang="en-US" sz="4000" b="1" dirty="0">
                <a:latin typeface="Times New Roman" panose="02020603050405020304" pitchFamily="18" charset="0"/>
                <a:cs typeface="Times New Roman" panose="02020603050405020304" pitchFamily="18" charset="0"/>
              </a:rPr>
              <a:t>TECHNOLOGY IN PROFESSIONS</a:t>
            </a:r>
          </a:p>
        </p:txBody>
      </p:sp>
      <p:sp>
        <p:nvSpPr>
          <p:cNvPr id="3" name="Content Placeholder 2"/>
          <p:cNvSpPr>
            <a:spLocks noGrp="1"/>
          </p:cNvSpPr>
          <p:nvPr>
            <p:ph idx="1"/>
          </p:nvPr>
        </p:nvSpPr>
        <p:spPr>
          <a:xfrm>
            <a:off x="1371600" y="1481070"/>
            <a:ext cx="9601200" cy="4386330"/>
          </a:xfrm>
        </p:spPr>
        <p:txBody>
          <a:bodyPr/>
          <a:lstStyle/>
          <a:p>
            <a:pPr marL="0" indent="0">
              <a:buNone/>
            </a:pPr>
            <a:r>
              <a:rPr lang="en-US" i="1" dirty="0">
                <a:latin typeface="Times New Roman" panose="02020603050405020304" pitchFamily="18" charset="0"/>
                <a:cs typeface="Times New Roman" panose="02020603050405020304" pitchFamily="18" charset="0"/>
              </a:rPr>
              <a:t>There are a lot of benefits of technological breakthroughs and development,While our homes are now much smarter, it’s our workplace that has benefited the most. No matter what line of business you’re in, if you only look back to a decade or so ago, you’ll see how easier your life is now</a:t>
            </a:r>
            <a:r>
              <a:rPr lang="en-US" dirty="0"/>
              <a:t>.</a:t>
            </a:r>
          </a:p>
          <a:p>
            <a:pPr marL="0" indent="0">
              <a:buNone/>
            </a:pPr>
            <a:endParaRPr lang="en-US" dirty="0"/>
          </a:p>
          <a:p>
            <a:pPr>
              <a:buFont typeface="Wingdings" panose="05000000000000000000" pitchFamily="2" charset="2"/>
              <a:buChar char="Ø"/>
            </a:pPr>
            <a:r>
              <a:rPr lang="en-US" dirty="0"/>
              <a:t>Improved collaboration</a:t>
            </a:r>
          </a:p>
          <a:p>
            <a:pPr>
              <a:buFont typeface="Wingdings" panose="05000000000000000000" pitchFamily="2" charset="2"/>
              <a:buChar char="Ø"/>
            </a:pPr>
            <a:endParaRPr lang="en-US" dirty="0"/>
          </a:p>
          <a:p>
            <a:pPr>
              <a:buFont typeface="Wingdings" panose="05000000000000000000" pitchFamily="2" charset="2"/>
              <a:buChar char="Ø"/>
            </a:pPr>
            <a:r>
              <a:rPr lang="en-US" dirty="0"/>
              <a:t>Access to information</a:t>
            </a:r>
          </a:p>
          <a:p>
            <a:pPr>
              <a:buFont typeface="Wingdings" panose="05000000000000000000" pitchFamily="2" charset="2"/>
              <a:buChar char="Ø"/>
            </a:pPr>
            <a:endParaRPr lang="en-US" dirty="0"/>
          </a:p>
          <a:p>
            <a:pPr>
              <a:buFont typeface="Wingdings" panose="05000000000000000000" pitchFamily="2" charset="2"/>
              <a:buChar char="Ø"/>
            </a:pPr>
            <a:r>
              <a:rPr lang="en-US" dirty="0"/>
              <a:t>Security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081941"/>
            <a:ext cx="4232242" cy="2352943"/>
          </a:xfrm>
          <a:prstGeom prst="rect">
            <a:avLst/>
          </a:prstGeom>
        </p:spPr>
      </p:pic>
    </p:spTree>
    <p:extLst>
      <p:ext uri="{BB962C8B-B14F-4D97-AF65-F5344CB8AC3E}">
        <p14:creationId xmlns:p14="http://schemas.microsoft.com/office/powerpoint/2010/main" val="312701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3907"/>
          </a:xfrm>
        </p:spPr>
        <p:txBody>
          <a:bodyPr>
            <a:normAutofit/>
          </a:bodyPr>
          <a:lstStyle/>
          <a:p>
            <a:r>
              <a:rPr lang="en-US" sz="4000" b="1" dirty="0">
                <a:latin typeface="Times New Roman" panose="02020603050405020304" pitchFamily="18" charset="0"/>
                <a:cs typeface="Times New Roman" panose="02020603050405020304" pitchFamily="18" charset="0"/>
              </a:rPr>
              <a:t>TECHNOLOGY IN INDUSTRIES</a:t>
            </a:r>
          </a:p>
        </p:txBody>
      </p:sp>
      <p:sp>
        <p:nvSpPr>
          <p:cNvPr id="3" name="Content Placeholder 2"/>
          <p:cNvSpPr>
            <a:spLocks noGrp="1"/>
          </p:cNvSpPr>
          <p:nvPr>
            <p:ph idx="1"/>
          </p:nvPr>
        </p:nvSpPr>
        <p:spPr>
          <a:xfrm>
            <a:off x="1371600" y="1790163"/>
            <a:ext cx="9601200" cy="4915437"/>
          </a:xfrm>
        </p:spPr>
        <p:txBody>
          <a:bodyPr/>
          <a:lstStyle/>
          <a:p>
            <a:pPr marL="0" indent="0">
              <a:buNone/>
            </a:pPr>
            <a:r>
              <a:rPr lang="en-US" i="1" dirty="0">
                <a:latin typeface="Times New Roman" panose="02020603050405020304" pitchFamily="18" charset="0"/>
                <a:cs typeface="Times New Roman" panose="02020603050405020304" pitchFamily="18" charset="0"/>
              </a:rPr>
              <a:t>Advances in various technologies have helped a range of industries to move forward and embrace the Fourth Industrial Revolution</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Big Data:</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Big data is disrupting a lot of industries. Big data is helping industries to manage resources better and helping workers to complete tasks faster</a:t>
            </a:r>
            <a:r>
              <a:rPr lang="en-US" i="1" dirty="0"/>
              <a:t>.</a:t>
            </a:r>
          </a:p>
          <a:p>
            <a:pPr marL="457200" indent="-457200">
              <a:buAutoNum type="arabicPeriod" startAt="2"/>
            </a:pPr>
            <a:r>
              <a:rPr lang="en-US" b="1" dirty="0">
                <a:latin typeface="Times New Roman" panose="02020603050405020304" pitchFamily="18" charset="0"/>
                <a:cs typeface="Times New Roman" panose="02020603050405020304" pitchFamily="18" charset="0"/>
              </a:rPr>
              <a:t>Virtual Reality:</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Real estate industry</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Fitness industry</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Fashion retailers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672" y="3865551"/>
            <a:ext cx="4367548" cy="2272305"/>
          </a:xfrm>
          <a:prstGeom prst="rect">
            <a:avLst/>
          </a:prstGeom>
        </p:spPr>
      </p:pic>
    </p:spTree>
    <p:extLst>
      <p:ext uri="{BB962C8B-B14F-4D97-AF65-F5344CB8AC3E}">
        <p14:creationId xmlns:p14="http://schemas.microsoft.com/office/powerpoint/2010/main" val="578336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5270"/>
          </a:xfrm>
        </p:spPr>
        <p:txBody>
          <a:bodyPr>
            <a:normAutofit/>
          </a:bodyPr>
          <a:lstStyle/>
          <a:p>
            <a:r>
              <a:rPr lang="en-US" sz="4000" b="1" dirty="0">
                <a:latin typeface="Times New Roman" panose="02020603050405020304" pitchFamily="18" charset="0"/>
                <a:cs typeface="Times New Roman" panose="02020603050405020304" pitchFamily="18" charset="0"/>
              </a:rPr>
              <a:t>TECHNOLOGY IN TRADE</a:t>
            </a:r>
          </a:p>
        </p:txBody>
      </p:sp>
      <p:sp>
        <p:nvSpPr>
          <p:cNvPr id="3" name="Content Placeholder 2"/>
          <p:cNvSpPr>
            <a:spLocks noGrp="1"/>
          </p:cNvSpPr>
          <p:nvPr>
            <p:ph idx="1"/>
          </p:nvPr>
        </p:nvSpPr>
        <p:spPr>
          <a:xfrm>
            <a:off x="1371600" y="1635617"/>
            <a:ext cx="9601200" cy="4675031"/>
          </a:xfrm>
        </p:spPr>
        <p:txBody>
          <a:bodyPr>
            <a:normAutofit lnSpcReduction="10000"/>
          </a:bodyPr>
          <a:lstStyle/>
          <a:p>
            <a:pPr marL="0" indent="0">
              <a:buNone/>
            </a:pPr>
            <a:r>
              <a:rPr lang="en-US" i="1" dirty="0">
                <a:latin typeface="Times New Roman" panose="02020603050405020304" pitchFamily="18" charset="0"/>
                <a:cs typeface="Times New Roman" panose="02020603050405020304" pitchFamily="18" charset="0"/>
              </a:rPr>
              <a:t>International trade has dominated the global headlines recently.</a:t>
            </a:r>
            <a:r>
              <a:rPr lang="en-US" dirty="0"/>
              <a:t> </a:t>
            </a:r>
            <a:r>
              <a:rPr lang="en-US" i="1" dirty="0">
                <a:latin typeface="Times New Roman" panose="02020603050405020304" pitchFamily="18" charset="0"/>
                <a:cs typeface="Times New Roman" panose="02020603050405020304" pitchFamily="18" charset="0"/>
              </a:rPr>
              <a:t>Innovative technologies in the Fourth Industrial Revolution are transforming trade by making the processes more inclusive and efficient.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Blockchain:</a:t>
            </a:r>
          </a:p>
          <a:p>
            <a:pPr marL="457200" indent="-457200">
              <a:buFont typeface="+mj-lt"/>
              <a:buAutoNum type="arabicPeriod"/>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blockchain technology address global trade issues such as high costs and lack of transparency and security.</a:t>
            </a:r>
          </a:p>
          <a:p>
            <a:pPr marL="0" indent="0">
              <a:buNone/>
            </a:pPr>
            <a:endParaRPr lang="en-US" i="1" dirty="0">
              <a:latin typeface="Times New Roman" panose="02020603050405020304" pitchFamily="18" charset="0"/>
              <a:cs typeface="Times New Roman" panose="02020603050405020304" pitchFamily="18" charset="0"/>
            </a:endParaRPr>
          </a:p>
          <a:p>
            <a:pPr marL="457200" indent="-457200">
              <a:buAutoNum type="arabicPeriod" startAt="2"/>
            </a:pPr>
            <a:r>
              <a:rPr lang="en-US" b="1" dirty="0">
                <a:latin typeface="Times New Roman" panose="02020603050405020304" pitchFamily="18" charset="0"/>
                <a:cs typeface="Times New Roman" panose="02020603050405020304" pitchFamily="18" charset="0"/>
              </a:rPr>
              <a:t>Artificial Intelligence:</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Artificial Intelligence and Machine Learning can be used to optimize trade shipping routes, manage vessel and truck traffic at ports, and translate e-commerce search queries from one language into other languages and respond with translated inventory.</a:t>
            </a:r>
            <a:endParaRPr lang="en-US" b="1" i="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b="1" i="1" dirty="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579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6F0A1F-3456-4565-9D76-B137A947D809}"/>
              </a:ext>
            </a:extLst>
          </p:cNvPr>
          <p:cNvSpPr>
            <a:spLocks noGrp="1"/>
          </p:cNvSpPr>
          <p:nvPr>
            <p:ph type="title"/>
          </p:nvPr>
        </p:nvSpPr>
        <p:spPr/>
        <p:txBody>
          <a:bodyPr>
            <a:normAutofit/>
          </a:bodyPr>
          <a:lstStyle/>
          <a:p>
            <a:r>
              <a:rPr lang="en-US" sz="4400" b="1" dirty="0">
                <a:ln/>
                <a:solidFill>
                  <a:schemeClr val="tx1"/>
                </a:solidFill>
                <a:latin typeface="Times New Roman" panose="02020603050405020304" pitchFamily="18" charset="0"/>
                <a:cs typeface="Times New Roman" panose="02020603050405020304" pitchFamily="18" charset="0"/>
              </a:rPr>
              <a:t>TECHNOLOGY IN BUSINESS</a:t>
            </a:r>
            <a:r>
              <a:rPr lang="en-US" sz="4400" b="1" cap="none" spc="0" dirty="0">
                <a:ln/>
                <a:solidFill>
                  <a:srgbClr val="FF0000"/>
                </a:solidFill>
                <a:effectLst/>
                <a:latin typeface="Times New Roman" panose="02020603050405020304" pitchFamily="18" charset="0"/>
                <a:cs typeface="Times New Roman" panose="02020603050405020304" pitchFamily="18" charset="0"/>
              </a:rPr>
              <a:t/>
            </a:r>
            <a:br>
              <a:rPr lang="en-US" sz="4400" b="1" cap="none" spc="0" dirty="0">
                <a:ln/>
                <a:solidFill>
                  <a:srgbClr val="FF0000"/>
                </a:solidFill>
                <a:effectLst/>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9EF502D-B60A-4F21-BC12-B069FD562B20}"/>
              </a:ext>
            </a:extLst>
          </p:cNvPr>
          <p:cNvSpPr>
            <a:spLocks noGrp="1"/>
          </p:cNvSpPr>
          <p:nvPr>
            <p:ph idx="1"/>
          </p:nvPr>
        </p:nvSpPr>
        <p:spPr>
          <a:xfrm>
            <a:off x="1371600" y="2305877"/>
            <a:ext cx="5905115" cy="4452731"/>
          </a:xfrm>
        </p:spPr>
        <p:txBody>
          <a:bodyPr/>
          <a:lstStyle/>
          <a:p>
            <a:pPr>
              <a:buFont typeface="Wingdings" panose="05000000000000000000" pitchFamily="2" charset="2"/>
              <a:buChar char="Ø"/>
            </a:pPr>
            <a:r>
              <a:rPr lang="en-GB" b="1" i="0" dirty="0">
                <a:solidFill>
                  <a:srgbClr val="000000"/>
                </a:solidFill>
                <a:effectLst/>
                <a:latin typeface="Times New Roman" panose="02020603050405020304" pitchFamily="18" charset="0"/>
                <a:cs typeface="Times New Roman" panose="02020603050405020304" pitchFamily="18" charset="0"/>
              </a:rPr>
              <a:t>Improved Communication</a:t>
            </a:r>
            <a:r>
              <a:rPr lang="en-GB" b="0" dirty="0">
                <a:solidFill>
                  <a:srgbClr val="000000"/>
                </a:solidFill>
                <a:effectLst/>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GB" b="0" dirty="0">
                <a:solidFill>
                  <a:srgbClr val="000000"/>
                </a:solidFill>
                <a:effectLst/>
                <a:latin typeface="Times New Roman" panose="02020603050405020304" pitchFamily="18" charset="0"/>
                <a:cs typeface="Times New Roman" panose="02020603050405020304" pitchFamily="18" charset="0"/>
              </a:rPr>
              <a:t>It helps to </a:t>
            </a:r>
            <a:r>
              <a:rPr lang="en-US" b="0" dirty="0">
                <a:solidFill>
                  <a:srgbClr val="000000"/>
                </a:solidFill>
                <a:effectLst/>
                <a:latin typeface="Times New Roman" panose="02020603050405020304" pitchFamily="18" charset="0"/>
                <a:cs typeface="Times New Roman" panose="02020603050405020304" pitchFamily="18" charset="0"/>
              </a:rPr>
              <a:t>connect and communicate with employees seamlessly.</a:t>
            </a:r>
          </a:p>
          <a:p>
            <a:pPr lvl="1">
              <a:buFont typeface="Arial" panose="020B0604020202020204" pitchFamily="34" charset="0"/>
              <a:buChar char="•"/>
            </a:pPr>
            <a:r>
              <a:rPr lang="en-GB" b="0" dirty="0">
                <a:solidFill>
                  <a:srgbClr val="000000"/>
                </a:solidFill>
                <a:effectLst/>
                <a:latin typeface="Times New Roman" panose="02020603050405020304" pitchFamily="18" charset="0"/>
                <a:cs typeface="Times New Roman" panose="02020603050405020304" pitchFamily="18" charset="0"/>
              </a:rPr>
              <a:t>Give </a:t>
            </a:r>
            <a:r>
              <a:rPr lang="en-US" b="0" dirty="0">
                <a:solidFill>
                  <a:srgbClr val="000000"/>
                </a:solidFill>
                <a:effectLst/>
                <a:latin typeface="Times New Roman" panose="02020603050405020304" pitchFamily="18" charset="0"/>
                <a:cs typeface="Times New Roman" panose="02020603050405020304" pitchFamily="18" charset="0"/>
              </a:rPr>
              <a:t>instant feedback and suggestions through video conferencing e.g. Skype, Zoom, and Meet to grow business. </a:t>
            </a:r>
            <a:endParaRPr lang="en-GB" b="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b="1"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dirty="0"/>
          </a:p>
        </p:txBody>
      </p:sp>
      <p:pic>
        <p:nvPicPr>
          <p:cNvPr id="5" name="Picture 4">
            <a:extLst>
              <a:ext uri="{FF2B5EF4-FFF2-40B4-BE49-F238E27FC236}">
                <a16:creationId xmlns="" xmlns:a16="http://schemas.microsoft.com/office/drawing/2014/main" id="{BB6BAD75-4F76-4A94-8501-86BB74BBA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2852" y="2443348"/>
            <a:ext cx="3657600" cy="1823852"/>
          </a:xfrm>
          <a:prstGeom prst="rect">
            <a:avLst/>
          </a:prstGeom>
        </p:spPr>
      </p:pic>
    </p:spTree>
    <p:extLst>
      <p:ext uri="{BB962C8B-B14F-4D97-AF65-F5344CB8AC3E}">
        <p14:creationId xmlns:p14="http://schemas.microsoft.com/office/powerpoint/2010/main" val="37473026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EF6F99-3FEE-4E69-9F85-EB98CA9C1D10}"/>
              </a:ext>
            </a:extLst>
          </p:cNvPr>
          <p:cNvSpPr>
            <a:spLocks noGrp="1"/>
          </p:cNvSpPr>
          <p:nvPr>
            <p:ph idx="1"/>
          </p:nvPr>
        </p:nvSpPr>
        <p:spPr>
          <a:xfrm>
            <a:off x="1371600" y="795130"/>
            <a:ext cx="6089374" cy="6062870"/>
          </a:xfrm>
        </p:spPr>
        <p:txBody>
          <a:bodyPr>
            <a:normAutofit/>
          </a:bodyPr>
          <a:lstStyle/>
          <a:p>
            <a:pPr algn="l">
              <a:buFont typeface="Wingdings" panose="05000000000000000000" pitchFamily="2" charset="2"/>
              <a:buChar char="Ø"/>
            </a:pPr>
            <a:r>
              <a:rPr lang="en-GB" b="1" i="0" dirty="0">
                <a:solidFill>
                  <a:srgbClr val="2D2620"/>
                </a:solidFill>
                <a:effectLst/>
                <a:latin typeface="Times New Roman" panose="02020603050405020304" pitchFamily="18" charset="0"/>
                <a:cs typeface="Times New Roman" panose="02020603050405020304" pitchFamily="18" charset="0"/>
              </a:rPr>
              <a:t>Improves Efficiency</a:t>
            </a:r>
          </a:p>
          <a:p>
            <a:pPr lvl="1">
              <a:buFont typeface="Arial" panose="020B0604020202020204" pitchFamily="34" charset="0"/>
              <a:buChar char="•"/>
            </a:pPr>
            <a:r>
              <a:rPr lang="en-GB" b="0" dirty="0">
                <a:solidFill>
                  <a:srgbClr val="2D2620"/>
                </a:solidFill>
                <a:effectLst/>
                <a:latin typeface="Times New Roman" panose="02020603050405020304" pitchFamily="18" charset="0"/>
                <a:cs typeface="Times New Roman" panose="02020603050405020304" pitchFamily="18" charset="0"/>
              </a:rPr>
              <a:t>It provides deal with customer queries by using chatbots technology for customer.</a:t>
            </a:r>
          </a:p>
          <a:p>
            <a:pPr lvl="1">
              <a:buFont typeface="Arial" panose="020B0604020202020204" pitchFamily="34" charset="0"/>
              <a:buChar char="•"/>
            </a:pPr>
            <a:r>
              <a:rPr lang="en-GB" dirty="0">
                <a:solidFill>
                  <a:srgbClr val="2D2620"/>
                </a:solidFill>
                <a:latin typeface="Times New Roman" panose="02020603050405020304" pitchFamily="18" charset="0"/>
                <a:cs typeface="Times New Roman" panose="02020603050405020304" pitchFamily="18" charset="0"/>
              </a:rPr>
              <a:t>Drones are widely used in business to provide fastest services. Such as Amazon Shipping Service.</a:t>
            </a:r>
          </a:p>
          <a:p>
            <a:pPr lvl="1">
              <a:buFont typeface="Arial" panose="020B0604020202020204" pitchFamily="34" charset="0"/>
              <a:buChar char="•"/>
            </a:pPr>
            <a:endParaRPr lang="en-GB" b="0" dirty="0">
              <a:solidFill>
                <a:srgbClr val="2D2620"/>
              </a:solidFill>
              <a:effectLst/>
              <a:latin typeface="Times New Roman" panose="02020603050405020304" pitchFamily="18" charset="0"/>
              <a:cs typeface="Times New Roman" panose="02020603050405020304" pitchFamily="18" charset="0"/>
            </a:endParaRPr>
          </a:p>
          <a:p>
            <a:pPr marL="530352" lvl="1" indent="0">
              <a:buNone/>
            </a:pPr>
            <a:endParaRPr lang="en-GB" i="0" dirty="0">
              <a:solidFill>
                <a:srgbClr val="2D262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GB" b="1" i="0" dirty="0">
                <a:solidFill>
                  <a:srgbClr val="000000"/>
                </a:solidFill>
                <a:effectLst/>
                <a:latin typeface="Times New Roman" panose="02020603050405020304" pitchFamily="18" charset="0"/>
                <a:cs typeface="Times New Roman" panose="02020603050405020304" pitchFamily="18" charset="0"/>
              </a:rPr>
              <a:t>Streamlined Decision Making</a:t>
            </a:r>
          </a:p>
          <a:p>
            <a:pPr lvl="1">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With the help of great technology like AI, ML, Deep Learning and Big Data which gather data</a:t>
            </a:r>
            <a:r>
              <a:rPr lang="en-US"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process and improves user experience.</a:t>
            </a:r>
            <a:endParaRPr lang="en-GB" b="0" dirty="0">
              <a:solidFill>
                <a:srgbClr val="000000"/>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It helps to increase weak areas into strong zone.</a:t>
            </a:r>
          </a:p>
          <a:p>
            <a:pPr lvl="1">
              <a:buFont typeface="Arial" panose="020B0604020202020204" pitchFamily="34" charset="0"/>
              <a:buChar char="•"/>
            </a:pPr>
            <a:endParaRPr lang="en-GB" b="0" i="0" dirty="0">
              <a:solidFill>
                <a:srgbClr val="2D2620"/>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GB" b="0" i="0" dirty="0">
              <a:solidFill>
                <a:srgbClr val="2D2620"/>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GB" dirty="0"/>
          </a:p>
        </p:txBody>
      </p:sp>
      <p:pic>
        <p:nvPicPr>
          <p:cNvPr id="13" name="Picture 12">
            <a:extLst>
              <a:ext uri="{FF2B5EF4-FFF2-40B4-BE49-F238E27FC236}">
                <a16:creationId xmlns="" xmlns:a16="http://schemas.microsoft.com/office/drawing/2014/main" id="{304C6C5C-D8ED-4DF6-8029-4AA0B146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359" y="2247588"/>
            <a:ext cx="3644345" cy="1847334"/>
          </a:xfrm>
          <a:prstGeom prst="rect">
            <a:avLst/>
          </a:prstGeom>
        </p:spPr>
      </p:pic>
    </p:spTree>
    <p:extLst>
      <p:ext uri="{BB962C8B-B14F-4D97-AF65-F5344CB8AC3E}">
        <p14:creationId xmlns:p14="http://schemas.microsoft.com/office/powerpoint/2010/main" val="974944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2255" y="133983"/>
            <a:ext cx="8245975"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GROUP MEMBERS </a:t>
            </a:r>
            <a:r>
              <a:rPr lang="en-US" sz="60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t>
            </a:r>
            <a:endParaRPr lang="en-US" sz="6000" b="1" cap="none" spc="0"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1625601" y="1385988"/>
            <a:ext cx="7067638" cy="769441"/>
          </a:xfrm>
          <a:prstGeom prst="rect">
            <a:avLst/>
          </a:prstGeom>
          <a:noFill/>
          <a:ln>
            <a:solidFill>
              <a:schemeClr val="tx1">
                <a:lumMod val="95000"/>
                <a:lumOff val="5000"/>
              </a:schemeClr>
            </a:solidFill>
          </a:ln>
        </p:spPr>
        <p:txBody>
          <a:bodyPr wrap="square" lIns="91440" tIns="45720" rIns="91440" bIns="45720">
            <a:spAutoFit/>
          </a:bodyPr>
          <a:lstStyle/>
          <a:p>
            <a:pPr marL="685800" indent="-685800" algn="ctr">
              <a:buFont typeface="Wingdings" panose="05000000000000000000" pitchFamily="2" charset="2"/>
              <a:buChar char="Ø"/>
            </a:pP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ABDUL BASIT (20K-0333)</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1622214" y="2453327"/>
            <a:ext cx="10184455" cy="769441"/>
          </a:xfrm>
          <a:prstGeom prst="rect">
            <a:avLst/>
          </a:prstGeom>
          <a:noFill/>
          <a:ln>
            <a:solidFill>
              <a:schemeClr val="tx1">
                <a:lumMod val="95000"/>
                <a:lumOff val="5000"/>
              </a:schemeClr>
            </a:solidFill>
          </a:ln>
        </p:spPr>
        <p:txBody>
          <a:bodyPr wrap="none" lIns="91440" tIns="45720" rIns="91440" bIns="45720">
            <a:spAutoFit/>
          </a:bodyPr>
          <a:lstStyle/>
          <a:p>
            <a:pPr marL="685800" indent="-685800" algn="ctr">
              <a:buFont typeface="Wingdings" panose="05000000000000000000" pitchFamily="2" charset="2"/>
              <a:buChar char="Ø"/>
            </a:pP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MOHAMMAD YASIR JAMAL  (20K-0158)</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Rectangle 6"/>
          <p:cNvSpPr/>
          <p:nvPr/>
        </p:nvSpPr>
        <p:spPr>
          <a:xfrm>
            <a:off x="1601036" y="3520666"/>
            <a:ext cx="9047798" cy="769441"/>
          </a:xfrm>
          <a:prstGeom prst="rect">
            <a:avLst/>
          </a:prstGeom>
          <a:noFill/>
          <a:ln>
            <a:solidFill>
              <a:schemeClr val="tx1">
                <a:lumMod val="95000"/>
                <a:lumOff val="5000"/>
              </a:schemeClr>
            </a:solidFill>
          </a:ln>
        </p:spPr>
        <p:txBody>
          <a:bodyPr wrap="none" lIns="91440" tIns="45720" rIns="91440" bIns="45720">
            <a:spAutoFit/>
          </a:bodyPr>
          <a:lstStyle/>
          <a:p>
            <a:pPr marL="685800" indent="-685800" algn="ctr">
              <a:buFont typeface="Wingdings" panose="05000000000000000000" pitchFamily="2" charset="2"/>
              <a:buChar char="Ø"/>
            </a:pP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MUHAMMAD WARZAN (20K-1649)</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Rectangle 8"/>
          <p:cNvSpPr/>
          <p:nvPr/>
        </p:nvSpPr>
        <p:spPr>
          <a:xfrm>
            <a:off x="1593823" y="4588005"/>
            <a:ext cx="8898141" cy="769441"/>
          </a:xfrm>
          <a:prstGeom prst="rect">
            <a:avLst/>
          </a:prstGeom>
          <a:noFill/>
          <a:ln>
            <a:solidFill>
              <a:schemeClr val="tx1">
                <a:lumMod val="95000"/>
                <a:lumOff val="5000"/>
              </a:schemeClr>
            </a:solidFill>
          </a:ln>
        </p:spPr>
        <p:txBody>
          <a:bodyPr wrap="none" lIns="91440" tIns="45720" rIns="91440" bIns="45720">
            <a:spAutoFit/>
          </a:bodyPr>
          <a:lstStyle/>
          <a:p>
            <a:pPr marL="685800" indent="-685800" algn="ctr">
              <a:buFont typeface="Wingdings" panose="05000000000000000000" pitchFamily="2" charset="2"/>
              <a:buChar char="Ø"/>
            </a:pP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MUHAMMAD AWWAB (20K-1615)</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Rectangle 9"/>
          <p:cNvSpPr/>
          <p:nvPr/>
        </p:nvSpPr>
        <p:spPr>
          <a:xfrm>
            <a:off x="1564745" y="5666844"/>
            <a:ext cx="8246167" cy="769441"/>
          </a:xfrm>
          <a:prstGeom prst="rect">
            <a:avLst/>
          </a:prstGeom>
          <a:noFill/>
          <a:ln>
            <a:solidFill>
              <a:schemeClr val="tx1">
                <a:lumMod val="95000"/>
                <a:lumOff val="5000"/>
              </a:schemeClr>
            </a:solidFill>
          </a:ln>
        </p:spPr>
        <p:txBody>
          <a:bodyPr wrap="none" lIns="91440" tIns="45720" rIns="91440" bIns="45720">
            <a:spAutoFit/>
          </a:bodyPr>
          <a:lstStyle/>
          <a:p>
            <a:pPr marL="685800" indent="-685800" algn="ctr">
              <a:buFont typeface="Wingdings" panose="05000000000000000000" pitchFamily="2" charset="2"/>
              <a:buChar char="Ø"/>
            </a:pP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MUHAMMAD ANAS (20K-1726)</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893450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2756BA-B06D-41D0-8D6E-BA6A76B16B60}"/>
              </a:ext>
            </a:extLst>
          </p:cNvPr>
          <p:cNvSpPr>
            <a:spLocks noGrp="1"/>
          </p:cNvSpPr>
          <p:nvPr>
            <p:ph type="title"/>
          </p:nvPr>
        </p:nvSpPr>
        <p:spPr>
          <a:xfrm>
            <a:off x="1371600" y="685800"/>
            <a:ext cx="10820400" cy="1485900"/>
          </a:xfrm>
        </p:spPr>
        <p:txBody>
          <a:bodyPr/>
          <a:lstStyle/>
          <a:p>
            <a:r>
              <a:rPr lang="en-US" b="1" dirty="0">
                <a:solidFill>
                  <a:schemeClr val="tx1"/>
                </a:solidFill>
                <a:latin typeface="Times New Roman" panose="02020603050405020304" pitchFamily="18" charset="0"/>
                <a:cs typeface="Times New Roman" panose="02020603050405020304" pitchFamily="18" charset="0"/>
              </a:rPr>
              <a:t>Technology in Natural resources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3BF6908-9B48-41EC-8202-2C1FAD2B9565}"/>
              </a:ext>
            </a:extLst>
          </p:cNvPr>
          <p:cNvSpPr>
            <a:spLocks noGrp="1"/>
          </p:cNvSpPr>
          <p:nvPr>
            <p:ph idx="1"/>
          </p:nvPr>
        </p:nvSpPr>
        <p:spPr>
          <a:xfrm>
            <a:off x="1371600" y="2171700"/>
            <a:ext cx="6380922" cy="4686300"/>
          </a:xfrm>
        </p:spPr>
        <p:txBody>
          <a:bodyPr/>
          <a:lstStyle/>
          <a:p>
            <a:pPr>
              <a:buFont typeface="Wingdings" panose="05000000000000000000" pitchFamily="2" charset="2"/>
              <a:buChar char="Ø"/>
            </a:pPr>
            <a:r>
              <a:rPr lang="en-GB" b="1" i="0" dirty="0">
                <a:solidFill>
                  <a:srgbClr val="111111"/>
                </a:solidFill>
                <a:effectLst/>
                <a:latin typeface="Times New Roman" panose="02020603050405020304" pitchFamily="18" charset="0"/>
                <a:cs typeface="Times New Roman" panose="02020603050405020304" pitchFamily="18" charset="0"/>
              </a:rPr>
              <a:t>Improves Farming</a:t>
            </a:r>
          </a:p>
          <a:p>
            <a:pPr lvl="1">
              <a:buFont typeface="Arial" panose="020B0604020202020204" pitchFamily="34" charset="0"/>
              <a:buChar char="•"/>
            </a:pPr>
            <a:r>
              <a:rPr lang="en-GB" dirty="0">
                <a:solidFill>
                  <a:srgbClr val="111111"/>
                </a:solidFill>
                <a:latin typeface="Times New Roman" panose="02020603050405020304" pitchFamily="18" charset="0"/>
                <a:cs typeface="Times New Roman" panose="02020603050405020304" pitchFamily="18" charset="0"/>
              </a:rPr>
              <a:t>Due to </a:t>
            </a:r>
            <a:r>
              <a:rPr lang="en-US" dirty="0">
                <a:solidFill>
                  <a:srgbClr val="111111"/>
                </a:solidFill>
                <a:latin typeface="Times New Roman" panose="02020603050405020304" pitchFamily="18" charset="0"/>
                <a:cs typeface="Times New Roman" panose="02020603050405020304" pitchFamily="18" charset="0"/>
              </a:rPr>
              <a:t>Technology, It predict the rainy seasons, storms, and other conditions.  </a:t>
            </a:r>
          </a:p>
          <a:p>
            <a:pPr lvl="1">
              <a:buFont typeface="Arial" panose="020B0604020202020204" pitchFamily="34" charset="0"/>
              <a:buChar char="•"/>
            </a:pPr>
            <a:r>
              <a:rPr lang="en-US" dirty="0">
                <a:solidFill>
                  <a:srgbClr val="111111"/>
                </a:solidFill>
                <a:latin typeface="Times New Roman" panose="02020603050405020304" pitchFamily="18" charset="0"/>
                <a:cs typeface="Times New Roman" panose="02020603050405020304" pitchFamily="18" charset="0"/>
              </a:rPr>
              <a:t>Drones are also helps to take care of plants such as DJI AGRAS T20.</a:t>
            </a:r>
          </a:p>
          <a:p>
            <a:pPr lvl="1">
              <a:buFont typeface="Arial" panose="020B0604020202020204" pitchFamily="34" charset="0"/>
              <a:buChar char="•"/>
            </a:pPr>
            <a:r>
              <a:rPr lang="en-US" dirty="0">
                <a:solidFill>
                  <a:srgbClr val="111111"/>
                </a:solidFill>
                <a:latin typeface="Times New Roman" panose="02020603050405020304" pitchFamily="18" charset="0"/>
                <a:cs typeface="Times New Roman" panose="02020603050405020304" pitchFamily="18" charset="0"/>
              </a:rPr>
              <a:t>Remote Sensing of plants Physiology. It helps </a:t>
            </a:r>
            <a:r>
              <a:rPr lang="en-GB" dirty="0">
                <a:solidFill>
                  <a:srgbClr val="111111"/>
                </a:solidFill>
                <a:effectLst/>
                <a:latin typeface="Times New Roman" panose="02020603050405020304" pitchFamily="18" charset="0"/>
                <a:cs typeface="Times New Roman" panose="02020603050405020304" pitchFamily="18" charset="0"/>
              </a:rPr>
              <a:t>farmers to monitor the biological status of their plants and take decisions.</a:t>
            </a:r>
            <a:endParaRPr lang="en-US" dirty="0">
              <a:solidFill>
                <a:srgbClr val="11111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i="0" dirty="0">
              <a:solidFill>
                <a:srgbClr val="111111"/>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b="1" i="0" dirty="0">
              <a:solidFill>
                <a:srgbClr val="111111"/>
              </a:solidFill>
              <a:effectLst/>
              <a:latin typeface="-apple-system"/>
            </a:endParaRPr>
          </a:p>
          <a:p>
            <a:pPr lvl="1"/>
            <a:endParaRPr lang="en-GB" b="1" i="0" dirty="0">
              <a:solidFill>
                <a:srgbClr val="111111"/>
              </a:solidFill>
              <a:effectLst/>
              <a:latin typeface="-apple-system"/>
            </a:endParaRPr>
          </a:p>
          <a:p>
            <a:endParaRPr lang="en-GB" dirty="0"/>
          </a:p>
        </p:txBody>
      </p:sp>
      <p:pic>
        <p:nvPicPr>
          <p:cNvPr id="11" name="Picture 10">
            <a:extLst>
              <a:ext uri="{FF2B5EF4-FFF2-40B4-BE49-F238E27FC236}">
                <a16:creationId xmlns="" xmlns:a16="http://schemas.microsoft.com/office/drawing/2014/main" id="{024D419B-EE5D-4DCB-8E37-16D91C510D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8875" y="2514600"/>
            <a:ext cx="3670847" cy="1828800"/>
          </a:xfrm>
          <a:prstGeom prst="rect">
            <a:avLst/>
          </a:prstGeom>
        </p:spPr>
      </p:pic>
    </p:spTree>
    <p:extLst>
      <p:ext uri="{BB962C8B-B14F-4D97-AF65-F5344CB8AC3E}">
        <p14:creationId xmlns:p14="http://schemas.microsoft.com/office/powerpoint/2010/main" val="8294008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2812B-22BB-40E3-846C-C59BE8AE5B7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Technology in Energy resources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B2ECADE-D2A1-4A5E-B461-20DF94B36ADC}"/>
              </a:ext>
            </a:extLst>
          </p:cNvPr>
          <p:cNvSpPr>
            <a:spLocks noGrp="1"/>
          </p:cNvSpPr>
          <p:nvPr>
            <p:ph idx="1"/>
          </p:nvPr>
        </p:nvSpPr>
        <p:spPr>
          <a:xfrm>
            <a:off x="1371600" y="2171700"/>
            <a:ext cx="6433930" cy="4686300"/>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Energy Efficiency</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Making energy from natural resources such as sunlight, wind, tides, rains etc.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Lots of Solar Panels are used to increase development of energy by reducing pollution on Earth.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performance machinery’s are developed for mining of different types of natural resources and used for electricity.</a:t>
            </a:r>
          </a:p>
          <a:p>
            <a:pPr lvl="1"/>
            <a:endParaRPr lang="en-US" dirty="0"/>
          </a:p>
          <a:p>
            <a:pPr marL="530352" lvl="1" indent="0">
              <a:buNone/>
            </a:pPr>
            <a:endParaRPr lang="en-US" i="0" dirty="0"/>
          </a:p>
          <a:p>
            <a:endParaRPr lang="en-GB" dirty="0"/>
          </a:p>
        </p:txBody>
      </p:sp>
      <p:pic>
        <p:nvPicPr>
          <p:cNvPr id="5" name="Picture 4">
            <a:extLst>
              <a:ext uri="{FF2B5EF4-FFF2-40B4-BE49-F238E27FC236}">
                <a16:creationId xmlns="" xmlns:a16="http://schemas.microsoft.com/office/drawing/2014/main" id="{FA7531CC-84AA-41F8-B7D7-6F8510F6B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368" y="2514600"/>
            <a:ext cx="3670849" cy="1828800"/>
          </a:xfrm>
          <a:prstGeom prst="rect">
            <a:avLst/>
          </a:prstGeom>
        </p:spPr>
      </p:pic>
    </p:spTree>
    <p:extLst>
      <p:ext uri="{BB962C8B-B14F-4D97-AF65-F5344CB8AC3E}">
        <p14:creationId xmlns:p14="http://schemas.microsoft.com/office/powerpoint/2010/main" val="36754804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A1D16-DB5C-49B0-8FBB-AD790797AED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QUOTATION OF THE DAY:</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311F215-0ED3-4D60-827C-AED59EBADE25}"/>
              </a:ext>
            </a:extLst>
          </p:cNvPr>
          <p:cNvSpPr>
            <a:spLocks noGrp="1"/>
          </p:cNvSpPr>
          <p:nvPr>
            <p:ph idx="1"/>
          </p:nvPr>
        </p:nvSpPr>
        <p:spPr/>
        <p:txBody>
          <a:bodyPr>
            <a:normAutofit/>
          </a:bodyPr>
          <a:lstStyle/>
          <a:p>
            <a:pPr marL="0" indent="0">
              <a:buNone/>
            </a:pPr>
            <a:r>
              <a:rPr lang="en-GB" sz="2800" b="1" i="1" dirty="0">
                <a:solidFill>
                  <a:schemeClr val="tx1"/>
                </a:solidFill>
                <a:latin typeface="Times New Roman" panose="02020603050405020304" pitchFamily="18" charset="0"/>
                <a:cs typeface="Times New Roman" panose="02020603050405020304" pitchFamily="18" charset="0"/>
              </a:rPr>
              <a:t>“</a:t>
            </a:r>
            <a:r>
              <a:rPr lang="en-GB" sz="2800" b="1" i="1" dirty="0">
                <a:solidFill>
                  <a:schemeClr val="tx1"/>
                </a:solidFill>
                <a:effectLst/>
                <a:latin typeface="Times New Roman" panose="02020603050405020304" pitchFamily="18" charset="0"/>
                <a:cs typeface="Times New Roman" panose="02020603050405020304" pitchFamily="18" charset="0"/>
              </a:rPr>
              <a:t>With technology you can now be your own record company, director, producer, etc. If you have talent, you can display it on the Internet and the world will tell you their thoughts in the matter of seconds.”</a:t>
            </a:r>
          </a:p>
          <a:p>
            <a:pPr marL="0" indent="0">
              <a:buNone/>
            </a:pPr>
            <a:r>
              <a:rPr lang="en-GB" sz="2800" b="0" i="0" dirty="0">
                <a:solidFill>
                  <a:schemeClr val="tx1"/>
                </a:solidFill>
                <a:effectLst/>
                <a:latin typeface="Times New Roman" panose="02020603050405020304" pitchFamily="18" charset="0"/>
                <a:cs typeface="Times New Roman" panose="02020603050405020304" pitchFamily="18" charset="0"/>
              </a:rPr>
              <a:t>        Romeo Miller, Rapper</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377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5,016 BEST Thank You Digital IMAGES, STOCK PHOTOS &amp; VECTORS | Adobe Stock">
            <a:extLst>
              <a:ext uri="{FF2B5EF4-FFF2-40B4-BE49-F238E27FC236}">
                <a16:creationId xmlns="" xmlns:a16="http://schemas.microsoft.com/office/drawing/2014/main" id="{5DF4A929-C88F-49EC-AEB5-21091CD6F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78"/>
            <a:ext cx="12192000" cy="687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1949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1496" y="2477938"/>
            <a:ext cx="8392042"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u="sng" dirty="0">
                <a:ln/>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09456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904" y="352924"/>
            <a:ext cx="9751645" cy="923330"/>
          </a:xfrm>
          <a:prstGeom prst="rect">
            <a:avLst/>
          </a:prstGeom>
          <a:noFill/>
        </p:spPr>
        <p:txBody>
          <a:bodyPr wrap="none" lIns="91440" tIns="45720" rIns="91440" bIns="45720">
            <a:spAutoFit/>
          </a:bodyPr>
          <a:lstStyle/>
          <a:p>
            <a:pPr algn="ctr"/>
            <a:r>
              <a:rPr lang="en-US" sz="5400" b="1"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MEANING AND DEFINITION</a:t>
            </a:r>
            <a:endParaRPr lang="en-US" sz="5400" b="1" cap="none"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201958" y="1390919"/>
            <a:ext cx="10298876"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word  </a:t>
            </a:r>
            <a:r>
              <a:rPr lang="en-US" sz="2000" b="1" u="sng" dirty="0">
                <a:latin typeface="Times New Roman" panose="02020603050405020304" pitchFamily="18" charset="0"/>
                <a:cs typeface="Times New Roman" panose="02020603050405020304" pitchFamily="18" charset="0"/>
              </a:rPr>
              <a:t>“Technology”  </a:t>
            </a:r>
            <a:r>
              <a:rPr lang="en-US" sz="2000" dirty="0">
                <a:latin typeface="Times New Roman" panose="02020603050405020304" pitchFamily="18" charset="0"/>
                <a:cs typeface="Times New Roman" panose="02020603050405020304" pitchFamily="18" charset="0"/>
              </a:rPr>
              <a:t>derived  from  the  Greek  word  </a:t>
            </a:r>
            <a:r>
              <a:rPr lang="en-US" sz="2000" b="1" u="sng" dirty="0">
                <a:latin typeface="Times New Roman" panose="02020603050405020304" pitchFamily="18" charset="0"/>
                <a:cs typeface="Times New Roman" panose="02020603050405020304" pitchFamily="18" charset="0"/>
              </a:rPr>
              <a:t>“Techne”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Techne : </a:t>
            </a:r>
            <a:r>
              <a:rPr lang="en-US" sz="2000" dirty="0">
                <a:latin typeface="Times New Roman" panose="02020603050405020304" pitchFamily="18" charset="0"/>
                <a:cs typeface="Times New Roman" panose="02020603050405020304" pitchFamily="18" charset="0"/>
              </a:rPr>
              <a:t>Art  ,  Skill , Craft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the  application  of  scientific  knowledge  to  the  practical  aims  of  human  life  or ,</a:t>
            </a:r>
          </a:p>
          <a:p>
            <a:r>
              <a:rPr lang="en-US" sz="2000" dirty="0">
                <a:latin typeface="Times New Roman" panose="02020603050405020304" pitchFamily="18" charset="0"/>
                <a:cs typeface="Times New Roman" panose="02020603050405020304" pitchFamily="18" charset="0"/>
              </a:rPr>
              <a:t>     as  it  is  sometimes  phrased  , to  the  change  and  manipulation  of  human  environment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branch  of  knowledge  that  deals  with  the  creation  and  use  of  technical  means  and  </a:t>
            </a:r>
          </a:p>
          <a:p>
            <a:r>
              <a:rPr lang="en-US" sz="2000" dirty="0">
                <a:latin typeface="Times New Roman" panose="02020603050405020304" pitchFamily="18" charset="0"/>
                <a:cs typeface="Times New Roman" panose="02020603050405020304" pitchFamily="18" charset="0"/>
              </a:rPr>
              <a:t>      their  inter-relation  with  life  society  and  environment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431" y="4318984"/>
            <a:ext cx="4417453" cy="2539016"/>
          </a:xfrm>
          <a:prstGeom prst="rect">
            <a:avLst/>
          </a:prstGeom>
        </p:spPr>
      </p:pic>
    </p:spTree>
    <p:extLst>
      <p:ext uri="{BB962C8B-B14F-4D97-AF65-F5344CB8AC3E}">
        <p14:creationId xmlns:p14="http://schemas.microsoft.com/office/powerpoint/2010/main" val="3168450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122" y="373895"/>
            <a:ext cx="11039061"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latin typeface="Times New Roman" panose="02020603050405020304" pitchFamily="18" charset="0"/>
                <a:cs typeface="Times New Roman" panose="02020603050405020304" pitchFamily="18" charset="0"/>
              </a:rPr>
              <a:t>LIFE WITHOUT TECHNOLOGY</a:t>
            </a:r>
            <a:endParaRPr lang="en-US" sz="5400" b="1" cap="none" spc="0" dirty="0">
              <a:ln/>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043189" y="1297225"/>
            <a:ext cx="9878095"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  is  hard  to imagine  life  before  technology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if  you  had  to  get  through  a  day without  the  internet </a:t>
            </a:r>
            <a:r>
              <a:rPr lang="en-US" sz="2000" b="1" dirty="0">
                <a:solidFill>
                  <a:srgbClr val="FF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a:t>
            </a: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about  going  on  a  road  trip  without  Google  Maps </a:t>
            </a:r>
            <a:r>
              <a:rPr lang="en-US" sz="2000" b="1" dirty="0">
                <a:solidFill>
                  <a:srgbClr val="FF0000"/>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Life   without technology would   absolutely  suck!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Due  to  the  advent  of  technology  ,the  everyday  life  of  people</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has  undergone  a  drastic  change  .  Life  , in  the  present  times,  has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become  so  much  more  comfortable  ,easy,  dynamic  and  fast.</a:t>
            </a:r>
          </a:p>
          <a:p>
            <a:pPr marL="342900" indent="-342900">
              <a:buFont typeface="Arial" panose="020B0604020202020204" pitchFamily="34" charset="0"/>
              <a:buChar char="•"/>
            </a:pPr>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133" y="2022585"/>
            <a:ext cx="2133600" cy="2143125"/>
          </a:xfrm>
          <a:prstGeom prst="rect">
            <a:avLst/>
          </a:prstGeom>
        </p:spPr>
      </p:pic>
    </p:spTree>
    <p:extLst>
      <p:ext uri="{BB962C8B-B14F-4D97-AF65-F5344CB8AC3E}">
        <p14:creationId xmlns:p14="http://schemas.microsoft.com/office/powerpoint/2010/main" val="1253829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65" y="275650"/>
            <a:ext cx="11794436"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latin typeface="Times New Roman" panose="02020603050405020304" pitchFamily="18" charset="0"/>
                <a:cs typeface="Times New Roman" panose="02020603050405020304" pitchFamily="18" charset="0"/>
              </a:rPr>
              <a:t>CHINA AS AN EMERGING SUPER POWER</a:t>
            </a:r>
            <a:endParaRPr lang="en-US" sz="4400" b="1" cap="none" spc="0" dirty="0">
              <a:ln/>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743654" y="1661375"/>
            <a:ext cx="11448346" cy="5940088"/>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Science  and  Technology  in  China  </a:t>
            </a:r>
            <a:r>
              <a:rPr lang="en-US" sz="2000" dirty="0">
                <a:latin typeface="Times New Roman" panose="02020603050405020304" pitchFamily="18" charset="0"/>
                <a:cs typeface="Times New Roman" panose="02020603050405020304" pitchFamily="18" charset="0"/>
              </a:rPr>
              <a:t>have  developed  rapidly  during  the  1990s   to  2010s.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Chinese  Government</a:t>
            </a:r>
            <a:r>
              <a:rPr lang="en-US" sz="2000" dirty="0">
                <a:latin typeface="Times New Roman" panose="02020603050405020304" pitchFamily="18" charset="0"/>
                <a:cs typeface="Times New Roman" panose="02020603050405020304" pitchFamily="18" charset="0"/>
              </a:rPr>
              <a:t>  has  placed  emphasis  through  funding  reform  and  societal  status  on</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science  and  technology  as  a fundamental  part  of  the  socio-economic  development  of  the  </a:t>
            </a:r>
          </a:p>
          <a:p>
            <a:r>
              <a:rPr lang="en-US" sz="2000" dirty="0">
                <a:latin typeface="Times New Roman" panose="02020603050405020304" pitchFamily="18" charset="0"/>
                <a:cs typeface="Times New Roman" panose="02020603050405020304" pitchFamily="18" charset="0"/>
              </a:rPr>
              <a:t>    country   as  well   as  for  the  national  prestige.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China  has  made  rapid  advances  in  areas  such  as  education  , infrastructure , high-tech  </a:t>
            </a:r>
          </a:p>
          <a:p>
            <a:r>
              <a:rPr lang="en-US" sz="2000" dirty="0">
                <a:latin typeface="Times New Roman" panose="02020603050405020304" pitchFamily="18" charset="0"/>
                <a:cs typeface="Times New Roman" panose="02020603050405020304" pitchFamily="18" charset="0"/>
              </a:rPr>
              <a:t>       manufacturing  , academic  publishing  , patents , and  commercial  applications  and  is  now  in  </a:t>
            </a:r>
          </a:p>
          <a:p>
            <a:r>
              <a:rPr lang="en-US" sz="2000" dirty="0">
                <a:latin typeface="Times New Roman" panose="02020603050405020304" pitchFamily="18" charset="0"/>
                <a:cs typeface="Times New Roman" panose="02020603050405020304" pitchFamily="18" charset="0"/>
              </a:rPr>
              <a:t>       some  areas  and  by  some  measures  a  world  leader  and  an  </a:t>
            </a:r>
            <a:r>
              <a:rPr lang="en-US" sz="2000" b="1" dirty="0">
                <a:latin typeface="Times New Roman" panose="02020603050405020304" pitchFamily="18" charset="0"/>
                <a:cs typeface="Times New Roman" panose="02020603050405020304" pitchFamily="18" charset="0"/>
              </a:rPr>
              <a:t>Emerging  Super  Power.</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648" y="3451538"/>
            <a:ext cx="4490777" cy="2067076"/>
          </a:xfrm>
          <a:prstGeom prst="rect">
            <a:avLst/>
          </a:prstGeom>
        </p:spPr>
      </p:pic>
    </p:spTree>
    <p:extLst>
      <p:ext uri="{BB962C8B-B14F-4D97-AF65-F5344CB8AC3E}">
        <p14:creationId xmlns:p14="http://schemas.microsoft.com/office/powerpoint/2010/main" val="17467904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348" y="1743843"/>
            <a:ext cx="11595652" cy="2677656"/>
          </a:xfrm>
          <a:prstGeom prst="rect">
            <a:avLst/>
          </a:prstGeom>
          <a:noFill/>
        </p:spPr>
        <p:txBody>
          <a:bodyPr wrap="square" lIns="91440" tIns="45720" rIns="91440" bIns="45720">
            <a:spAutoFit/>
          </a:bodyPr>
          <a:lstStyle/>
          <a:p>
            <a:pPr algn="ctr"/>
            <a:r>
              <a:rPr lang="en-US" sz="5400" b="1" u="sng" cap="none" spc="0" dirty="0">
                <a:ln w="12700">
                  <a:solidFill>
                    <a:schemeClr val="accent3">
                      <a:lumMod val="50000"/>
                    </a:schemeClr>
                  </a:solidFill>
                  <a:prstDash val="solid"/>
                </a:ln>
                <a:effectLst>
                  <a:innerShdw blurRad="177800">
                    <a:schemeClr val="accent3">
                      <a:lumMod val="50000"/>
                    </a:schemeClr>
                  </a:innerShdw>
                </a:effectLst>
                <a:latin typeface="Times New Roman" panose="02020603050405020304" pitchFamily="18" charset="0"/>
                <a:cs typeface="Times New Roman" panose="02020603050405020304" pitchFamily="18" charset="0"/>
              </a:rPr>
              <a:t>IMPORTANCE OF TECHNOLOGY</a:t>
            </a:r>
          </a:p>
          <a:p>
            <a:pPr algn="ctr"/>
            <a:r>
              <a:rPr lang="en-US" sz="5400" b="1" u="sng" dirty="0">
                <a:ln w="12700">
                  <a:solidFill>
                    <a:schemeClr val="accent3">
                      <a:lumMod val="50000"/>
                    </a:schemeClr>
                  </a:solidFill>
                  <a:prstDash val="solid"/>
                </a:ln>
                <a:effectLst>
                  <a:innerShdw blurRad="177800">
                    <a:schemeClr val="accent3">
                      <a:lumMod val="50000"/>
                    </a:schemeClr>
                  </a:innerShdw>
                </a:effectLst>
                <a:latin typeface="Times New Roman" panose="02020603050405020304" pitchFamily="18" charset="0"/>
                <a:cs typeface="Times New Roman" panose="02020603050405020304" pitchFamily="18" charset="0"/>
              </a:rPr>
              <a:t>IN DIFFERENT ASPECTS OF LIFE</a:t>
            </a:r>
            <a:endParaRPr lang="en-US" sz="5400" b="1" u="sng" cap="none" spc="0" dirty="0">
              <a:ln w="12700">
                <a:solidFill>
                  <a:schemeClr val="accent3">
                    <a:lumMod val="50000"/>
                  </a:schemeClr>
                </a:solidFill>
                <a:prstDash val="solid"/>
              </a:ln>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a:p>
            <a:pPr algn="ctr"/>
            <a:endParaRPr lang="en-US" sz="6000" b="1" dirty="0">
              <a:ln w="12700">
                <a:solidFill>
                  <a:schemeClr val="accent3">
                    <a:lumMod val="50000"/>
                  </a:schemeClr>
                </a:solidFill>
                <a:prstDash val="solid"/>
              </a:ln>
              <a:solidFill>
                <a:srgbClr val="002060"/>
              </a:solidFill>
              <a:effectLst>
                <a:innerShdw blurRad="177800">
                  <a:schemeClr val="accent3">
                    <a:lumMod val="50000"/>
                  </a:schemeClr>
                </a:innerShdw>
              </a:effectLst>
            </a:endParaRPr>
          </a:p>
        </p:txBody>
      </p:sp>
    </p:spTree>
    <p:extLst>
      <p:ext uri="{BB962C8B-B14F-4D97-AF65-F5344CB8AC3E}">
        <p14:creationId xmlns:p14="http://schemas.microsoft.com/office/powerpoint/2010/main" val="2662489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07394"/>
          </a:xfrm>
        </p:spPr>
        <p:txBody>
          <a:bodyPr/>
          <a:lstStyle/>
          <a:p>
            <a:r>
              <a:rPr lang="en-US" b="1" dirty="0">
                <a:solidFill>
                  <a:schemeClr val="tx1"/>
                </a:solidFill>
                <a:latin typeface="Times New Roman" panose="02020603050405020304" pitchFamily="18" charset="0"/>
                <a:cs typeface="Times New Roman" panose="02020603050405020304" pitchFamily="18" charset="0"/>
              </a:rPr>
              <a:t>TECHNOLOGY IN </a:t>
            </a:r>
            <a:r>
              <a:rPr lang="en-US" b="1" dirty="0" smtClean="0">
                <a:solidFill>
                  <a:schemeClr val="tx1"/>
                </a:solidFill>
                <a:latin typeface="Times New Roman" panose="02020603050405020304" pitchFamily="18" charset="0"/>
                <a:cs typeface="Times New Roman" panose="02020603050405020304" pitchFamily="18" charset="0"/>
              </a:rPr>
              <a:t>HEALTHCARE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893193"/>
            <a:ext cx="10296660" cy="3992451"/>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 everyday life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Diagnosis and treatment possible at home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smart watches to monitor heartbeat, apparatus for blood pressure, medicine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Professional healthcare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technology used to treat life threatening conditions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COVID patients in </a:t>
            </a:r>
            <a:r>
              <a:rPr lang="en-US" dirty="0" smtClean="0">
                <a:latin typeface="Times New Roman" panose="02020603050405020304" pitchFamily="18" charset="0"/>
                <a:cs typeface="Times New Roman" panose="02020603050405020304" pitchFamily="18" charset="0"/>
              </a:rPr>
              <a:t>ICU</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Information and awareness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not for modern technology, most people wouldn’t </a:t>
            </a:r>
            <a:r>
              <a:rPr lang="en-US" dirty="0" smtClean="0">
                <a:latin typeface="Times New Roman" panose="02020603050405020304" pitchFamily="18" charset="0"/>
                <a:cs typeface="Times New Roman" panose="02020603050405020304" pitchFamily="18" charset="0"/>
              </a:rPr>
              <a:t>be</a:t>
            </a:r>
          </a:p>
          <a:p>
            <a:pPr marL="530352" lvl="1"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aware of COVID-19 and it’s effects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Coordination of various doctors across the </a:t>
            </a:r>
            <a:r>
              <a:rPr lang="en-US" dirty="0" smtClean="0">
                <a:latin typeface="Times New Roman" panose="02020603050405020304" pitchFamily="18" charset="0"/>
                <a:cs typeface="Times New Roman" panose="02020603050405020304" pitchFamily="18" charset="0"/>
              </a:rPr>
              <a:t>globe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843" y="3944692"/>
            <a:ext cx="3464417" cy="1951224"/>
          </a:xfrm>
          <a:prstGeom prst="rect">
            <a:avLst/>
          </a:prstGeom>
        </p:spPr>
      </p:pic>
    </p:spTree>
    <p:extLst>
      <p:ext uri="{BB962C8B-B14F-4D97-AF65-F5344CB8AC3E}">
        <p14:creationId xmlns:p14="http://schemas.microsoft.com/office/powerpoint/2010/main" val="4550609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TECHNOLOGY </a:t>
            </a:r>
            <a:r>
              <a:rPr lang="en-US" b="1" dirty="0" smtClean="0">
                <a:solidFill>
                  <a:schemeClr val="tx1"/>
                </a:solidFill>
                <a:latin typeface="Times New Roman" panose="02020603050405020304" pitchFamily="18" charset="0"/>
                <a:cs typeface="Times New Roman" panose="02020603050405020304" pitchFamily="18" charset="0"/>
              </a:rPr>
              <a:t>IN EDUCATION</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Resources Available Online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Khan academy, Stack overflow</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Online Platforms for Classes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Zoom, Google Meet</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It has Become a Necessity for Learning</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CS students need laptops/computers for</a:t>
            </a:r>
          </a:p>
          <a:p>
            <a:pPr marL="530352" lvl="1" indent="0">
              <a:buNone/>
            </a:pPr>
            <a:r>
              <a:rPr lang="en-US" dirty="0">
                <a:latin typeface="Times New Roman" panose="02020603050405020304" pitchFamily="18" charset="0"/>
                <a:cs typeface="Times New Roman" panose="02020603050405020304" pitchFamily="18" charset="0"/>
              </a:rPr>
              <a:t> coding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7235" y="2504661"/>
            <a:ext cx="3786794" cy="2292626"/>
          </a:xfrm>
          <a:prstGeom prst="rect">
            <a:avLst/>
          </a:prstGeom>
        </p:spPr>
      </p:pic>
    </p:spTree>
    <p:extLst>
      <p:ext uri="{BB962C8B-B14F-4D97-AF65-F5344CB8AC3E}">
        <p14:creationId xmlns:p14="http://schemas.microsoft.com/office/powerpoint/2010/main" val="31006321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628</TotalTime>
  <Words>1214</Words>
  <Application>Microsoft Office PowerPoint</Application>
  <PresentationFormat>Widescreen</PresentationFormat>
  <Paragraphs>158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Adobe Devanagari</vt:lpstr>
      <vt:lpstr>-apple-system</vt:lpstr>
      <vt:lpstr>Arial</vt:lpstr>
      <vt:lpstr>Franklin Gothic Book</vt:lpstr>
      <vt:lpstr>Times New Roman</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IN HEALTHCARE</vt:lpstr>
      <vt:lpstr>TECHNOLOGY IN EDUCATION</vt:lpstr>
      <vt:lpstr>TECHNOLOGY IN TRANSPORTATION</vt:lpstr>
      <vt:lpstr>TECHNOLOGY IN COMMUNICATION</vt:lpstr>
      <vt:lpstr>PowerPoint Presentation</vt:lpstr>
      <vt:lpstr>TECHNOLOGY IN ENTERTAINMENT</vt:lpstr>
      <vt:lpstr>TECHNOLOGY IN DEFENCE</vt:lpstr>
      <vt:lpstr>TECHNOLOGY IN PROFESSIONS</vt:lpstr>
      <vt:lpstr>TECHNOLOGY IN INDUSTRIES</vt:lpstr>
      <vt:lpstr>TECHNOLOGY IN TRADE</vt:lpstr>
      <vt:lpstr>TECHNOLOGY IN BUSINESS </vt:lpstr>
      <vt:lpstr>PowerPoint Presentation</vt:lpstr>
      <vt:lpstr>Technology in Natural resources</vt:lpstr>
      <vt:lpstr>Technology in Energy resources</vt:lpstr>
      <vt:lpstr>QUOTATION OF THE DAY: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Yasir</cp:lastModifiedBy>
  <cp:revision>70</cp:revision>
  <dcterms:created xsi:type="dcterms:W3CDTF">2021-03-23T08:03:13Z</dcterms:created>
  <dcterms:modified xsi:type="dcterms:W3CDTF">2021-03-29T19:34:24Z</dcterms:modified>
</cp:coreProperties>
</file>