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314" r:id="rId4"/>
    <p:sldId id="354" r:id="rId5"/>
    <p:sldId id="299" r:id="rId6"/>
    <p:sldId id="355" r:id="rId7"/>
    <p:sldId id="356" r:id="rId8"/>
    <p:sldId id="300" r:id="rId9"/>
    <p:sldId id="301" r:id="rId10"/>
    <p:sldId id="302" r:id="rId11"/>
    <p:sldId id="303" r:id="rId12"/>
    <p:sldId id="278" r:id="rId13"/>
    <p:sldId id="262" r:id="rId14"/>
    <p:sldId id="279" r:id="rId15"/>
    <p:sldId id="264" r:id="rId16"/>
    <p:sldId id="265" r:id="rId17"/>
    <p:sldId id="285" r:id="rId18"/>
    <p:sldId id="286" r:id="rId19"/>
    <p:sldId id="304" r:id="rId20"/>
    <p:sldId id="306" r:id="rId21"/>
    <p:sldId id="307" r:id="rId22"/>
    <p:sldId id="313" r:id="rId23"/>
    <p:sldId id="309" r:id="rId24"/>
    <p:sldId id="311" r:id="rId25"/>
    <p:sldId id="312" r:id="rId26"/>
    <p:sldId id="297" r:id="rId27"/>
    <p:sldId id="287" r:id="rId28"/>
    <p:sldId id="290" r:id="rId29"/>
    <p:sldId id="339" r:id="rId30"/>
    <p:sldId id="340" r:id="rId31"/>
    <p:sldId id="291" r:id="rId32"/>
    <p:sldId id="342" r:id="rId33"/>
    <p:sldId id="343" r:id="rId34"/>
    <p:sldId id="315" r:id="rId35"/>
    <p:sldId id="344" r:id="rId36"/>
    <p:sldId id="345" r:id="rId37"/>
    <p:sldId id="317" r:id="rId38"/>
    <p:sldId id="318" r:id="rId39"/>
    <p:sldId id="346" r:id="rId40"/>
    <p:sldId id="347" r:id="rId41"/>
    <p:sldId id="348" r:id="rId42"/>
    <p:sldId id="319" r:id="rId43"/>
    <p:sldId id="357" r:id="rId44"/>
    <p:sldId id="358" r:id="rId45"/>
    <p:sldId id="359" r:id="rId46"/>
    <p:sldId id="349" r:id="rId47"/>
    <p:sldId id="350" r:id="rId48"/>
    <p:sldId id="351" r:id="rId49"/>
    <p:sldId id="352" r:id="rId50"/>
    <p:sldId id="353"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45" autoAdjust="0"/>
  </p:normalViewPr>
  <p:slideViewPr>
    <p:cSldViewPr snapToGrid="0">
      <p:cViewPr varScale="1">
        <p:scale>
          <a:sx n="72" d="100"/>
          <a:sy n="72" d="100"/>
        </p:scale>
        <p:origin x="107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9DA9E-EDCA-4A26-BFFE-17C3F7B844AF}" type="datetimeFigureOut">
              <a:rPr lang="zh-CN" altLang="en-US" smtClean="0"/>
              <a:t>2019/10/31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9F2FE-7773-49B5-B413-0EF753D32EF6}" type="slidenum">
              <a:rPr lang="zh-CN" altLang="en-US" smtClean="0"/>
              <a:t>‹#›</a:t>
            </a:fld>
            <a:endParaRPr lang="zh-CN" altLang="en-US"/>
          </a:p>
        </p:txBody>
      </p:sp>
    </p:spTree>
    <p:extLst>
      <p:ext uri="{BB962C8B-B14F-4D97-AF65-F5344CB8AC3E}">
        <p14:creationId xmlns:p14="http://schemas.microsoft.com/office/powerpoint/2010/main" val="699801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FSG</a:t>
            </a:r>
            <a:r>
              <a:rPr lang="zh-CN" altLang="en-US" dirty="0"/>
              <a:t>算法和</a:t>
            </a:r>
            <a:r>
              <a:rPr lang="en-US" altLang="zh-CN" dirty="0"/>
              <a:t>GSPAN</a:t>
            </a:r>
            <a:r>
              <a:rPr lang="zh-CN" altLang="en-US" dirty="0"/>
              <a:t>算法都是应用于</a:t>
            </a:r>
            <a:r>
              <a:rPr lang="en-US" altLang="zh-CN" dirty="0"/>
              <a:t>graph transactions </a:t>
            </a:r>
            <a:r>
              <a:rPr lang="zh-CN" altLang="en-US" dirty="0"/>
              <a:t>上的频繁子图挖掘，但是我们依然可以从中获取一些灵感</a:t>
            </a:r>
            <a:endParaRPr lang="en-US" altLang="zh-CN" dirty="0"/>
          </a:p>
          <a:p>
            <a:r>
              <a:rPr lang="en-US" altLang="zh-CN" dirty="0"/>
              <a:t>Both the FSG algorithm and the GSPAN algorithm are frequent subgraph mining applied to the graph transactions, but we can still get some inspiration from them</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2</a:t>
            </a:fld>
            <a:endParaRPr lang="zh-CN" altLang="en-US"/>
          </a:p>
        </p:txBody>
      </p:sp>
    </p:spTree>
    <p:extLst>
      <p:ext uri="{BB962C8B-B14F-4D97-AF65-F5344CB8AC3E}">
        <p14:creationId xmlns:p14="http://schemas.microsoft.com/office/powerpoint/2010/main" val="381256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11</a:t>
            </a:fld>
            <a:endParaRPr lang="zh-CN" altLang="en-US"/>
          </a:p>
        </p:txBody>
      </p:sp>
    </p:spTree>
    <p:extLst>
      <p:ext uri="{BB962C8B-B14F-4D97-AF65-F5344CB8AC3E}">
        <p14:creationId xmlns:p14="http://schemas.microsoft.com/office/powerpoint/2010/main" val="2152220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按照频率排序，并删除出现次数少于</a:t>
            </a:r>
            <a:r>
              <a:rPr lang="en-US" altLang="zh-CN" dirty="0" err="1"/>
              <a:t>min_support</a:t>
            </a:r>
            <a:r>
              <a:rPr lang="en-US" altLang="zh-CN" dirty="0"/>
              <a:t> </a:t>
            </a:r>
            <a:r>
              <a:rPr lang="zh-CN" altLang="en-US" dirty="0"/>
              <a:t>的顶点和边 </a:t>
            </a:r>
            <a:endParaRPr lang="en-US" altLang="zh-CN" dirty="0"/>
          </a:p>
          <a:p>
            <a:r>
              <a:rPr lang="en-US" altLang="zh-CN" dirty="0"/>
              <a:t>Sort by frequency and remove vertices and edges that appear less frequently than </a:t>
            </a:r>
            <a:r>
              <a:rPr lang="en-US" altLang="zh-CN" dirty="0" err="1"/>
              <a:t>min_support</a:t>
            </a:r>
            <a:endParaRPr lang="en-US" altLang="zh-CN" dirty="0"/>
          </a:p>
          <a:p>
            <a:r>
              <a:rPr lang="en-US" altLang="zh-CN" dirty="0"/>
              <a:t>2. </a:t>
            </a:r>
            <a:r>
              <a:rPr lang="zh-CN" altLang="en-US" dirty="0"/>
              <a:t>对于删选后的单边，分别递归调用 </a:t>
            </a:r>
            <a:r>
              <a:rPr lang="en-US" altLang="zh-CN" dirty="0"/>
              <a:t>subgraph mining</a:t>
            </a:r>
            <a:r>
              <a:rPr lang="zh-CN" altLang="en-US" dirty="0"/>
              <a:t>函数，每次增加一条边</a:t>
            </a:r>
            <a:endParaRPr lang="en-US" altLang="zh-CN" dirty="0"/>
          </a:p>
          <a:p>
            <a:r>
              <a:rPr lang="en-US" altLang="zh-CN" dirty="0"/>
              <a:t>For each filtered 1-edge, the subgraph mining function is recursively called, adding one edge at a time</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12</a:t>
            </a:fld>
            <a:endParaRPr lang="zh-CN" altLang="en-US"/>
          </a:p>
        </p:txBody>
      </p:sp>
    </p:spTree>
    <p:extLst>
      <p:ext uri="{BB962C8B-B14F-4D97-AF65-F5344CB8AC3E}">
        <p14:creationId xmlns:p14="http://schemas.microsoft.com/office/powerpoint/2010/main" val="2402882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subgraph mining</a:t>
            </a:r>
            <a:r>
              <a:rPr lang="zh-CN" altLang="en-US" dirty="0"/>
              <a:t>函数，先计算当前子图在大图</a:t>
            </a:r>
            <a:r>
              <a:rPr lang="en-US" altLang="zh-CN" dirty="0"/>
              <a:t>G</a:t>
            </a:r>
            <a:r>
              <a:rPr lang="zh-CN" altLang="en-US" dirty="0"/>
              <a:t>中出现的频数，如果频数大于</a:t>
            </a:r>
            <a:r>
              <a:rPr lang="en-US" altLang="zh-CN" dirty="0" err="1"/>
              <a:t>min_support</a:t>
            </a:r>
            <a:r>
              <a:rPr lang="en-US" altLang="zh-CN" dirty="0"/>
              <a:t>  </a:t>
            </a:r>
            <a:r>
              <a:rPr lang="zh-CN" altLang="en-US" dirty="0"/>
              <a:t>则将该子图加入</a:t>
            </a:r>
            <a:r>
              <a:rPr lang="en-US" altLang="zh-CN" dirty="0"/>
              <a:t>S</a:t>
            </a:r>
            <a:r>
              <a:rPr lang="zh-CN" altLang="en-US" dirty="0"/>
              <a:t>中</a:t>
            </a:r>
            <a:endParaRPr lang="en-US" altLang="zh-CN" dirty="0"/>
          </a:p>
          <a:p>
            <a:r>
              <a:rPr lang="en-US" altLang="zh-CN" dirty="0"/>
              <a:t>For the subgraph mining function, first calculate the frequency of the current subgraph in the large graph G, and add the subgraph to S if the frequency is greater than </a:t>
            </a:r>
            <a:r>
              <a:rPr lang="en-US" altLang="zh-CN" dirty="0" err="1"/>
              <a:t>min_support</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14</a:t>
            </a:fld>
            <a:endParaRPr lang="zh-CN" altLang="en-US"/>
          </a:p>
        </p:txBody>
      </p:sp>
    </p:spTree>
    <p:extLst>
      <p:ext uri="{BB962C8B-B14F-4D97-AF65-F5344CB8AC3E}">
        <p14:creationId xmlns:p14="http://schemas.microsoft.com/office/powerpoint/2010/main" val="166838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对于一张图来说，拓展一条边就等于延伸它的</a:t>
            </a:r>
            <a:r>
              <a:rPr lang="en-US" altLang="zh-CN" sz="1200" dirty="0"/>
              <a:t>Minimum DFS Code </a:t>
            </a:r>
            <a:r>
              <a:rPr lang="zh-CN" altLang="en-US" sz="1200" dirty="0"/>
              <a:t>。如果延伸的</a:t>
            </a:r>
            <a:r>
              <a:rPr lang="en-US" altLang="zh-CN" sz="1200" dirty="0" err="1"/>
              <a:t>dfs</a:t>
            </a:r>
            <a:r>
              <a:rPr lang="en-US" altLang="zh-CN" sz="1200" dirty="0"/>
              <a:t> code</a:t>
            </a:r>
            <a:r>
              <a:rPr lang="zh-CN" altLang="en-US" sz="1200" dirty="0"/>
              <a:t>不是</a:t>
            </a:r>
            <a:r>
              <a:rPr lang="en-US" altLang="zh-CN" sz="1200" dirty="0"/>
              <a:t>Minimum DFS Code </a:t>
            </a:r>
            <a:r>
              <a:rPr lang="zh-CN" altLang="en-US" sz="1200" dirty="0"/>
              <a:t>，那就把它裁剪掉</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15</a:t>
            </a:fld>
            <a:endParaRPr lang="zh-CN" altLang="en-US"/>
          </a:p>
        </p:txBody>
      </p:sp>
    </p:spTree>
    <p:extLst>
      <p:ext uri="{BB962C8B-B14F-4D97-AF65-F5344CB8AC3E}">
        <p14:creationId xmlns:p14="http://schemas.microsoft.com/office/powerpoint/2010/main" val="1010106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DFS code has been described in detail in class, I won't go into it here</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16</a:t>
            </a:fld>
            <a:endParaRPr lang="zh-CN" altLang="en-US"/>
          </a:p>
        </p:txBody>
      </p:sp>
    </p:spTree>
    <p:extLst>
      <p:ext uri="{BB962C8B-B14F-4D97-AF65-F5344CB8AC3E}">
        <p14:creationId xmlns:p14="http://schemas.microsoft.com/office/powerpoint/2010/main" val="1466905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17</a:t>
            </a:fld>
            <a:endParaRPr lang="zh-CN" altLang="en-US"/>
          </a:p>
        </p:txBody>
      </p:sp>
    </p:spTree>
    <p:extLst>
      <p:ext uri="{BB962C8B-B14F-4D97-AF65-F5344CB8AC3E}">
        <p14:creationId xmlns:p14="http://schemas.microsoft.com/office/powerpoint/2010/main" val="3411489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18</a:t>
            </a:fld>
            <a:endParaRPr lang="zh-CN" altLang="en-US"/>
          </a:p>
        </p:txBody>
      </p:sp>
    </p:spTree>
    <p:extLst>
      <p:ext uri="{BB962C8B-B14F-4D97-AF65-F5344CB8AC3E}">
        <p14:creationId xmlns:p14="http://schemas.microsoft.com/office/powerpoint/2010/main" val="246248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I'll show you two ways to improve the algorithm</a:t>
            </a:r>
          </a:p>
          <a:p>
            <a:r>
              <a:rPr lang="zh-CN" altLang="en-US" dirty="0"/>
              <a:t>对于一些拥有相同</a:t>
            </a:r>
            <a:r>
              <a:rPr lang="en-US" altLang="zh-CN" dirty="0"/>
              <a:t>label</a:t>
            </a:r>
            <a:r>
              <a:rPr lang="zh-CN" altLang="en-US" dirty="0"/>
              <a:t>边的子图。 那些重复的边出现的最大次数，决定了这个子图的</a:t>
            </a:r>
            <a:r>
              <a:rPr lang="en-US" altLang="zh-CN" dirty="0"/>
              <a:t>support</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19</a:t>
            </a:fld>
            <a:endParaRPr lang="zh-CN" altLang="en-US"/>
          </a:p>
        </p:txBody>
      </p:sp>
    </p:spTree>
    <p:extLst>
      <p:ext uri="{BB962C8B-B14F-4D97-AF65-F5344CB8AC3E}">
        <p14:creationId xmlns:p14="http://schemas.microsoft.com/office/powerpoint/2010/main" val="197458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对于同构并且存在共享边的两个图或者多个图，在计算</a:t>
            </a:r>
            <a:r>
              <a:rPr lang="en-US" altLang="zh-CN" dirty="0"/>
              <a:t>support</a:t>
            </a:r>
            <a:r>
              <a:rPr lang="zh-CN" altLang="en-US" dirty="0"/>
              <a:t>的时候只计算一次，因此每个边在计算支持度的时候只发挥一次“功效”。</a:t>
            </a:r>
            <a:endParaRPr lang="en-US" altLang="zh-CN" dirty="0"/>
          </a:p>
          <a:p>
            <a:r>
              <a:rPr lang="en-US" altLang="zh-CN" dirty="0"/>
              <a:t>For two or more graphs that are isomorphic and have Shared edges, support can be calculated only once, so each edge can only play an "effect" once when calculating support.</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21</a:t>
            </a:fld>
            <a:endParaRPr lang="zh-CN" altLang="en-US"/>
          </a:p>
        </p:txBody>
      </p:sp>
    </p:spTree>
    <p:extLst>
      <p:ext uri="{BB962C8B-B14F-4D97-AF65-F5344CB8AC3E}">
        <p14:creationId xmlns:p14="http://schemas.microsoft.com/office/powerpoint/2010/main" val="3322116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对于同构并且存在共享点的两个图或者多个图，在计算</a:t>
            </a:r>
            <a:r>
              <a:rPr lang="en-US" altLang="zh-CN" dirty="0"/>
              <a:t>support</a:t>
            </a:r>
            <a:r>
              <a:rPr lang="zh-CN" altLang="en-US" dirty="0"/>
              <a:t>的时候只计算一次，因此每个点在计算支持度的时候只发挥一次“功效”。</a:t>
            </a:r>
          </a:p>
        </p:txBody>
      </p:sp>
      <p:sp>
        <p:nvSpPr>
          <p:cNvPr id="4" name="灯片编号占位符 3"/>
          <p:cNvSpPr>
            <a:spLocks noGrp="1"/>
          </p:cNvSpPr>
          <p:nvPr>
            <p:ph type="sldNum" sz="quarter" idx="5"/>
          </p:nvPr>
        </p:nvSpPr>
        <p:spPr/>
        <p:txBody>
          <a:bodyPr/>
          <a:lstStyle/>
          <a:p>
            <a:fld id="{29F9F2FE-7773-49B5-B413-0EF753D32EF6}" type="slidenum">
              <a:rPr lang="zh-CN" altLang="en-US" smtClean="0"/>
              <a:t>22</a:t>
            </a:fld>
            <a:endParaRPr lang="zh-CN" altLang="en-US"/>
          </a:p>
        </p:txBody>
      </p:sp>
    </p:spTree>
    <p:extLst>
      <p:ext uri="{BB962C8B-B14F-4D97-AF65-F5344CB8AC3E}">
        <p14:creationId xmlns:p14="http://schemas.microsoft.com/office/powerpoint/2010/main" val="377173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不加任何优化的在一张大图上的频繁子图挖掘的时间复杂度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isomorphisms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aɪsə'mɔrfɪzm</a:t>
            </a:r>
            <a:r>
              <a:rPr lang="en-US" altLang="zh-CN"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complexity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kəmˈpleksəti</a:t>
            </a:r>
            <a:r>
              <a:rPr lang="en-US" altLang="zh-CN" sz="1200" b="0" i="0" kern="1200" dirty="0">
                <a:solidFill>
                  <a:schemeClr val="tx1"/>
                </a:solidFill>
                <a:effectLst/>
                <a:latin typeface="+mn-lt"/>
                <a:ea typeface="+mn-ea"/>
                <a:cs typeface="+mn-cs"/>
              </a:rPr>
              <a:t>]</a:t>
            </a:r>
          </a:p>
          <a:p>
            <a:r>
              <a:rPr lang="en-US" altLang="zh-CN" dirty="0"/>
              <a:t>capital N    lowercase n</a:t>
            </a:r>
          </a:p>
        </p:txBody>
      </p:sp>
      <p:sp>
        <p:nvSpPr>
          <p:cNvPr id="4" name="灯片编号占位符 3"/>
          <p:cNvSpPr>
            <a:spLocks noGrp="1"/>
          </p:cNvSpPr>
          <p:nvPr>
            <p:ph type="sldNum" sz="quarter" idx="5"/>
          </p:nvPr>
        </p:nvSpPr>
        <p:spPr/>
        <p:txBody>
          <a:bodyPr/>
          <a:lstStyle/>
          <a:p>
            <a:fld id="{29F9F2FE-7773-49B5-B413-0EF753D32EF6}" type="slidenum">
              <a:rPr lang="zh-CN" altLang="en-US" smtClean="0"/>
              <a:t>3</a:t>
            </a:fld>
            <a:endParaRPr lang="zh-CN" altLang="en-US"/>
          </a:p>
        </p:txBody>
      </p:sp>
    </p:spTree>
    <p:extLst>
      <p:ext uri="{BB962C8B-B14F-4D97-AF65-F5344CB8AC3E}">
        <p14:creationId xmlns:p14="http://schemas.microsoft.com/office/powerpoint/2010/main" val="3453344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对于同构并且存在共享点的两个图或者多个图，在计算</a:t>
            </a:r>
            <a:r>
              <a:rPr lang="en-US" altLang="zh-CN" dirty="0"/>
              <a:t>support</a:t>
            </a:r>
            <a:r>
              <a:rPr lang="zh-CN" altLang="en-US" dirty="0"/>
              <a:t>的时候只计算一次，因此每个点在计算支持度的时候只发挥一次“功效”</a:t>
            </a:r>
            <a:endParaRPr lang="en-US" altLang="zh-CN" dirty="0"/>
          </a:p>
          <a:p>
            <a:r>
              <a:rPr lang="zh-CN" altLang="en-US" dirty="0"/>
              <a:t>可以对</a:t>
            </a:r>
            <a:r>
              <a:rPr lang="en-US" altLang="zh-CN" dirty="0"/>
              <a:t>original graph</a:t>
            </a:r>
            <a:r>
              <a:rPr lang="zh-CN" altLang="en-US" dirty="0"/>
              <a:t>按照</a:t>
            </a:r>
            <a:r>
              <a:rPr lang="en-US" altLang="zh-CN" dirty="0"/>
              <a:t>A</a:t>
            </a:r>
            <a:r>
              <a:rPr lang="zh-CN" altLang="en-US" dirty="0"/>
              <a:t>分别划片，那么必然存在两个区域重叠</a:t>
            </a:r>
            <a:endParaRPr lang="en-US" altLang="zh-CN" dirty="0"/>
          </a:p>
          <a:p>
            <a:r>
              <a:rPr lang="en-US" altLang="zh-CN" dirty="0"/>
              <a:t>The original graph can be sliced according to A, so there must be two overlapping regions</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23</a:t>
            </a:fld>
            <a:endParaRPr lang="zh-CN" altLang="en-US"/>
          </a:p>
        </p:txBody>
      </p:sp>
    </p:spTree>
    <p:extLst>
      <p:ext uri="{BB962C8B-B14F-4D97-AF65-F5344CB8AC3E}">
        <p14:creationId xmlns:p14="http://schemas.microsoft.com/office/powerpoint/2010/main" val="3383873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对于同构并且存在共享点的两个图或者多个图，在计算</a:t>
            </a:r>
            <a:r>
              <a:rPr lang="en-US" altLang="zh-CN" dirty="0"/>
              <a:t>support</a:t>
            </a:r>
            <a:r>
              <a:rPr lang="zh-CN" altLang="en-US" dirty="0"/>
              <a:t>的时候只计算一次，因此每个点在计算支持度的时候只发挥一次“功效”。</a:t>
            </a:r>
          </a:p>
        </p:txBody>
      </p:sp>
      <p:sp>
        <p:nvSpPr>
          <p:cNvPr id="4" name="灯片编号占位符 3"/>
          <p:cNvSpPr>
            <a:spLocks noGrp="1"/>
          </p:cNvSpPr>
          <p:nvPr>
            <p:ph type="sldNum" sz="quarter" idx="5"/>
          </p:nvPr>
        </p:nvSpPr>
        <p:spPr/>
        <p:txBody>
          <a:bodyPr/>
          <a:lstStyle/>
          <a:p>
            <a:fld id="{29F9F2FE-7773-49B5-B413-0EF753D32EF6}" type="slidenum">
              <a:rPr lang="zh-CN" altLang="en-US" smtClean="0"/>
              <a:t>24</a:t>
            </a:fld>
            <a:endParaRPr lang="zh-CN" altLang="en-US"/>
          </a:p>
        </p:txBody>
      </p:sp>
    </p:spTree>
    <p:extLst>
      <p:ext uri="{BB962C8B-B14F-4D97-AF65-F5344CB8AC3E}">
        <p14:creationId xmlns:p14="http://schemas.microsoft.com/office/powerpoint/2010/main" val="508510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对于同构并且存在共享点的两个图或者多个图，在计算</a:t>
            </a:r>
            <a:r>
              <a:rPr lang="en-US" altLang="zh-CN" dirty="0"/>
              <a:t>support</a:t>
            </a:r>
            <a:r>
              <a:rPr lang="zh-CN" altLang="en-US" dirty="0"/>
              <a:t>的时候只计算一次，因此每个点在计算支持度的时候只发挥一次“功效”。</a:t>
            </a:r>
            <a:endParaRPr lang="en-US" altLang="zh-CN" dirty="0"/>
          </a:p>
          <a:p>
            <a:r>
              <a:rPr lang="en-US" altLang="zh-CN" dirty="0"/>
              <a:t>So the subgraph support is no more than 3, but </a:t>
            </a:r>
            <a:r>
              <a:rPr lang="en-US" altLang="zh-CN" dirty="0" err="1"/>
              <a:t>min_support</a:t>
            </a:r>
            <a:r>
              <a:rPr lang="en-US" altLang="zh-CN" dirty="0"/>
              <a:t> is 4, so we can  prune the subgraph</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25</a:t>
            </a:fld>
            <a:endParaRPr lang="zh-CN" altLang="en-US"/>
          </a:p>
        </p:txBody>
      </p:sp>
    </p:spTree>
    <p:extLst>
      <p:ext uri="{BB962C8B-B14F-4D97-AF65-F5344CB8AC3E}">
        <p14:creationId xmlns:p14="http://schemas.microsoft.com/office/powerpoint/2010/main" val="449339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 The calculation formula is as follows:</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26</a:t>
            </a:fld>
            <a:endParaRPr lang="zh-CN" altLang="en-US"/>
          </a:p>
        </p:txBody>
      </p:sp>
    </p:spTree>
    <p:extLst>
      <p:ext uri="{BB962C8B-B14F-4D97-AF65-F5344CB8AC3E}">
        <p14:creationId xmlns:p14="http://schemas.microsoft.com/office/powerpoint/2010/main" val="3939539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Pseudo</a:t>
            </a:r>
            <a:r>
              <a:rPr lang="en-US" altLang="zh-CN" sz="1200" b="0" i="0" kern="1200" dirty="0">
                <a:solidFill>
                  <a:schemeClr val="tx1"/>
                </a:solidFill>
                <a:effectLst/>
                <a:latin typeface="+mn-lt"/>
                <a:ea typeface="+mn-ea"/>
                <a:cs typeface="+mn-cs"/>
              </a:rPr>
              <a:t> [ˈ</a:t>
            </a:r>
            <a:r>
              <a:rPr lang="en-US" altLang="zh-CN" sz="1200" b="0" i="0" kern="1200" dirty="0" err="1">
                <a:solidFill>
                  <a:schemeClr val="tx1"/>
                </a:solidFill>
                <a:effectLst/>
                <a:latin typeface="+mn-lt"/>
                <a:ea typeface="+mn-ea"/>
                <a:cs typeface="+mn-cs"/>
              </a:rPr>
              <a:t>suːdoʊ</a:t>
            </a:r>
            <a:r>
              <a:rPr lang="en-US" altLang="zh-CN" sz="1200" b="0" i="0" kern="1200" dirty="0">
                <a:solidFill>
                  <a:schemeClr val="tx1"/>
                </a:solidFill>
                <a:effectLst/>
                <a:latin typeface="+mn-lt"/>
                <a:ea typeface="+mn-ea"/>
                <a:cs typeface="+mn-cs"/>
              </a:rPr>
              <a:t>]</a:t>
            </a:r>
            <a:r>
              <a:rPr lang="en-US" altLang="zh-CN" dirty="0"/>
              <a:t> code</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27</a:t>
            </a:fld>
            <a:endParaRPr lang="zh-CN" altLang="en-US"/>
          </a:p>
        </p:txBody>
      </p:sp>
    </p:spTree>
    <p:extLst>
      <p:ext uri="{BB962C8B-B14F-4D97-AF65-F5344CB8AC3E}">
        <p14:creationId xmlns:p14="http://schemas.microsoft.com/office/powerpoint/2010/main" val="1089246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第一步我们在计算</a:t>
            </a:r>
            <a:r>
              <a:rPr lang="en-US" altLang="zh-CN" dirty="0"/>
              <a:t>support</a:t>
            </a:r>
            <a:r>
              <a:rPr lang="zh-CN" altLang="en-US" dirty="0"/>
              <a:t>之前，</a:t>
            </a:r>
            <a:r>
              <a:rPr lang="en-US" altLang="zh-CN" dirty="0"/>
              <a:t>prune</a:t>
            </a:r>
            <a:r>
              <a:rPr lang="zh-CN" altLang="en-US" dirty="0"/>
              <a:t>了一部分的</a:t>
            </a:r>
            <a:r>
              <a:rPr lang="en-US" altLang="zh-CN" dirty="0"/>
              <a:t>infrequent</a:t>
            </a:r>
            <a:r>
              <a:rPr lang="zh-CN" altLang="en-US" dirty="0"/>
              <a:t> </a:t>
            </a:r>
            <a:r>
              <a:rPr lang="en-US" altLang="zh-CN" dirty="0"/>
              <a:t>subgraphs</a:t>
            </a:r>
            <a:r>
              <a:rPr lang="zh-CN" altLang="en-US" dirty="0"/>
              <a:t>。第二步我们将从计算</a:t>
            </a:r>
            <a:r>
              <a:rPr lang="en-US" altLang="zh-CN" dirty="0"/>
              <a:t>support</a:t>
            </a:r>
            <a:r>
              <a:rPr lang="zh-CN" altLang="en-US" dirty="0"/>
              <a:t>这一步骤入手，更快的找出</a:t>
            </a:r>
            <a:r>
              <a:rPr lang="en-US" altLang="zh-CN" dirty="0"/>
              <a:t>subgraph </a:t>
            </a:r>
            <a:r>
              <a:rPr lang="zh-CN" altLang="en-US" dirty="0"/>
              <a:t>的 </a:t>
            </a:r>
            <a:r>
              <a:rPr lang="en-US" altLang="zh-CN" dirty="0"/>
              <a:t>support</a:t>
            </a:r>
          </a:p>
          <a:p>
            <a:r>
              <a:rPr lang="en-US" altLang="zh-CN" dirty="0"/>
              <a:t>In the first step, we prune some infrequent subgraphs before calculating support.</a:t>
            </a:r>
          </a:p>
          <a:p>
            <a:r>
              <a:rPr lang="en-US" altLang="zh-CN" dirty="0"/>
              <a:t>In the second step, we will start with the step of calculating support to find the support of subgraph faster</a:t>
            </a:r>
          </a:p>
          <a:p>
            <a:r>
              <a:rPr lang="en-US" altLang="zh-CN" dirty="0"/>
              <a:t>I got inspiration from an artificial intelligence class: looking for subgraphs on a large graph can turn into a CSP</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29</a:t>
            </a:fld>
            <a:endParaRPr lang="zh-CN" altLang="en-US"/>
          </a:p>
        </p:txBody>
      </p:sp>
    </p:spTree>
    <p:extLst>
      <p:ext uri="{BB962C8B-B14F-4D97-AF65-F5344CB8AC3E}">
        <p14:creationId xmlns:p14="http://schemas.microsoft.com/office/powerpoint/2010/main" val="867244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第一步我们在计算</a:t>
            </a:r>
            <a:r>
              <a:rPr lang="en-US" altLang="zh-CN" dirty="0"/>
              <a:t>support</a:t>
            </a:r>
            <a:r>
              <a:rPr lang="zh-CN" altLang="en-US" dirty="0"/>
              <a:t>之前，</a:t>
            </a:r>
            <a:r>
              <a:rPr lang="en-US" altLang="zh-CN" dirty="0"/>
              <a:t>prune</a:t>
            </a:r>
            <a:r>
              <a:rPr lang="zh-CN" altLang="en-US" dirty="0"/>
              <a:t>了一部分的</a:t>
            </a:r>
            <a:r>
              <a:rPr lang="en-US" altLang="zh-CN" dirty="0"/>
              <a:t>infrequent</a:t>
            </a:r>
            <a:r>
              <a:rPr lang="zh-CN" altLang="en-US" dirty="0"/>
              <a:t> </a:t>
            </a:r>
            <a:r>
              <a:rPr lang="en-US" altLang="zh-CN" dirty="0"/>
              <a:t>subgraphs</a:t>
            </a:r>
            <a:r>
              <a:rPr lang="zh-CN" altLang="en-US" dirty="0"/>
              <a:t>。第二步我们将从计算</a:t>
            </a:r>
            <a:r>
              <a:rPr lang="en-US" altLang="zh-CN" dirty="0"/>
              <a:t>support</a:t>
            </a:r>
            <a:r>
              <a:rPr lang="zh-CN" altLang="en-US" dirty="0"/>
              <a:t>这一步骤入手，更快的找出</a:t>
            </a:r>
            <a:r>
              <a:rPr lang="en-US" altLang="zh-CN" dirty="0"/>
              <a:t>subgraph </a:t>
            </a:r>
            <a:r>
              <a:rPr lang="zh-CN" altLang="en-US" dirty="0"/>
              <a:t>的 </a:t>
            </a:r>
            <a:r>
              <a:rPr lang="en-US" altLang="zh-CN" dirty="0"/>
              <a:t>support</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30</a:t>
            </a:fld>
            <a:endParaRPr lang="zh-CN" altLang="en-US"/>
          </a:p>
        </p:txBody>
      </p:sp>
    </p:spTree>
    <p:extLst>
      <p:ext uri="{BB962C8B-B14F-4D97-AF65-F5344CB8AC3E}">
        <p14:creationId xmlns:p14="http://schemas.microsoft.com/office/powerpoint/2010/main" val="3345278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第一步我们在计算</a:t>
            </a:r>
            <a:r>
              <a:rPr lang="en-US" altLang="zh-CN" dirty="0"/>
              <a:t>support</a:t>
            </a:r>
            <a:r>
              <a:rPr lang="zh-CN" altLang="en-US" dirty="0"/>
              <a:t>之前，</a:t>
            </a:r>
            <a:r>
              <a:rPr lang="en-US" altLang="zh-CN" dirty="0"/>
              <a:t>prune</a:t>
            </a:r>
            <a:r>
              <a:rPr lang="zh-CN" altLang="en-US" dirty="0"/>
              <a:t>了一部分的</a:t>
            </a:r>
            <a:r>
              <a:rPr lang="en-US" altLang="zh-CN" dirty="0"/>
              <a:t>infrequent</a:t>
            </a:r>
            <a:r>
              <a:rPr lang="zh-CN" altLang="en-US" dirty="0"/>
              <a:t> </a:t>
            </a:r>
            <a:r>
              <a:rPr lang="en-US" altLang="zh-CN" dirty="0"/>
              <a:t>subgraphs</a:t>
            </a:r>
            <a:r>
              <a:rPr lang="zh-CN" altLang="en-US" dirty="0"/>
              <a:t>。第二步我们将从计算</a:t>
            </a:r>
            <a:r>
              <a:rPr lang="en-US" altLang="zh-CN" dirty="0"/>
              <a:t>support</a:t>
            </a:r>
            <a:r>
              <a:rPr lang="zh-CN" altLang="en-US" dirty="0"/>
              <a:t>这一步骤入手，更快的找出</a:t>
            </a:r>
            <a:r>
              <a:rPr lang="en-US" altLang="zh-CN" dirty="0"/>
              <a:t>subgraph </a:t>
            </a:r>
            <a:r>
              <a:rPr lang="zh-CN" altLang="en-US" dirty="0"/>
              <a:t>的 </a:t>
            </a:r>
            <a:r>
              <a:rPr lang="en-US" altLang="zh-CN" dirty="0"/>
              <a:t>support</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31</a:t>
            </a:fld>
            <a:endParaRPr lang="zh-CN" altLang="en-US"/>
          </a:p>
        </p:txBody>
      </p:sp>
    </p:spTree>
    <p:extLst>
      <p:ext uri="{BB962C8B-B14F-4D97-AF65-F5344CB8AC3E}">
        <p14:creationId xmlns:p14="http://schemas.microsoft.com/office/powerpoint/2010/main" val="3576360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look at this picture, we need to find S1 in the G</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32</a:t>
            </a:fld>
            <a:endParaRPr lang="zh-CN" altLang="en-US"/>
          </a:p>
        </p:txBody>
      </p:sp>
    </p:spTree>
    <p:extLst>
      <p:ext uri="{BB962C8B-B14F-4D97-AF65-F5344CB8AC3E}">
        <p14:creationId xmlns:p14="http://schemas.microsoft.com/office/powerpoint/2010/main" val="2576374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the CSP is here. v1 v2 v3 can be assigned from u0 to u9, They are not equal to each other. the label of v1 equals to DB ,while the label of v2 and v3 is IR. the label of edge between v1 and v2 is 4, while the label of edge between v2 and v3 is 10</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33</a:t>
            </a:fld>
            <a:endParaRPr lang="zh-CN" altLang="en-US"/>
          </a:p>
        </p:txBody>
      </p:sp>
    </p:spTree>
    <p:extLst>
      <p:ext uri="{BB962C8B-B14F-4D97-AF65-F5344CB8AC3E}">
        <p14:creationId xmlns:p14="http://schemas.microsoft.com/office/powerpoint/2010/main" val="19408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4</a:t>
            </a:fld>
            <a:endParaRPr lang="zh-CN" altLang="en-US"/>
          </a:p>
        </p:txBody>
      </p:sp>
    </p:spTree>
    <p:extLst>
      <p:ext uri="{BB962C8B-B14F-4D97-AF65-F5344CB8AC3E}">
        <p14:creationId xmlns:p14="http://schemas.microsoft.com/office/powerpoint/2010/main" val="1251474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 me mention NODE AND ARC_CONSISTENCY briefly here</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34</a:t>
            </a:fld>
            <a:endParaRPr lang="zh-CN" altLang="en-US"/>
          </a:p>
        </p:txBody>
      </p:sp>
    </p:spTree>
    <p:extLst>
      <p:ext uri="{BB962C8B-B14F-4D97-AF65-F5344CB8AC3E}">
        <p14:creationId xmlns:p14="http://schemas.microsoft.com/office/powerpoint/2010/main" val="3019703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then we have to define effective. What is effective?</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35</a:t>
            </a:fld>
            <a:endParaRPr lang="zh-CN" altLang="en-US"/>
          </a:p>
        </p:txBody>
      </p:sp>
    </p:spTree>
    <p:extLst>
      <p:ext uri="{BB962C8B-B14F-4D97-AF65-F5344CB8AC3E}">
        <p14:creationId xmlns:p14="http://schemas.microsoft.com/office/powerpoint/2010/main" val="1053997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36</a:t>
            </a:fld>
            <a:endParaRPr lang="zh-CN" altLang="en-US"/>
          </a:p>
        </p:txBody>
      </p:sp>
    </p:spTree>
    <p:extLst>
      <p:ext uri="{BB962C8B-B14F-4D97-AF65-F5344CB8AC3E}">
        <p14:creationId xmlns:p14="http://schemas.microsoft.com/office/powerpoint/2010/main" val="2245541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37</a:t>
            </a:fld>
            <a:endParaRPr lang="zh-CN" altLang="en-US"/>
          </a:p>
        </p:txBody>
      </p:sp>
    </p:spTree>
    <p:extLst>
      <p:ext uri="{BB962C8B-B14F-4D97-AF65-F5344CB8AC3E}">
        <p14:creationId xmlns:p14="http://schemas.microsoft.com/office/powerpoint/2010/main" val="23951458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Next, I will introduce the steps of algorithm optimization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ɑptəmɪ'zeʃən</a:t>
            </a:r>
            <a:r>
              <a:rPr lang="en-US" altLang="zh-CN"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38</a:t>
            </a:fld>
            <a:endParaRPr lang="zh-CN" altLang="en-US"/>
          </a:p>
        </p:txBody>
      </p:sp>
    </p:spTree>
    <p:extLst>
      <p:ext uri="{BB962C8B-B14F-4D97-AF65-F5344CB8AC3E}">
        <p14:creationId xmlns:p14="http://schemas.microsoft.com/office/powerpoint/2010/main" val="3855269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procedure </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prəˈsiːdʒər</a:t>
            </a:r>
            <a:r>
              <a:rPr lang="en-US" altLang="zh-CN"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39</a:t>
            </a:fld>
            <a:endParaRPr lang="zh-CN" altLang="en-US"/>
          </a:p>
        </p:txBody>
      </p:sp>
    </p:spTree>
    <p:extLst>
      <p:ext uri="{BB962C8B-B14F-4D97-AF65-F5344CB8AC3E}">
        <p14:creationId xmlns:p14="http://schemas.microsoft.com/office/powerpoint/2010/main" val="1455284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40</a:t>
            </a:fld>
            <a:endParaRPr lang="zh-CN" altLang="en-US"/>
          </a:p>
        </p:txBody>
      </p:sp>
    </p:spTree>
    <p:extLst>
      <p:ext uri="{BB962C8B-B14F-4D97-AF65-F5344CB8AC3E}">
        <p14:creationId xmlns:p14="http://schemas.microsoft.com/office/powerpoint/2010/main" val="3434447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range size of v1 is only 2, so we can prune the subgraph directly</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41</a:t>
            </a:fld>
            <a:endParaRPr lang="zh-CN" altLang="en-US"/>
          </a:p>
        </p:txBody>
      </p:sp>
    </p:spTree>
    <p:extLst>
      <p:ext uri="{BB962C8B-B14F-4D97-AF65-F5344CB8AC3E}">
        <p14:creationId xmlns:p14="http://schemas.microsoft.com/office/powerpoint/2010/main" val="25716058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42</a:t>
            </a:fld>
            <a:endParaRPr lang="zh-CN" altLang="en-US"/>
          </a:p>
        </p:txBody>
      </p:sp>
    </p:spTree>
    <p:extLst>
      <p:ext uri="{BB962C8B-B14F-4D97-AF65-F5344CB8AC3E}">
        <p14:creationId xmlns:p14="http://schemas.microsoft.com/office/powerpoint/2010/main" val="2921239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43</a:t>
            </a:fld>
            <a:endParaRPr lang="zh-CN" altLang="en-US"/>
          </a:p>
        </p:txBody>
      </p:sp>
    </p:spTree>
    <p:extLst>
      <p:ext uri="{BB962C8B-B14F-4D97-AF65-F5344CB8AC3E}">
        <p14:creationId xmlns:p14="http://schemas.microsoft.com/office/powerpoint/2010/main" val="2929439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首先，我们要解决一个问题</a:t>
            </a:r>
            <a:r>
              <a:rPr lang="en-US" altLang="zh-CN" dirty="0"/>
              <a:t>——</a:t>
            </a:r>
            <a:r>
              <a:rPr lang="zh-CN" altLang="en-US" dirty="0"/>
              <a:t>向下传递闭包 （向下传递闭包的意义因为课堂上已经讲解过了，我在这里就不赘述了）</a:t>
            </a:r>
            <a:endParaRPr lang="en-US" altLang="zh-CN" dirty="0"/>
          </a:p>
          <a:p>
            <a:r>
              <a:rPr lang="en-US" altLang="zh-CN" dirty="0"/>
              <a:t>Because we‘ve seen in class what it means to</a:t>
            </a:r>
            <a:r>
              <a:rPr lang="zh-CN" altLang="en-US" dirty="0"/>
              <a:t> </a:t>
            </a:r>
            <a:r>
              <a:rPr lang="en-US" altLang="zh-CN" sz="1200" dirty="0"/>
              <a:t>ensure the downward closure property </a:t>
            </a:r>
            <a:r>
              <a:rPr lang="en-US" altLang="zh-CN" dirty="0"/>
              <a:t>, I won't go into that</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5</a:t>
            </a:fld>
            <a:endParaRPr lang="zh-CN" altLang="en-US"/>
          </a:p>
        </p:txBody>
      </p:sp>
    </p:spTree>
    <p:extLst>
      <p:ext uri="{BB962C8B-B14F-4D97-AF65-F5344CB8AC3E}">
        <p14:creationId xmlns:p14="http://schemas.microsoft.com/office/powerpoint/2010/main" val="1863706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44</a:t>
            </a:fld>
            <a:endParaRPr lang="zh-CN" altLang="en-US"/>
          </a:p>
        </p:txBody>
      </p:sp>
    </p:spTree>
    <p:extLst>
      <p:ext uri="{BB962C8B-B14F-4D97-AF65-F5344CB8AC3E}">
        <p14:creationId xmlns:p14="http://schemas.microsoft.com/office/powerpoint/2010/main" val="18570228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we don't remove some points that don't meet the constraint, then the search space will be 450</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45</a:t>
            </a:fld>
            <a:endParaRPr lang="zh-CN" altLang="en-US"/>
          </a:p>
        </p:txBody>
      </p:sp>
    </p:spTree>
    <p:extLst>
      <p:ext uri="{BB962C8B-B14F-4D97-AF65-F5344CB8AC3E}">
        <p14:creationId xmlns:p14="http://schemas.microsoft.com/office/powerpoint/2010/main" val="21512575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if we remove</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46</a:t>
            </a:fld>
            <a:endParaRPr lang="zh-CN" altLang="en-US"/>
          </a:p>
        </p:txBody>
      </p:sp>
    </p:spTree>
    <p:extLst>
      <p:ext uri="{BB962C8B-B14F-4D97-AF65-F5344CB8AC3E}">
        <p14:creationId xmlns:p14="http://schemas.microsoft.com/office/powerpoint/2010/main" val="3484879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首先，我们要解决一个问题</a:t>
            </a:r>
            <a:r>
              <a:rPr lang="en-US" altLang="zh-CN" dirty="0"/>
              <a:t>——</a:t>
            </a:r>
            <a:r>
              <a:rPr lang="zh-CN" altLang="en-US" dirty="0"/>
              <a:t>向下传递闭包</a:t>
            </a:r>
          </a:p>
        </p:txBody>
      </p:sp>
      <p:sp>
        <p:nvSpPr>
          <p:cNvPr id="4" name="灯片编号占位符 3"/>
          <p:cNvSpPr>
            <a:spLocks noGrp="1"/>
          </p:cNvSpPr>
          <p:nvPr>
            <p:ph type="sldNum" sz="quarter" idx="5"/>
          </p:nvPr>
        </p:nvSpPr>
        <p:spPr/>
        <p:txBody>
          <a:bodyPr/>
          <a:lstStyle/>
          <a:p>
            <a:fld id="{29F9F2FE-7773-49B5-B413-0EF753D32EF6}" type="slidenum">
              <a:rPr lang="zh-CN" altLang="en-US" smtClean="0"/>
              <a:t>6</a:t>
            </a:fld>
            <a:endParaRPr lang="zh-CN" altLang="en-US"/>
          </a:p>
        </p:txBody>
      </p:sp>
    </p:spTree>
    <p:extLst>
      <p:ext uri="{BB962C8B-B14F-4D97-AF65-F5344CB8AC3E}">
        <p14:creationId xmlns:p14="http://schemas.microsoft.com/office/powerpoint/2010/main" val="2772807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首先，我们要解决一个问题</a:t>
            </a:r>
            <a:r>
              <a:rPr lang="en-US" altLang="zh-CN" dirty="0"/>
              <a:t>——</a:t>
            </a:r>
            <a:r>
              <a:rPr lang="zh-CN" altLang="en-US" dirty="0"/>
              <a:t>向下传递闭包</a:t>
            </a:r>
          </a:p>
        </p:txBody>
      </p:sp>
      <p:sp>
        <p:nvSpPr>
          <p:cNvPr id="4" name="灯片编号占位符 3"/>
          <p:cNvSpPr>
            <a:spLocks noGrp="1"/>
          </p:cNvSpPr>
          <p:nvPr>
            <p:ph type="sldNum" sz="quarter" idx="5"/>
          </p:nvPr>
        </p:nvSpPr>
        <p:spPr/>
        <p:txBody>
          <a:bodyPr/>
          <a:lstStyle/>
          <a:p>
            <a:fld id="{29F9F2FE-7773-49B5-B413-0EF753D32EF6}" type="slidenum">
              <a:rPr lang="zh-CN" altLang="en-US" smtClean="0"/>
              <a:t>7</a:t>
            </a:fld>
            <a:endParaRPr lang="zh-CN" altLang="en-US"/>
          </a:p>
        </p:txBody>
      </p:sp>
    </p:spTree>
    <p:extLst>
      <p:ext uri="{BB962C8B-B14F-4D97-AF65-F5344CB8AC3E}">
        <p14:creationId xmlns:p14="http://schemas.microsoft.com/office/powerpoint/2010/main" val="409715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e1</a:t>
            </a:r>
            <a:r>
              <a:rPr lang="zh-CN" altLang="en-US" dirty="0"/>
              <a:t> 和 </a:t>
            </a:r>
            <a:r>
              <a:rPr lang="en-US" altLang="zh-CN" dirty="0"/>
              <a:t>e2</a:t>
            </a:r>
            <a:r>
              <a:rPr lang="zh-CN" altLang="en-US" dirty="0"/>
              <a:t>是两个同构的子图（同构的意义在这里也不赘述了）</a:t>
            </a:r>
            <a:endParaRPr lang="en-US" altLang="zh-CN"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8</a:t>
            </a:fld>
            <a:endParaRPr lang="zh-CN" altLang="en-US"/>
          </a:p>
        </p:txBody>
      </p:sp>
    </p:spTree>
    <p:extLst>
      <p:ext uri="{BB962C8B-B14F-4D97-AF65-F5344CB8AC3E}">
        <p14:creationId xmlns:p14="http://schemas.microsoft.com/office/powerpoint/2010/main" val="265123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a:t>
            </a:r>
            <a:r>
              <a:rPr lang="en-US" altLang="zh-CN" dirty="0"/>
              <a:t>overlap </a:t>
            </a:r>
            <a:r>
              <a:rPr lang="zh-CN" altLang="en-US" dirty="0"/>
              <a:t>会导致无法向下传递闭包呢？ </a:t>
            </a:r>
            <a:r>
              <a:rPr lang="en-US" altLang="zh-CN" dirty="0"/>
              <a:t>P </a:t>
            </a:r>
            <a:r>
              <a:rPr lang="zh-CN" altLang="en-US" dirty="0"/>
              <a:t>在</a:t>
            </a:r>
            <a:r>
              <a:rPr lang="en-US" altLang="zh-CN" dirty="0"/>
              <a:t> G</a:t>
            </a:r>
            <a:r>
              <a:rPr lang="zh-CN" altLang="en-US" dirty="0"/>
              <a:t>的</a:t>
            </a:r>
            <a:r>
              <a:rPr lang="en-US" altLang="zh-CN" dirty="0"/>
              <a:t>support = 6 </a:t>
            </a:r>
            <a:r>
              <a:rPr lang="zh-CN" altLang="en-US" dirty="0"/>
              <a:t>而 </a:t>
            </a:r>
            <a:r>
              <a:rPr lang="en-US" altLang="zh-CN" dirty="0"/>
              <a:t>Q</a:t>
            </a:r>
            <a:r>
              <a:rPr lang="zh-CN" altLang="en-US" dirty="0"/>
              <a:t>在</a:t>
            </a:r>
            <a:r>
              <a:rPr lang="en-US" altLang="zh-CN" dirty="0"/>
              <a:t>G</a:t>
            </a:r>
            <a:r>
              <a:rPr lang="zh-CN" altLang="en-US" dirty="0"/>
              <a:t>的</a:t>
            </a:r>
            <a:r>
              <a:rPr lang="en-US" altLang="zh-CN" dirty="0"/>
              <a:t>support = 5+4+3+2+1 = 15</a:t>
            </a:r>
          </a:p>
          <a:p>
            <a:r>
              <a:rPr lang="en-US" altLang="zh-CN" dirty="0"/>
              <a:t>Why overlap leads to an inability to </a:t>
            </a:r>
            <a:r>
              <a:rPr lang="en-US" altLang="zh-CN" sz="1200" dirty="0"/>
              <a:t>the downward closure property </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9</a:t>
            </a:fld>
            <a:endParaRPr lang="zh-CN" altLang="en-US"/>
          </a:p>
        </p:txBody>
      </p:sp>
    </p:spTree>
    <p:extLst>
      <p:ext uri="{BB962C8B-B14F-4D97-AF65-F5344CB8AC3E}">
        <p14:creationId xmlns:p14="http://schemas.microsoft.com/office/powerpoint/2010/main" val="417494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a:t>
            </a:r>
            <a:r>
              <a:rPr lang="zh-CN" altLang="en-US" dirty="0"/>
              <a:t> </a:t>
            </a:r>
            <a:r>
              <a:rPr lang="en-US" altLang="zh-CN" dirty="0"/>
              <a:t>we</a:t>
            </a:r>
            <a:r>
              <a:rPr lang="zh-CN" altLang="en-US" dirty="0"/>
              <a:t> </a:t>
            </a:r>
            <a:r>
              <a:rPr lang="en-US" altLang="zh-CN" dirty="0"/>
              <a:t>can</a:t>
            </a:r>
            <a:r>
              <a:rPr lang="zh-CN" altLang="en-US" dirty="0"/>
              <a:t> </a:t>
            </a:r>
            <a:r>
              <a:rPr lang="en-US" altLang="zh-CN" dirty="0"/>
              <a:t>not</a:t>
            </a:r>
            <a:r>
              <a:rPr lang="zh-CN" altLang="en-US" dirty="0"/>
              <a:t> </a:t>
            </a:r>
            <a:r>
              <a:rPr lang="en-US" altLang="zh-CN" dirty="0"/>
              <a:t>ensure</a:t>
            </a:r>
            <a:r>
              <a:rPr lang="zh-CN" altLang="en-US" dirty="0"/>
              <a:t> </a:t>
            </a:r>
            <a:r>
              <a:rPr lang="en-US" altLang="zh-CN" sz="1200" dirty="0"/>
              <a:t>the downward closure property </a:t>
            </a:r>
            <a:endParaRPr lang="en-US" altLang="zh-CN" dirty="0"/>
          </a:p>
        </p:txBody>
      </p:sp>
      <p:sp>
        <p:nvSpPr>
          <p:cNvPr id="4" name="灯片编号占位符 3"/>
          <p:cNvSpPr>
            <a:spLocks noGrp="1"/>
          </p:cNvSpPr>
          <p:nvPr>
            <p:ph type="sldNum" sz="quarter" idx="5"/>
          </p:nvPr>
        </p:nvSpPr>
        <p:spPr/>
        <p:txBody>
          <a:bodyPr/>
          <a:lstStyle/>
          <a:p>
            <a:fld id="{29F9F2FE-7773-49B5-B413-0EF753D32EF6}" type="slidenum">
              <a:rPr lang="zh-CN" altLang="en-US" smtClean="0"/>
              <a:t>10</a:t>
            </a:fld>
            <a:endParaRPr lang="zh-CN" altLang="en-US"/>
          </a:p>
        </p:txBody>
      </p:sp>
    </p:spTree>
    <p:extLst>
      <p:ext uri="{BB962C8B-B14F-4D97-AF65-F5344CB8AC3E}">
        <p14:creationId xmlns:p14="http://schemas.microsoft.com/office/powerpoint/2010/main" val="277745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AABCE56-142A-45AD-AB5C-FF9CBE9E860B}" type="datetime1">
              <a:rPr lang="zh-CN" altLang="en-US" smtClean="0"/>
              <a:t>2019/10/31</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F2F8C80-FD9F-46B3-96B3-1B82D9D7CF14}"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100871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170D9A1-BB50-445C-8CD2-13FF7EC79904}" type="datetime1">
              <a:rPr lang="zh-CN" altLang="en-US" smtClean="0"/>
              <a:t>2019/10/31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2F8C80-FD9F-46B3-96B3-1B82D9D7CF14}" type="slidenum">
              <a:rPr lang="zh-CN" altLang="en-US" smtClean="0"/>
              <a:t>‹#›</a:t>
            </a:fld>
            <a:endParaRPr lang="zh-CN" altLang="en-US"/>
          </a:p>
        </p:txBody>
      </p:sp>
    </p:spTree>
    <p:extLst>
      <p:ext uri="{BB962C8B-B14F-4D97-AF65-F5344CB8AC3E}">
        <p14:creationId xmlns:p14="http://schemas.microsoft.com/office/powerpoint/2010/main" val="8587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17D084-91FE-47C0-8BD6-539967ABDEF5}" type="datetime1">
              <a:rPr lang="zh-CN" altLang="en-US" smtClean="0"/>
              <a:t>2019/10/31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2F8C80-FD9F-46B3-96B3-1B82D9D7CF14}" type="slidenum">
              <a:rPr lang="zh-CN" altLang="en-US" smtClean="0"/>
              <a:t>‹#›</a:t>
            </a:fld>
            <a:endParaRPr lang="zh-CN" altLang="en-US"/>
          </a:p>
        </p:txBody>
      </p:sp>
    </p:spTree>
    <p:extLst>
      <p:ext uri="{BB962C8B-B14F-4D97-AF65-F5344CB8AC3E}">
        <p14:creationId xmlns:p14="http://schemas.microsoft.com/office/powerpoint/2010/main" val="6632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9E9F04-EA9A-4D09-8377-96980AD49BD9}" type="datetime1">
              <a:rPr lang="zh-CN" altLang="en-US" smtClean="0"/>
              <a:t>2019/10/31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2F8C80-FD9F-46B3-96B3-1B82D9D7CF14}" type="slidenum">
              <a:rPr lang="zh-CN" altLang="en-US" smtClean="0"/>
              <a:t>‹#›</a:t>
            </a:fld>
            <a:endParaRPr lang="zh-CN" altLang="en-US"/>
          </a:p>
        </p:txBody>
      </p:sp>
    </p:spTree>
    <p:extLst>
      <p:ext uri="{BB962C8B-B14F-4D97-AF65-F5344CB8AC3E}">
        <p14:creationId xmlns:p14="http://schemas.microsoft.com/office/powerpoint/2010/main" val="101093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98C78E-470E-4FED-9659-97D458040182}" type="datetime1">
              <a:rPr lang="zh-CN" altLang="en-US" smtClean="0"/>
              <a:t>2019/10/31</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F2F8C80-FD9F-46B3-96B3-1B82D9D7CF14}"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973439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AF099D4-2122-47B8-97CA-2399CB57CAB1}" type="datetime1">
              <a:rPr lang="zh-CN" altLang="en-US" smtClean="0"/>
              <a:t>2019/10/31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2F8C80-FD9F-46B3-96B3-1B82D9D7CF14}" type="slidenum">
              <a:rPr lang="zh-CN" altLang="en-US" smtClean="0"/>
              <a:t>‹#›</a:t>
            </a:fld>
            <a:endParaRPr lang="zh-CN" altLang="en-US"/>
          </a:p>
        </p:txBody>
      </p:sp>
    </p:spTree>
    <p:extLst>
      <p:ext uri="{BB962C8B-B14F-4D97-AF65-F5344CB8AC3E}">
        <p14:creationId xmlns:p14="http://schemas.microsoft.com/office/powerpoint/2010/main" val="254066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7E95F91-EF3B-486D-9935-F0A03B8FF6CC}" type="datetime1">
              <a:rPr lang="zh-CN" altLang="en-US" smtClean="0"/>
              <a:t>2019/10/31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2F8C80-FD9F-46B3-96B3-1B82D9D7CF14}" type="slidenum">
              <a:rPr lang="zh-CN" altLang="en-US" smtClean="0"/>
              <a:t>‹#›</a:t>
            </a:fld>
            <a:endParaRPr lang="zh-CN" altLang="en-US"/>
          </a:p>
        </p:txBody>
      </p:sp>
    </p:spTree>
    <p:extLst>
      <p:ext uri="{BB962C8B-B14F-4D97-AF65-F5344CB8AC3E}">
        <p14:creationId xmlns:p14="http://schemas.microsoft.com/office/powerpoint/2010/main" val="220234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D886D84-F4B1-4D80-A93A-0E7CEDAF4FA4}" type="datetime1">
              <a:rPr lang="zh-CN" altLang="en-US" smtClean="0"/>
              <a:t>2019/10/31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2F8C80-FD9F-46B3-96B3-1B82D9D7CF14}" type="slidenum">
              <a:rPr lang="zh-CN" altLang="en-US" smtClean="0"/>
              <a:t>‹#›</a:t>
            </a:fld>
            <a:endParaRPr lang="zh-CN" altLang="en-US"/>
          </a:p>
        </p:txBody>
      </p:sp>
    </p:spTree>
    <p:extLst>
      <p:ext uri="{BB962C8B-B14F-4D97-AF65-F5344CB8AC3E}">
        <p14:creationId xmlns:p14="http://schemas.microsoft.com/office/powerpoint/2010/main" val="165091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B6596-4A7C-4A7D-B709-F9A512F44426}" type="datetime1">
              <a:rPr lang="zh-CN" altLang="en-US" smtClean="0"/>
              <a:t>2019/10/31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2F8C80-FD9F-46B3-96B3-1B82D9D7CF14}" type="slidenum">
              <a:rPr lang="zh-CN" altLang="en-US" smtClean="0"/>
              <a:t>‹#›</a:t>
            </a:fld>
            <a:endParaRPr lang="zh-CN" altLang="en-US"/>
          </a:p>
        </p:txBody>
      </p:sp>
    </p:spTree>
    <p:extLst>
      <p:ext uri="{BB962C8B-B14F-4D97-AF65-F5344CB8AC3E}">
        <p14:creationId xmlns:p14="http://schemas.microsoft.com/office/powerpoint/2010/main" val="344213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8CC38DE-31F0-4F17-9490-1A4EAEBACACE}" type="datetime1">
              <a:rPr lang="zh-CN" altLang="en-US" smtClean="0"/>
              <a:t>2019/10/31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F2F8C80-FD9F-46B3-96B3-1B82D9D7CF14}"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745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3E19F0-B523-4788-8D4B-A870245D8707}" type="datetime1">
              <a:rPr lang="zh-CN" altLang="en-US" smtClean="0"/>
              <a:t>2019/10/31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F2F8C80-FD9F-46B3-96B3-1B82D9D7CF14}"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828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AB87FD3-2045-461D-9F9B-123C90F46FE7}" type="datetime1">
              <a:rPr lang="zh-CN" altLang="en-US" smtClean="0"/>
              <a:t>2019/10/31</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F2F8C80-FD9F-46B3-96B3-1B82D9D7CF14}"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6221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F54AF-A16C-4916-A917-132864D11837}"/>
              </a:ext>
            </a:extLst>
          </p:cNvPr>
          <p:cNvSpPr>
            <a:spLocks noGrp="1"/>
          </p:cNvSpPr>
          <p:nvPr>
            <p:ph type="ctrTitle"/>
          </p:nvPr>
        </p:nvSpPr>
        <p:spPr>
          <a:xfrm>
            <a:off x="1915125" y="2237259"/>
            <a:ext cx="8743350" cy="2098226"/>
          </a:xfrm>
        </p:spPr>
        <p:txBody>
          <a:bodyPr/>
          <a:lstStyle/>
          <a:p>
            <a:r>
              <a:rPr lang="en-US" altLang="zh-CN" sz="4400" dirty="0">
                <a:latin typeface="Times New Roman" panose="02020603050405020304" pitchFamily="18" charset="0"/>
                <a:cs typeface="Times New Roman" panose="02020603050405020304" pitchFamily="18" charset="0"/>
              </a:rPr>
              <a:t>Task1</a:t>
            </a:r>
            <a:br>
              <a:rPr lang="en-US" altLang="zh-CN" sz="4400" dirty="0">
                <a:latin typeface="Times New Roman" panose="02020603050405020304" pitchFamily="18" charset="0"/>
                <a:cs typeface="Times New Roman" panose="02020603050405020304" pitchFamily="18" charset="0"/>
              </a:rPr>
            </a:br>
            <a:r>
              <a:rPr lang="en-US" altLang="zh-CN" sz="4400" dirty="0"/>
              <a:t>Frequent subgraph mining algorithms for A single large graph</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353E1615-65A3-4845-88A3-BE024FF87894}"/>
              </a:ext>
            </a:extLst>
          </p:cNvPr>
          <p:cNvSpPr>
            <a:spLocks noGrp="1"/>
          </p:cNvSpPr>
          <p:nvPr>
            <p:ph type="subTitle" idx="1"/>
          </p:nvPr>
        </p:nvSpPr>
        <p:spPr>
          <a:xfrm>
            <a:off x="2679904" y="4873625"/>
            <a:ext cx="6831673" cy="1086237"/>
          </a:xfrm>
        </p:spPr>
        <p:txBody>
          <a:bodyPr/>
          <a:lstStyle/>
          <a:p>
            <a:r>
              <a:rPr lang="en-US" altLang="zh-CN" dirty="0"/>
              <a:t>Yun </a:t>
            </a:r>
            <a:r>
              <a:rPr lang="en-US" altLang="zh-CN" dirty="0" err="1"/>
              <a:t>Siyu</a:t>
            </a:r>
            <a:endParaRPr lang="en-US" altLang="zh-CN" dirty="0"/>
          </a:p>
          <a:p>
            <a:r>
              <a:rPr lang="en-US" altLang="zh-CN" dirty="0"/>
              <a:t>17307110448@fudan.edu.cn</a:t>
            </a:r>
            <a:endParaRPr lang="zh-CN" altLang="en-US" dirty="0"/>
          </a:p>
        </p:txBody>
      </p:sp>
      <p:sp>
        <p:nvSpPr>
          <p:cNvPr id="4" name="灯片编号占位符 3">
            <a:extLst>
              <a:ext uri="{FF2B5EF4-FFF2-40B4-BE49-F238E27FC236}">
                <a16:creationId xmlns:a16="http://schemas.microsoft.com/office/drawing/2014/main" id="{9E858416-D851-47F5-AA81-BB524FFA7F56}"/>
              </a:ext>
            </a:extLst>
          </p:cNvPr>
          <p:cNvSpPr>
            <a:spLocks noGrp="1"/>
          </p:cNvSpPr>
          <p:nvPr>
            <p:ph type="sldNum" sz="quarter" idx="12"/>
          </p:nvPr>
        </p:nvSpPr>
        <p:spPr/>
        <p:txBody>
          <a:bodyPr/>
          <a:lstStyle/>
          <a:p>
            <a:fld id="{2F2F8C80-FD9F-46B3-96B3-1B82D9D7CF14}" type="slidenum">
              <a:rPr lang="zh-CN" altLang="en-US" smtClean="0"/>
              <a:t>1</a:t>
            </a:fld>
            <a:endParaRPr lang="zh-CN" altLang="en-US"/>
          </a:p>
        </p:txBody>
      </p:sp>
    </p:spTree>
    <p:extLst>
      <p:ext uri="{BB962C8B-B14F-4D97-AF65-F5344CB8AC3E}">
        <p14:creationId xmlns:p14="http://schemas.microsoft.com/office/powerpoint/2010/main" val="1020631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4FF5D-EA02-4EA0-8A34-9304D38AD25B}"/>
              </a:ext>
            </a:extLst>
          </p:cNvPr>
          <p:cNvSpPr>
            <a:spLocks noGrp="1"/>
          </p:cNvSpPr>
          <p:nvPr>
            <p:ph type="title"/>
          </p:nvPr>
        </p:nvSpPr>
        <p:spPr/>
        <p:txBody>
          <a:bodyPr/>
          <a:lstStyle/>
          <a:p>
            <a:r>
              <a:rPr lang="en-US" altLang="zh-CN" dirty="0"/>
              <a:t>OVERLAP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3EE990-670A-4A75-9F00-9B958EC0AB40}"/>
                  </a:ext>
                </a:extLst>
              </p:cNvPr>
              <p:cNvSpPr>
                <a:spLocks noGrp="1"/>
              </p:cNvSpPr>
              <p:nvPr>
                <p:ph idx="1"/>
              </p:nvPr>
            </p:nvSpPr>
            <p:spPr>
              <a:xfrm>
                <a:off x="1371600" y="1638300"/>
                <a:ext cx="9601200" cy="3581400"/>
              </a:xfrm>
            </p:spPr>
            <p:txBody>
              <a:bodyPr>
                <a:normAutofit/>
              </a:bodyPr>
              <a:lstStyle/>
              <a:p>
                <a:r>
                  <a:rPr lang="en-US" altLang="zh-CN" sz="2800" dirty="0"/>
                  <a:t>Definition</a:t>
                </a:r>
              </a:p>
              <a:p>
                <a:pPr marL="0" indent="0">
                  <a:buNone/>
                </a:pPr>
                <a:r>
                  <a:rPr lang="en-US" altLang="zh-CN" sz="2800" dirty="0"/>
                  <a:t>	An overlap of two or more isomorphs e.g. e1 and e2 of a subgraph S occurs when</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 </m:t>
                        </m:r>
                        <m:r>
                          <a:rPr lang="en-US" altLang="zh-CN" sz="2800" i="1">
                            <a:latin typeface="Cambria Math" panose="02040503050406030204" pitchFamily="18" charset="0"/>
                          </a:rPr>
                          <m:t>𝑒</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𝑠</m:t>
                        </m:r>
                      </m:sub>
                    </m:sSub>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𝑒</m:t>
                        </m:r>
                      </m:e>
                      <m:sub>
                        <m:r>
                          <a:rPr lang="en-US" altLang="zh-CN" sz="2800" i="1">
                            <a:latin typeface="Cambria Math" panose="02040503050406030204" pitchFamily="18" charset="0"/>
                            <a:ea typeface="Cambria Math" panose="02040503050406030204" pitchFamily="18" charset="0"/>
                          </a:rPr>
                          <m:t>2</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𝑠</m:t>
                        </m:r>
                      </m:sub>
                    </m:sSub>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 ∅</m:t>
                    </m:r>
                  </m:oMath>
                </a14:m>
                <a:endParaRPr lang="zh-CN" altLang="en-US" sz="2800" dirty="0"/>
              </a:p>
            </p:txBody>
          </p:sp>
        </mc:Choice>
        <mc:Fallback xmlns="">
          <p:sp>
            <p:nvSpPr>
              <p:cNvPr id="3" name="内容占位符 2">
                <a:extLst>
                  <a:ext uri="{FF2B5EF4-FFF2-40B4-BE49-F238E27FC236}">
                    <a16:creationId xmlns:a16="http://schemas.microsoft.com/office/drawing/2014/main" id="{2E3EE990-670A-4A75-9F00-9B958EC0AB40}"/>
                  </a:ext>
                </a:extLst>
              </p:cNvPr>
              <p:cNvSpPr>
                <a:spLocks noGrp="1" noRot="1" noChangeAspect="1" noMove="1" noResize="1" noEditPoints="1" noAdjustHandles="1" noChangeArrowheads="1" noChangeShapeType="1" noTextEdit="1"/>
              </p:cNvSpPr>
              <p:nvPr>
                <p:ph idx="1"/>
              </p:nvPr>
            </p:nvSpPr>
            <p:spPr>
              <a:xfrm>
                <a:off x="1371600" y="1638300"/>
                <a:ext cx="9601200" cy="3581400"/>
              </a:xfrm>
              <a:blipFill>
                <a:blip r:embed="rId3"/>
                <a:stretch>
                  <a:fillRect l="-1270" t="-2555" r="-95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8896ACF-802D-44D5-B1E8-6B14A2CEB646}"/>
              </a:ext>
            </a:extLst>
          </p:cNvPr>
          <p:cNvPicPr>
            <a:picLocks noChangeAspect="1"/>
          </p:cNvPicPr>
          <p:nvPr/>
        </p:nvPicPr>
        <p:blipFill>
          <a:blip r:embed="rId4"/>
          <a:stretch>
            <a:fillRect/>
          </a:stretch>
        </p:blipFill>
        <p:spPr>
          <a:xfrm>
            <a:off x="2858031" y="3244396"/>
            <a:ext cx="7658100" cy="3105150"/>
          </a:xfrm>
          <a:prstGeom prst="rect">
            <a:avLst/>
          </a:prstGeom>
        </p:spPr>
      </p:pic>
      <p:grpSp>
        <p:nvGrpSpPr>
          <p:cNvPr id="10" name="组合 9">
            <a:extLst>
              <a:ext uri="{FF2B5EF4-FFF2-40B4-BE49-F238E27FC236}">
                <a16:creationId xmlns:a16="http://schemas.microsoft.com/office/drawing/2014/main" id="{4B0D546C-C269-4C75-98CB-BCACD15BBFDA}"/>
              </a:ext>
            </a:extLst>
          </p:cNvPr>
          <p:cNvGrpSpPr/>
          <p:nvPr/>
        </p:nvGrpSpPr>
        <p:grpSpPr>
          <a:xfrm>
            <a:off x="4084521" y="4455885"/>
            <a:ext cx="885371" cy="682171"/>
            <a:chOff x="4252686" y="4296229"/>
            <a:chExt cx="885371" cy="682171"/>
          </a:xfrm>
        </p:grpSpPr>
        <p:cxnSp>
          <p:nvCxnSpPr>
            <p:cNvPr id="6" name="直接箭头连接符 5">
              <a:extLst>
                <a:ext uri="{FF2B5EF4-FFF2-40B4-BE49-F238E27FC236}">
                  <a16:creationId xmlns:a16="http://schemas.microsoft.com/office/drawing/2014/main" id="{B35C270B-4052-4060-9B71-FA39CD4B9CC3}"/>
                </a:ext>
              </a:extLst>
            </p:cNvPr>
            <p:cNvCxnSpPr/>
            <p:nvPr/>
          </p:nvCxnSpPr>
          <p:spPr>
            <a:xfrm flipV="1">
              <a:off x="4267200" y="4296229"/>
              <a:ext cx="870857" cy="333828"/>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D3A8B6C-B58D-4F37-89C3-D2296250A68B}"/>
                </a:ext>
              </a:extLst>
            </p:cNvPr>
            <p:cNvCxnSpPr>
              <a:cxnSpLocks/>
            </p:cNvCxnSpPr>
            <p:nvPr/>
          </p:nvCxnSpPr>
          <p:spPr>
            <a:xfrm>
              <a:off x="4252686" y="4615543"/>
              <a:ext cx="885371" cy="3628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矩形 8">
            <a:extLst>
              <a:ext uri="{FF2B5EF4-FFF2-40B4-BE49-F238E27FC236}">
                <a16:creationId xmlns:a16="http://schemas.microsoft.com/office/drawing/2014/main" id="{C49ED1D8-A721-4152-B76B-F812A00B7264}"/>
              </a:ext>
            </a:extLst>
          </p:cNvPr>
          <p:cNvSpPr/>
          <p:nvPr/>
        </p:nvSpPr>
        <p:spPr>
          <a:xfrm>
            <a:off x="1528118" y="0"/>
            <a:ext cx="10663882" cy="400110"/>
          </a:xfrm>
          <a:prstGeom prst="rect">
            <a:avLst/>
          </a:prstGeom>
        </p:spPr>
        <p:txBody>
          <a:bodyPr wrap="square">
            <a:spAutoFit/>
          </a:bodyPr>
          <a:lstStyle/>
          <a:p>
            <a:r>
              <a:rPr lang="en-US" altLang="zh-CN" sz="1000" dirty="0">
                <a:solidFill>
                  <a:srgbClr val="000000"/>
                </a:solidFill>
                <a:latin typeface="+mj-lt"/>
                <a:ea typeface="Microsoft YaHei" panose="020B0503020204020204" pitchFamily="34" charset="-122"/>
              </a:rPr>
              <a:t>Jiang X , </a:t>
            </a:r>
            <a:r>
              <a:rPr lang="en-US" altLang="zh-CN" sz="1000" dirty="0" err="1">
                <a:solidFill>
                  <a:srgbClr val="000000"/>
                </a:solidFill>
                <a:latin typeface="+mj-lt"/>
                <a:ea typeface="Microsoft YaHei" panose="020B0503020204020204" pitchFamily="34" charset="-122"/>
              </a:rPr>
              <a:t>Xiong</a:t>
            </a:r>
            <a:r>
              <a:rPr lang="en-US" altLang="zh-CN" sz="1000" dirty="0">
                <a:solidFill>
                  <a:srgbClr val="000000"/>
                </a:solidFill>
                <a:latin typeface="+mj-lt"/>
                <a:ea typeface="Microsoft YaHei" panose="020B0503020204020204" pitchFamily="34" charset="-122"/>
              </a:rPr>
              <a:t> H , Wang C , et al. Mining globally distributed frequent subgraphs in a single labeled graph[J]. Data &amp; Knowledge Engineering, 2009, 68(10):1034-1058.</a:t>
            </a:r>
          </a:p>
          <a:p>
            <a:r>
              <a:rPr lang="en-US" altLang="zh-CN" sz="1000" dirty="0">
                <a:latin typeface="+mj-lt"/>
              </a:rPr>
              <a:t>Dhiman A , Jain S K . Optimizing Frequent Subgraph Mining for Single Large Graph[J]. Procedia Computer Science, 2016, 89:378-385.</a:t>
            </a:r>
            <a:endParaRPr lang="zh-CN" altLang="en-US" sz="1000" dirty="0">
              <a:latin typeface="+mj-lt"/>
            </a:endParaRPr>
          </a:p>
        </p:txBody>
      </p:sp>
      <p:sp>
        <p:nvSpPr>
          <p:cNvPr id="4" name="灯片编号占位符 3">
            <a:extLst>
              <a:ext uri="{FF2B5EF4-FFF2-40B4-BE49-F238E27FC236}">
                <a16:creationId xmlns:a16="http://schemas.microsoft.com/office/drawing/2014/main" id="{BA7B1AEB-DF7E-4BAF-A09C-00BF397C8AAF}"/>
              </a:ext>
            </a:extLst>
          </p:cNvPr>
          <p:cNvSpPr>
            <a:spLocks noGrp="1"/>
          </p:cNvSpPr>
          <p:nvPr>
            <p:ph type="sldNum" sz="quarter" idx="12"/>
          </p:nvPr>
        </p:nvSpPr>
        <p:spPr/>
        <p:txBody>
          <a:bodyPr/>
          <a:lstStyle/>
          <a:p>
            <a:fld id="{2F2F8C80-FD9F-46B3-96B3-1B82D9D7CF14}" type="slidenum">
              <a:rPr lang="zh-CN" altLang="en-US" smtClean="0"/>
              <a:t>10</a:t>
            </a:fld>
            <a:endParaRPr lang="zh-CN" altLang="en-US"/>
          </a:p>
        </p:txBody>
      </p:sp>
    </p:spTree>
    <p:extLst>
      <p:ext uri="{BB962C8B-B14F-4D97-AF65-F5344CB8AC3E}">
        <p14:creationId xmlns:p14="http://schemas.microsoft.com/office/powerpoint/2010/main" val="4191117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4FF5D-EA02-4EA0-8A34-9304D38AD25B}"/>
              </a:ext>
            </a:extLst>
          </p:cNvPr>
          <p:cNvSpPr>
            <a:spLocks noGrp="1"/>
          </p:cNvSpPr>
          <p:nvPr>
            <p:ph type="title"/>
          </p:nvPr>
        </p:nvSpPr>
        <p:spPr/>
        <p:txBody>
          <a:bodyPr/>
          <a:lstStyle/>
          <a:p>
            <a:r>
              <a:rPr lang="en-US" altLang="zh-CN" dirty="0"/>
              <a:t>PREPARATION</a:t>
            </a:r>
            <a:endParaRPr lang="zh-CN" altLang="en-US" dirty="0"/>
          </a:p>
        </p:txBody>
      </p:sp>
      <p:sp>
        <p:nvSpPr>
          <p:cNvPr id="3" name="内容占位符 2">
            <a:extLst>
              <a:ext uri="{FF2B5EF4-FFF2-40B4-BE49-F238E27FC236}">
                <a16:creationId xmlns:a16="http://schemas.microsoft.com/office/drawing/2014/main" id="{2E3EE990-670A-4A75-9F00-9B958EC0AB40}"/>
              </a:ext>
            </a:extLst>
          </p:cNvPr>
          <p:cNvSpPr>
            <a:spLocks noGrp="1"/>
          </p:cNvSpPr>
          <p:nvPr>
            <p:ph idx="1"/>
          </p:nvPr>
        </p:nvSpPr>
        <p:spPr>
          <a:xfrm>
            <a:off x="1371600" y="1638300"/>
            <a:ext cx="9601200" cy="3581400"/>
          </a:xfrm>
        </p:spPr>
        <p:txBody>
          <a:bodyPr>
            <a:normAutofit/>
          </a:bodyPr>
          <a:lstStyle/>
          <a:p>
            <a:r>
              <a:rPr lang="en-US" altLang="zh-CN" sz="2800" dirty="0"/>
              <a:t>we need to ensure the downward closure property to achieve prune (ignore details)</a:t>
            </a:r>
          </a:p>
          <a:p>
            <a:r>
              <a:rPr lang="en-US" altLang="zh-CN" sz="2800" dirty="0"/>
              <a:t>deal with overlap —— </a:t>
            </a:r>
            <a:r>
              <a:rPr lang="en-US" altLang="zh-CN" sz="2800" dirty="0">
                <a:solidFill>
                  <a:srgbClr val="FF0000"/>
                </a:solidFill>
              </a:rPr>
              <a:t>only one out of all the overlapping isomorphs should be counted.</a:t>
            </a:r>
            <a:endParaRPr lang="zh-CN" altLang="en-US" sz="2800" dirty="0">
              <a:solidFill>
                <a:srgbClr val="FF0000"/>
              </a:solidFill>
            </a:endParaRPr>
          </a:p>
        </p:txBody>
      </p:sp>
      <p:pic>
        <p:nvPicPr>
          <p:cNvPr id="4" name="图片 3">
            <a:extLst>
              <a:ext uri="{FF2B5EF4-FFF2-40B4-BE49-F238E27FC236}">
                <a16:creationId xmlns:a16="http://schemas.microsoft.com/office/drawing/2014/main" id="{E6F7F41D-D594-4BE7-BFD9-951DADD9519D}"/>
              </a:ext>
            </a:extLst>
          </p:cNvPr>
          <p:cNvPicPr>
            <a:picLocks noChangeAspect="1"/>
          </p:cNvPicPr>
          <p:nvPr/>
        </p:nvPicPr>
        <p:blipFill>
          <a:blip r:embed="rId3"/>
          <a:stretch>
            <a:fillRect/>
          </a:stretch>
        </p:blipFill>
        <p:spPr>
          <a:xfrm>
            <a:off x="2700376" y="3507531"/>
            <a:ext cx="7658100" cy="3105150"/>
          </a:xfrm>
          <a:prstGeom prst="rect">
            <a:avLst/>
          </a:prstGeom>
        </p:spPr>
      </p:pic>
      <p:sp>
        <p:nvSpPr>
          <p:cNvPr id="5" name="灯片编号占位符 4">
            <a:extLst>
              <a:ext uri="{FF2B5EF4-FFF2-40B4-BE49-F238E27FC236}">
                <a16:creationId xmlns:a16="http://schemas.microsoft.com/office/drawing/2014/main" id="{0058C671-DC04-4E71-8D9A-87EB404BE4CB}"/>
              </a:ext>
            </a:extLst>
          </p:cNvPr>
          <p:cNvSpPr>
            <a:spLocks noGrp="1"/>
          </p:cNvSpPr>
          <p:nvPr>
            <p:ph type="sldNum" sz="quarter" idx="12"/>
          </p:nvPr>
        </p:nvSpPr>
        <p:spPr/>
        <p:txBody>
          <a:bodyPr/>
          <a:lstStyle/>
          <a:p>
            <a:fld id="{2F2F8C80-FD9F-46B3-96B3-1B82D9D7CF14}" type="slidenum">
              <a:rPr lang="zh-CN" altLang="en-US" smtClean="0"/>
              <a:t>11</a:t>
            </a:fld>
            <a:endParaRPr lang="zh-CN" altLang="en-US"/>
          </a:p>
        </p:txBody>
      </p:sp>
    </p:spTree>
    <p:extLst>
      <p:ext uri="{BB962C8B-B14F-4D97-AF65-F5344CB8AC3E}">
        <p14:creationId xmlns:p14="http://schemas.microsoft.com/office/powerpoint/2010/main" val="156072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BASIC ALGORITHM</a:t>
            </a:r>
            <a:endParaRPr lang="zh-CN" altLang="en-US" dirty="0"/>
          </a:p>
        </p:txBody>
      </p:sp>
      <p:pic>
        <p:nvPicPr>
          <p:cNvPr id="4" name="内容占位符 3">
            <a:extLst>
              <a:ext uri="{FF2B5EF4-FFF2-40B4-BE49-F238E27FC236}">
                <a16:creationId xmlns:a16="http://schemas.microsoft.com/office/drawing/2014/main" id="{E9DA0474-9304-47C0-B935-8544D5E2DBD2}"/>
              </a:ext>
            </a:extLst>
          </p:cNvPr>
          <p:cNvPicPr>
            <a:picLocks noGrp="1" noChangeAspect="1"/>
          </p:cNvPicPr>
          <p:nvPr>
            <p:ph idx="1"/>
          </p:nvPr>
        </p:nvPicPr>
        <p:blipFill>
          <a:blip r:embed="rId3"/>
          <a:stretch>
            <a:fillRect/>
          </a:stretch>
        </p:blipFill>
        <p:spPr>
          <a:xfrm>
            <a:off x="1528118" y="1428750"/>
            <a:ext cx="6401473" cy="5318039"/>
          </a:xfrm>
          <a:prstGeom prst="rect">
            <a:avLst/>
          </a:prstGeom>
        </p:spPr>
      </p:pic>
      <p:sp>
        <p:nvSpPr>
          <p:cNvPr id="3" name="矩形 2">
            <a:extLst>
              <a:ext uri="{FF2B5EF4-FFF2-40B4-BE49-F238E27FC236}">
                <a16:creationId xmlns:a16="http://schemas.microsoft.com/office/drawing/2014/main" id="{4071F4C8-B86D-433C-AAA6-47860E7C3C0E}"/>
              </a:ext>
            </a:extLst>
          </p:cNvPr>
          <p:cNvSpPr/>
          <p:nvPr/>
        </p:nvSpPr>
        <p:spPr>
          <a:xfrm>
            <a:off x="1528118" y="0"/>
            <a:ext cx="10663882" cy="246221"/>
          </a:xfrm>
          <a:prstGeom prst="rect">
            <a:avLst/>
          </a:prstGeom>
        </p:spPr>
        <p:txBody>
          <a:bodyPr wrap="square">
            <a:spAutoFit/>
          </a:bodyPr>
          <a:lstStyle/>
          <a:p>
            <a:r>
              <a:rPr lang="en-US" altLang="zh-CN" sz="1000" dirty="0">
                <a:solidFill>
                  <a:srgbClr val="000000"/>
                </a:solidFill>
                <a:latin typeface="Microsoft YaHei" panose="020B0503020204020204" pitchFamily="34" charset="-122"/>
                <a:ea typeface="Microsoft YaHei" panose="020B0503020204020204" pitchFamily="34" charset="-122"/>
              </a:rPr>
              <a:t>Jiang X , </a:t>
            </a:r>
            <a:r>
              <a:rPr lang="en-US" altLang="zh-CN" sz="1000" dirty="0" err="1">
                <a:solidFill>
                  <a:srgbClr val="000000"/>
                </a:solidFill>
                <a:latin typeface="Microsoft YaHei" panose="020B0503020204020204" pitchFamily="34" charset="-122"/>
                <a:ea typeface="Microsoft YaHei" panose="020B0503020204020204" pitchFamily="34" charset="-122"/>
              </a:rPr>
              <a:t>Xiong</a:t>
            </a:r>
            <a:r>
              <a:rPr lang="en-US" altLang="zh-CN" sz="1000" dirty="0">
                <a:solidFill>
                  <a:srgbClr val="000000"/>
                </a:solidFill>
                <a:latin typeface="Microsoft YaHei" panose="020B0503020204020204" pitchFamily="34" charset="-122"/>
                <a:ea typeface="Microsoft YaHei" panose="020B0503020204020204" pitchFamily="34" charset="-122"/>
              </a:rPr>
              <a:t> H , Wang C , et al. Mining globally distributed frequent subgraphs in a single labeled graph[J]. Data &amp; Knowledge Engineering, 2009, 68(10):1034-1058.</a:t>
            </a:r>
            <a:endParaRPr lang="zh-CN" altLang="en-US" sz="1000" dirty="0"/>
          </a:p>
        </p:txBody>
      </p:sp>
      <p:sp>
        <p:nvSpPr>
          <p:cNvPr id="5" name="灯片编号占位符 4">
            <a:extLst>
              <a:ext uri="{FF2B5EF4-FFF2-40B4-BE49-F238E27FC236}">
                <a16:creationId xmlns:a16="http://schemas.microsoft.com/office/drawing/2014/main" id="{0D0D31A0-F599-49F0-8635-80D9D52438F7}"/>
              </a:ext>
            </a:extLst>
          </p:cNvPr>
          <p:cNvSpPr>
            <a:spLocks noGrp="1"/>
          </p:cNvSpPr>
          <p:nvPr>
            <p:ph type="sldNum" sz="quarter" idx="12"/>
          </p:nvPr>
        </p:nvSpPr>
        <p:spPr/>
        <p:txBody>
          <a:bodyPr/>
          <a:lstStyle/>
          <a:p>
            <a:fld id="{2F2F8C80-FD9F-46B3-96B3-1B82D9D7CF14}" type="slidenum">
              <a:rPr lang="zh-CN" altLang="en-US" smtClean="0"/>
              <a:t>12</a:t>
            </a:fld>
            <a:endParaRPr lang="zh-CN" altLang="en-US"/>
          </a:p>
        </p:txBody>
      </p:sp>
    </p:spTree>
    <p:extLst>
      <p:ext uri="{BB962C8B-B14F-4D97-AF65-F5344CB8AC3E}">
        <p14:creationId xmlns:p14="http://schemas.microsoft.com/office/powerpoint/2010/main" val="288319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BASIC ALGORITHM</a:t>
            </a:r>
            <a:endParaRPr lang="zh-CN" altLang="en-US" dirty="0"/>
          </a:p>
        </p:txBody>
      </p:sp>
      <p:pic>
        <p:nvPicPr>
          <p:cNvPr id="4" name="内容占位符 3">
            <a:extLst>
              <a:ext uri="{FF2B5EF4-FFF2-40B4-BE49-F238E27FC236}">
                <a16:creationId xmlns:a16="http://schemas.microsoft.com/office/drawing/2014/main" id="{E9DA0474-9304-47C0-B935-8544D5E2DBD2}"/>
              </a:ext>
            </a:extLst>
          </p:cNvPr>
          <p:cNvPicPr>
            <a:picLocks noGrp="1" noChangeAspect="1"/>
          </p:cNvPicPr>
          <p:nvPr>
            <p:ph idx="1"/>
          </p:nvPr>
        </p:nvPicPr>
        <p:blipFill>
          <a:blip r:embed="rId2"/>
          <a:stretch>
            <a:fillRect/>
          </a:stretch>
        </p:blipFill>
        <p:spPr>
          <a:xfrm>
            <a:off x="1528118" y="1428750"/>
            <a:ext cx="6401473" cy="5318039"/>
          </a:xfrm>
          <a:prstGeom prst="rect">
            <a:avLst/>
          </a:prstGeom>
        </p:spPr>
      </p:pic>
      <p:cxnSp>
        <p:nvCxnSpPr>
          <p:cNvPr id="8" name="直接箭头连接符 7">
            <a:extLst>
              <a:ext uri="{FF2B5EF4-FFF2-40B4-BE49-F238E27FC236}">
                <a16:creationId xmlns:a16="http://schemas.microsoft.com/office/drawing/2014/main" id="{29B20E21-C0F2-4F1B-9C0F-0B544B7D3522}"/>
              </a:ext>
            </a:extLst>
          </p:cNvPr>
          <p:cNvCxnSpPr/>
          <p:nvPr/>
        </p:nvCxnSpPr>
        <p:spPr>
          <a:xfrm flipV="1">
            <a:off x="7060676" y="2526384"/>
            <a:ext cx="1216058" cy="103694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6EB0E0D-0B5C-4755-B537-2FFDB54E49CD}"/>
              </a:ext>
            </a:extLst>
          </p:cNvPr>
          <p:cNvSpPr txBox="1"/>
          <p:nvPr/>
        </p:nvSpPr>
        <p:spPr>
          <a:xfrm>
            <a:off x="8361575" y="2171700"/>
            <a:ext cx="3279440" cy="830997"/>
          </a:xfrm>
          <a:prstGeom prst="rect">
            <a:avLst/>
          </a:prstGeom>
          <a:noFill/>
        </p:spPr>
        <p:txBody>
          <a:bodyPr wrap="square" rtlCol="0">
            <a:spAutoFit/>
          </a:bodyPr>
          <a:lstStyle/>
          <a:p>
            <a:r>
              <a:rPr lang="en-US" altLang="zh-CN" sz="2400" dirty="0"/>
              <a:t>just like the DFS code for </a:t>
            </a:r>
            <a:r>
              <a:rPr lang="en-US" altLang="zh-CN" sz="2400" dirty="0" err="1"/>
              <a:t>gSpan</a:t>
            </a:r>
            <a:endParaRPr lang="zh-CN" altLang="en-US" sz="2400" dirty="0"/>
          </a:p>
        </p:txBody>
      </p:sp>
      <p:sp>
        <p:nvSpPr>
          <p:cNvPr id="10" name="矩形 9">
            <a:extLst>
              <a:ext uri="{FF2B5EF4-FFF2-40B4-BE49-F238E27FC236}">
                <a16:creationId xmlns:a16="http://schemas.microsoft.com/office/drawing/2014/main" id="{30033D6F-D7D1-4696-8344-0F47159042A4}"/>
              </a:ext>
            </a:extLst>
          </p:cNvPr>
          <p:cNvSpPr/>
          <p:nvPr/>
        </p:nvSpPr>
        <p:spPr>
          <a:xfrm>
            <a:off x="1528118" y="0"/>
            <a:ext cx="10663882" cy="246221"/>
          </a:xfrm>
          <a:prstGeom prst="rect">
            <a:avLst/>
          </a:prstGeom>
        </p:spPr>
        <p:txBody>
          <a:bodyPr wrap="square">
            <a:spAutoFit/>
          </a:bodyPr>
          <a:lstStyle/>
          <a:p>
            <a:r>
              <a:rPr lang="en-US" altLang="zh-CN" sz="1000" dirty="0">
                <a:solidFill>
                  <a:srgbClr val="000000"/>
                </a:solidFill>
                <a:latin typeface="Microsoft YaHei" panose="020B0503020204020204" pitchFamily="34" charset="-122"/>
                <a:ea typeface="Microsoft YaHei" panose="020B0503020204020204" pitchFamily="34" charset="-122"/>
              </a:rPr>
              <a:t>Jiang X , </a:t>
            </a:r>
            <a:r>
              <a:rPr lang="en-US" altLang="zh-CN" sz="1000" dirty="0" err="1">
                <a:solidFill>
                  <a:srgbClr val="000000"/>
                </a:solidFill>
                <a:latin typeface="Microsoft YaHei" panose="020B0503020204020204" pitchFamily="34" charset="-122"/>
                <a:ea typeface="Microsoft YaHei" panose="020B0503020204020204" pitchFamily="34" charset="-122"/>
              </a:rPr>
              <a:t>Xiong</a:t>
            </a:r>
            <a:r>
              <a:rPr lang="en-US" altLang="zh-CN" sz="1000" dirty="0">
                <a:solidFill>
                  <a:srgbClr val="000000"/>
                </a:solidFill>
                <a:latin typeface="Microsoft YaHei" panose="020B0503020204020204" pitchFamily="34" charset="-122"/>
                <a:ea typeface="Microsoft YaHei" panose="020B0503020204020204" pitchFamily="34" charset="-122"/>
              </a:rPr>
              <a:t> H , Wang C , et al. Mining globally distributed frequent subgraphs in a single labeled graph[J]. Data &amp; Knowledge Engineering, 2009, 68(10):1034-1058.</a:t>
            </a:r>
            <a:endParaRPr lang="zh-CN" altLang="en-US" sz="1000" dirty="0"/>
          </a:p>
        </p:txBody>
      </p:sp>
      <p:sp>
        <p:nvSpPr>
          <p:cNvPr id="3" name="灯片编号占位符 2">
            <a:extLst>
              <a:ext uri="{FF2B5EF4-FFF2-40B4-BE49-F238E27FC236}">
                <a16:creationId xmlns:a16="http://schemas.microsoft.com/office/drawing/2014/main" id="{AD15F6BE-18F8-4AE0-9D8E-F84AC4B0ACCD}"/>
              </a:ext>
            </a:extLst>
          </p:cNvPr>
          <p:cNvSpPr>
            <a:spLocks noGrp="1"/>
          </p:cNvSpPr>
          <p:nvPr>
            <p:ph type="sldNum" sz="quarter" idx="12"/>
          </p:nvPr>
        </p:nvSpPr>
        <p:spPr/>
        <p:txBody>
          <a:bodyPr/>
          <a:lstStyle/>
          <a:p>
            <a:fld id="{2F2F8C80-FD9F-46B3-96B3-1B82D9D7CF14}" type="slidenum">
              <a:rPr lang="zh-CN" altLang="en-US" smtClean="0"/>
              <a:t>13</a:t>
            </a:fld>
            <a:endParaRPr lang="zh-CN" altLang="en-US"/>
          </a:p>
        </p:txBody>
      </p:sp>
    </p:spTree>
    <p:extLst>
      <p:ext uri="{BB962C8B-B14F-4D97-AF65-F5344CB8AC3E}">
        <p14:creationId xmlns:p14="http://schemas.microsoft.com/office/powerpoint/2010/main" val="1007568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BASIC ALGORITHM</a:t>
            </a:r>
            <a:endParaRPr lang="zh-CN" altLang="en-US" dirty="0"/>
          </a:p>
        </p:txBody>
      </p:sp>
      <p:pic>
        <p:nvPicPr>
          <p:cNvPr id="4" name="内容占位符 3">
            <a:extLst>
              <a:ext uri="{FF2B5EF4-FFF2-40B4-BE49-F238E27FC236}">
                <a16:creationId xmlns:a16="http://schemas.microsoft.com/office/drawing/2014/main" id="{E9DA0474-9304-47C0-B935-8544D5E2DBD2}"/>
              </a:ext>
            </a:extLst>
          </p:cNvPr>
          <p:cNvPicPr>
            <a:picLocks noGrp="1" noChangeAspect="1"/>
          </p:cNvPicPr>
          <p:nvPr>
            <p:ph idx="1"/>
          </p:nvPr>
        </p:nvPicPr>
        <p:blipFill>
          <a:blip r:embed="rId3"/>
          <a:stretch>
            <a:fillRect/>
          </a:stretch>
        </p:blipFill>
        <p:spPr>
          <a:xfrm>
            <a:off x="1528118" y="1428750"/>
            <a:ext cx="6401473" cy="5318039"/>
          </a:xfrm>
          <a:prstGeom prst="rect">
            <a:avLst/>
          </a:prstGeom>
        </p:spPr>
      </p:pic>
      <p:cxnSp>
        <p:nvCxnSpPr>
          <p:cNvPr id="8" name="直接箭头连接符 7">
            <a:extLst>
              <a:ext uri="{FF2B5EF4-FFF2-40B4-BE49-F238E27FC236}">
                <a16:creationId xmlns:a16="http://schemas.microsoft.com/office/drawing/2014/main" id="{29B20E21-C0F2-4F1B-9C0F-0B544B7D3522}"/>
              </a:ext>
            </a:extLst>
          </p:cNvPr>
          <p:cNvCxnSpPr/>
          <p:nvPr/>
        </p:nvCxnSpPr>
        <p:spPr>
          <a:xfrm flipV="1">
            <a:off x="7060676" y="2526384"/>
            <a:ext cx="1216058" cy="103694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6EB0E0D-0B5C-4755-B537-2FFDB54E49CD}"/>
              </a:ext>
            </a:extLst>
          </p:cNvPr>
          <p:cNvSpPr txBox="1"/>
          <p:nvPr/>
        </p:nvSpPr>
        <p:spPr>
          <a:xfrm>
            <a:off x="8361575" y="2171700"/>
            <a:ext cx="3279440" cy="830997"/>
          </a:xfrm>
          <a:prstGeom prst="rect">
            <a:avLst/>
          </a:prstGeom>
          <a:noFill/>
        </p:spPr>
        <p:txBody>
          <a:bodyPr wrap="square" rtlCol="0">
            <a:spAutoFit/>
          </a:bodyPr>
          <a:lstStyle/>
          <a:p>
            <a:r>
              <a:rPr lang="en-US" altLang="zh-CN" sz="2400" dirty="0"/>
              <a:t>just like the DFS code for </a:t>
            </a:r>
            <a:r>
              <a:rPr lang="en-US" altLang="zh-CN" sz="2400" dirty="0" err="1"/>
              <a:t>gSpan</a:t>
            </a:r>
            <a:endParaRPr lang="zh-CN" altLang="en-US" sz="2400" dirty="0"/>
          </a:p>
        </p:txBody>
      </p:sp>
      <p:cxnSp>
        <p:nvCxnSpPr>
          <p:cNvPr id="10" name="直接箭头连接符 9">
            <a:extLst>
              <a:ext uri="{FF2B5EF4-FFF2-40B4-BE49-F238E27FC236}">
                <a16:creationId xmlns:a16="http://schemas.microsoft.com/office/drawing/2014/main" id="{BE0D9E03-69F0-40D1-9542-CD71CF3F9379}"/>
              </a:ext>
            </a:extLst>
          </p:cNvPr>
          <p:cNvCxnSpPr>
            <a:cxnSpLocks/>
          </p:cNvCxnSpPr>
          <p:nvPr/>
        </p:nvCxnSpPr>
        <p:spPr>
          <a:xfrm flipV="1">
            <a:off x="5844618" y="5011615"/>
            <a:ext cx="2771844" cy="661919"/>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35A583E-4D44-4EB7-AA54-3CFAC91CC908}"/>
              </a:ext>
            </a:extLst>
          </p:cNvPr>
          <p:cNvSpPr txBox="1"/>
          <p:nvPr/>
        </p:nvSpPr>
        <p:spPr>
          <a:xfrm>
            <a:off x="8616462" y="4780782"/>
            <a:ext cx="3279440" cy="461665"/>
          </a:xfrm>
          <a:prstGeom prst="rect">
            <a:avLst/>
          </a:prstGeom>
          <a:noFill/>
        </p:spPr>
        <p:txBody>
          <a:bodyPr wrap="square" rtlCol="0">
            <a:spAutoFit/>
          </a:bodyPr>
          <a:lstStyle/>
          <a:p>
            <a:r>
              <a:rPr lang="en-US" altLang="zh-CN" sz="2400" dirty="0"/>
              <a:t>How?</a:t>
            </a:r>
            <a:endParaRPr lang="zh-CN" altLang="en-US" sz="2400" dirty="0"/>
          </a:p>
        </p:txBody>
      </p:sp>
      <p:sp>
        <p:nvSpPr>
          <p:cNvPr id="12" name="矩形 11">
            <a:extLst>
              <a:ext uri="{FF2B5EF4-FFF2-40B4-BE49-F238E27FC236}">
                <a16:creationId xmlns:a16="http://schemas.microsoft.com/office/drawing/2014/main" id="{6795952F-4849-4BD3-A625-24D23D2FA33D}"/>
              </a:ext>
            </a:extLst>
          </p:cNvPr>
          <p:cNvSpPr/>
          <p:nvPr/>
        </p:nvSpPr>
        <p:spPr>
          <a:xfrm>
            <a:off x="1528118" y="0"/>
            <a:ext cx="10663882" cy="246221"/>
          </a:xfrm>
          <a:prstGeom prst="rect">
            <a:avLst/>
          </a:prstGeom>
        </p:spPr>
        <p:txBody>
          <a:bodyPr wrap="square">
            <a:spAutoFit/>
          </a:bodyPr>
          <a:lstStyle/>
          <a:p>
            <a:r>
              <a:rPr lang="en-US" altLang="zh-CN" sz="1000" dirty="0">
                <a:solidFill>
                  <a:srgbClr val="000000"/>
                </a:solidFill>
                <a:latin typeface="Microsoft YaHei" panose="020B0503020204020204" pitchFamily="34" charset="-122"/>
                <a:ea typeface="Microsoft YaHei" panose="020B0503020204020204" pitchFamily="34" charset="-122"/>
              </a:rPr>
              <a:t>Jiang X , </a:t>
            </a:r>
            <a:r>
              <a:rPr lang="en-US" altLang="zh-CN" sz="1000" dirty="0" err="1">
                <a:solidFill>
                  <a:srgbClr val="000000"/>
                </a:solidFill>
                <a:latin typeface="Microsoft YaHei" panose="020B0503020204020204" pitchFamily="34" charset="-122"/>
                <a:ea typeface="Microsoft YaHei" panose="020B0503020204020204" pitchFamily="34" charset="-122"/>
              </a:rPr>
              <a:t>Xiong</a:t>
            </a:r>
            <a:r>
              <a:rPr lang="en-US" altLang="zh-CN" sz="1000" dirty="0">
                <a:solidFill>
                  <a:srgbClr val="000000"/>
                </a:solidFill>
                <a:latin typeface="Microsoft YaHei" panose="020B0503020204020204" pitchFamily="34" charset="-122"/>
                <a:ea typeface="Microsoft YaHei" panose="020B0503020204020204" pitchFamily="34" charset="-122"/>
              </a:rPr>
              <a:t> H , Wang C , et al. Mining globally distributed frequent subgraphs in a single labeled graph[J]. Data &amp; Knowledge Engineering, 2009, 68(10):1034-1058.</a:t>
            </a:r>
            <a:endParaRPr lang="zh-CN" altLang="en-US" sz="1000" dirty="0"/>
          </a:p>
        </p:txBody>
      </p:sp>
      <p:sp>
        <p:nvSpPr>
          <p:cNvPr id="13" name="矩形 12">
            <a:extLst>
              <a:ext uri="{FF2B5EF4-FFF2-40B4-BE49-F238E27FC236}">
                <a16:creationId xmlns:a16="http://schemas.microsoft.com/office/drawing/2014/main" id="{5A7B293F-0BFE-463A-A8B3-1C28DE874E04}"/>
              </a:ext>
            </a:extLst>
          </p:cNvPr>
          <p:cNvSpPr/>
          <p:nvPr/>
        </p:nvSpPr>
        <p:spPr>
          <a:xfrm>
            <a:off x="2448909" y="5640771"/>
            <a:ext cx="4109547" cy="2312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2E87B7C7-1BA0-473C-9A30-25D2AB9C3549}"/>
              </a:ext>
            </a:extLst>
          </p:cNvPr>
          <p:cNvSpPr>
            <a:spLocks noGrp="1"/>
          </p:cNvSpPr>
          <p:nvPr>
            <p:ph type="sldNum" sz="quarter" idx="12"/>
          </p:nvPr>
        </p:nvSpPr>
        <p:spPr/>
        <p:txBody>
          <a:bodyPr/>
          <a:lstStyle/>
          <a:p>
            <a:fld id="{2F2F8C80-FD9F-46B3-96B3-1B82D9D7CF14}" type="slidenum">
              <a:rPr lang="zh-CN" altLang="en-US" smtClean="0"/>
              <a:t>14</a:t>
            </a:fld>
            <a:endParaRPr lang="zh-CN" altLang="en-US"/>
          </a:p>
        </p:txBody>
      </p:sp>
    </p:spTree>
    <p:extLst>
      <p:ext uri="{BB962C8B-B14F-4D97-AF65-F5344CB8AC3E}">
        <p14:creationId xmlns:p14="http://schemas.microsoft.com/office/powerpoint/2010/main" val="145949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IN FACT</a:t>
            </a:r>
            <a:endParaRPr lang="zh-CN" altLang="en-US" dirty="0"/>
          </a:p>
        </p:txBody>
      </p:sp>
      <p:sp>
        <p:nvSpPr>
          <p:cNvPr id="3" name="内容占位符 2">
            <a:extLst>
              <a:ext uri="{FF2B5EF4-FFF2-40B4-BE49-F238E27FC236}">
                <a16:creationId xmlns:a16="http://schemas.microsoft.com/office/drawing/2014/main" id="{6643EA88-BEA9-4C16-8860-780DC45F04EF}"/>
              </a:ext>
            </a:extLst>
          </p:cNvPr>
          <p:cNvSpPr>
            <a:spLocks noGrp="1"/>
          </p:cNvSpPr>
          <p:nvPr>
            <p:ph idx="1"/>
          </p:nvPr>
        </p:nvSpPr>
        <p:spPr>
          <a:xfrm>
            <a:off x="1371600" y="1560786"/>
            <a:ext cx="9601200" cy="3581400"/>
          </a:xfrm>
        </p:spPr>
        <p:txBody>
          <a:bodyPr>
            <a:normAutofit/>
          </a:bodyPr>
          <a:lstStyle/>
          <a:p>
            <a:r>
              <a:rPr lang="en-US" altLang="zh-CN" sz="2800" dirty="0"/>
              <a:t>Extend a graph with one more edge is equivalent to extending its Minimum DFS Code with one more edge, which is attached to the end of that code</a:t>
            </a:r>
          </a:p>
          <a:p>
            <a:r>
              <a:rPr lang="en-US" altLang="zh-CN" sz="2800" dirty="0"/>
              <a:t>If an extended DFS code is not a minimum DFS code, prune this code (graph) and its possible extended codes (graphs) will not result in loss of any subgraph including frequent subgraph (completeness).</a:t>
            </a:r>
            <a:endParaRPr lang="zh-CN" altLang="en-US" sz="2800" dirty="0"/>
          </a:p>
        </p:txBody>
      </p:sp>
      <p:sp>
        <p:nvSpPr>
          <p:cNvPr id="4" name="灯片编号占位符 3">
            <a:extLst>
              <a:ext uri="{FF2B5EF4-FFF2-40B4-BE49-F238E27FC236}">
                <a16:creationId xmlns:a16="http://schemas.microsoft.com/office/drawing/2014/main" id="{1568A435-ED1F-464A-BD25-AF6CD9B7EF46}"/>
              </a:ext>
            </a:extLst>
          </p:cNvPr>
          <p:cNvSpPr>
            <a:spLocks noGrp="1"/>
          </p:cNvSpPr>
          <p:nvPr>
            <p:ph type="sldNum" sz="quarter" idx="12"/>
          </p:nvPr>
        </p:nvSpPr>
        <p:spPr/>
        <p:txBody>
          <a:bodyPr/>
          <a:lstStyle/>
          <a:p>
            <a:fld id="{2F2F8C80-FD9F-46B3-96B3-1B82D9D7CF14}" type="slidenum">
              <a:rPr lang="zh-CN" altLang="en-US" smtClean="0"/>
              <a:t>15</a:t>
            </a:fld>
            <a:endParaRPr lang="zh-CN" altLang="en-US"/>
          </a:p>
        </p:txBody>
      </p:sp>
    </p:spTree>
    <p:extLst>
      <p:ext uri="{BB962C8B-B14F-4D97-AF65-F5344CB8AC3E}">
        <p14:creationId xmlns:p14="http://schemas.microsoft.com/office/powerpoint/2010/main" val="2540667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112330B-F3C2-4F25-B2C1-C8EDB5A65556}"/>
              </a:ext>
            </a:extLst>
          </p:cNvPr>
          <p:cNvPicPr>
            <a:picLocks noGrp="1" noChangeAspect="1"/>
          </p:cNvPicPr>
          <p:nvPr>
            <p:ph idx="1"/>
          </p:nvPr>
        </p:nvPicPr>
        <p:blipFill>
          <a:blip r:embed="rId3"/>
          <a:stretch>
            <a:fillRect/>
          </a:stretch>
        </p:blipFill>
        <p:spPr>
          <a:xfrm>
            <a:off x="1276696" y="1529255"/>
            <a:ext cx="4640832" cy="3400096"/>
          </a:xfrm>
          <a:prstGeom prst="rect">
            <a:avLst/>
          </a:prstGeom>
        </p:spPr>
      </p:pic>
      <p:pic>
        <p:nvPicPr>
          <p:cNvPr id="5" name="图片 4">
            <a:extLst>
              <a:ext uri="{FF2B5EF4-FFF2-40B4-BE49-F238E27FC236}">
                <a16:creationId xmlns:a16="http://schemas.microsoft.com/office/drawing/2014/main" id="{F62D220B-180F-42A1-8838-82DD749971B6}"/>
              </a:ext>
            </a:extLst>
          </p:cNvPr>
          <p:cNvPicPr>
            <a:picLocks noChangeAspect="1"/>
          </p:cNvPicPr>
          <p:nvPr/>
        </p:nvPicPr>
        <p:blipFill>
          <a:blip r:embed="rId4"/>
          <a:stretch>
            <a:fillRect/>
          </a:stretch>
        </p:blipFill>
        <p:spPr>
          <a:xfrm>
            <a:off x="6274474" y="1529255"/>
            <a:ext cx="4903741" cy="3400096"/>
          </a:xfrm>
          <a:prstGeom prst="rect">
            <a:avLst/>
          </a:prstGeom>
        </p:spPr>
      </p:pic>
      <p:sp>
        <p:nvSpPr>
          <p:cNvPr id="2" name="灯片编号占位符 1">
            <a:extLst>
              <a:ext uri="{FF2B5EF4-FFF2-40B4-BE49-F238E27FC236}">
                <a16:creationId xmlns:a16="http://schemas.microsoft.com/office/drawing/2014/main" id="{17A1495F-F89A-46C8-9394-34D951617D59}"/>
              </a:ext>
            </a:extLst>
          </p:cNvPr>
          <p:cNvSpPr>
            <a:spLocks noGrp="1"/>
          </p:cNvSpPr>
          <p:nvPr>
            <p:ph type="sldNum" sz="quarter" idx="12"/>
          </p:nvPr>
        </p:nvSpPr>
        <p:spPr/>
        <p:txBody>
          <a:bodyPr/>
          <a:lstStyle/>
          <a:p>
            <a:fld id="{2F2F8C80-FD9F-46B3-96B3-1B82D9D7CF14}" type="slidenum">
              <a:rPr lang="zh-CN" altLang="en-US" smtClean="0"/>
              <a:t>16</a:t>
            </a:fld>
            <a:endParaRPr lang="zh-CN" altLang="en-US"/>
          </a:p>
        </p:txBody>
      </p:sp>
    </p:spTree>
    <p:extLst>
      <p:ext uri="{BB962C8B-B14F-4D97-AF65-F5344CB8AC3E}">
        <p14:creationId xmlns:p14="http://schemas.microsoft.com/office/powerpoint/2010/main" val="2593522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IN FACT</a:t>
            </a:r>
            <a:endParaRPr lang="zh-CN" altLang="en-US" dirty="0"/>
          </a:p>
        </p:txBody>
      </p:sp>
      <p:sp>
        <p:nvSpPr>
          <p:cNvPr id="3" name="内容占位符 2">
            <a:extLst>
              <a:ext uri="{FF2B5EF4-FFF2-40B4-BE49-F238E27FC236}">
                <a16:creationId xmlns:a16="http://schemas.microsoft.com/office/drawing/2014/main" id="{6643EA88-BEA9-4C16-8860-780DC45F04EF}"/>
              </a:ext>
            </a:extLst>
          </p:cNvPr>
          <p:cNvSpPr>
            <a:spLocks noGrp="1"/>
          </p:cNvSpPr>
          <p:nvPr>
            <p:ph idx="1"/>
          </p:nvPr>
        </p:nvSpPr>
        <p:spPr>
          <a:xfrm>
            <a:off x="1371600" y="1508234"/>
            <a:ext cx="9601200" cy="3581400"/>
          </a:xfrm>
        </p:spPr>
        <p:txBody>
          <a:bodyPr>
            <a:normAutofit/>
          </a:bodyPr>
          <a:lstStyle/>
          <a:p>
            <a:r>
              <a:rPr lang="en-US" altLang="zh-CN" sz="2800" dirty="0"/>
              <a:t>Extend a graph with one more edge is equivalent to extending its </a:t>
            </a:r>
            <a:r>
              <a:rPr lang="en-US" altLang="zh-CN" sz="2800" b="1" dirty="0">
                <a:solidFill>
                  <a:srgbClr val="FF0000"/>
                </a:solidFill>
              </a:rPr>
              <a:t>Minimum DFS Code</a:t>
            </a:r>
            <a:r>
              <a:rPr lang="en-US" altLang="zh-CN" sz="2800" dirty="0"/>
              <a:t> with one more edge, which is attached to the end of that code</a:t>
            </a:r>
          </a:p>
          <a:p>
            <a:r>
              <a:rPr lang="en-US" altLang="zh-CN" sz="2800" dirty="0"/>
              <a:t>If an extended DFS code is not a minimum DFS code, prune this code (graph) and its possible extended codes (graphs) will not result in loss of any subgraph including frequent subgraph (completeness).</a:t>
            </a:r>
            <a:endParaRPr lang="zh-CN" altLang="en-US" sz="2800" dirty="0"/>
          </a:p>
        </p:txBody>
      </p:sp>
      <p:sp>
        <p:nvSpPr>
          <p:cNvPr id="4" name="文本框 3">
            <a:extLst>
              <a:ext uri="{FF2B5EF4-FFF2-40B4-BE49-F238E27FC236}">
                <a16:creationId xmlns:a16="http://schemas.microsoft.com/office/drawing/2014/main" id="{4AC5932F-0699-4AB7-9F8F-F36078B5B26D}"/>
              </a:ext>
            </a:extLst>
          </p:cNvPr>
          <p:cNvSpPr txBox="1"/>
          <p:nvPr/>
        </p:nvSpPr>
        <p:spPr>
          <a:xfrm>
            <a:off x="1257300" y="5482679"/>
            <a:ext cx="10387013" cy="769441"/>
          </a:xfrm>
          <a:prstGeom prst="rect">
            <a:avLst/>
          </a:prstGeom>
          <a:noFill/>
        </p:spPr>
        <p:txBody>
          <a:bodyPr wrap="square" rtlCol="0">
            <a:spAutoFit/>
          </a:bodyPr>
          <a:lstStyle/>
          <a:p>
            <a:pPr algn="ctr"/>
            <a:r>
              <a:rPr lang="en-US" altLang="zh-CN" sz="4400" dirty="0">
                <a:solidFill>
                  <a:srgbClr val="FF0000"/>
                </a:solidFill>
              </a:rPr>
              <a:t>JUST LIKE GSPAN</a:t>
            </a:r>
            <a:endParaRPr lang="zh-CN" altLang="en-US" sz="4400" dirty="0">
              <a:solidFill>
                <a:srgbClr val="FF0000"/>
              </a:solidFill>
            </a:endParaRPr>
          </a:p>
        </p:txBody>
      </p:sp>
      <p:sp>
        <p:nvSpPr>
          <p:cNvPr id="5" name="灯片编号占位符 4">
            <a:extLst>
              <a:ext uri="{FF2B5EF4-FFF2-40B4-BE49-F238E27FC236}">
                <a16:creationId xmlns:a16="http://schemas.microsoft.com/office/drawing/2014/main" id="{212454B4-6B0D-4D59-BEFF-97A719529B3A}"/>
              </a:ext>
            </a:extLst>
          </p:cNvPr>
          <p:cNvSpPr>
            <a:spLocks noGrp="1"/>
          </p:cNvSpPr>
          <p:nvPr>
            <p:ph type="sldNum" sz="quarter" idx="12"/>
          </p:nvPr>
        </p:nvSpPr>
        <p:spPr/>
        <p:txBody>
          <a:bodyPr/>
          <a:lstStyle/>
          <a:p>
            <a:fld id="{2F2F8C80-FD9F-46B3-96B3-1B82D9D7CF14}" type="slidenum">
              <a:rPr lang="zh-CN" altLang="en-US" smtClean="0"/>
              <a:t>17</a:t>
            </a:fld>
            <a:endParaRPr lang="zh-CN" altLang="en-US"/>
          </a:p>
        </p:txBody>
      </p:sp>
    </p:spTree>
    <p:extLst>
      <p:ext uri="{BB962C8B-B14F-4D97-AF65-F5344CB8AC3E}">
        <p14:creationId xmlns:p14="http://schemas.microsoft.com/office/powerpoint/2010/main" val="3246317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IMPROVEMENT ALGORITHM</a:t>
            </a:r>
            <a:endParaRPr lang="zh-CN" altLang="en-US" dirty="0"/>
          </a:p>
        </p:txBody>
      </p:sp>
      <p:pic>
        <p:nvPicPr>
          <p:cNvPr id="4" name="内容占位符 3">
            <a:extLst>
              <a:ext uri="{FF2B5EF4-FFF2-40B4-BE49-F238E27FC236}">
                <a16:creationId xmlns:a16="http://schemas.microsoft.com/office/drawing/2014/main" id="{E9DA0474-9304-47C0-B935-8544D5E2DBD2}"/>
              </a:ext>
            </a:extLst>
          </p:cNvPr>
          <p:cNvPicPr>
            <a:picLocks noGrp="1" noChangeAspect="1"/>
          </p:cNvPicPr>
          <p:nvPr>
            <p:ph idx="1"/>
          </p:nvPr>
        </p:nvPicPr>
        <p:blipFill>
          <a:blip r:embed="rId3"/>
          <a:stretch>
            <a:fillRect/>
          </a:stretch>
        </p:blipFill>
        <p:spPr>
          <a:xfrm>
            <a:off x="1528118" y="1428750"/>
            <a:ext cx="6401473" cy="5318039"/>
          </a:xfrm>
          <a:prstGeom prst="rect">
            <a:avLst/>
          </a:prstGeom>
        </p:spPr>
      </p:pic>
      <p:sp>
        <p:nvSpPr>
          <p:cNvPr id="3" name="矩形 2">
            <a:extLst>
              <a:ext uri="{FF2B5EF4-FFF2-40B4-BE49-F238E27FC236}">
                <a16:creationId xmlns:a16="http://schemas.microsoft.com/office/drawing/2014/main" id="{A500C77C-7CA4-42DB-AC47-967FBBA0CEC0}"/>
              </a:ext>
            </a:extLst>
          </p:cNvPr>
          <p:cNvSpPr/>
          <p:nvPr/>
        </p:nvSpPr>
        <p:spPr>
          <a:xfrm>
            <a:off x="2448909" y="4782208"/>
            <a:ext cx="2932387" cy="2312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1985113E-41C3-4E91-B9D8-F1A67CAE5FBD}"/>
              </a:ext>
            </a:extLst>
          </p:cNvPr>
          <p:cNvCxnSpPr>
            <a:cxnSpLocks/>
          </p:cNvCxnSpPr>
          <p:nvPr/>
        </p:nvCxnSpPr>
        <p:spPr>
          <a:xfrm flipV="1">
            <a:off x="5381296" y="4487917"/>
            <a:ext cx="3469086" cy="29429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F95F728-82E5-4EC9-87CD-FE9B3170EE29}"/>
              </a:ext>
            </a:extLst>
          </p:cNvPr>
          <p:cNvSpPr txBox="1"/>
          <p:nvPr/>
        </p:nvSpPr>
        <p:spPr>
          <a:xfrm>
            <a:off x="8759698" y="4205325"/>
            <a:ext cx="3279440" cy="461665"/>
          </a:xfrm>
          <a:prstGeom prst="rect">
            <a:avLst/>
          </a:prstGeom>
          <a:noFill/>
        </p:spPr>
        <p:txBody>
          <a:bodyPr wrap="square" rtlCol="0">
            <a:spAutoFit/>
          </a:bodyPr>
          <a:lstStyle/>
          <a:p>
            <a:r>
              <a:rPr lang="en-US" altLang="zh-CN" sz="2400" dirty="0"/>
              <a:t>key for improvement</a:t>
            </a:r>
          </a:p>
        </p:txBody>
      </p:sp>
      <p:sp>
        <p:nvSpPr>
          <p:cNvPr id="13" name="矩形 12">
            <a:extLst>
              <a:ext uri="{FF2B5EF4-FFF2-40B4-BE49-F238E27FC236}">
                <a16:creationId xmlns:a16="http://schemas.microsoft.com/office/drawing/2014/main" id="{E8060BC6-0F0C-413A-AEDF-990182DB77B6}"/>
              </a:ext>
            </a:extLst>
          </p:cNvPr>
          <p:cNvSpPr/>
          <p:nvPr/>
        </p:nvSpPr>
        <p:spPr>
          <a:xfrm>
            <a:off x="1528118" y="0"/>
            <a:ext cx="10663882" cy="246221"/>
          </a:xfrm>
          <a:prstGeom prst="rect">
            <a:avLst/>
          </a:prstGeom>
        </p:spPr>
        <p:txBody>
          <a:bodyPr wrap="square">
            <a:spAutoFit/>
          </a:bodyPr>
          <a:lstStyle/>
          <a:p>
            <a:r>
              <a:rPr lang="en-US" altLang="zh-CN" sz="1000" dirty="0">
                <a:solidFill>
                  <a:srgbClr val="000000"/>
                </a:solidFill>
                <a:latin typeface="Microsoft YaHei" panose="020B0503020204020204" pitchFamily="34" charset="-122"/>
                <a:ea typeface="Microsoft YaHei" panose="020B0503020204020204" pitchFamily="34" charset="-122"/>
              </a:rPr>
              <a:t>Jiang X , </a:t>
            </a:r>
            <a:r>
              <a:rPr lang="en-US" altLang="zh-CN" sz="1000" dirty="0" err="1">
                <a:solidFill>
                  <a:srgbClr val="000000"/>
                </a:solidFill>
                <a:latin typeface="Microsoft YaHei" panose="020B0503020204020204" pitchFamily="34" charset="-122"/>
                <a:ea typeface="Microsoft YaHei" panose="020B0503020204020204" pitchFamily="34" charset="-122"/>
              </a:rPr>
              <a:t>Xiong</a:t>
            </a:r>
            <a:r>
              <a:rPr lang="en-US" altLang="zh-CN" sz="1000" dirty="0">
                <a:solidFill>
                  <a:srgbClr val="000000"/>
                </a:solidFill>
                <a:latin typeface="Microsoft YaHei" panose="020B0503020204020204" pitchFamily="34" charset="-122"/>
                <a:ea typeface="Microsoft YaHei" panose="020B0503020204020204" pitchFamily="34" charset="-122"/>
              </a:rPr>
              <a:t> H , Wang C , et al. Mining globally distributed frequent subgraphs in a single labeled graph[J]. Data &amp; Knowledge Engineering, 2009, 68(10):1034-1058.</a:t>
            </a:r>
            <a:endParaRPr lang="zh-CN" altLang="en-US" sz="1000" dirty="0"/>
          </a:p>
        </p:txBody>
      </p:sp>
      <p:sp>
        <p:nvSpPr>
          <p:cNvPr id="5" name="灯片编号占位符 4">
            <a:extLst>
              <a:ext uri="{FF2B5EF4-FFF2-40B4-BE49-F238E27FC236}">
                <a16:creationId xmlns:a16="http://schemas.microsoft.com/office/drawing/2014/main" id="{970BA555-A826-4410-8670-DAB66E46A7D2}"/>
              </a:ext>
            </a:extLst>
          </p:cNvPr>
          <p:cNvSpPr>
            <a:spLocks noGrp="1"/>
          </p:cNvSpPr>
          <p:nvPr>
            <p:ph type="sldNum" sz="quarter" idx="12"/>
          </p:nvPr>
        </p:nvSpPr>
        <p:spPr/>
        <p:txBody>
          <a:bodyPr/>
          <a:lstStyle/>
          <a:p>
            <a:fld id="{2F2F8C80-FD9F-46B3-96B3-1B82D9D7CF14}" type="slidenum">
              <a:rPr lang="zh-CN" altLang="en-US" smtClean="0"/>
              <a:t>18</a:t>
            </a:fld>
            <a:endParaRPr lang="zh-CN" altLang="en-US"/>
          </a:p>
        </p:txBody>
      </p:sp>
    </p:spTree>
    <p:extLst>
      <p:ext uri="{BB962C8B-B14F-4D97-AF65-F5344CB8AC3E}">
        <p14:creationId xmlns:p14="http://schemas.microsoft.com/office/powerpoint/2010/main" val="2112324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STEP 1 : eliminated before reaching support computation phase——edge</a:t>
            </a:r>
            <a:endParaRPr lang="zh-CN" altLang="en-US" dirty="0"/>
          </a:p>
        </p:txBody>
      </p:sp>
      <p:sp>
        <p:nvSpPr>
          <p:cNvPr id="3" name="内容占位符 2">
            <a:extLst>
              <a:ext uri="{FF2B5EF4-FFF2-40B4-BE49-F238E27FC236}">
                <a16:creationId xmlns:a16="http://schemas.microsoft.com/office/drawing/2014/main" id="{6643EA88-BEA9-4C16-8860-780DC45F04EF}"/>
              </a:ext>
            </a:extLst>
          </p:cNvPr>
          <p:cNvSpPr>
            <a:spLocks noGrp="1"/>
          </p:cNvSpPr>
          <p:nvPr>
            <p:ph idx="1"/>
          </p:nvPr>
        </p:nvSpPr>
        <p:spPr/>
        <p:txBody>
          <a:bodyPr>
            <a:normAutofit/>
          </a:bodyPr>
          <a:lstStyle/>
          <a:p>
            <a:r>
              <a:rPr lang="en-US" altLang="zh-CN" sz="2800" dirty="0"/>
              <a:t>Principle : Some subgraphs with two or more edges may contain same edge appearing multiple times. </a:t>
            </a:r>
            <a:r>
              <a:rPr lang="en-US" altLang="zh-CN" sz="2800" dirty="0">
                <a:solidFill>
                  <a:srgbClr val="FF0000"/>
                </a:solidFill>
              </a:rPr>
              <a:t>That edge of the subgraph which occurs maximum number of times in the graph decides the support of the subgraph</a:t>
            </a:r>
          </a:p>
          <a:p>
            <a:pPr marL="0" indent="0">
              <a:buNone/>
            </a:pPr>
            <a:endParaRPr lang="en-US" altLang="zh-CN" sz="2800" dirty="0"/>
          </a:p>
          <a:p>
            <a:pPr marL="0" indent="0">
              <a:buNone/>
            </a:pPr>
            <a:endParaRPr lang="zh-CN" altLang="en-US" sz="2800" dirty="0"/>
          </a:p>
        </p:txBody>
      </p:sp>
      <p:sp>
        <p:nvSpPr>
          <p:cNvPr id="4" name="灯片编号占位符 3">
            <a:extLst>
              <a:ext uri="{FF2B5EF4-FFF2-40B4-BE49-F238E27FC236}">
                <a16:creationId xmlns:a16="http://schemas.microsoft.com/office/drawing/2014/main" id="{D5053BBE-0CCF-4902-B26A-C8BBBD22CFA4}"/>
              </a:ext>
            </a:extLst>
          </p:cNvPr>
          <p:cNvSpPr>
            <a:spLocks noGrp="1"/>
          </p:cNvSpPr>
          <p:nvPr>
            <p:ph type="sldNum" sz="quarter" idx="12"/>
          </p:nvPr>
        </p:nvSpPr>
        <p:spPr/>
        <p:txBody>
          <a:bodyPr/>
          <a:lstStyle/>
          <a:p>
            <a:fld id="{2F2F8C80-FD9F-46B3-96B3-1B82D9D7CF14}" type="slidenum">
              <a:rPr lang="zh-CN" altLang="en-US" smtClean="0"/>
              <a:t>19</a:t>
            </a:fld>
            <a:endParaRPr lang="zh-CN" altLang="en-US"/>
          </a:p>
        </p:txBody>
      </p:sp>
    </p:spTree>
    <p:extLst>
      <p:ext uri="{BB962C8B-B14F-4D97-AF65-F5344CB8AC3E}">
        <p14:creationId xmlns:p14="http://schemas.microsoft.com/office/powerpoint/2010/main" val="275265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BACKGROUND AND MOTIVATION</a:t>
            </a:r>
            <a:endParaRPr lang="zh-CN" altLang="en-US" dirty="0"/>
          </a:p>
        </p:txBody>
      </p:sp>
      <p:sp>
        <p:nvSpPr>
          <p:cNvPr id="3" name="内容占位符 2">
            <a:extLst>
              <a:ext uri="{FF2B5EF4-FFF2-40B4-BE49-F238E27FC236}">
                <a16:creationId xmlns:a16="http://schemas.microsoft.com/office/drawing/2014/main" id="{6643EA88-BEA9-4C16-8860-780DC45F04EF}"/>
              </a:ext>
            </a:extLst>
          </p:cNvPr>
          <p:cNvSpPr>
            <a:spLocks noGrp="1"/>
          </p:cNvSpPr>
          <p:nvPr>
            <p:ph idx="1"/>
          </p:nvPr>
        </p:nvSpPr>
        <p:spPr>
          <a:xfrm>
            <a:off x="1371600" y="1428750"/>
            <a:ext cx="9601200" cy="3581400"/>
          </a:xfrm>
        </p:spPr>
        <p:txBody>
          <a:bodyPr>
            <a:normAutofit/>
          </a:bodyPr>
          <a:lstStyle/>
          <a:p>
            <a:r>
              <a:rPr lang="en-US" altLang="zh-CN" sz="2800" dirty="0"/>
              <a:t>In many applications, we need to find subgraphs in a single large graph, for instance, discovering structural regularities or web structures, which we do not want to split them into parts.</a:t>
            </a:r>
          </a:p>
          <a:p>
            <a:r>
              <a:rPr lang="en-US" altLang="zh-CN" sz="2800" dirty="0"/>
              <a:t>Most works being done on frequent subgraph mining are focused on </a:t>
            </a:r>
            <a:r>
              <a:rPr lang="en-US" altLang="zh-CN" sz="2800" dirty="0">
                <a:solidFill>
                  <a:srgbClr val="FF0000"/>
                </a:solidFill>
              </a:rPr>
              <a:t>graph transactions.</a:t>
            </a:r>
          </a:p>
          <a:p>
            <a:r>
              <a:rPr lang="en-US" altLang="zh-CN" sz="2800" dirty="0">
                <a:solidFill>
                  <a:schemeClr val="tx1"/>
                </a:solidFill>
              </a:rPr>
              <a:t>We can get inspiration for FSG and GSPAN.</a:t>
            </a:r>
            <a:endParaRPr lang="zh-CN" altLang="en-US" sz="2800" dirty="0">
              <a:solidFill>
                <a:schemeClr val="tx1"/>
              </a:solidFill>
            </a:endParaRPr>
          </a:p>
        </p:txBody>
      </p:sp>
      <p:sp>
        <p:nvSpPr>
          <p:cNvPr id="4" name="灯片编号占位符 3">
            <a:extLst>
              <a:ext uri="{FF2B5EF4-FFF2-40B4-BE49-F238E27FC236}">
                <a16:creationId xmlns:a16="http://schemas.microsoft.com/office/drawing/2014/main" id="{EB3EE73B-2932-444E-98C9-EF270F5BDD46}"/>
              </a:ext>
            </a:extLst>
          </p:cNvPr>
          <p:cNvSpPr>
            <a:spLocks noGrp="1"/>
          </p:cNvSpPr>
          <p:nvPr>
            <p:ph type="sldNum" sz="quarter" idx="12"/>
          </p:nvPr>
        </p:nvSpPr>
        <p:spPr/>
        <p:txBody>
          <a:bodyPr/>
          <a:lstStyle/>
          <a:p>
            <a:fld id="{2F2F8C80-FD9F-46B3-96B3-1B82D9D7CF14}" type="slidenum">
              <a:rPr lang="zh-CN" altLang="en-US" smtClean="0"/>
              <a:t>2</a:t>
            </a:fld>
            <a:endParaRPr lang="zh-CN" altLang="en-US"/>
          </a:p>
        </p:txBody>
      </p:sp>
    </p:spTree>
    <p:extLst>
      <p:ext uri="{BB962C8B-B14F-4D97-AF65-F5344CB8AC3E}">
        <p14:creationId xmlns:p14="http://schemas.microsoft.com/office/powerpoint/2010/main" val="48114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in the preparation, I define, for the overlap cases, only one out of all the overlapping isomorphs should be counted.</a:t>
            </a:r>
          </a:p>
        </p:txBody>
      </p:sp>
      <p:sp>
        <p:nvSpPr>
          <p:cNvPr id="4" name="灯片编号占位符 3">
            <a:extLst>
              <a:ext uri="{FF2B5EF4-FFF2-40B4-BE49-F238E27FC236}">
                <a16:creationId xmlns:a16="http://schemas.microsoft.com/office/drawing/2014/main" id="{B62AF9A0-7857-430D-B13A-CD498D312273}"/>
              </a:ext>
            </a:extLst>
          </p:cNvPr>
          <p:cNvSpPr>
            <a:spLocks noGrp="1"/>
          </p:cNvSpPr>
          <p:nvPr>
            <p:ph type="sldNum" sz="quarter" idx="12"/>
          </p:nvPr>
        </p:nvSpPr>
        <p:spPr/>
        <p:txBody>
          <a:bodyPr/>
          <a:lstStyle/>
          <a:p>
            <a:fld id="{2F2F8C80-FD9F-46B3-96B3-1B82D9D7CF14}" type="slidenum">
              <a:rPr lang="zh-CN" altLang="en-US" smtClean="0"/>
              <a:t>20</a:t>
            </a:fld>
            <a:endParaRPr lang="zh-CN" altLang="en-US"/>
          </a:p>
        </p:txBody>
      </p:sp>
    </p:spTree>
    <p:extLst>
      <p:ext uri="{BB962C8B-B14F-4D97-AF65-F5344CB8AC3E}">
        <p14:creationId xmlns:p14="http://schemas.microsoft.com/office/powerpoint/2010/main" val="2864067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in the preparation, I define, for the overlap cases, only one out of all the overlapping isomorphs should be counted.</a:t>
            </a:r>
          </a:p>
          <a:p>
            <a:r>
              <a:rPr lang="en-US" altLang="zh-CN" sz="2800" dirty="0"/>
              <a:t>only frequent edges are allowed to extend a frequent subgraph ensuring anti-monotone property (we can prove it by contradiction)</a:t>
            </a:r>
          </a:p>
        </p:txBody>
      </p:sp>
      <p:sp>
        <p:nvSpPr>
          <p:cNvPr id="4" name="灯片编号占位符 3">
            <a:extLst>
              <a:ext uri="{FF2B5EF4-FFF2-40B4-BE49-F238E27FC236}">
                <a16:creationId xmlns:a16="http://schemas.microsoft.com/office/drawing/2014/main" id="{036B4B53-2F02-47C1-B27C-C4D27572D9AA}"/>
              </a:ext>
            </a:extLst>
          </p:cNvPr>
          <p:cNvSpPr>
            <a:spLocks noGrp="1"/>
          </p:cNvSpPr>
          <p:nvPr>
            <p:ph type="sldNum" sz="quarter" idx="12"/>
          </p:nvPr>
        </p:nvSpPr>
        <p:spPr/>
        <p:txBody>
          <a:bodyPr/>
          <a:lstStyle/>
          <a:p>
            <a:fld id="{2F2F8C80-FD9F-46B3-96B3-1B82D9D7CF14}" type="slidenum">
              <a:rPr lang="zh-CN" altLang="en-US" smtClean="0"/>
              <a:t>21</a:t>
            </a:fld>
            <a:endParaRPr lang="zh-CN" altLang="en-US"/>
          </a:p>
        </p:txBody>
      </p:sp>
    </p:spTree>
    <p:extLst>
      <p:ext uri="{BB962C8B-B14F-4D97-AF65-F5344CB8AC3E}">
        <p14:creationId xmlns:p14="http://schemas.microsoft.com/office/powerpoint/2010/main" val="4050018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EXPLAINATION——EXAMPLE</a:t>
            </a:r>
            <a:endParaRPr lang="zh-CN" altLang="en-US" dirty="0"/>
          </a:p>
        </p:txBody>
      </p:sp>
      <p:sp>
        <p:nvSpPr>
          <p:cNvPr id="4" name="椭圆 3">
            <a:extLst>
              <a:ext uri="{FF2B5EF4-FFF2-40B4-BE49-F238E27FC236}">
                <a16:creationId xmlns:a16="http://schemas.microsoft.com/office/drawing/2014/main" id="{82F8DEC7-6233-46E5-A411-35C329F968D6}"/>
              </a:ext>
            </a:extLst>
          </p:cNvPr>
          <p:cNvSpPr/>
          <p:nvPr/>
        </p:nvSpPr>
        <p:spPr>
          <a:xfrm>
            <a:off x="2017986" y="1748075"/>
            <a:ext cx="1839310" cy="1890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D422449-4436-4A7E-9BCF-7E07E62A9CE2}"/>
              </a:ext>
            </a:extLst>
          </p:cNvPr>
          <p:cNvSpPr txBox="1"/>
          <p:nvPr/>
        </p:nvSpPr>
        <p:spPr>
          <a:xfrm>
            <a:off x="1371600" y="4100587"/>
            <a:ext cx="3752193" cy="1815882"/>
          </a:xfrm>
          <a:prstGeom prst="rect">
            <a:avLst/>
          </a:prstGeom>
          <a:noFill/>
        </p:spPr>
        <p:txBody>
          <a:bodyPr wrap="square" rtlCol="0">
            <a:spAutoFit/>
          </a:bodyPr>
          <a:lstStyle/>
          <a:p>
            <a:r>
              <a:rPr lang="en-US" altLang="zh-CN" sz="2800" dirty="0"/>
              <a:t>The most common edge in this subgraph is A, which happens five times</a:t>
            </a:r>
            <a:endParaRPr lang="zh-CN" altLang="en-US" sz="2800" dirty="0"/>
          </a:p>
        </p:txBody>
      </p:sp>
      <p:sp>
        <p:nvSpPr>
          <p:cNvPr id="8" name="椭圆 7">
            <a:extLst>
              <a:ext uri="{FF2B5EF4-FFF2-40B4-BE49-F238E27FC236}">
                <a16:creationId xmlns:a16="http://schemas.microsoft.com/office/drawing/2014/main" id="{8498115C-0D42-4703-B2FE-6A9A8B187E0A}"/>
              </a:ext>
            </a:extLst>
          </p:cNvPr>
          <p:cNvSpPr/>
          <p:nvPr/>
        </p:nvSpPr>
        <p:spPr>
          <a:xfrm>
            <a:off x="6647793" y="1576552"/>
            <a:ext cx="4466897" cy="446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C0328CAA-D4EC-444C-BB73-7679CA11584A}"/>
              </a:ext>
            </a:extLst>
          </p:cNvPr>
          <p:cNvCxnSpPr>
            <a:stCxn id="4" idx="6"/>
            <a:endCxn id="8" idx="2"/>
          </p:cNvCxnSpPr>
          <p:nvPr/>
        </p:nvCxnSpPr>
        <p:spPr>
          <a:xfrm>
            <a:off x="3857296" y="2693276"/>
            <a:ext cx="2790497" cy="1116725"/>
          </a:xfrm>
          <a:prstGeom prst="straightConnector1">
            <a:avLst/>
          </a:prstGeom>
          <a:ln w="38100">
            <a:solidFill>
              <a:schemeClr val="bg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5FE3524-E798-4CD0-B033-053AF5D9CDD5}"/>
              </a:ext>
            </a:extLst>
          </p:cNvPr>
          <p:cNvSpPr txBox="1"/>
          <p:nvPr/>
        </p:nvSpPr>
        <p:spPr>
          <a:xfrm>
            <a:off x="2180896" y="2381868"/>
            <a:ext cx="1839310" cy="523220"/>
          </a:xfrm>
          <a:prstGeom prst="rect">
            <a:avLst/>
          </a:prstGeom>
          <a:noFill/>
        </p:spPr>
        <p:txBody>
          <a:bodyPr wrap="square" rtlCol="0">
            <a:spAutoFit/>
          </a:bodyPr>
          <a:lstStyle/>
          <a:p>
            <a:r>
              <a:rPr lang="en-US" altLang="zh-CN" sz="2800" dirty="0"/>
              <a:t>subgraph</a:t>
            </a:r>
            <a:endParaRPr lang="zh-CN" altLang="en-US" sz="2800" dirty="0"/>
          </a:p>
        </p:txBody>
      </p:sp>
      <p:sp>
        <p:nvSpPr>
          <p:cNvPr id="12" name="文本框 11">
            <a:extLst>
              <a:ext uri="{FF2B5EF4-FFF2-40B4-BE49-F238E27FC236}">
                <a16:creationId xmlns:a16="http://schemas.microsoft.com/office/drawing/2014/main" id="{0B7B6E3A-F9B2-4D53-944A-E50F62659DF5}"/>
              </a:ext>
            </a:extLst>
          </p:cNvPr>
          <p:cNvSpPr txBox="1"/>
          <p:nvPr/>
        </p:nvSpPr>
        <p:spPr>
          <a:xfrm>
            <a:off x="7026166" y="3429000"/>
            <a:ext cx="4824248" cy="830997"/>
          </a:xfrm>
          <a:prstGeom prst="rect">
            <a:avLst/>
          </a:prstGeom>
          <a:noFill/>
        </p:spPr>
        <p:txBody>
          <a:bodyPr wrap="square" rtlCol="0">
            <a:spAutoFit/>
          </a:bodyPr>
          <a:lstStyle/>
          <a:p>
            <a:r>
              <a:rPr lang="en-US" altLang="zh-CN" sz="4800" dirty="0"/>
              <a:t>original graph</a:t>
            </a:r>
          </a:p>
        </p:txBody>
      </p:sp>
      <p:sp>
        <p:nvSpPr>
          <p:cNvPr id="17" name="文本框 16">
            <a:extLst>
              <a:ext uri="{FF2B5EF4-FFF2-40B4-BE49-F238E27FC236}">
                <a16:creationId xmlns:a16="http://schemas.microsoft.com/office/drawing/2014/main" id="{AC191FDB-B335-4F28-A655-1EB5A612D15A}"/>
              </a:ext>
            </a:extLst>
          </p:cNvPr>
          <p:cNvSpPr txBox="1"/>
          <p:nvPr/>
        </p:nvSpPr>
        <p:spPr>
          <a:xfrm>
            <a:off x="9769366" y="1059418"/>
            <a:ext cx="1897118" cy="369332"/>
          </a:xfrm>
          <a:prstGeom prst="rect">
            <a:avLst/>
          </a:prstGeom>
          <a:noFill/>
        </p:spPr>
        <p:txBody>
          <a:bodyPr wrap="square" rtlCol="0">
            <a:spAutoFit/>
          </a:bodyPr>
          <a:lstStyle/>
          <a:p>
            <a:r>
              <a:rPr lang="en-US" altLang="zh-CN" dirty="0" err="1"/>
              <a:t>min_support</a:t>
            </a:r>
            <a:r>
              <a:rPr lang="en-US" altLang="zh-CN" dirty="0"/>
              <a:t> = 4</a:t>
            </a:r>
            <a:endParaRPr lang="zh-CN" altLang="en-US" dirty="0"/>
          </a:p>
        </p:txBody>
      </p:sp>
      <p:sp>
        <p:nvSpPr>
          <p:cNvPr id="3" name="灯片编号占位符 2">
            <a:extLst>
              <a:ext uri="{FF2B5EF4-FFF2-40B4-BE49-F238E27FC236}">
                <a16:creationId xmlns:a16="http://schemas.microsoft.com/office/drawing/2014/main" id="{96FE68B3-647D-407D-8FEA-619B564613CB}"/>
              </a:ext>
            </a:extLst>
          </p:cNvPr>
          <p:cNvSpPr>
            <a:spLocks noGrp="1"/>
          </p:cNvSpPr>
          <p:nvPr>
            <p:ph type="sldNum" sz="quarter" idx="12"/>
          </p:nvPr>
        </p:nvSpPr>
        <p:spPr/>
        <p:txBody>
          <a:bodyPr/>
          <a:lstStyle/>
          <a:p>
            <a:fld id="{2F2F8C80-FD9F-46B3-96B3-1B82D9D7CF14}" type="slidenum">
              <a:rPr lang="zh-CN" altLang="en-US" smtClean="0"/>
              <a:t>22</a:t>
            </a:fld>
            <a:endParaRPr lang="zh-CN" altLang="en-US"/>
          </a:p>
        </p:txBody>
      </p:sp>
    </p:spTree>
    <p:extLst>
      <p:ext uri="{BB962C8B-B14F-4D97-AF65-F5344CB8AC3E}">
        <p14:creationId xmlns:p14="http://schemas.microsoft.com/office/powerpoint/2010/main" val="3828951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EXPLAINATION——EXAMPLE</a:t>
            </a:r>
            <a:endParaRPr lang="zh-CN" altLang="en-US" dirty="0"/>
          </a:p>
        </p:txBody>
      </p:sp>
      <p:sp>
        <p:nvSpPr>
          <p:cNvPr id="4" name="椭圆 3">
            <a:extLst>
              <a:ext uri="{FF2B5EF4-FFF2-40B4-BE49-F238E27FC236}">
                <a16:creationId xmlns:a16="http://schemas.microsoft.com/office/drawing/2014/main" id="{82F8DEC7-6233-46E5-A411-35C329F968D6}"/>
              </a:ext>
            </a:extLst>
          </p:cNvPr>
          <p:cNvSpPr/>
          <p:nvPr/>
        </p:nvSpPr>
        <p:spPr>
          <a:xfrm>
            <a:off x="2017986" y="1748075"/>
            <a:ext cx="1839310" cy="1890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D422449-4436-4A7E-9BCF-7E07E62A9CE2}"/>
              </a:ext>
            </a:extLst>
          </p:cNvPr>
          <p:cNvSpPr txBox="1"/>
          <p:nvPr/>
        </p:nvSpPr>
        <p:spPr>
          <a:xfrm>
            <a:off x="1371600" y="4100587"/>
            <a:ext cx="3752193" cy="1815882"/>
          </a:xfrm>
          <a:prstGeom prst="rect">
            <a:avLst/>
          </a:prstGeom>
          <a:noFill/>
        </p:spPr>
        <p:txBody>
          <a:bodyPr wrap="square" rtlCol="0">
            <a:spAutoFit/>
          </a:bodyPr>
          <a:lstStyle/>
          <a:p>
            <a:r>
              <a:rPr lang="en-US" altLang="zh-CN" sz="2800" dirty="0"/>
              <a:t>The most common edge in this subgraph is A, which happens five times</a:t>
            </a:r>
            <a:endParaRPr lang="zh-CN" altLang="en-US" sz="2800" dirty="0"/>
          </a:p>
        </p:txBody>
      </p:sp>
      <p:sp>
        <p:nvSpPr>
          <p:cNvPr id="8" name="椭圆 7">
            <a:extLst>
              <a:ext uri="{FF2B5EF4-FFF2-40B4-BE49-F238E27FC236}">
                <a16:creationId xmlns:a16="http://schemas.microsoft.com/office/drawing/2014/main" id="{8498115C-0D42-4703-B2FE-6A9A8B187E0A}"/>
              </a:ext>
            </a:extLst>
          </p:cNvPr>
          <p:cNvSpPr/>
          <p:nvPr/>
        </p:nvSpPr>
        <p:spPr>
          <a:xfrm>
            <a:off x="6647793" y="1576552"/>
            <a:ext cx="4466897" cy="446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C0328CAA-D4EC-444C-BB73-7679CA11584A}"/>
              </a:ext>
            </a:extLst>
          </p:cNvPr>
          <p:cNvCxnSpPr>
            <a:stCxn id="4" idx="6"/>
            <a:endCxn id="8" idx="2"/>
          </p:cNvCxnSpPr>
          <p:nvPr/>
        </p:nvCxnSpPr>
        <p:spPr>
          <a:xfrm>
            <a:off x="3857296" y="2693276"/>
            <a:ext cx="2790497" cy="1116725"/>
          </a:xfrm>
          <a:prstGeom prst="straightConnector1">
            <a:avLst/>
          </a:prstGeom>
          <a:ln w="38100">
            <a:solidFill>
              <a:schemeClr val="bg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5FE3524-E798-4CD0-B033-053AF5D9CDD5}"/>
              </a:ext>
            </a:extLst>
          </p:cNvPr>
          <p:cNvSpPr txBox="1"/>
          <p:nvPr/>
        </p:nvSpPr>
        <p:spPr>
          <a:xfrm>
            <a:off x="2180896" y="2381868"/>
            <a:ext cx="1839310" cy="523220"/>
          </a:xfrm>
          <a:prstGeom prst="rect">
            <a:avLst/>
          </a:prstGeom>
          <a:noFill/>
        </p:spPr>
        <p:txBody>
          <a:bodyPr wrap="square" rtlCol="0">
            <a:spAutoFit/>
          </a:bodyPr>
          <a:lstStyle/>
          <a:p>
            <a:r>
              <a:rPr lang="en-US" altLang="zh-CN" sz="2800" dirty="0"/>
              <a:t>subgraph</a:t>
            </a:r>
            <a:endParaRPr lang="zh-CN" altLang="en-US" sz="2800" dirty="0"/>
          </a:p>
        </p:txBody>
      </p:sp>
      <p:sp>
        <p:nvSpPr>
          <p:cNvPr id="3" name="椭圆 2">
            <a:extLst>
              <a:ext uri="{FF2B5EF4-FFF2-40B4-BE49-F238E27FC236}">
                <a16:creationId xmlns:a16="http://schemas.microsoft.com/office/drawing/2014/main" id="{27361AC5-E674-4674-8EFD-851E89D6AF54}"/>
              </a:ext>
            </a:extLst>
          </p:cNvPr>
          <p:cNvSpPr/>
          <p:nvPr/>
        </p:nvSpPr>
        <p:spPr>
          <a:xfrm>
            <a:off x="7373008" y="2218303"/>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7456071D-9247-495D-BFF5-BBBF6F23BE30}"/>
              </a:ext>
            </a:extLst>
          </p:cNvPr>
          <p:cNvSpPr/>
          <p:nvPr/>
        </p:nvSpPr>
        <p:spPr>
          <a:xfrm>
            <a:off x="8355724" y="2286981"/>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DFB96A9-9769-4A7E-B6DF-7DC66406CD6C}"/>
              </a:ext>
            </a:extLst>
          </p:cNvPr>
          <p:cNvSpPr/>
          <p:nvPr/>
        </p:nvSpPr>
        <p:spPr>
          <a:xfrm>
            <a:off x="7480742" y="3062452"/>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F028CF1-C428-4048-9D06-BB3430898503}"/>
              </a:ext>
            </a:extLst>
          </p:cNvPr>
          <p:cNvSpPr/>
          <p:nvPr/>
        </p:nvSpPr>
        <p:spPr>
          <a:xfrm>
            <a:off x="8642139" y="4367343"/>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B7B6E3A-F9B2-4D53-944A-E50F62659DF5}"/>
              </a:ext>
            </a:extLst>
          </p:cNvPr>
          <p:cNvSpPr txBox="1"/>
          <p:nvPr/>
        </p:nvSpPr>
        <p:spPr>
          <a:xfrm>
            <a:off x="7026166" y="3429000"/>
            <a:ext cx="4824248" cy="830997"/>
          </a:xfrm>
          <a:prstGeom prst="rect">
            <a:avLst/>
          </a:prstGeom>
          <a:noFill/>
        </p:spPr>
        <p:txBody>
          <a:bodyPr wrap="square" rtlCol="0">
            <a:spAutoFit/>
          </a:bodyPr>
          <a:lstStyle/>
          <a:p>
            <a:r>
              <a:rPr lang="en-US" altLang="zh-CN" sz="4800" dirty="0"/>
              <a:t>original graph</a:t>
            </a:r>
          </a:p>
        </p:txBody>
      </p:sp>
      <p:sp>
        <p:nvSpPr>
          <p:cNvPr id="17" name="文本框 16">
            <a:extLst>
              <a:ext uri="{FF2B5EF4-FFF2-40B4-BE49-F238E27FC236}">
                <a16:creationId xmlns:a16="http://schemas.microsoft.com/office/drawing/2014/main" id="{AC191FDB-B335-4F28-A655-1EB5A612D15A}"/>
              </a:ext>
            </a:extLst>
          </p:cNvPr>
          <p:cNvSpPr txBox="1"/>
          <p:nvPr/>
        </p:nvSpPr>
        <p:spPr>
          <a:xfrm>
            <a:off x="9769366" y="1059418"/>
            <a:ext cx="1897118" cy="369332"/>
          </a:xfrm>
          <a:prstGeom prst="rect">
            <a:avLst/>
          </a:prstGeom>
          <a:noFill/>
        </p:spPr>
        <p:txBody>
          <a:bodyPr wrap="square" rtlCol="0">
            <a:spAutoFit/>
          </a:bodyPr>
          <a:lstStyle/>
          <a:p>
            <a:r>
              <a:rPr lang="en-US" altLang="zh-CN" dirty="0" err="1"/>
              <a:t>min_support</a:t>
            </a:r>
            <a:r>
              <a:rPr lang="en-US" altLang="zh-CN" dirty="0"/>
              <a:t> = 4</a:t>
            </a:r>
            <a:endParaRPr lang="zh-CN" altLang="en-US" dirty="0"/>
          </a:p>
        </p:txBody>
      </p:sp>
      <p:sp>
        <p:nvSpPr>
          <p:cNvPr id="6" name="文本框 5">
            <a:extLst>
              <a:ext uri="{FF2B5EF4-FFF2-40B4-BE49-F238E27FC236}">
                <a16:creationId xmlns:a16="http://schemas.microsoft.com/office/drawing/2014/main" id="{6D617D29-178F-4CCC-9645-934DB4F6724E}"/>
              </a:ext>
            </a:extLst>
          </p:cNvPr>
          <p:cNvSpPr txBox="1"/>
          <p:nvPr/>
        </p:nvSpPr>
        <p:spPr>
          <a:xfrm>
            <a:off x="6482260" y="6205974"/>
            <a:ext cx="4824247" cy="523220"/>
          </a:xfrm>
          <a:prstGeom prst="rect">
            <a:avLst/>
          </a:prstGeom>
          <a:noFill/>
        </p:spPr>
        <p:txBody>
          <a:bodyPr wrap="square" rtlCol="0">
            <a:spAutoFit/>
          </a:bodyPr>
          <a:lstStyle/>
          <a:p>
            <a:pPr algn="ctr"/>
            <a:r>
              <a:rPr lang="en-US" altLang="zh-CN" sz="2800" dirty="0"/>
              <a:t>the number of e(A) = 16</a:t>
            </a:r>
            <a:endParaRPr lang="zh-CN" altLang="en-US" sz="2800" dirty="0"/>
          </a:p>
        </p:txBody>
      </p:sp>
      <p:sp>
        <p:nvSpPr>
          <p:cNvPr id="5" name="灯片编号占位符 4">
            <a:extLst>
              <a:ext uri="{FF2B5EF4-FFF2-40B4-BE49-F238E27FC236}">
                <a16:creationId xmlns:a16="http://schemas.microsoft.com/office/drawing/2014/main" id="{8AFE3651-671E-432A-A660-7E35D737EA3D}"/>
              </a:ext>
            </a:extLst>
          </p:cNvPr>
          <p:cNvSpPr>
            <a:spLocks noGrp="1"/>
          </p:cNvSpPr>
          <p:nvPr>
            <p:ph type="sldNum" sz="quarter" idx="12"/>
          </p:nvPr>
        </p:nvSpPr>
        <p:spPr/>
        <p:txBody>
          <a:bodyPr/>
          <a:lstStyle/>
          <a:p>
            <a:fld id="{2F2F8C80-FD9F-46B3-96B3-1B82D9D7CF14}" type="slidenum">
              <a:rPr lang="zh-CN" altLang="en-US" smtClean="0"/>
              <a:t>23</a:t>
            </a:fld>
            <a:endParaRPr lang="zh-CN" altLang="en-US"/>
          </a:p>
        </p:txBody>
      </p:sp>
    </p:spTree>
    <p:extLst>
      <p:ext uri="{BB962C8B-B14F-4D97-AF65-F5344CB8AC3E}">
        <p14:creationId xmlns:p14="http://schemas.microsoft.com/office/powerpoint/2010/main" val="580022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EXPLAINATION——EXAMPLE</a:t>
            </a:r>
            <a:endParaRPr lang="zh-CN" altLang="en-US" dirty="0"/>
          </a:p>
        </p:txBody>
      </p:sp>
      <p:sp>
        <p:nvSpPr>
          <p:cNvPr id="4" name="椭圆 3">
            <a:extLst>
              <a:ext uri="{FF2B5EF4-FFF2-40B4-BE49-F238E27FC236}">
                <a16:creationId xmlns:a16="http://schemas.microsoft.com/office/drawing/2014/main" id="{82F8DEC7-6233-46E5-A411-35C329F968D6}"/>
              </a:ext>
            </a:extLst>
          </p:cNvPr>
          <p:cNvSpPr/>
          <p:nvPr/>
        </p:nvSpPr>
        <p:spPr>
          <a:xfrm>
            <a:off x="2017986" y="1748075"/>
            <a:ext cx="1839310" cy="1890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D422449-4436-4A7E-9BCF-7E07E62A9CE2}"/>
              </a:ext>
            </a:extLst>
          </p:cNvPr>
          <p:cNvSpPr txBox="1"/>
          <p:nvPr/>
        </p:nvSpPr>
        <p:spPr>
          <a:xfrm>
            <a:off x="1371600" y="4100587"/>
            <a:ext cx="3752193" cy="1815882"/>
          </a:xfrm>
          <a:prstGeom prst="rect">
            <a:avLst/>
          </a:prstGeom>
          <a:noFill/>
        </p:spPr>
        <p:txBody>
          <a:bodyPr wrap="square" rtlCol="0">
            <a:spAutoFit/>
          </a:bodyPr>
          <a:lstStyle/>
          <a:p>
            <a:r>
              <a:rPr lang="en-US" altLang="zh-CN" sz="2800" dirty="0"/>
              <a:t>The most common edge in this subgraph is A, which happens five times</a:t>
            </a:r>
            <a:endParaRPr lang="zh-CN" altLang="en-US" sz="2800" dirty="0"/>
          </a:p>
        </p:txBody>
      </p:sp>
      <p:sp>
        <p:nvSpPr>
          <p:cNvPr id="8" name="椭圆 7">
            <a:extLst>
              <a:ext uri="{FF2B5EF4-FFF2-40B4-BE49-F238E27FC236}">
                <a16:creationId xmlns:a16="http://schemas.microsoft.com/office/drawing/2014/main" id="{8498115C-0D42-4703-B2FE-6A9A8B187E0A}"/>
              </a:ext>
            </a:extLst>
          </p:cNvPr>
          <p:cNvSpPr/>
          <p:nvPr/>
        </p:nvSpPr>
        <p:spPr>
          <a:xfrm>
            <a:off x="6647793" y="1576552"/>
            <a:ext cx="4466897" cy="446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C0328CAA-D4EC-444C-BB73-7679CA11584A}"/>
              </a:ext>
            </a:extLst>
          </p:cNvPr>
          <p:cNvCxnSpPr>
            <a:stCxn id="4" idx="6"/>
            <a:endCxn id="8" idx="2"/>
          </p:cNvCxnSpPr>
          <p:nvPr/>
        </p:nvCxnSpPr>
        <p:spPr>
          <a:xfrm>
            <a:off x="3857296" y="2693276"/>
            <a:ext cx="2790497" cy="1116725"/>
          </a:xfrm>
          <a:prstGeom prst="straightConnector1">
            <a:avLst/>
          </a:prstGeom>
          <a:ln w="38100">
            <a:solidFill>
              <a:schemeClr val="bg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5FE3524-E798-4CD0-B033-053AF5D9CDD5}"/>
              </a:ext>
            </a:extLst>
          </p:cNvPr>
          <p:cNvSpPr txBox="1"/>
          <p:nvPr/>
        </p:nvSpPr>
        <p:spPr>
          <a:xfrm>
            <a:off x="2180896" y="2381868"/>
            <a:ext cx="1839310" cy="523220"/>
          </a:xfrm>
          <a:prstGeom prst="rect">
            <a:avLst/>
          </a:prstGeom>
          <a:noFill/>
        </p:spPr>
        <p:txBody>
          <a:bodyPr wrap="square" rtlCol="0">
            <a:spAutoFit/>
          </a:bodyPr>
          <a:lstStyle/>
          <a:p>
            <a:r>
              <a:rPr lang="en-US" altLang="zh-CN" sz="2800" dirty="0"/>
              <a:t>subgraph</a:t>
            </a:r>
            <a:endParaRPr lang="zh-CN" altLang="en-US" sz="2800" dirty="0"/>
          </a:p>
        </p:txBody>
      </p:sp>
      <p:sp>
        <p:nvSpPr>
          <p:cNvPr id="3" name="椭圆 2">
            <a:extLst>
              <a:ext uri="{FF2B5EF4-FFF2-40B4-BE49-F238E27FC236}">
                <a16:creationId xmlns:a16="http://schemas.microsoft.com/office/drawing/2014/main" id="{27361AC5-E674-4674-8EFD-851E89D6AF54}"/>
              </a:ext>
            </a:extLst>
          </p:cNvPr>
          <p:cNvSpPr/>
          <p:nvPr/>
        </p:nvSpPr>
        <p:spPr>
          <a:xfrm>
            <a:off x="7373008" y="2218303"/>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7456071D-9247-495D-BFF5-BBBF6F23BE30}"/>
              </a:ext>
            </a:extLst>
          </p:cNvPr>
          <p:cNvSpPr/>
          <p:nvPr/>
        </p:nvSpPr>
        <p:spPr>
          <a:xfrm>
            <a:off x="8355724" y="2286981"/>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DFB96A9-9769-4A7E-B6DF-7DC66406CD6C}"/>
              </a:ext>
            </a:extLst>
          </p:cNvPr>
          <p:cNvSpPr/>
          <p:nvPr/>
        </p:nvSpPr>
        <p:spPr>
          <a:xfrm>
            <a:off x="7480742" y="3062452"/>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F028CF1-C428-4048-9D06-BB3430898503}"/>
              </a:ext>
            </a:extLst>
          </p:cNvPr>
          <p:cNvSpPr/>
          <p:nvPr/>
        </p:nvSpPr>
        <p:spPr>
          <a:xfrm>
            <a:off x="8642139" y="4367343"/>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B7B6E3A-F9B2-4D53-944A-E50F62659DF5}"/>
              </a:ext>
            </a:extLst>
          </p:cNvPr>
          <p:cNvSpPr txBox="1"/>
          <p:nvPr/>
        </p:nvSpPr>
        <p:spPr>
          <a:xfrm>
            <a:off x="7026166" y="3429000"/>
            <a:ext cx="4824248" cy="830997"/>
          </a:xfrm>
          <a:prstGeom prst="rect">
            <a:avLst/>
          </a:prstGeom>
          <a:noFill/>
        </p:spPr>
        <p:txBody>
          <a:bodyPr wrap="square" rtlCol="0">
            <a:spAutoFit/>
          </a:bodyPr>
          <a:lstStyle/>
          <a:p>
            <a:r>
              <a:rPr lang="en-US" altLang="zh-CN" sz="4800" dirty="0"/>
              <a:t>original graph</a:t>
            </a:r>
          </a:p>
        </p:txBody>
      </p:sp>
      <p:sp>
        <p:nvSpPr>
          <p:cNvPr id="17" name="文本框 16">
            <a:extLst>
              <a:ext uri="{FF2B5EF4-FFF2-40B4-BE49-F238E27FC236}">
                <a16:creationId xmlns:a16="http://schemas.microsoft.com/office/drawing/2014/main" id="{AC191FDB-B335-4F28-A655-1EB5A612D15A}"/>
              </a:ext>
            </a:extLst>
          </p:cNvPr>
          <p:cNvSpPr txBox="1"/>
          <p:nvPr/>
        </p:nvSpPr>
        <p:spPr>
          <a:xfrm>
            <a:off x="9769366" y="1059418"/>
            <a:ext cx="1897118" cy="369332"/>
          </a:xfrm>
          <a:prstGeom prst="rect">
            <a:avLst/>
          </a:prstGeom>
          <a:noFill/>
        </p:spPr>
        <p:txBody>
          <a:bodyPr wrap="square" rtlCol="0">
            <a:spAutoFit/>
          </a:bodyPr>
          <a:lstStyle/>
          <a:p>
            <a:r>
              <a:rPr lang="en-US" altLang="zh-CN" dirty="0" err="1"/>
              <a:t>min_support</a:t>
            </a:r>
            <a:r>
              <a:rPr lang="en-US" altLang="zh-CN" dirty="0"/>
              <a:t> = 4</a:t>
            </a:r>
            <a:endParaRPr lang="zh-CN" altLang="en-US" dirty="0"/>
          </a:p>
        </p:txBody>
      </p:sp>
      <p:sp>
        <p:nvSpPr>
          <p:cNvPr id="6" name="文本框 5">
            <a:extLst>
              <a:ext uri="{FF2B5EF4-FFF2-40B4-BE49-F238E27FC236}">
                <a16:creationId xmlns:a16="http://schemas.microsoft.com/office/drawing/2014/main" id="{6D617D29-178F-4CCC-9645-934DB4F6724E}"/>
              </a:ext>
            </a:extLst>
          </p:cNvPr>
          <p:cNvSpPr txBox="1"/>
          <p:nvPr/>
        </p:nvSpPr>
        <p:spPr>
          <a:xfrm>
            <a:off x="6482260" y="6205974"/>
            <a:ext cx="4824247" cy="523220"/>
          </a:xfrm>
          <a:prstGeom prst="rect">
            <a:avLst/>
          </a:prstGeom>
          <a:noFill/>
        </p:spPr>
        <p:txBody>
          <a:bodyPr wrap="square" rtlCol="0">
            <a:spAutoFit/>
          </a:bodyPr>
          <a:lstStyle/>
          <a:p>
            <a:pPr algn="ctr"/>
            <a:r>
              <a:rPr lang="en-US" altLang="zh-CN" sz="2800" dirty="0"/>
              <a:t>the number of e(A) = 16</a:t>
            </a:r>
            <a:endParaRPr lang="zh-CN" altLang="en-US" sz="2800" dirty="0"/>
          </a:p>
        </p:txBody>
      </p:sp>
      <p:sp>
        <p:nvSpPr>
          <p:cNvPr id="5" name="文本框 4">
            <a:extLst>
              <a:ext uri="{FF2B5EF4-FFF2-40B4-BE49-F238E27FC236}">
                <a16:creationId xmlns:a16="http://schemas.microsoft.com/office/drawing/2014/main" id="{69D78701-AB91-4EDD-B35C-248A1B82B755}"/>
              </a:ext>
            </a:extLst>
          </p:cNvPr>
          <p:cNvSpPr txBox="1"/>
          <p:nvPr/>
        </p:nvSpPr>
        <p:spPr>
          <a:xfrm>
            <a:off x="7748750" y="2762543"/>
            <a:ext cx="1862965" cy="646331"/>
          </a:xfrm>
          <a:prstGeom prst="rect">
            <a:avLst/>
          </a:prstGeom>
          <a:noFill/>
        </p:spPr>
        <p:txBody>
          <a:bodyPr wrap="square" rtlCol="0">
            <a:spAutoFit/>
          </a:bodyPr>
          <a:lstStyle/>
          <a:p>
            <a:r>
              <a:rPr lang="en-US" altLang="zh-CN" sz="3600" dirty="0">
                <a:solidFill>
                  <a:srgbClr val="FF0000"/>
                </a:solidFill>
              </a:rPr>
              <a:t>overlap</a:t>
            </a:r>
            <a:endParaRPr lang="zh-CN" altLang="en-US" sz="3600" dirty="0">
              <a:solidFill>
                <a:srgbClr val="FF0000"/>
              </a:solidFill>
            </a:endParaRPr>
          </a:p>
        </p:txBody>
      </p:sp>
      <p:sp>
        <p:nvSpPr>
          <p:cNvPr id="9" name="灯片编号占位符 8">
            <a:extLst>
              <a:ext uri="{FF2B5EF4-FFF2-40B4-BE49-F238E27FC236}">
                <a16:creationId xmlns:a16="http://schemas.microsoft.com/office/drawing/2014/main" id="{F0345D55-30F4-4371-A571-EF841F0C857F}"/>
              </a:ext>
            </a:extLst>
          </p:cNvPr>
          <p:cNvSpPr>
            <a:spLocks noGrp="1"/>
          </p:cNvSpPr>
          <p:nvPr>
            <p:ph type="sldNum" sz="quarter" idx="12"/>
          </p:nvPr>
        </p:nvSpPr>
        <p:spPr/>
        <p:txBody>
          <a:bodyPr/>
          <a:lstStyle/>
          <a:p>
            <a:fld id="{2F2F8C80-FD9F-46B3-96B3-1B82D9D7CF14}" type="slidenum">
              <a:rPr lang="zh-CN" altLang="en-US" smtClean="0"/>
              <a:t>24</a:t>
            </a:fld>
            <a:endParaRPr lang="zh-CN" altLang="en-US"/>
          </a:p>
        </p:txBody>
      </p:sp>
    </p:spTree>
    <p:extLst>
      <p:ext uri="{BB962C8B-B14F-4D97-AF65-F5344CB8AC3E}">
        <p14:creationId xmlns:p14="http://schemas.microsoft.com/office/powerpoint/2010/main" val="227479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EXPLAINATION——EXAMPLE</a:t>
            </a:r>
            <a:endParaRPr lang="zh-CN" altLang="en-US" dirty="0"/>
          </a:p>
        </p:txBody>
      </p:sp>
      <p:sp>
        <p:nvSpPr>
          <p:cNvPr id="4" name="椭圆 3">
            <a:extLst>
              <a:ext uri="{FF2B5EF4-FFF2-40B4-BE49-F238E27FC236}">
                <a16:creationId xmlns:a16="http://schemas.microsoft.com/office/drawing/2014/main" id="{82F8DEC7-6233-46E5-A411-35C329F968D6}"/>
              </a:ext>
            </a:extLst>
          </p:cNvPr>
          <p:cNvSpPr/>
          <p:nvPr/>
        </p:nvSpPr>
        <p:spPr>
          <a:xfrm>
            <a:off x="2017986" y="1748075"/>
            <a:ext cx="1839310" cy="1890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D422449-4436-4A7E-9BCF-7E07E62A9CE2}"/>
              </a:ext>
            </a:extLst>
          </p:cNvPr>
          <p:cNvSpPr txBox="1"/>
          <p:nvPr/>
        </p:nvSpPr>
        <p:spPr>
          <a:xfrm>
            <a:off x="1371600" y="4100587"/>
            <a:ext cx="3752193" cy="1815882"/>
          </a:xfrm>
          <a:prstGeom prst="rect">
            <a:avLst/>
          </a:prstGeom>
          <a:noFill/>
        </p:spPr>
        <p:txBody>
          <a:bodyPr wrap="square" rtlCol="0">
            <a:spAutoFit/>
          </a:bodyPr>
          <a:lstStyle/>
          <a:p>
            <a:r>
              <a:rPr lang="en-US" altLang="zh-CN" sz="2800" dirty="0"/>
              <a:t>The most common edge in this subgraph is A, which happens five times</a:t>
            </a:r>
            <a:endParaRPr lang="zh-CN" altLang="en-US" sz="2800" dirty="0"/>
          </a:p>
        </p:txBody>
      </p:sp>
      <p:sp>
        <p:nvSpPr>
          <p:cNvPr id="8" name="椭圆 7">
            <a:extLst>
              <a:ext uri="{FF2B5EF4-FFF2-40B4-BE49-F238E27FC236}">
                <a16:creationId xmlns:a16="http://schemas.microsoft.com/office/drawing/2014/main" id="{8498115C-0D42-4703-B2FE-6A9A8B187E0A}"/>
              </a:ext>
            </a:extLst>
          </p:cNvPr>
          <p:cNvSpPr/>
          <p:nvPr/>
        </p:nvSpPr>
        <p:spPr>
          <a:xfrm>
            <a:off x="6647793" y="1576552"/>
            <a:ext cx="4466897" cy="446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C0328CAA-D4EC-444C-BB73-7679CA11584A}"/>
              </a:ext>
            </a:extLst>
          </p:cNvPr>
          <p:cNvCxnSpPr>
            <a:stCxn id="4" idx="6"/>
            <a:endCxn id="8" idx="2"/>
          </p:cNvCxnSpPr>
          <p:nvPr/>
        </p:nvCxnSpPr>
        <p:spPr>
          <a:xfrm>
            <a:off x="3857296" y="2693276"/>
            <a:ext cx="2790497" cy="1116725"/>
          </a:xfrm>
          <a:prstGeom prst="straightConnector1">
            <a:avLst/>
          </a:prstGeom>
          <a:ln w="38100">
            <a:solidFill>
              <a:schemeClr val="bg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5FE3524-E798-4CD0-B033-053AF5D9CDD5}"/>
              </a:ext>
            </a:extLst>
          </p:cNvPr>
          <p:cNvSpPr txBox="1"/>
          <p:nvPr/>
        </p:nvSpPr>
        <p:spPr>
          <a:xfrm>
            <a:off x="2180896" y="2381868"/>
            <a:ext cx="1839310" cy="523220"/>
          </a:xfrm>
          <a:prstGeom prst="rect">
            <a:avLst/>
          </a:prstGeom>
          <a:noFill/>
        </p:spPr>
        <p:txBody>
          <a:bodyPr wrap="square" rtlCol="0">
            <a:spAutoFit/>
          </a:bodyPr>
          <a:lstStyle/>
          <a:p>
            <a:r>
              <a:rPr lang="en-US" altLang="zh-CN" sz="2800" dirty="0"/>
              <a:t>subgraph</a:t>
            </a:r>
            <a:endParaRPr lang="zh-CN" altLang="en-US" sz="2800" dirty="0"/>
          </a:p>
        </p:txBody>
      </p:sp>
      <p:sp>
        <p:nvSpPr>
          <p:cNvPr id="3" name="椭圆 2">
            <a:extLst>
              <a:ext uri="{FF2B5EF4-FFF2-40B4-BE49-F238E27FC236}">
                <a16:creationId xmlns:a16="http://schemas.microsoft.com/office/drawing/2014/main" id="{27361AC5-E674-4674-8EFD-851E89D6AF54}"/>
              </a:ext>
            </a:extLst>
          </p:cNvPr>
          <p:cNvSpPr/>
          <p:nvPr/>
        </p:nvSpPr>
        <p:spPr>
          <a:xfrm>
            <a:off x="7373008" y="2218303"/>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7456071D-9247-495D-BFF5-BBBF6F23BE30}"/>
              </a:ext>
            </a:extLst>
          </p:cNvPr>
          <p:cNvSpPr/>
          <p:nvPr/>
        </p:nvSpPr>
        <p:spPr>
          <a:xfrm>
            <a:off x="8355724" y="2286981"/>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DFB96A9-9769-4A7E-B6DF-7DC66406CD6C}"/>
              </a:ext>
            </a:extLst>
          </p:cNvPr>
          <p:cNvSpPr/>
          <p:nvPr/>
        </p:nvSpPr>
        <p:spPr>
          <a:xfrm>
            <a:off x="7480742" y="3062452"/>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F028CF1-C428-4048-9D06-BB3430898503}"/>
              </a:ext>
            </a:extLst>
          </p:cNvPr>
          <p:cNvSpPr/>
          <p:nvPr/>
        </p:nvSpPr>
        <p:spPr>
          <a:xfrm>
            <a:off x="8642139" y="4367343"/>
            <a:ext cx="1413642" cy="137356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B7B6E3A-F9B2-4D53-944A-E50F62659DF5}"/>
              </a:ext>
            </a:extLst>
          </p:cNvPr>
          <p:cNvSpPr txBox="1"/>
          <p:nvPr/>
        </p:nvSpPr>
        <p:spPr>
          <a:xfrm>
            <a:off x="7026166" y="3429000"/>
            <a:ext cx="4824248" cy="830997"/>
          </a:xfrm>
          <a:prstGeom prst="rect">
            <a:avLst/>
          </a:prstGeom>
          <a:noFill/>
        </p:spPr>
        <p:txBody>
          <a:bodyPr wrap="square" rtlCol="0">
            <a:spAutoFit/>
          </a:bodyPr>
          <a:lstStyle/>
          <a:p>
            <a:r>
              <a:rPr lang="en-US" altLang="zh-CN" sz="4800" dirty="0"/>
              <a:t>original graph</a:t>
            </a:r>
          </a:p>
        </p:txBody>
      </p:sp>
      <p:sp>
        <p:nvSpPr>
          <p:cNvPr id="17" name="文本框 16">
            <a:extLst>
              <a:ext uri="{FF2B5EF4-FFF2-40B4-BE49-F238E27FC236}">
                <a16:creationId xmlns:a16="http://schemas.microsoft.com/office/drawing/2014/main" id="{AC191FDB-B335-4F28-A655-1EB5A612D15A}"/>
              </a:ext>
            </a:extLst>
          </p:cNvPr>
          <p:cNvSpPr txBox="1"/>
          <p:nvPr/>
        </p:nvSpPr>
        <p:spPr>
          <a:xfrm>
            <a:off x="9769366" y="1059418"/>
            <a:ext cx="1897118" cy="369332"/>
          </a:xfrm>
          <a:prstGeom prst="rect">
            <a:avLst/>
          </a:prstGeom>
          <a:noFill/>
        </p:spPr>
        <p:txBody>
          <a:bodyPr wrap="square" rtlCol="0">
            <a:spAutoFit/>
          </a:bodyPr>
          <a:lstStyle/>
          <a:p>
            <a:r>
              <a:rPr lang="en-US" altLang="zh-CN" dirty="0" err="1"/>
              <a:t>min_support</a:t>
            </a:r>
            <a:r>
              <a:rPr lang="en-US" altLang="zh-CN" dirty="0"/>
              <a:t> = 4</a:t>
            </a:r>
            <a:endParaRPr lang="zh-CN" altLang="en-US" dirty="0"/>
          </a:p>
        </p:txBody>
      </p:sp>
      <p:sp>
        <p:nvSpPr>
          <p:cNvPr id="6" name="文本框 5">
            <a:extLst>
              <a:ext uri="{FF2B5EF4-FFF2-40B4-BE49-F238E27FC236}">
                <a16:creationId xmlns:a16="http://schemas.microsoft.com/office/drawing/2014/main" id="{6D617D29-178F-4CCC-9645-934DB4F6724E}"/>
              </a:ext>
            </a:extLst>
          </p:cNvPr>
          <p:cNvSpPr txBox="1"/>
          <p:nvPr/>
        </p:nvSpPr>
        <p:spPr>
          <a:xfrm>
            <a:off x="6482260" y="6205974"/>
            <a:ext cx="4824247" cy="523220"/>
          </a:xfrm>
          <a:prstGeom prst="rect">
            <a:avLst/>
          </a:prstGeom>
          <a:noFill/>
        </p:spPr>
        <p:txBody>
          <a:bodyPr wrap="square" rtlCol="0">
            <a:spAutoFit/>
          </a:bodyPr>
          <a:lstStyle/>
          <a:p>
            <a:pPr algn="ctr"/>
            <a:r>
              <a:rPr lang="en-US" altLang="zh-CN" sz="2800" dirty="0"/>
              <a:t>the number of e(A) = 16</a:t>
            </a:r>
            <a:endParaRPr lang="zh-CN" altLang="en-US" sz="2800" dirty="0"/>
          </a:p>
        </p:txBody>
      </p:sp>
      <p:sp>
        <p:nvSpPr>
          <p:cNvPr id="9" name="文本框 8">
            <a:extLst>
              <a:ext uri="{FF2B5EF4-FFF2-40B4-BE49-F238E27FC236}">
                <a16:creationId xmlns:a16="http://schemas.microsoft.com/office/drawing/2014/main" id="{299C111C-22A7-43BC-A46A-395CC0A29A1C}"/>
              </a:ext>
            </a:extLst>
          </p:cNvPr>
          <p:cNvSpPr txBox="1"/>
          <p:nvPr/>
        </p:nvSpPr>
        <p:spPr>
          <a:xfrm>
            <a:off x="6847489" y="2688145"/>
            <a:ext cx="3358056" cy="707886"/>
          </a:xfrm>
          <a:prstGeom prst="rect">
            <a:avLst/>
          </a:prstGeom>
          <a:noFill/>
        </p:spPr>
        <p:txBody>
          <a:bodyPr wrap="square" rtlCol="0">
            <a:spAutoFit/>
          </a:bodyPr>
          <a:lstStyle/>
          <a:p>
            <a:pPr algn="ctr"/>
            <a:r>
              <a:rPr lang="en-US" altLang="zh-CN" sz="2000" dirty="0">
                <a:solidFill>
                  <a:srgbClr val="FF0000"/>
                </a:solidFill>
              </a:rPr>
              <a:t>mostly get 2 support</a:t>
            </a:r>
          </a:p>
          <a:p>
            <a:pPr algn="ctr"/>
            <a:r>
              <a:rPr lang="en-US" altLang="zh-CN" sz="2000" dirty="0">
                <a:solidFill>
                  <a:srgbClr val="FF0000"/>
                </a:solidFill>
              </a:rPr>
              <a:t>for this case</a:t>
            </a:r>
            <a:endParaRPr lang="zh-CN" altLang="en-US" sz="2000" dirty="0">
              <a:solidFill>
                <a:srgbClr val="FF0000"/>
              </a:solidFill>
            </a:endParaRPr>
          </a:p>
        </p:txBody>
      </p:sp>
      <p:sp>
        <p:nvSpPr>
          <p:cNvPr id="5" name="灯片编号占位符 4">
            <a:extLst>
              <a:ext uri="{FF2B5EF4-FFF2-40B4-BE49-F238E27FC236}">
                <a16:creationId xmlns:a16="http://schemas.microsoft.com/office/drawing/2014/main" id="{E29259E9-9CEE-4A31-B797-46AD56E7E039}"/>
              </a:ext>
            </a:extLst>
          </p:cNvPr>
          <p:cNvSpPr>
            <a:spLocks noGrp="1"/>
          </p:cNvSpPr>
          <p:nvPr>
            <p:ph type="sldNum" sz="quarter" idx="12"/>
          </p:nvPr>
        </p:nvSpPr>
        <p:spPr/>
        <p:txBody>
          <a:bodyPr/>
          <a:lstStyle/>
          <a:p>
            <a:fld id="{2F2F8C80-FD9F-46B3-96B3-1B82D9D7CF14}" type="slidenum">
              <a:rPr lang="zh-CN" altLang="en-US" smtClean="0"/>
              <a:t>25</a:t>
            </a:fld>
            <a:endParaRPr lang="zh-CN" altLang="en-US"/>
          </a:p>
        </p:txBody>
      </p:sp>
    </p:spTree>
    <p:extLst>
      <p:ext uri="{BB962C8B-B14F-4D97-AF65-F5344CB8AC3E}">
        <p14:creationId xmlns:p14="http://schemas.microsoft.com/office/powerpoint/2010/main" val="3451982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STEP 1 : eliminated before reaching support computation phase——edge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43EA88-BEA9-4C16-8860-780DC45F04EF}"/>
                  </a:ext>
                </a:extLst>
              </p:cNvPr>
              <p:cNvSpPr>
                <a:spLocks noGrp="1"/>
              </p:cNvSpPr>
              <p:nvPr>
                <p:ph idx="1"/>
              </p:nvPr>
            </p:nvSpPr>
            <p:spPr>
              <a:xfrm>
                <a:off x="1371600" y="2286000"/>
                <a:ext cx="9443545" cy="3581400"/>
              </a:xfrm>
            </p:spPr>
            <p:txBody>
              <a:bodyPr>
                <a:normAutofit/>
              </a:bodyPr>
              <a:lstStyle/>
              <a:p>
                <a:pPr marL="0" indent="0">
                  <a:buNone/>
                </a:pPr>
                <a:endParaRPr lang="en-US" altLang="zh-CN"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0</m:t>
                              </m:r>
                            </m:sub>
                          </m:sSub>
                          <m:r>
                            <a:rPr lang="en-US" altLang="zh-CN" sz="2800" b="0" i="0" smtClean="0">
                              <a:latin typeface="Cambria Math" panose="02040503050406030204" pitchFamily="18" charset="0"/>
                            </a:rPr>
                            <m:t> </m:t>
                          </m:r>
                        </m:e>
                      </m:d>
                      <m:r>
                        <a:rPr lang="en-US" altLang="zh-CN" sz="2800" i="1">
                          <a:latin typeface="Cambria Math" panose="02040503050406030204" pitchFamily="18" charset="0"/>
                        </a:rPr>
                        <m:t>𝑛𝑢𝑚𝑏𝑒𝑟</m:t>
                      </m:r>
                      <m:r>
                        <a:rPr lang="en-US" altLang="zh-CN" sz="2800" i="1">
                          <a:latin typeface="Cambria Math" panose="02040503050406030204" pitchFamily="18" charset="0"/>
                        </a:rPr>
                        <m:t> </m:t>
                      </m:r>
                      <m:r>
                        <a:rPr lang="en-US" altLang="zh-CN" sz="2800" i="1">
                          <a:latin typeface="Cambria Math" panose="02040503050406030204" pitchFamily="18" charset="0"/>
                        </a:rPr>
                        <m:t>𝑜𝑓</m:t>
                      </m:r>
                      <m:r>
                        <a:rPr lang="en-US" altLang="zh-CN" sz="2800" i="1">
                          <a:latin typeface="Cambria Math" panose="02040503050406030204" pitchFamily="18" charset="0"/>
                        </a:rPr>
                        <m:t> </m:t>
                      </m:r>
                      <m:r>
                        <a:rPr lang="en-US" altLang="zh-CN" sz="2800" i="1">
                          <a:latin typeface="Cambria Math" panose="02040503050406030204" pitchFamily="18" charset="0"/>
                        </a:rPr>
                        <m:t>𝑡𝑖𝑚𝑒𝑠</m:t>
                      </m:r>
                      <m:r>
                        <a:rPr lang="en-US" altLang="zh-CN" sz="2800" b="0" i="1" smtClean="0">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i="1">
                              <a:latin typeface="Cambria Math" panose="02040503050406030204" pitchFamily="18" charset="0"/>
                            </a:rPr>
                            <m:t>0</m:t>
                          </m:r>
                        </m:sub>
                      </m:sSub>
                      <m:r>
                        <a:rPr lang="en-US" altLang="zh-CN" sz="2800" b="0" i="1" smtClean="0">
                          <a:latin typeface="Cambria Math" panose="02040503050406030204" pitchFamily="18" charset="0"/>
                        </a:rPr>
                        <m:t> </m:t>
                      </m:r>
                      <m:r>
                        <a:rPr lang="en-US" altLang="zh-CN" sz="2800" i="1">
                          <a:latin typeface="Cambria Math" panose="02040503050406030204" pitchFamily="18" charset="0"/>
                        </a:rPr>
                        <m:t>𝑟𝑒𝑝𝑒𝑎𝑡𝑠</m:t>
                      </m:r>
                      <m:r>
                        <a:rPr lang="en-US" altLang="zh-CN" sz="2800" i="1">
                          <a:latin typeface="Cambria Math" panose="02040503050406030204" pitchFamily="18" charset="0"/>
                        </a:rPr>
                        <m:t> </m:t>
                      </m:r>
                      <m:r>
                        <a:rPr lang="en-US" altLang="zh-CN" sz="2800" i="1">
                          <a:latin typeface="Cambria Math" panose="02040503050406030204" pitchFamily="18" charset="0"/>
                        </a:rPr>
                        <m:t>𝑖𝑡𝑠𝑒𝑙𝑓</m:t>
                      </m:r>
                      <m:r>
                        <a:rPr lang="en-US" altLang="zh-CN" sz="2800" i="1">
                          <a:latin typeface="Cambria Math" panose="02040503050406030204" pitchFamily="18" charset="0"/>
                        </a:rPr>
                        <m:t> </m:t>
                      </m:r>
                      <m:r>
                        <a:rPr lang="en-US" altLang="zh-CN" sz="2800" i="1">
                          <a:latin typeface="Cambria Math" panose="02040503050406030204" pitchFamily="18" charset="0"/>
                        </a:rPr>
                        <m:t>𝑖𝑛</m:t>
                      </m:r>
                      <m:r>
                        <a:rPr lang="en-US" altLang="zh-CN" sz="2800" i="1">
                          <a:latin typeface="Cambria Math" panose="02040503050406030204" pitchFamily="18" charset="0"/>
                        </a:rPr>
                        <m:t> </m:t>
                      </m:r>
                      <m:r>
                        <a:rPr lang="en-US" altLang="zh-CN" sz="2800" i="1">
                          <a:latin typeface="Cambria Math" panose="02040503050406030204" pitchFamily="18" charset="0"/>
                        </a:rPr>
                        <m:t>𝑆</m:t>
                      </m:r>
                      <m:r>
                        <a:rPr lang="en-US" altLang="zh-CN" sz="2800" b="0" i="1" smtClean="0">
                          <a:latin typeface="Cambria Math" panose="02040503050406030204" pitchFamily="18" charset="0"/>
                        </a:rPr>
                        <m:t>=</m:t>
                      </m:r>
                      <m:r>
                        <m:rPr>
                          <m:sty m:val="p"/>
                        </m:rPr>
                        <a:rPr lang="en-US" altLang="zh-CN" sz="2800">
                          <a:latin typeface="Cambria Math" panose="02040503050406030204" pitchFamily="18" charset="0"/>
                        </a:rPr>
                        <m:t>max</m:t>
                      </m:r>
                      <m:r>
                        <a:rPr lang="en-US" altLang="zh-CN" sz="2800" i="1">
                          <a:latin typeface="Cambria Math" panose="02040503050406030204" pitchFamily="18" charset="0"/>
                        </a:rPr>
                        <m:t>⁡{</m:t>
                      </m:r>
                      <m:r>
                        <a:rPr lang="en-US" altLang="zh-CN" sz="2800" i="1">
                          <a:latin typeface="Cambria Math" panose="02040503050406030204" pitchFamily="18" charset="0"/>
                        </a:rPr>
                        <m:t>𝑛𝑢𝑚𝑏𝑒𝑟</m:t>
                      </m:r>
                      <m:r>
                        <a:rPr lang="en-US" altLang="zh-CN" sz="2800" i="1">
                          <a:latin typeface="Cambria Math" panose="02040503050406030204" pitchFamily="18" charset="0"/>
                        </a:rPr>
                        <m:t> </m:t>
                      </m:r>
                      <m:r>
                        <a:rPr lang="en-US" altLang="zh-CN" sz="2800" i="1">
                          <a:latin typeface="Cambria Math" panose="02040503050406030204" pitchFamily="18" charset="0"/>
                        </a:rPr>
                        <m:t>𝑜𝑓</m:t>
                      </m:r>
                      <m:r>
                        <a:rPr lang="en-US" altLang="zh-CN" sz="2800" i="1">
                          <a:latin typeface="Cambria Math" panose="02040503050406030204" pitchFamily="18" charset="0"/>
                        </a:rPr>
                        <m:t> </m:t>
                      </m:r>
                      <m:r>
                        <a:rPr lang="en-US" altLang="zh-CN" sz="2800" i="1">
                          <a:latin typeface="Cambria Math" panose="02040503050406030204" pitchFamily="18" charset="0"/>
                        </a:rPr>
                        <m:t>𝑡𝑖𝑚𝑒𝑠</m:t>
                      </m:r>
                      <m:r>
                        <a:rPr lang="en-US" altLang="zh-CN" sz="2800" i="1">
                          <a:latin typeface="Cambria Math" panose="02040503050406030204" pitchFamily="18" charset="0"/>
                        </a:rPr>
                        <m:t> </m:t>
                      </m:r>
                      <m:r>
                        <a:rPr lang="en-US" altLang="zh-CN" sz="2800" b="0" i="1" smtClean="0">
                          <a:latin typeface="Cambria Math" panose="02040503050406030204" pitchFamily="18" charset="0"/>
                        </a:rPr>
                        <m:t>𝑒𝑑𝑔𝑒</m:t>
                      </m:r>
                      <m:r>
                        <a:rPr lang="en-US" altLang="zh-CN" sz="2800" i="1">
                          <a:latin typeface="Cambria Math" panose="02040503050406030204" pitchFamily="18" charset="0"/>
                        </a:rPr>
                        <m:t> </m:t>
                      </m:r>
                      <m:r>
                        <a:rPr lang="en-US" altLang="zh-CN" sz="2800" i="1">
                          <a:latin typeface="Cambria Math" panose="02040503050406030204" pitchFamily="18" charset="0"/>
                        </a:rPr>
                        <m:t>𝑟𝑒𝑝𝑒𝑎𝑡𝑠</m:t>
                      </m:r>
                      <m:r>
                        <a:rPr lang="en-US" altLang="zh-CN" sz="2800" i="1">
                          <a:latin typeface="Cambria Math" panose="02040503050406030204" pitchFamily="18" charset="0"/>
                        </a:rPr>
                        <m:t> </m:t>
                      </m:r>
                      <m:r>
                        <a:rPr lang="en-US" altLang="zh-CN" sz="2800" i="1">
                          <a:latin typeface="Cambria Math" panose="02040503050406030204" pitchFamily="18" charset="0"/>
                        </a:rPr>
                        <m:t>𝑖𝑡𝑠𝑒𝑙𝑓</m:t>
                      </m:r>
                      <m:r>
                        <a:rPr lang="en-US" altLang="zh-CN" sz="2800" i="1">
                          <a:latin typeface="Cambria Math" panose="02040503050406030204" pitchFamily="18" charset="0"/>
                        </a:rPr>
                        <m:t> </m:t>
                      </m:r>
                      <m:r>
                        <a:rPr lang="en-US" altLang="zh-CN" sz="2800" i="1">
                          <a:latin typeface="Cambria Math" panose="02040503050406030204" pitchFamily="18" charset="0"/>
                        </a:rPr>
                        <m:t>𝑖𝑛</m:t>
                      </m:r>
                      <m:r>
                        <a:rPr lang="en-US" altLang="zh-CN" sz="2800" i="1">
                          <a:latin typeface="Cambria Math" panose="02040503050406030204" pitchFamily="18" charset="0"/>
                        </a:rPr>
                        <m:t> </m:t>
                      </m:r>
                      <m:r>
                        <a:rPr lang="en-US" altLang="zh-CN" sz="2800" i="1">
                          <a:latin typeface="Cambria Math" panose="02040503050406030204" pitchFamily="18" charset="0"/>
                        </a:rPr>
                        <m:t>𝑆</m:t>
                      </m:r>
                      <m:r>
                        <a:rPr lang="en-US" altLang="zh-CN" sz="2800" b="0" i="0" smtClean="0">
                          <a:latin typeface="Cambria Math" panose="02040503050406030204" pitchFamily="18" charset="0"/>
                        </a:rPr>
                        <m:t>}}</m:t>
                      </m:r>
                    </m:oMath>
                  </m:oMathPara>
                </a14:m>
                <a:endParaRPr lang="en-US" altLang="zh-CN" sz="2800" dirty="0"/>
              </a:p>
              <a:p>
                <a:pPr marL="0" indent="0">
                  <a:buNone/>
                </a:pPr>
                <a:endParaRPr lang="en-US" altLang="zh-CN" sz="28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𝑠</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𝑛𝑢𝑚𝑏𝑒𝑟</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𝑜𝑓</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𝑖𝑛</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𝐺</m:t>
                          </m:r>
                        </m:num>
                        <m:den>
                          <m:r>
                            <a:rPr lang="en-US" altLang="zh-CN" sz="2800" i="1">
                              <a:latin typeface="Cambria Math" panose="02040503050406030204" pitchFamily="18" charset="0"/>
                            </a:rPr>
                            <m:t>𝑛𝑢𝑚𝑏𝑒𝑟</m:t>
                          </m:r>
                          <m:r>
                            <a:rPr lang="en-US" altLang="zh-CN" sz="2800" i="1">
                              <a:latin typeface="Cambria Math" panose="02040503050406030204" pitchFamily="18" charset="0"/>
                            </a:rPr>
                            <m:t> </m:t>
                          </m:r>
                          <m:r>
                            <a:rPr lang="en-US" altLang="zh-CN" sz="2800" i="1">
                              <a:latin typeface="Cambria Math" panose="02040503050406030204" pitchFamily="18" charset="0"/>
                            </a:rPr>
                            <m:t>𝑜𝑓</m:t>
                          </m:r>
                          <m:r>
                            <a:rPr lang="en-US" altLang="zh-CN" sz="2800" i="1">
                              <a:latin typeface="Cambria Math" panose="02040503050406030204" pitchFamily="18" charset="0"/>
                            </a:rPr>
                            <m:t> </m:t>
                          </m:r>
                          <m:r>
                            <a:rPr lang="en-US" altLang="zh-CN" sz="2800" i="1">
                              <a:latin typeface="Cambria Math" panose="02040503050406030204" pitchFamily="18" charset="0"/>
                            </a:rPr>
                            <m:t>𝑡𝑖𝑚𝑒𝑠</m:t>
                          </m:r>
                          <m:r>
                            <a:rPr lang="en-US" altLang="zh-CN" sz="2800" i="1">
                              <a:latin typeface="Cambria Math" panose="02040503050406030204" pitchFamily="18" charset="0"/>
                            </a:rPr>
                            <m:t> </m:t>
                          </m:r>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 </m:t>
                          </m:r>
                          <m:r>
                            <a:rPr lang="en-US" altLang="zh-CN" sz="2800" i="1">
                              <a:latin typeface="Cambria Math" panose="02040503050406030204" pitchFamily="18" charset="0"/>
                            </a:rPr>
                            <m:t>𝑟𝑒𝑝𝑒𝑎𝑡𝑠</m:t>
                          </m:r>
                          <m:r>
                            <a:rPr lang="en-US" altLang="zh-CN" sz="2800" i="1">
                              <a:latin typeface="Cambria Math" panose="02040503050406030204" pitchFamily="18" charset="0"/>
                            </a:rPr>
                            <m:t> </m:t>
                          </m:r>
                          <m:r>
                            <a:rPr lang="en-US" altLang="zh-CN" sz="2800" i="1">
                              <a:latin typeface="Cambria Math" panose="02040503050406030204" pitchFamily="18" charset="0"/>
                            </a:rPr>
                            <m:t>𝑖𝑡𝑠𝑒𝑙𝑓</m:t>
                          </m:r>
                          <m:r>
                            <a:rPr lang="en-US" altLang="zh-CN" sz="2800" i="1">
                              <a:latin typeface="Cambria Math" panose="02040503050406030204" pitchFamily="18" charset="0"/>
                            </a:rPr>
                            <m:t> </m:t>
                          </m:r>
                          <m:r>
                            <a:rPr lang="en-US" altLang="zh-CN" sz="2800" i="1">
                              <a:latin typeface="Cambria Math" panose="02040503050406030204" pitchFamily="18" charset="0"/>
                            </a:rPr>
                            <m:t>𝑖𝑛</m:t>
                          </m:r>
                          <m:r>
                            <a:rPr lang="en-US" altLang="zh-CN" sz="2800" i="1">
                              <a:latin typeface="Cambria Math" panose="02040503050406030204" pitchFamily="18" charset="0"/>
                            </a:rPr>
                            <m:t> </m:t>
                          </m:r>
                          <m:r>
                            <a:rPr lang="en-US" altLang="zh-CN" sz="2800" i="1">
                              <a:latin typeface="Cambria Math" panose="02040503050406030204" pitchFamily="18" charset="0"/>
                            </a:rPr>
                            <m:t>𝑆</m:t>
                          </m:r>
                        </m:den>
                      </m:f>
                    </m:oMath>
                  </m:oMathPara>
                </a14:m>
                <a:endParaRPr lang="en-US" altLang="zh-CN" sz="2800" dirty="0"/>
              </a:p>
              <a:p>
                <a:pPr marL="0" indent="0">
                  <a:buNone/>
                </a:pPr>
                <a:endParaRPr lang="zh-CN" altLang="en-US" sz="2800" dirty="0"/>
              </a:p>
            </p:txBody>
          </p:sp>
        </mc:Choice>
        <mc:Fallback xmlns="">
          <p:sp>
            <p:nvSpPr>
              <p:cNvPr id="3" name="内容占位符 2">
                <a:extLst>
                  <a:ext uri="{FF2B5EF4-FFF2-40B4-BE49-F238E27FC236}">
                    <a16:creationId xmlns:a16="http://schemas.microsoft.com/office/drawing/2014/main" id="{6643EA88-BEA9-4C16-8860-780DC45F04EF}"/>
                  </a:ext>
                </a:extLst>
              </p:cNvPr>
              <p:cNvSpPr>
                <a:spLocks noGrp="1" noRot="1" noChangeAspect="1" noMove="1" noResize="1" noEditPoints="1" noAdjustHandles="1" noChangeArrowheads="1" noChangeShapeType="1" noTextEdit="1"/>
              </p:cNvSpPr>
              <p:nvPr>
                <p:ph idx="1"/>
              </p:nvPr>
            </p:nvSpPr>
            <p:spPr>
              <a:xfrm>
                <a:off x="1371600" y="2286000"/>
                <a:ext cx="9443545" cy="3581400"/>
              </a:xfrm>
              <a:blipFill>
                <a:blip r:embed="rId3"/>
                <a:stretch>
                  <a:fillRect/>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AE0BB48-936F-48A7-84D0-77A4DAB1AF96}"/>
              </a:ext>
            </a:extLst>
          </p:cNvPr>
          <p:cNvSpPr>
            <a:spLocks noGrp="1"/>
          </p:cNvSpPr>
          <p:nvPr>
            <p:ph type="sldNum" sz="quarter" idx="12"/>
          </p:nvPr>
        </p:nvSpPr>
        <p:spPr/>
        <p:txBody>
          <a:bodyPr/>
          <a:lstStyle/>
          <a:p>
            <a:fld id="{2F2F8C80-FD9F-46B3-96B3-1B82D9D7CF14}" type="slidenum">
              <a:rPr lang="zh-CN" altLang="en-US" smtClean="0"/>
              <a:t>26</a:t>
            </a:fld>
            <a:endParaRPr lang="zh-CN" altLang="en-US"/>
          </a:p>
        </p:txBody>
      </p:sp>
    </p:spTree>
    <p:extLst>
      <p:ext uri="{BB962C8B-B14F-4D97-AF65-F5344CB8AC3E}">
        <p14:creationId xmlns:p14="http://schemas.microsoft.com/office/powerpoint/2010/main" val="2263759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IMPROVEMENT ALGORITHM</a:t>
            </a:r>
            <a:endParaRPr lang="zh-CN" altLang="en-US" dirty="0"/>
          </a:p>
        </p:txBody>
      </p:sp>
      <p:pic>
        <p:nvPicPr>
          <p:cNvPr id="4" name="内容占位符 3">
            <a:extLst>
              <a:ext uri="{FF2B5EF4-FFF2-40B4-BE49-F238E27FC236}">
                <a16:creationId xmlns:a16="http://schemas.microsoft.com/office/drawing/2014/main" id="{E9DA0474-9304-47C0-B935-8544D5E2DBD2}"/>
              </a:ext>
            </a:extLst>
          </p:cNvPr>
          <p:cNvPicPr>
            <a:picLocks noGrp="1" noChangeAspect="1"/>
          </p:cNvPicPr>
          <p:nvPr>
            <p:ph idx="1"/>
          </p:nvPr>
        </p:nvPicPr>
        <p:blipFill>
          <a:blip r:embed="rId3"/>
          <a:stretch>
            <a:fillRect/>
          </a:stretch>
        </p:blipFill>
        <p:spPr>
          <a:xfrm>
            <a:off x="1528118" y="1428750"/>
            <a:ext cx="6401473" cy="5318039"/>
          </a:xfrm>
          <a:prstGeom prst="rect">
            <a:avLst/>
          </a:prstGeom>
        </p:spPr>
      </p:pic>
      <p:cxnSp>
        <p:nvCxnSpPr>
          <p:cNvPr id="5" name="直接箭头连接符 4">
            <a:extLst>
              <a:ext uri="{FF2B5EF4-FFF2-40B4-BE49-F238E27FC236}">
                <a16:creationId xmlns:a16="http://schemas.microsoft.com/office/drawing/2014/main" id="{58054451-1B44-49A5-A442-BC6B0C6C8D98}"/>
              </a:ext>
            </a:extLst>
          </p:cNvPr>
          <p:cNvCxnSpPr>
            <a:cxnSpLocks/>
          </p:cNvCxnSpPr>
          <p:nvPr/>
        </p:nvCxnSpPr>
        <p:spPr>
          <a:xfrm flipV="1">
            <a:off x="4524667" y="3768768"/>
            <a:ext cx="3064304" cy="2295701"/>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192A88A-647E-4A52-A884-5C320DC16546}"/>
              </a:ext>
            </a:extLst>
          </p:cNvPr>
          <p:cNvGrpSpPr/>
          <p:nvPr/>
        </p:nvGrpSpPr>
        <p:grpSpPr>
          <a:xfrm>
            <a:off x="7497024" y="1451714"/>
            <a:ext cx="4524666" cy="2624831"/>
            <a:chOff x="7759281" y="685800"/>
            <a:chExt cx="4524666" cy="2624831"/>
          </a:xfrm>
        </p:grpSpPr>
        <p:sp>
          <p:nvSpPr>
            <p:cNvPr id="7" name="矩形 6">
              <a:extLst>
                <a:ext uri="{FF2B5EF4-FFF2-40B4-BE49-F238E27FC236}">
                  <a16:creationId xmlns:a16="http://schemas.microsoft.com/office/drawing/2014/main" id="{AD738A25-6215-40C4-959F-4636F638E057}"/>
                </a:ext>
              </a:extLst>
            </p:cNvPr>
            <p:cNvSpPr/>
            <p:nvPr/>
          </p:nvSpPr>
          <p:spPr>
            <a:xfrm>
              <a:off x="7851228" y="685800"/>
              <a:ext cx="4340772" cy="229409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F1FA12F-0004-4167-A569-6AD90EAB873A}"/>
                    </a:ext>
                  </a:extLst>
                </p:cNvPr>
                <p:cNvSpPr txBox="1"/>
                <p:nvPr/>
              </p:nvSpPr>
              <p:spPr>
                <a:xfrm>
                  <a:off x="7759281" y="1016541"/>
                  <a:ext cx="4524666" cy="2294090"/>
                </a:xfrm>
                <a:prstGeom prst="rect">
                  <a:avLst/>
                </a:prstGeom>
                <a:noFill/>
              </p:spPr>
              <p:txBody>
                <a:bodyPr wrap="square" rtlCol="0">
                  <a:spAutoFit/>
                </a:bodyPr>
                <a:lstStyle/>
                <a:p>
                  <a:r>
                    <a:rPr lang="en-US" altLang="zh-CN" sz="2000" dirty="0"/>
                    <a:t>	</a:t>
                  </a:r>
                  <a:r>
                    <a:rPr lang="en-US" altLang="zh-CN" sz="2000" b="1" dirty="0"/>
                    <a:t>if</a:t>
                  </a:r>
                  <a:r>
                    <a:rPr lang="en-US" altLang="zh-CN" sz="2000" dirty="0"/>
                    <a:t> P* contains repeating edge </a:t>
                  </a:r>
                  <a:r>
                    <a:rPr lang="en-US" altLang="zh-CN" sz="2000" b="1" dirty="0"/>
                    <a:t>do</a:t>
                  </a:r>
                </a:p>
                <a:p>
                  <a:r>
                    <a:rPr lang="en-US" altLang="zh-CN" sz="2000" dirty="0"/>
                    <a:t>		calculate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ub>
                      </m:sSub>
                    </m:oMath>
                  </a14:m>
                  <a:endParaRPr lang="en-US" altLang="zh-CN" sz="2000" dirty="0"/>
                </a:p>
                <a:p>
                  <a:r>
                    <a:rPr lang="en-US" altLang="zh-CN" sz="2000" dirty="0"/>
                    <a:t>		</a:t>
                  </a:r>
                  <a:r>
                    <a:rPr lang="en-US" altLang="zh-CN" sz="2000" b="1" dirty="0"/>
                    <a:t>if</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𝑝</m:t>
                          </m:r>
                          <m:r>
                            <a:rPr lang="en-US" altLang="zh-CN" sz="2000" i="1">
                              <a:latin typeface="Cambria Math" panose="02040503050406030204" pitchFamily="18" charset="0"/>
                            </a:rPr>
                            <m:t>∗</m:t>
                          </m:r>
                        </m:sub>
                      </m:sSub>
                      <m:r>
                        <a:rPr lang="en-US" altLang="zh-CN" sz="2000" i="1" smtClean="0">
                          <a:latin typeface="Cambria Math" panose="02040503050406030204" pitchFamily="18" charset="0"/>
                          <a:ea typeface="Cambria Math" panose="02040503050406030204" pitchFamily="18" charset="0"/>
                        </a:rPr>
                        <m:t>&lt;</m:t>
                      </m:r>
                      <m:r>
                        <m:rPr>
                          <m:sty m:val="p"/>
                        </m:rPr>
                        <a:rPr lang="en-US" altLang="zh-CN" sz="2000" b="0" i="0" smtClean="0">
                          <a:latin typeface="Cambria Math" panose="02040503050406030204" pitchFamily="18" charset="0"/>
                          <a:ea typeface="Cambria Math" panose="02040503050406030204" pitchFamily="18" charset="0"/>
                        </a:rPr>
                        <m:t>min</m:t>
                      </m:r>
                      <m:r>
                        <a:rPr lang="en-US" altLang="zh-CN" sz="2000" b="0" i="1" smtClean="0">
                          <a:latin typeface="Cambria Math" panose="02040503050406030204" pitchFamily="18" charset="0"/>
                          <a:ea typeface="Cambria Math" panose="02040503050406030204" pitchFamily="18" charset="0"/>
                        </a:rPr>
                        <m:t>⁡_</m:t>
                      </m:r>
                      <m:r>
                        <a:rPr lang="en-US" altLang="zh-CN" sz="2000" b="0" i="1" smtClean="0">
                          <a:latin typeface="Cambria Math" panose="02040503050406030204" pitchFamily="18" charset="0"/>
                          <a:ea typeface="Cambria Math" panose="02040503050406030204" pitchFamily="18" charset="0"/>
                        </a:rPr>
                        <m:t>𝑠𝑢𝑝</m:t>
                      </m:r>
                    </m:oMath>
                  </a14:m>
                  <a:r>
                    <a:rPr lang="en-US" altLang="zh-CN" sz="2000" dirty="0"/>
                    <a:t> </a:t>
                  </a:r>
                  <a:r>
                    <a:rPr lang="en-US" altLang="zh-CN" sz="2000" b="1" dirty="0"/>
                    <a:t>do</a:t>
                  </a:r>
                </a:p>
                <a:p>
                  <a:r>
                    <a:rPr lang="en-US" altLang="zh-CN" sz="2000" dirty="0"/>
                    <a:t>			remove P* from P</a:t>
                  </a:r>
                </a:p>
                <a:p>
                  <a:r>
                    <a:rPr lang="en-US" altLang="zh-CN" sz="2000" dirty="0"/>
                    <a:t>			continue</a:t>
                  </a:r>
                </a:p>
                <a:p>
                  <a:endParaRPr lang="en-US" altLang="zh-CN" sz="2000" dirty="0"/>
                </a:p>
                <a:p>
                  <a:endParaRPr lang="zh-CN" altLang="en-US" sz="2000" dirty="0"/>
                </a:p>
              </p:txBody>
            </p:sp>
          </mc:Choice>
          <mc:Fallback xmlns="">
            <p:sp>
              <p:nvSpPr>
                <p:cNvPr id="6" name="文本框 5">
                  <a:extLst>
                    <a:ext uri="{FF2B5EF4-FFF2-40B4-BE49-F238E27FC236}">
                      <a16:creationId xmlns:a16="http://schemas.microsoft.com/office/drawing/2014/main" id="{2F1FA12F-0004-4167-A569-6AD90EAB873A}"/>
                    </a:ext>
                  </a:extLst>
                </p:cNvPr>
                <p:cNvSpPr txBox="1">
                  <a:spLocks noRot="1" noChangeAspect="1" noMove="1" noResize="1" noEditPoints="1" noAdjustHandles="1" noChangeArrowheads="1" noChangeShapeType="1" noTextEdit="1"/>
                </p:cNvSpPr>
                <p:nvPr/>
              </p:nvSpPr>
              <p:spPr>
                <a:xfrm>
                  <a:off x="7759281" y="1016541"/>
                  <a:ext cx="4524666" cy="2294090"/>
                </a:xfrm>
                <a:prstGeom prst="rect">
                  <a:avLst/>
                </a:prstGeom>
                <a:blipFill>
                  <a:blip r:embed="rId4"/>
                  <a:stretch>
                    <a:fillRect t="-1326"/>
                  </a:stretch>
                </a:blipFill>
              </p:spPr>
              <p:txBody>
                <a:bodyPr/>
                <a:lstStyle/>
                <a:p>
                  <a:r>
                    <a:rPr lang="zh-CN" altLang="en-US">
                      <a:noFill/>
                    </a:rPr>
                    <a:t> </a:t>
                  </a:r>
                </a:p>
              </p:txBody>
            </p:sp>
          </mc:Fallback>
        </mc:AlternateContent>
      </p:grpSp>
      <p:sp>
        <p:nvSpPr>
          <p:cNvPr id="12" name="矩形 11">
            <a:extLst>
              <a:ext uri="{FF2B5EF4-FFF2-40B4-BE49-F238E27FC236}">
                <a16:creationId xmlns:a16="http://schemas.microsoft.com/office/drawing/2014/main" id="{156AF917-B2BD-40B4-91A9-6B53B4C0535B}"/>
              </a:ext>
            </a:extLst>
          </p:cNvPr>
          <p:cNvSpPr/>
          <p:nvPr/>
        </p:nvSpPr>
        <p:spPr>
          <a:xfrm>
            <a:off x="1528118" y="0"/>
            <a:ext cx="10663882" cy="400110"/>
          </a:xfrm>
          <a:prstGeom prst="rect">
            <a:avLst/>
          </a:prstGeom>
        </p:spPr>
        <p:txBody>
          <a:bodyPr wrap="square">
            <a:spAutoFit/>
          </a:bodyPr>
          <a:lstStyle/>
          <a:p>
            <a:r>
              <a:rPr lang="en-US" altLang="zh-CN" sz="1000" dirty="0">
                <a:solidFill>
                  <a:srgbClr val="000000"/>
                </a:solidFill>
                <a:latin typeface="+mj-lt"/>
                <a:ea typeface="Microsoft YaHei" panose="020B0503020204020204" pitchFamily="34" charset="-122"/>
              </a:rPr>
              <a:t>Jiang X , </a:t>
            </a:r>
            <a:r>
              <a:rPr lang="en-US" altLang="zh-CN" sz="1000" dirty="0" err="1">
                <a:solidFill>
                  <a:srgbClr val="000000"/>
                </a:solidFill>
                <a:latin typeface="+mj-lt"/>
                <a:ea typeface="Microsoft YaHei" panose="020B0503020204020204" pitchFamily="34" charset="-122"/>
              </a:rPr>
              <a:t>Xiong</a:t>
            </a:r>
            <a:r>
              <a:rPr lang="en-US" altLang="zh-CN" sz="1000" dirty="0">
                <a:solidFill>
                  <a:srgbClr val="000000"/>
                </a:solidFill>
                <a:latin typeface="+mj-lt"/>
                <a:ea typeface="Microsoft YaHei" panose="020B0503020204020204" pitchFamily="34" charset="-122"/>
              </a:rPr>
              <a:t> H , Wang C , et al. Mining globally distributed frequent subgraphs in a single labeled graph[J]. Data &amp; Knowledge Engineering, 2009, 68(10):1034-1058.</a:t>
            </a:r>
          </a:p>
          <a:p>
            <a:r>
              <a:rPr lang="en-US" altLang="zh-CN" sz="1000" dirty="0">
                <a:latin typeface="+mj-lt"/>
              </a:rPr>
              <a:t>Dhiman A , Jain S K . Optimizing Frequent Subgraph Mining for Single Large Graph[J]. Procedia Computer Science, 2016, 89:378-385.</a:t>
            </a:r>
            <a:endParaRPr lang="zh-CN" altLang="en-US" sz="1000" dirty="0">
              <a:latin typeface="+mj-lt"/>
            </a:endParaRPr>
          </a:p>
        </p:txBody>
      </p:sp>
      <p:sp>
        <p:nvSpPr>
          <p:cNvPr id="3" name="灯片编号占位符 2">
            <a:extLst>
              <a:ext uri="{FF2B5EF4-FFF2-40B4-BE49-F238E27FC236}">
                <a16:creationId xmlns:a16="http://schemas.microsoft.com/office/drawing/2014/main" id="{1B8E6B81-B9C4-4A54-A704-2436CB5F5E0E}"/>
              </a:ext>
            </a:extLst>
          </p:cNvPr>
          <p:cNvSpPr>
            <a:spLocks noGrp="1"/>
          </p:cNvSpPr>
          <p:nvPr>
            <p:ph type="sldNum" sz="quarter" idx="12"/>
          </p:nvPr>
        </p:nvSpPr>
        <p:spPr/>
        <p:txBody>
          <a:bodyPr/>
          <a:lstStyle/>
          <a:p>
            <a:fld id="{2F2F8C80-FD9F-46B3-96B3-1B82D9D7CF14}" type="slidenum">
              <a:rPr lang="zh-CN" altLang="en-US" smtClean="0"/>
              <a:t>27</a:t>
            </a:fld>
            <a:endParaRPr lang="zh-CN" altLang="en-US"/>
          </a:p>
        </p:txBody>
      </p:sp>
    </p:spTree>
    <p:extLst>
      <p:ext uri="{BB962C8B-B14F-4D97-AF65-F5344CB8AC3E}">
        <p14:creationId xmlns:p14="http://schemas.microsoft.com/office/powerpoint/2010/main" val="3021860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IMPROVEMENT ALGORITHM</a:t>
            </a:r>
            <a:endParaRPr lang="zh-CN" altLang="en-US" dirty="0"/>
          </a:p>
        </p:txBody>
      </p:sp>
      <p:pic>
        <p:nvPicPr>
          <p:cNvPr id="4" name="内容占位符 3">
            <a:extLst>
              <a:ext uri="{FF2B5EF4-FFF2-40B4-BE49-F238E27FC236}">
                <a16:creationId xmlns:a16="http://schemas.microsoft.com/office/drawing/2014/main" id="{E9DA0474-9304-47C0-B935-8544D5E2DBD2}"/>
              </a:ext>
            </a:extLst>
          </p:cNvPr>
          <p:cNvPicPr>
            <a:picLocks noGrp="1" noChangeAspect="1"/>
          </p:cNvPicPr>
          <p:nvPr>
            <p:ph idx="1"/>
          </p:nvPr>
        </p:nvPicPr>
        <p:blipFill>
          <a:blip r:embed="rId2"/>
          <a:stretch>
            <a:fillRect/>
          </a:stretch>
        </p:blipFill>
        <p:spPr>
          <a:xfrm>
            <a:off x="1528118" y="1428750"/>
            <a:ext cx="6401473" cy="5318039"/>
          </a:xfrm>
          <a:prstGeom prst="rect">
            <a:avLst/>
          </a:prstGeom>
        </p:spPr>
      </p:pic>
      <p:cxnSp>
        <p:nvCxnSpPr>
          <p:cNvPr id="5" name="直接箭头连接符 4">
            <a:extLst>
              <a:ext uri="{FF2B5EF4-FFF2-40B4-BE49-F238E27FC236}">
                <a16:creationId xmlns:a16="http://schemas.microsoft.com/office/drawing/2014/main" id="{58054451-1B44-49A5-A442-BC6B0C6C8D98}"/>
              </a:ext>
            </a:extLst>
          </p:cNvPr>
          <p:cNvCxnSpPr>
            <a:cxnSpLocks/>
          </p:cNvCxnSpPr>
          <p:nvPr/>
        </p:nvCxnSpPr>
        <p:spPr>
          <a:xfrm flipV="1">
            <a:off x="4524667" y="3768768"/>
            <a:ext cx="3064304" cy="2295701"/>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192A88A-647E-4A52-A884-5C320DC16546}"/>
              </a:ext>
            </a:extLst>
          </p:cNvPr>
          <p:cNvGrpSpPr/>
          <p:nvPr/>
        </p:nvGrpSpPr>
        <p:grpSpPr>
          <a:xfrm>
            <a:off x="7497024" y="1451714"/>
            <a:ext cx="4524666" cy="2624831"/>
            <a:chOff x="7759281" y="685800"/>
            <a:chExt cx="4524666" cy="2624831"/>
          </a:xfrm>
        </p:grpSpPr>
        <p:sp>
          <p:nvSpPr>
            <p:cNvPr id="7" name="矩形 6">
              <a:extLst>
                <a:ext uri="{FF2B5EF4-FFF2-40B4-BE49-F238E27FC236}">
                  <a16:creationId xmlns:a16="http://schemas.microsoft.com/office/drawing/2014/main" id="{AD738A25-6215-40C4-959F-4636F638E057}"/>
                </a:ext>
              </a:extLst>
            </p:cNvPr>
            <p:cNvSpPr/>
            <p:nvPr/>
          </p:nvSpPr>
          <p:spPr>
            <a:xfrm>
              <a:off x="7851228" y="685800"/>
              <a:ext cx="4340772" cy="229409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F1FA12F-0004-4167-A569-6AD90EAB873A}"/>
                    </a:ext>
                  </a:extLst>
                </p:cNvPr>
                <p:cNvSpPr txBox="1"/>
                <p:nvPr/>
              </p:nvSpPr>
              <p:spPr>
                <a:xfrm>
                  <a:off x="7759281" y="1016541"/>
                  <a:ext cx="4524666" cy="2294090"/>
                </a:xfrm>
                <a:prstGeom prst="rect">
                  <a:avLst/>
                </a:prstGeom>
                <a:noFill/>
              </p:spPr>
              <p:txBody>
                <a:bodyPr wrap="square" rtlCol="0">
                  <a:spAutoFit/>
                </a:bodyPr>
                <a:lstStyle/>
                <a:p>
                  <a:r>
                    <a:rPr lang="en-US" altLang="zh-CN" sz="2000" dirty="0"/>
                    <a:t>	</a:t>
                  </a:r>
                  <a:r>
                    <a:rPr lang="en-US" altLang="zh-CN" sz="2000" b="1" dirty="0"/>
                    <a:t>if</a:t>
                  </a:r>
                  <a:r>
                    <a:rPr lang="en-US" altLang="zh-CN" sz="2000" dirty="0"/>
                    <a:t> P* contains repeating edge </a:t>
                  </a:r>
                  <a:r>
                    <a:rPr lang="en-US" altLang="zh-CN" sz="2000" b="1" dirty="0"/>
                    <a:t>do</a:t>
                  </a:r>
                </a:p>
                <a:p>
                  <a:r>
                    <a:rPr lang="en-US" altLang="zh-CN" sz="2000" dirty="0"/>
                    <a:t>		calculate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ub>
                      </m:sSub>
                    </m:oMath>
                  </a14:m>
                  <a:endParaRPr lang="en-US" altLang="zh-CN" sz="2000" dirty="0"/>
                </a:p>
                <a:p>
                  <a:r>
                    <a:rPr lang="en-US" altLang="zh-CN" sz="2000" dirty="0"/>
                    <a:t>		</a:t>
                  </a:r>
                  <a:r>
                    <a:rPr lang="en-US" altLang="zh-CN" sz="2000" b="1" dirty="0"/>
                    <a:t>if</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𝑝</m:t>
                          </m:r>
                          <m:r>
                            <a:rPr lang="en-US" altLang="zh-CN" sz="2000" i="1">
                              <a:latin typeface="Cambria Math" panose="02040503050406030204" pitchFamily="18" charset="0"/>
                            </a:rPr>
                            <m:t>∗</m:t>
                          </m:r>
                        </m:sub>
                      </m:sSub>
                      <m:r>
                        <a:rPr lang="en-US" altLang="zh-CN" sz="2000" i="1" smtClean="0">
                          <a:latin typeface="Cambria Math" panose="02040503050406030204" pitchFamily="18" charset="0"/>
                          <a:ea typeface="Cambria Math" panose="02040503050406030204" pitchFamily="18" charset="0"/>
                        </a:rPr>
                        <m:t>&lt;</m:t>
                      </m:r>
                      <m:r>
                        <m:rPr>
                          <m:sty m:val="p"/>
                        </m:rPr>
                        <a:rPr lang="en-US" altLang="zh-CN" sz="2000" b="0" i="0" smtClean="0">
                          <a:latin typeface="Cambria Math" panose="02040503050406030204" pitchFamily="18" charset="0"/>
                          <a:ea typeface="Cambria Math" panose="02040503050406030204" pitchFamily="18" charset="0"/>
                        </a:rPr>
                        <m:t>min</m:t>
                      </m:r>
                      <m:r>
                        <a:rPr lang="en-US" altLang="zh-CN" sz="2000" b="0" i="1" smtClean="0">
                          <a:latin typeface="Cambria Math" panose="02040503050406030204" pitchFamily="18" charset="0"/>
                          <a:ea typeface="Cambria Math" panose="02040503050406030204" pitchFamily="18" charset="0"/>
                        </a:rPr>
                        <m:t>⁡_</m:t>
                      </m:r>
                      <m:r>
                        <a:rPr lang="en-US" altLang="zh-CN" sz="2000" b="0" i="1" smtClean="0">
                          <a:latin typeface="Cambria Math" panose="02040503050406030204" pitchFamily="18" charset="0"/>
                          <a:ea typeface="Cambria Math" panose="02040503050406030204" pitchFamily="18" charset="0"/>
                        </a:rPr>
                        <m:t>𝑠𝑢𝑝</m:t>
                      </m:r>
                    </m:oMath>
                  </a14:m>
                  <a:r>
                    <a:rPr lang="en-US" altLang="zh-CN" sz="2000" dirty="0"/>
                    <a:t> </a:t>
                  </a:r>
                  <a:r>
                    <a:rPr lang="en-US" altLang="zh-CN" sz="2000" b="1" dirty="0"/>
                    <a:t>do</a:t>
                  </a:r>
                </a:p>
                <a:p>
                  <a:r>
                    <a:rPr lang="en-US" altLang="zh-CN" sz="2000" dirty="0"/>
                    <a:t>			remove P* from P</a:t>
                  </a:r>
                </a:p>
                <a:p>
                  <a:r>
                    <a:rPr lang="en-US" altLang="zh-CN" sz="2000" dirty="0"/>
                    <a:t>			continue</a:t>
                  </a:r>
                </a:p>
                <a:p>
                  <a:endParaRPr lang="en-US" altLang="zh-CN" sz="2000" dirty="0"/>
                </a:p>
                <a:p>
                  <a:endParaRPr lang="zh-CN" altLang="en-US" sz="2000" dirty="0"/>
                </a:p>
              </p:txBody>
            </p:sp>
          </mc:Choice>
          <mc:Fallback xmlns="">
            <p:sp>
              <p:nvSpPr>
                <p:cNvPr id="6" name="文本框 5">
                  <a:extLst>
                    <a:ext uri="{FF2B5EF4-FFF2-40B4-BE49-F238E27FC236}">
                      <a16:creationId xmlns:a16="http://schemas.microsoft.com/office/drawing/2014/main" id="{2F1FA12F-0004-4167-A569-6AD90EAB873A}"/>
                    </a:ext>
                  </a:extLst>
                </p:cNvPr>
                <p:cNvSpPr txBox="1">
                  <a:spLocks noRot="1" noChangeAspect="1" noMove="1" noResize="1" noEditPoints="1" noAdjustHandles="1" noChangeArrowheads="1" noChangeShapeType="1" noTextEdit="1"/>
                </p:cNvSpPr>
                <p:nvPr/>
              </p:nvSpPr>
              <p:spPr>
                <a:xfrm>
                  <a:off x="7759281" y="1016541"/>
                  <a:ext cx="4524666" cy="2294090"/>
                </a:xfrm>
                <a:prstGeom prst="rect">
                  <a:avLst/>
                </a:prstGeom>
                <a:blipFill>
                  <a:blip r:embed="rId3"/>
                  <a:stretch>
                    <a:fillRect t="-1326"/>
                  </a:stretch>
                </a:blipFill>
              </p:spPr>
              <p:txBody>
                <a:bodyPr/>
                <a:lstStyle/>
                <a:p>
                  <a:r>
                    <a:rPr lang="zh-CN" altLang="en-US">
                      <a:noFill/>
                    </a:rPr>
                    <a:t> </a:t>
                  </a:r>
                </a:p>
              </p:txBody>
            </p:sp>
          </mc:Fallback>
        </mc:AlternateContent>
      </p:grpSp>
      <p:sp>
        <p:nvSpPr>
          <p:cNvPr id="12" name="矩形 11">
            <a:extLst>
              <a:ext uri="{FF2B5EF4-FFF2-40B4-BE49-F238E27FC236}">
                <a16:creationId xmlns:a16="http://schemas.microsoft.com/office/drawing/2014/main" id="{156AF917-B2BD-40B4-91A9-6B53B4C0535B}"/>
              </a:ext>
            </a:extLst>
          </p:cNvPr>
          <p:cNvSpPr/>
          <p:nvPr/>
        </p:nvSpPr>
        <p:spPr>
          <a:xfrm>
            <a:off x="1528118" y="0"/>
            <a:ext cx="10663882" cy="400110"/>
          </a:xfrm>
          <a:prstGeom prst="rect">
            <a:avLst/>
          </a:prstGeom>
        </p:spPr>
        <p:txBody>
          <a:bodyPr wrap="square">
            <a:spAutoFit/>
          </a:bodyPr>
          <a:lstStyle/>
          <a:p>
            <a:r>
              <a:rPr lang="en-US" altLang="zh-CN" sz="1000" dirty="0">
                <a:solidFill>
                  <a:srgbClr val="000000"/>
                </a:solidFill>
                <a:latin typeface="+mj-lt"/>
                <a:ea typeface="Microsoft YaHei" panose="020B0503020204020204" pitchFamily="34" charset="-122"/>
              </a:rPr>
              <a:t>Jiang X , </a:t>
            </a:r>
            <a:r>
              <a:rPr lang="en-US" altLang="zh-CN" sz="1000" dirty="0" err="1">
                <a:solidFill>
                  <a:srgbClr val="000000"/>
                </a:solidFill>
                <a:latin typeface="+mj-lt"/>
                <a:ea typeface="Microsoft YaHei" panose="020B0503020204020204" pitchFamily="34" charset="-122"/>
              </a:rPr>
              <a:t>Xiong</a:t>
            </a:r>
            <a:r>
              <a:rPr lang="en-US" altLang="zh-CN" sz="1000" dirty="0">
                <a:solidFill>
                  <a:srgbClr val="000000"/>
                </a:solidFill>
                <a:latin typeface="+mj-lt"/>
                <a:ea typeface="Microsoft YaHei" panose="020B0503020204020204" pitchFamily="34" charset="-122"/>
              </a:rPr>
              <a:t> H , Wang C , et al. Mining globally distributed frequent subgraphs in a single labeled graph[J]. Data &amp; Knowledge Engineering, 2009, 68(10):1034-1058.</a:t>
            </a:r>
          </a:p>
          <a:p>
            <a:r>
              <a:rPr lang="en-US" altLang="zh-CN" sz="1000" dirty="0">
                <a:latin typeface="+mj-lt"/>
              </a:rPr>
              <a:t>Dhiman A , Jain S K . Optimizing Frequent Subgraph Mining for Single Large Graph[J]. Procedia Computer Science, 2016, 89:378-385.</a:t>
            </a:r>
            <a:endParaRPr lang="zh-CN" altLang="en-US" sz="1000" dirty="0">
              <a:latin typeface="+mj-lt"/>
            </a:endParaRPr>
          </a:p>
        </p:txBody>
      </p:sp>
      <p:sp>
        <p:nvSpPr>
          <p:cNvPr id="9" name="文本框 8">
            <a:extLst>
              <a:ext uri="{FF2B5EF4-FFF2-40B4-BE49-F238E27FC236}">
                <a16:creationId xmlns:a16="http://schemas.microsoft.com/office/drawing/2014/main" id="{0DD948CB-6DE3-4853-B4C8-11AE3B8CA62F}"/>
              </a:ext>
            </a:extLst>
          </p:cNvPr>
          <p:cNvSpPr txBox="1"/>
          <p:nvPr/>
        </p:nvSpPr>
        <p:spPr>
          <a:xfrm>
            <a:off x="7929591" y="3907763"/>
            <a:ext cx="4157708" cy="2677656"/>
          </a:xfrm>
          <a:prstGeom prst="rect">
            <a:avLst/>
          </a:prstGeom>
          <a:noFill/>
        </p:spPr>
        <p:txBody>
          <a:bodyPr wrap="square" rtlCol="0">
            <a:spAutoFit/>
          </a:bodyPr>
          <a:lstStyle/>
          <a:p>
            <a:pPr algn="ctr"/>
            <a:r>
              <a:rPr lang="en-US" altLang="zh-CN" sz="2800" dirty="0"/>
              <a:t>So I eliminate the infrequent subgraphs from subgraph mining process </a:t>
            </a:r>
          </a:p>
          <a:p>
            <a:pPr algn="ctr"/>
            <a:r>
              <a:rPr lang="en-US" altLang="zh-CN" sz="2800" dirty="0">
                <a:solidFill>
                  <a:srgbClr val="FF0000"/>
                </a:solidFill>
              </a:rPr>
              <a:t>without calculating the exact support value!</a:t>
            </a:r>
            <a:endParaRPr lang="zh-CN" altLang="en-US" sz="2800" dirty="0"/>
          </a:p>
        </p:txBody>
      </p:sp>
      <p:sp>
        <p:nvSpPr>
          <p:cNvPr id="3" name="灯片编号占位符 2">
            <a:extLst>
              <a:ext uri="{FF2B5EF4-FFF2-40B4-BE49-F238E27FC236}">
                <a16:creationId xmlns:a16="http://schemas.microsoft.com/office/drawing/2014/main" id="{27ACD2AA-A928-4207-89A9-5DF97EF97FE0}"/>
              </a:ext>
            </a:extLst>
          </p:cNvPr>
          <p:cNvSpPr>
            <a:spLocks noGrp="1"/>
          </p:cNvSpPr>
          <p:nvPr>
            <p:ph type="sldNum" sz="quarter" idx="12"/>
          </p:nvPr>
        </p:nvSpPr>
        <p:spPr/>
        <p:txBody>
          <a:bodyPr/>
          <a:lstStyle/>
          <a:p>
            <a:fld id="{2F2F8C80-FD9F-46B3-96B3-1B82D9D7CF14}" type="slidenum">
              <a:rPr lang="zh-CN" altLang="en-US" smtClean="0"/>
              <a:t>28</a:t>
            </a:fld>
            <a:endParaRPr lang="zh-CN" altLang="en-US"/>
          </a:p>
        </p:txBody>
      </p:sp>
    </p:spTree>
    <p:extLst>
      <p:ext uri="{BB962C8B-B14F-4D97-AF65-F5344CB8AC3E}">
        <p14:creationId xmlns:p14="http://schemas.microsoft.com/office/powerpoint/2010/main" val="3462702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STEP 2 : CSP for optimizing frequency computation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43EA88-BEA9-4C16-8860-780DC45F04EF}"/>
                  </a:ext>
                </a:extLst>
              </p:cNvPr>
              <p:cNvSpPr>
                <a:spLocks noGrp="1"/>
              </p:cNvSpPr>
              <p:nvPr>
                <p:ph idx="1"/>
              </p:nvPr>
            </p:nvSpPr>
            <p:spPr>
              <a:xfrm>
                <a:off x="1371600" y="1908628"/>
                <a:ext cx="10704786" cy="4572001"/>
              </a:xfrm>
            </p:spPr>
            <p:txBody>
              <a:bodyPr>
                <a:noAutofit/>
              </a:bodyPr>
              <a:lstStyle/>
              <a:p>
                <a:r>
                  <a:rPr lang="en-US" altLang="zh-CN" sz="2800" dirty="0"/>
                  <a:t>Definition : let S be a subgraph of a graph G. The subgraph S to graph G CSP, is a CSP(</a:t>
                </a:r>
                <a14:m>
                  <m:oMath xmlns:m="http://schemas.openxmlformats.org/officeDocument/2006/math">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oMath>
                </a14:m>
                <a:r>
                  <a:rPr lang="en-US" altLang="zh-CN" sz="2800" dirty="0"/>
                  <a:t>), where</a:t>
                </a:r>
              </a:p>
              <a:p>
                <a:pPr marL="0" indent="0">
                  <a:buNone/>
                </a:pPr>
                <a:r>
                  <a:rPr lang="en-US" altLang="zh-CN" sz="2800" dirty="0"/>
                  <a:t>	1. X contains a variable for every node </a:t>
                </a:r>
              </a:p>
              <a:p>
                <a:pPr marL="0" indent="0">
                  <a:buNone/>
                </a:pPr>
                <a:r>
                  <a:rPr lang="en-US" altLang="zh-CN" sz="2800" dirty="0"/>
                  <a:t>	</a:t>
                </a:r>
              </a:p>
            </p:txBody>
          </p:sp>
        </mc:Choice>
        <mc:Fallback xmlns="">
          <p:sp>
            <p:nvSpPr>
              <p:cNvPr id="3" name="内容占位符 2">
                <a:extLst>
                  <a:ext uri="{FF2B5EF4-FFF2-40B4-BE49-F238E27FC236}">
                    <a16:creationId xmlns:a16="http://schemas.microsoft.com/office/drawing/2014/main" id="{6643EA88-BEA9-4C16-8860-780DC45F04EF}"/>
                  </a:ext>
                </a:extLst>
              </p:cNvPr>
              <p:cNvSpPr>
                <a:spLocks noGrp="1" noRot="1" noChangeAspect="1" noMove="1" noResize="1" noEditPoints="1" noAdjustHandles="1" noChangeArrowheads="1" noChangeShapeType="1" noTextEdit="1"/>
              </p:cNvSpPr>
              <p:nvPr>
                <p:ph idx="1"/>
              </p:nvPr>
            </p:nvSpPr>
            <p:spPr>
              <a:xfrm>
                <a:off x="1371600" y="1908628"/>
                <a:ext cx="10704786" cy="4572001"/>
              </a:xfrm>
              <a:blipFill>
                <a:blip r:embed="rId3"/>
                <a:stretch>
                  <a:fillRect l="-1025" t="-186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C20B025-2072-4AC9-B246-9FCB064251C9}"/>
              </a:ext>
            </a:extLst>
          </p:cNvPr>
          <p:cNvSpPr>
            <a:spLocks noGrp="1"/>
          </p:cNvSpPr>
          <p:nvPr>
            <p:ph type="sldNum" sz="quarter" idx="12"/>
          </p:nvPr>
        </p:nvSpPr>
        <p:spPr/>
        <p:txBody>
          <a:bodyPr/>
          <a:lstStyle/>
          <a:p>
            <a:fld id="{2F2F8C80-FD9F-46B3-96B3-1B82D9D7CF14}" type="slidenum">
              <a:rPr lang="zh-CN" altLang="en-US" smtClean="0"/>
              <a:t>29</a:t>
            </a:fld>
            <a:endParaRPr lang="zh-CN" altLang="en-US"/>
          </a:p>
        </p:txBody>
      </p:sp>
    </p:spTree>
    <p:extLst>
      <p:ext uri="{BB962C8B-B14F-4D97-AF65-F5344CB8AC3E}">
        <p14:creationId xmlns:p14="http://schemas.microsoft.com/office/powerpoint/2010/main" val="390090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B0116-DE88-453F-B94A-2EA9B42E3159}"/>
              </a:ext>
            </a:extLst>
          </p:cNvPr>
          <p:cNvSpPr>
            <a:spLocks noGrp="1"/>
          </p:cNvSpPr>
          <p:nvPr>
            <p:ph type="title"/>
          </p:nvPr>
        </p:nvSpPr>
        <p:spPr/>
        <p:txBody>
          <a:bodyPr/>
          <a:lstStyle/>
          <a:p>
            <a:r>
              <a:rPr lang="en-US" altLang="zh-CN" dirty="0"/>
              <a:t>COMPLEXITY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0357630-81F8-4C2A-9AF7-3060BC2D5A7A}"/>
                  </a:ext>
                </a:extLst>
              </p:cNvPr>
              <p:cNvSpPr>
                <a:spLocks noGrp="1"/>
              </p:cNvSpPr>
              <p:nvPr>
                <p:ph idx="1"/>
              </p:nvPr>
            </p:nvSpPr>
            <p:spPr>
              <a:xfrm>
                <a:off x="1371600" y="1638300"/>
                <a:ext cx="10820400" cy="3581400"/>
              </a:xfrm>
            </p:spPr>
            <p:txBody>
              <a:bodyPr>
                <a:normAutofit/>
              </a:bodyPr>
              <a:lstStyle/>
              <a:p>
                <a:r>
                  <a:rPr lang="en-US" altLang="zh-CN" sz="2800" dirty="0"/>
                  <a:t>Let N and n be the number of nodes of graph G and subgraph S respectively</a:t>
                </a:r>
              </a:p>
              <a:p>
                <a:r>
                  <a:rPr lang="en-US" altLang="zh-CN" sz="2800" dirty="0"/>
                  <a:t>Computes all subgraphs of G —— </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2</m:t>
                        </m:r>
                      </m:e>
                      <m:sup>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𝑁</m:t>
                            </m:r>
                          </m:e>
                          <m:sup>
                            <m:r>
                              <a:rPr lang="en-US" altLang="zh-CN" sz="2800" b="0" i="1" smtClean="0">
                                <a:latin typeface="Cambria Math" panose="02040503050406030204" pitchFamily="18" charset="0"/>
                              </a:rPr>
                              <m:t>2</m:t>
                            </m:r>
                          </m:sup>
                        </m:sSup>
                      </m:sup>
                    </m:sSup>
                    <m:r>
                      <a:rPr lang="en-US" altLang="zh-CN" sz="2800" b="0" i="1" smtClean="0">
                        <a:latin typeface="Cambria Math" panose="02040503050406030204" pitchFamily="18" charset="0"/>
                      </a:rPr>
                      <m:t>)</m:t>
                    </m:r>
                  </m:oMath>
                </a14:m>
                <a:endParaRPr lang="en-US" altLang="zh-CN" sz="2800" dirty="0"/>
              </a:p>
              <a:p>
                <a:r>
                  <a:rPr lang="en-US" altLang="zh-CN" sz="2800" dirty="0"/>
                  <a:t>Evaluates frequency which is reduced to the computation of subgraph isomorphisms (</a:t>
                </a:r>
                <a:r>
                  <a:rPr lang="en-US" altLang="zh-CN" sz="2800" b="1" dirty="0">
                    <a:solidFill>
                      <a:srgbClr val="FF0000"/>
                    </a:solidFill>
                  </a:rPr>
                  <a:t>a well-known NP-hard problem</a:t>
                </a:r>
                <a:r>
                  <a:rPr lang="en-US" altLang="zh-CN" sz="2800" dirty="0"/>
                  <a:t>)  —— </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𝑁</m:t>
                        </m:r>
                      </m:e>
                      <m:sup>
                        <m:r>
                          <a:rPr lang="en-US" altLang="zh-CN" sz="2800" b="0" i="1" smtClean="0">
                            <a:latin typeface="Cambria Math" panose="02040503050406030204" pitchFamily="18" charset="0"/>
                          </a:rPr>
                          <m:t>𝑛</m:t>
                        </m:r>
                      </m:sup>
                    </m:sSup>
                    <m:r>
                      <a:rPr lang="en-US" altLang="zh-CN" sz="2800" b="0" i="1" smtClean="0">
                        <a:latin typeface="Cambria Math" panose="02040503050406030204" pitchFamily="18" charset="0"/>
                      </a:rPr>
                      <m:t>)</m:t>
                    </m:r>
                  </m:oMath>
                </a14:m>
                <a:endParaRPr lang="en-US" altLang="zh-CN" sz="2800" dirty="0"/>
              </a:p>
              <a:p>
                <a:r>
                  <a:rPr lang="en-US" altLang="zh-CN" sz="2800" dirty="0"/>
                  <a:t>Overall, the complexity of the mining process is </a:t>
                </a:r>
                <a14:m>
                  <m:oMath xmlns:m="http://schemas.openxmlformats.org/officeDocument/2006/math">
                    <m:r>
                      <a:rPr lang="en-US" altLang="zh-CN" sz="2800" i="1">
                        <a:latin typeface="Cambria Math" panose="02040503050406030204" pitchFamily="18" charset="0"/>
                      </a:rPr>
                      <m:t>𝑂</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2</m:t>
                        </m:r>
                      </m:e>
                      <m:sup>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𝑁</m:t>
                            </m:r>
                          </m:e>
                          <m:sup>
                            <m:r>
                              <a:rPr lang="en-US" altLang="zh-CN" sz="2800" i="1">
                                <a:latin typeface="Cambria Math" panose="02040503050406030204" pitchFamily="18" charset="0"/>
                              </a:rPr>
                              <m:t>2</m:t>
                            </m:r>
                          </m:sup>
                        </m:sSup>
                      </m:sup>
                    </m:sSup>
                    <m:r>
                      <a:rPr lang="en-US" altLang="zh-CN" sz="280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𝑁</m:t>
                        </m:r>
                      </m:e>
                      <m:sup>
                        <m:r>
                          <a:rPr lang="en-US" altLang="zh-CN" sz="2800" i="1">
                            <a:latin typeface="Cambria Math" panose="02040503050406030204" pitchFamily="18" charset="0"/>
                          </a:rPr>
                          <m:t>𝑛</m:t>
                        </m:r>
                      </m:sup>
                    </m:sSup>
                    <m:r>
                      <a:rPr lang="en-US" altLang="zh-CN" sz="2800" i="1" smtClean="0">
                        <a:latin typeface="Cambria Math" panose="02040503050406030204" pitchFamily="18" charset="0"/>
                      </a:rPr>
                      <m:t>)</m:t>
                    </m:r>
                  </m:oMath>
                </a14:m>
                <a:endParaRPr lang="en-US" altLang="zh-CN" sz="2800" dirty="0"/>
              </a:p>
              <a:p>
                <a:pPr marL="0" indent="0">
                  <a:buNone/>
                </a:pPr>
                <a:endParaRPr lang="en-US" altLang="zh-CN" sz="2800" dirty="0"/>
              </a:p>
              <a:p>
                <a:endParaRPr lang="zh-CN" altLang="en-US" sz="2800" dirty="0"/>
              </a:p>
            </p:txBody>
          </p:sp>
        </mc:Choice>
        <mc:Fallback xmlns="">
          <p:sp>
            <p:nvSpPr>
              <p:cNvPr id="3" name="内容占位符 2">
                <a:extLst>
                  <a:ext uri="{FF2B5EF4-FFF2-40B4-BE49-F238E27FC236}">
                    <a16:creationId xmlns:a16="http://schemas.microsoft.com/office/drawing/2014/main" id="{80357630-81F8-4C2A-9AF7-3060BC2D5A7A}"/>
                  </a:ext>
                </a:extLst>
              </p:cNvPr>
              <p:cNvSpPr>
                <a:spLocks noGrp="1" noRot="1" noChangeAspect="1" noMove="1" noResize="1" noEditPoints="1" noAdjustHandles="1" noChangeArrowheads="1" noChangeShapeType="1" noTextEdit="1"/>
              </p:cNvSpPr>
              <p:nvPr>
                <p:ph idx="1"/>
              </p:nvPr>
            </p:nvSpPr>
            <p:spPr>
              <a:xfrm>
                <a:off x="1371600" y="1638300"/>
                <a:ext cx="10820400" cy="3581400"/>
              </a:xfrm>
              <a:blipFill>
                <a:blip r:embed="rId3"/>
                <a:stretch>
                  <a:fillRect l="-1014" t="-2555"/>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222E66B8-A078-4682-8F5F-3EA021B961DA}"/>
              </a:ext>
            </a:extLst>
          </p:cNvPr>
          <p:cNvSpPr>
            <a:spLocks noGrp="1"/>
          </p:cNvSpPr>
          <p:nvPr>
            <p:ph type="sldNum" sz="quarter" idx="12"/>
          </p:nvPr>
        </p:nvSpPr>
        <p:spPr/>
        <p:txBody>
          <a:bodyPr/>
          <a:lstStyle/>
          <a:p>
            <a:fld id="{2F2F8C80-FD9F-46B3-96B3-1B82D9D7CF14}" type="slidenum">
              <a:rPr lang="zh-CN" altLang="en-US" smtClean="0"/>
              <a:t>3</a:t>
            </a:fld>
            <a:endParaRPr lang="zh-CN" altLang="en-US"/>
          </a:p>
        </p:txBody>
      </p:sp>
    </p:spTree>
    <p:extLst>
      <p:ext uri="{BB962C8B-B14F-4D97-AF65-F5344CB8AC3E}">
        <p14:creationId xmlns:p14="http://schemas.microsoft.com/office/powerpoint/2010/main" val="1907907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STEP 2 : CSP for optimizing frequency computation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43EA88-BEA9-4C16-8860-780DC45F04EF}"/>
                  </a:ext>
                </a:extLst>
              </p:cNvPr>
              <p:cNvSpPr>
                <a:spLocks noGrp="1"/>
              </p:cNvSpPr>
              <p:nvPr>
                <p:ph idx="1"/>
              </p:nvPr>
            </p:nvSpPr>
            <p:spPr>
              <a:xfrm>
                <a:off x="1371600" y="1908628"/>
                <a:ext cx="10704786" cy="4572001"/>
              </a:xfrm>
            </p:spPr>
            <p:txBody>
              <a:bodyPr>
                <a:noAutofit/>
              </a:bodyPr>
              <a:lstStyle/>
              <a:p>
                <a:r>
                  <a:rPr lang="en-US" altLang="zh-CN" sz="2800" dirty="0"/>
                  <a:t>Definition : let S be a subgraph of a graph G. The subgraph S to graph G CSP, is a CSP(</a:t>
                </a:r>
                <a14:m>
                  <m:oMath xmlns:m="http://schemas.openxmlformats.org/officeDocument/2006/math">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oMath>
                </a14:m>
                <a:r>
                  <a:rPr lang="en-US" altLang="zh-CN" sz="2800" dirty="0"/>
                  <a:t>), where</a:t>
                </a:r>
              </a:p>
              <a:p>
                <a:pPr marL="0" indent="0">
                  <a:buNone/>
                </a:pPr>
                <a:r>
                  <a:rPr lang="en-US" altLang="zh-CN" sz="2800" dirty="0"/>
                  <a:t>	1. X contains a variable for every node </a:t>
                </a:r>
              </a:p>
              <a:p>
                <a:pPr marL="0" indent="0">
                  <a:buNone/>
                </a:pPr>
                <a:r>
                  <a:rPr lang="en-US" altLang="zh-CN" sz="2800" dirty="0"/>
                  <a:t>	2. D is the set of domains for each variable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𝑣</m:t>
                        </m:r>
                      </m:sub>
                    </m:sSub>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𝑋</m:t>
                    </m:r>
                  </m:oMath>
                </a14:m>
                <a:r>
                  <a:rPr lang="en-US" altLang="zh-CN" sz="2800" dirty="0"/>
                  <a:t>. Each 		domain is a subset of V</a:t>
                </a:r>
              </a:p>
              <a:p>
                <a:pPr marL="0" indent="0">
                  <a:buNone/>
                </a:pPr>
                <a:r>
                  <a:rPr lang="en-US" altLang="zh-CN" sz="2800" dirty="0"/>
                  <a:t>	</a:t>
                </a:r>
              </a:p>
            </p:txBody>
          </p:sp>
        </mc:Choice>
        <mc:Fallback xmlns="">
          <p:sp>
            <p:nvSpPr>
              <p:cNvPr id="3" name="内容占位符 2">
                <a:extLst>
                  <a:ext uri="{FF2B5EF4-FFF2-40B4-BE49-F238E27FC236}">
                    <a16:creationId xmlns:a16="http://schemas.microsoft.com/office/drawing/2014/main" id="{6643EA88-BEA9-4C16-8860-780DC45F04EF}"/>
                  </a:ext>
                </a:extLst>
              </p:cNvPr>
              <p:cNvSpPr>
                <a:spLocks noGrp="1" noRot="1" noChangeAspect="1" noMove="1" noResize="1" noEditPoints="1" noAdjustHandles="1" noChangeArrowheads="1" noChangeShapeType="1" noTextEdit="1"/>
              </p:cNvSpPr>
              <p:nvPr>
                <p:ph idx="1"/>
              </p:nvPr>
            </p:nvSpPr>
            <p:spPr>
              <a:xfrm>
                <a:off x="1371600" y="1908628"/>
                <a:ext cx="10704786" cy="4572001"/>
              </a:xfrm>
              <a:blipFill>
                <a:blip r:embed="rId3"/>
                <a:stretch>
                  <a:fillRect l="-1025" t="-186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731672F-F1B8-4056-8EBC-69C525CCDAEB}"/>
              </a:ext>
            </a:extLst>
          </p:cNvPr>
          <p:cNvSpPr>
            <a:spLocks noGrp="1"/>
          </p:cNvSpPr>
          <p:nvPr>
            <p:ph type="sldNum" sz="quarter" idx="12"/>
          </p:nvPr>
        </p:nvSpPr>
        <p:spPr/>
        <p:txBody>
          <a:bodyPr/>
          <a:lstStyle/>
          <a:p>
            <a:fld id="{2F2F8C80-FD9F-46B3-96B3-1B82D9D7CF14}" type="slidenum">
              <a:rPr lang="zh-CN" altLang="en-US" smtClean="0"/>
              <a:t>30</a:t>
            </a:fld>
            <a:endParaRPr lang="zh-CN" altLang="en-US"/>
          </a:p>
        </p:txBody>
      </p:sp>
    </p:spTree>
    <p:extLst>
      <p:ext uri="{BB962C8B-B14F-4D97-AF65-F5344CB8AC3E}">
        <p14:creationId xmlns:p14="http://schemas.microsoft.com/office/powerpoint/2010/main" val="911402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p:txBody>
          <a:bodyPr/>
          <a:lstStyle/>
          <a:p>
            <a:r>
              <a:rPr lang="en-US" altLang="zh-CN" dirty="0"/>
              <a:t>STEP 2 : CSP for optimizing frequency computation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43EA88-BEA9-4C16-8860-780DC45F04EF}"/>
                  </a:ext>
                </a:extLst>
              </p:cNvPr>
              <p:cNvSpPr>
                <a:spLocks noGrp="1"/>
              </p:cNvSpPr>
              <p:nvPr>
                <p:ph idx="1"/>
              </p:nvPr>
            </p:nvSpPr>
            <p:spPr>
              <a:xfrm>
                <a:off x="1371600" y="1908628"/>
                <a:ext cx="10704786" cy="4572001"/>
              </a:xfrm>
            </p:spPr>
            <p:txBody>
              <a:bodyPr>
                <a:noAutofit/>
              </a:bodyPr>
              <a:lstStyle/>
              <a:p>
                <a:r>
                  <a:rPr lang="en-US" altLang="zh-CN" sz="2800" dirty="0"/>
                  <a:t>Definition : let S be a subgraph of a graph G. The subgraph S to graph G CSP, is a CSP(</a:t>
                </a:r>
                <a14:m>
                  <m:oMath xmlns:m="http://schemas.openxmlformats.org/officeDocument/2006/math">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oMath>
                </a14:m>
                <a:r>
                  <a:rPr lang="en-US" altLang="zh-CN" sz="2800" dirty="0"/>
                  <a:t>), where</a:t>
                </a:r>
              </a:p>
              <a:p>
                <a:pPr marL="0" indent="0">
                  <a:buNone/>
                </a:pPr>
                <a:r>
                  <a:rPr lang="en-US" altLang="zh-CN" sz="2800" dirty="0"/>
                  <a:t>	1. X contains a variable for every node </a:t>
                </a:r>
              </a:p>
              <a:p>
                <a:pPr marL="0" indent="0">
                  <a:buNone/>
                </a:pPr>
                <a:r>
                  <a:rPr lang="en-US" altLang="zh-CN" sz="2800" dirty="0"/>
                  <a:t>	2. D is the set of domains for each variable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𝑣</m:t>
                        </m:r>
                      </m:sub>
                    </m:sSub>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𝑋</m:t>
                    </m:r>
                  </m:oMath>
                </a14:m>
                <a:r>
                  <a:rPr lang="en-US" altLang="zh-CN" sz="2800" dirty="0"/>
                  <a:t>. Each 		domain is a subset of V</a:t>
                </a:r>
              </a:p>
              <a:p>
                <a:pPr marL="0" indent="0">
                  <a:buNone/>
                </a:pPr>
                <a:r>
                  <a:rPr lang="en-US" altLang="zh-CN" sz="2800" dirty="0"/>
                  <a:t>	3. Set C contains the following constraints:</a:t>
                </a:r>
              </a:p>
              <a:p>
                <a:pPr marL="0" indent="0">
                  <a:buNone/>
                </a:pPr>
                <a:r>
                  <a:rPr lang="en-US" altLang="zh-CN" sz="2800" dirty="0"/>
                  <a:t>	a)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𝑣</m:t>
                        </m:r>
                      </m:sub>
                    </m:sSub>
                    <m:r>
                      <a:rPr lang="en-US" altLang="zh-CN" sz="2800" b="0" i="1" smtClean="0">
                        <a:latin typeface="Cambria Math" panose="02040503050406030204" pitchFamily="18" charset="0"/>
                      </a:rPr>
                      <m:t> </m:t>
                    </m:r>
                    <m:r>
                      <a:rPr lang="en-US" altLang="zh-CN" sz="2800" b="0" i="1" smtClean="0">
                        <a:latin typeface="Cambria Math" panose="02040503050406030204" pitchFamily="18" charset="0"/>
                        <a:ea typeface="Cambria Math" panose="02040503050406030204" pitchFamily="18" charset="0"/>
                      </a:rPr>
                      <m:t>≠ </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𝑣</m:t>
                            </m:r>
                          </m:e>
                          <m:sup>
                            <m:r>
                              <a:rPr lang="en-US" altLang="zh-CN" sz="2800" b="0" i="1" smtClean="0">
                                <a:latin typeface="Cambria Math" panose="02040503050406030204" pitchFamily="18" charset="0"/>
                                <a:ea typeface="Cambria Math" panose="02040503050406030204" pitchFamily="18" charset="0"/>
                              </a:rPr>
                              <m:t>′</m:t>
                            </m:r>
                          </m:sup>
                        </m:sSup>
                      </m:sub>
                    </m:sSub>
                  </m:oMath>
                </a14:m>
                <a:r>
                  <a:rPr lang="en-US" altLang="zh-CN" sz="2800" dirty="0"/>
                  <a:t> , for all distinct variables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𝑣</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𝑣</m:t>
                            </m:r>
                          </m:e>
                          <m:sup>
                            <m:r>
                              <a:rPr lang="en-US" altLang="zh-CN" sz="2800" i="1">
                                <a:latin typeface="Cambria Math" panose="02040503050406030204" pitchFamily="18" charset="0"/>
                                <a:ea typeface="Cambria Math" panose="02040503050406030204" pitchFamily="18" charset="0"/>
                              </a:rPr>
                              <m:t>′</m:t>
                            </m:r>
                          </m:sup>
                        </m:sSup>
                      </m:sub>
                    </m:sSub>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𝑋</m:t>
                    </m:r>
                  </m:oMath>
                </a14:m>
                <a:r>
                  <a:rPr lang="en-US" altLang="zh-CN" sz="2800" dirty="0"/>
                  <a:t>.</a:t>
                </a:r>
              </a:p>
              <a:p>
                <a:pPr marL="0" indent="0">
                  <a:buNone/>
                </a:pPr>
                <a:r>
                  <a:rPr lang="en-US" altLang="zh-CN" sz="2800" dirty="0"/>
                  <a:t>	b) </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𝐿</m:t>
                        </m:r>
                        <m:r>
                          <a:rPr lang="en-US" altLang="zh-CN" sz="2800" b="0" i="1" smtClean="0">
                            <a:latin typeface="Cambria Math" panose="02040503050406030204" pitchFamily="18" charset="0"/>
                          </a:rPr>
                          <m:t>(</m:t>
                        </m:r>
                        <m:r>
                          <a:rPr lang="en-US" altLang="zh-CN" sz="2800" i="1">
                            <a:latin typeface="Cambria Math" panose="02040503050406030204" pitchFamily="18" charset="0"/>
                          </a:rPr>
                          <m:t>𝑥</m:t>
                        </m:r>
                      </m:e>
                      <m:sub>
                        <m:r>
                          <a:rPr lang="en-US" altLang="zh-CN" sz="2800" i="1">
                            <a:latin typeface="Cambria Math" panose="02040503050406030204" pitchFamily="18" charset="0"/>
                          </a:rPr>
                          <m:t>𝑣</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𝐿</m:t>
                        </m:r>
                      </m:e>
                      <m:sub>
                        <m:r>
                          <a:rPr lang="en-US" altLang="zh-CN" sz="2800" b="0" i="1" smtClean="0">
                            <a:latin typeface="Cambria Math" panose="02040503050406030204" pitchFamily="18" charset="0"/>
                          </a:rPr>
                          <m:t>𝑠</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m:t>
                    </m:r>
                    <m:r>
                      <a:rPr lang="en-US" altLang="zh-CN" sz="2800" b="0" i="1" smtClean="0">
                        <a:latin typeface="Cambria Math" panose="02040503050406030204" pitchFamily="18" charset="0"/>
                      </a:rPr>
                      <m:t>)</m:t>
                    </m:r>
                  </m:oMath>
                </a14:m>
                <a:r>
                  <a:rPr lang="en-US" altLang="zh-CN" sz="2800" dirty="0"/>
                  <a:t> for every variable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𝑣</m:t>
                        </m:r>
                      </m:sub>
                    </m:sSub>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𝑋</m:t>
                    </m:r>
                  </m:oMath>
                </a14:m>
                <a:r>
                  <a:rPr lang="en-US" altLang="zh-CN" sz="2800" dirty="0"/>
                  <a:t>.</a:t>
                </a:r>
              </a:p>
              <a:p>
                <a:pPr marL="0" indent="0">
                  <a:buNone/>
                </a:pPr>
                <a:r>
                  <a:rPr lang="en-US" altLang="zh-CN" sz="2800" dirty="0"/>
                  <a:t>	c)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𝐿</m:t>
                        </m:r>
                        <m:r>
                          <a:rPr lang="en-US" altLang="zh-CN" sz="2800" i="1">
                            <a:latin typeface="Cambria Math" panose="02040503050406030204" pitchFamily="18" charset="0"/>
                          </a:rPr>
                          <m:t>(</m:t>
                        </m:r>
                        <m:r>
                          <a:rPr lang="en-US" altLang="zh-CN" sz="2800" i="1">
                            <a:latin typeface="Cambria Math" panose="02040503050406030204" pitchFamily="18" charset="0"/>
                          </a:rPr>
                          <m:t>𝑥</m:t>
                        </m:r>
                      </m:e>
                      <m:sub>
                        <m:r>
                          <a:rPr lang="en-US" altLang="zh-CN" sz="2800" i="1">
                            <a:latin typeface="Cambria Math" panose="02040503050406030204" pitchFamily="18" charset="0"/>
                          </a:rPr>
                          <m:t>𝑣</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𝑣</m:t>
                            </m:r>
                          </m:e>
                          <m:sup>
                            <m:r>
                              <a:rPr lang="en-US" altLang="zh-CN" sz="2800" i="1">
                                <a:latin typeface="Cambria Math" panose="02040503050406030204" pitchFamily="18" charset="0"/>
                                <a:ea typeface="Cambria Math" panose="02040503050406030204" pitchFamily="18" charset="0"/>
                              </a:rPr>
                              <m:t>′</m:t>
                            </m:r>
                          </m:sup>
                        </m:sSup>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𝐿</m:t>
                        </m:r>
                      </m:e>
                      <m:sub>
                        <m:r>
                          <a:rPr lang="en-US" altLang="zh-CN" sz="2800" i="1">
                            <a:latin typeface="Cambria Math" panose="02040503050406030204" pitchFamily="18" charset="0"/>
                          </a:rPr>
                          <m:t>𝑠</m:t>
                        </m:r>
                      </m:sub>
                    </m:sSub>
                    <m:r>
                      <a:rPr lang="en-US" altLang="zh-CN" sz="2800" i="1">
                        <a:latin typeface="Cambria Math" panose="02040503050406030204" pitchFamily="18" charset="0"/>
                      </a:rPr>
                      <m:t>(</m:t>
                    </m:r>
                    <m:r>
                      <a:rPr lang="en-US" altLang="zh-CN" sz="2800" i="1">
                        <a:latin typeface="Cambria Math" panose="02040503050406030204" pitchFamily="18" charset="0"/>
                      </a:rPr>
                      <m:t>𝑣</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𝑣</m:t>
                        </m:r>
                      </m:e>
                      <m:sup>
                        <m:r>
                          <a:rPr lang="en-US" altLang="zh-CN" sz="2800" b="0" i="1" smtClean="0">
                            <a:latin typeface="Cambria Math" panose="02040503050406030204" pitchFamily="18" charset="0"/>
                          </a:rPr>
                          <m:t>′</m:t>
                        </m:r>
                      </m:sup>
                    </m:sSup>
                    <m:r>
                      <a:rPr lang="en-US" altLang="zh-CN" sz="2800" i="1">
                        <a:latin typeface="Cambria Math" panose="02040503050406030204" pitchFamily="18" charset="0"/>
                      </a:rPr>
                      <m:t>)</m:t>
                    </m:r>
                  </m:oMath>
                </a14:m>
                <a:r>
                  <a:rPr lang="en-US" altLang="zh-CN" sz="2800" dirty="0"/>
                  <a:t> for all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𝑣</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𝑣</m:t>
                            </m:r>
                          </m:e>
                          <m:sup>
                            <m:r>
                              <a:rPr lang="en-US" altLang="zh-CN" sz="2800" i="1">
                                <a:latin typeface="Cambria Math" panose="02040503050406030204" pitchFamily="18" charset="0"/>
                                <a:ea typeface="Cambria Math" panose="02040503050406030204" pitchFamily="18" charset="0"/>
                              </a:rPr>
                              <m:t>′</m:t>
                            </m:r>
                          </m:sup>
                        </m:sSup>
                      </m:sub>
                    </m:sSub>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𝑋</m:t>
                    </m:r>
                    <m:r>
                      <a:rPr lang="en-US" altLang="zh-CN" sz="2800" i="1">
                        <a:latin typeface="Cambria Math" panose="02040503050406030204" pitchFamily="18" charset="0"/>
                        <a:ea typeface="Cambria Math" panose="02040503050406030204" pitchFamily="18" charset="0"/>
                      </a:rPr>
                      <m:t> </m:t>
                    </m:r>
                  </m:oMath>
                </a14:m>
                <a:r>
                  <a:rPr lang="en-US" altLang="zh-CN" sz="2800" dirty="0"/>
                  <a:t>such that </a:t>
                </a:r>
                <a14:m>
                  <m:oMath xmlns:m="http://schemas.openxmlformats.org/officeDocument/2006/math">
                    <m:d>
                      <m:dPr>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𝑣</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𝑣</m:t>
                            </m:r>
                          </m:e>
                          <m:sup>
                            <m:r>
                              <a:rPr lang="en-US" altLang="zh-CN" sz="2800" b="0" i="1" smtClean="0">
                                <a:latin typeface="Cambria Math" panose="02040503050406030204" pitchFamily="18" charset="0"/>
                              </a:rPr>
                              <m:t>′</m:t>
                            </m:r>
                          </m:sup>
                        </m:sSup>
                      </m:e>
                    </m:d>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𝑠</m:t>
                        </m:r>
                      </m:sub>
                    </m:sSub>
                  </m:oMath>
                </a14:m>
                <a:endParaRPr lang="en-US" altLang="zh-CN" sz="2800" dirty="0"/>
              </a:p>
              <a:p>
                <a:pPr marL="0" indent="0">
                  <a:buNone/>
                </a:pPr>
                <a:endParaRPr lang="en-US" altLang="zh-CN" sz="2800" dirty="0"/>
              </a:p>
            </p:txBody>
          </p:sp>
        </mc:Choice>
        <mc:Fallback xmlns="">
          <p:sp>
            <p:nvSpPr>
              <p:cNvPr id="3" name="内容占位符 2">
                <a:extLst>
                  <a:ext uri="{FF2B5EF4-FFF2-40B4-BE49-F238E27FC236}">
                    <a16:creationId xmlns:a16="http://schemas.microsoft.com/office/drawing/2014/main" id="{6643EA88-BEA9-4C16-8860-780DC45F04EF}"/>
                  </a:ext>
                </a:extLst>
              </p:cNvPr>
              <p:cNvSpPr>
                <a:spLocks noGrp="1" noRot="1" noChangeAspect="1" noMove="1" noResize="1" noEditPoints="1" noAdjustHandles="1" noChangeArrowheads="1" noChangeShapeType="1" noTextEdit="1"/>
              </p:cNvSpPr>
              <p:nvPr>
                <p:ph idx="1"/>
              </p:nvPr>
            </p:nvSpPr>
            <p:spPr>
              <a:xfrm>
                <a:off x="1371600" y="1908628"/>
                <a:ext cx="10704786" cy="4572001"/>
              </a:xfrm>
              <a:blipFill>
                <a:blip r:embed="rId3"/>
                <a:stretch>
                  <a:fillRect l="-1025" t="-1867" b="-480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E6A7713-8355-48DC-95A1-FD6D2E0B1761}"/>
              </a:ext>
            </a:extLst>
          </p:cNvPr>
          <p:cNvSpPr>
            <a:spLocks noGrp="1"/>
          </p:cNvSpPr>
          <p:nvPr>
            <p:ph type="sldNum" sz="quarter" idx="12"/>
          </p:nvPr>
        </p:nvSpPr>
        <p:spPr/>
        <p:txBody>
          <a:bodyPr/>
          <a:lstStyle/>
          <a:p>
            <a:fld id="{2F2F8C80-FD9F-46B3-96B3-1B82D9D7CF14}" type="slidenum">
              <a:rPr lang="zh-CN" altLang="en-US" smtClean="0"/>
              <a:t>31</a:t>
            </a:fld>
            <a:endParaRPr lang="zh-CN" altLang="en-US"/>
          </a:p>
        </p:txBody>
      </p:sp>
    </p:spTree>
    <p:extLst>
      <p:ext uri="{BB962C8B-B14F-4D97-AF65-F5344CB8AC3E}">
        <p14:creationId xmlns:p14="http://schemas.microsoft.com/office/powerpoint/2010/main" val="1576694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9BAB5-0484-47F5-9DED-39E90D24D6F7}"/>
              </a:ext>
            </a:extLst>
          </p:cNvPr>
          <p:cNvSpPr>
            <a:spLocks noGrp="1"/>
          </p:cNvSpPr>
          <p:nvPr>
            <p:ph type="title"/>
          </p:nvPr>
        </p:nvSpPr>
        <p:spPr/>
        <p:txBody>
          <a:bodyPr/>
          <a:lstStyle/>
          <a:p>
            <a:r>
              <a:rPr lang="en-US" altLang="zh-CN" dirty="0"/>
              <a:t>EXPLAINATION——EXAMPLE</a:t>
            </a:r>
            <a:endParaRPr lang="zh-CN" altLang="en-US" dirty="0"/>
          </a:p>
        </p:txBody>
      </p:sp>
      <p:pic>
        <p:nvPicPr>
          <p:cNvPr id="4" name="内容占位符 3">
            <a:extLst>
              <a:ext uri="{FF2B5EF4-FFF2-40B4-BE49-F238E27FC236}">
                <a16:creationId xmlns:a16="http://schemas.microsoft.com/office/drawing/2014/main" id="{724D3964-7E6F-48CB-8D24-FF95EA5F7DA0}"/>
              </a:ext>
            </a:extLst>
          </p:cNvPr>
          <p:cNvPicPr>
            <a:picLocks noGrp="1" noChangeAspect="1"/>
          </p:cNvPicPr>
          <p:nvPr>
            <p:ph idx="1"/>
          </p:nvPr>
        </p:nvPicPr>
        <p:blipFill rotWithShape="1">
          <a:blip r:embed="rId3"/>
          <a:srcRect r="2311"/>
          <a:stretch/>
        </p:blipFill>
        <p:spPr>
          <a:xfrm>
            <a:off x="3498355" y="1512176"/>
            <a:ext cx="6066060" cy="3581400"/>
          </a:xfrm>
          <a:prstGeom prst="rect">
            <a:avLst/>
          </a:prstGeom>
        </p:spPr>
      </p:pic>
      <p:sp>
        <p:nvSpPr>
          <p:cNvPr id="5" name="矩形 4">
            <a:extLst>
              <a:ext uri="{FF2B5EF4-FFF2-40B4-BE49-F238E27FC236}">
                <a16:creationId xmlns:a16="http://schemas.microsoft.com/office/drawing/2014/main" id="{19D39090-BB17-429D-8EFD-BDB8AED1E097}"/>
              </a:ext>
            </a:extLst>
          </p:cNvPr>
          <p:cNvSpPr/>
          <p:nvPr/>
        </p:nvSpPr>
        <p:spPr>
          <a:xfrm>
            <a:off x="1528118" y="0"/>
            <a:ext cx="10663882" cy="246221"/>
          </a:xfrm>
          <a:prstGeom prst="rect">
            <a:avLst/>
          </a:prstGeom>
        </p:spPr>
        <p:txBody>
          <a:bodyPr wrap="square">
            <a:spAutoFit/>
          </a:bodyPr>
          <a:lstStyle/>
          <a:p>
            <a:r>
              <a:rPr lang="en-US" altLang="zh-CN" sz="1000" dirty="0" err="1">
                <a:latin typeface="+mj-lt"/>
              </a:rPr>
              <a:t>Elseidy</a:t>
            </a:r>
            <a:r>
              <a:rPr lang="en-US" altLang="zh-CN" sz="1000" dirty="0">
                <a:latin typeface="+mj-lt"/>
              </a:rPr>
              <a:t> M , Abdelhamid E , </a:t>
            </a:r>
            <a:r>
              <a:rPr lang="en-US" altLang="zh-CN" sz="1000" dirty="0" err="1">
                <a:latin typeface="+mj-lt"/>
              </a:rPr>
              <a:t>Skiadopoulos</a:t>
            </a:r>
            <a:r>
              <a:rPr lang="en-US" altLang="zh-CN" sz="1000" dirty="0">
                <a:latin typeface="+mj-lt"/>
              </a:rPr>
              <a:t> S , et al. GRAMI: Frequent Subgraph and Pattern Mining in a Single Large Graph[J]. Proceedings of the </a:t>
            </a:r>
            <a:r>
              <a:rPr lang="en-US" altLang="zh-CN" sz="1000" dirty="0" err="1">
                <a:latin typeface="+mj-lt"/>
              </a:rPr>
              <a:t>Vldb</a:t>
            </a:r>
            <a:r>
              <a:rPr lang="en-US" altLang="zh-CN" sz="1000" dirty="0">
                <a:latin typeface="+mj-lt"/>
              </a:rPr>
              <a:t> Endowment, 2014, 7(7):517-528.</a:t>
            </a:r>
            <a:endParaRPr lang="zh-CN" altLang="en-US" sz="1000" dirty="0">
              <a:latin typeface="+mj-lt"/>
            </a:endParaRPr>
          </a:p>
        </p:txBody>
      </p:sp>
      <p:sp>
        <p:nvSpPr>
          <p:cNvPr id="3" name="矩形 2">
            <a:extLst>
              <a:ext uri="{FF2B5EF4-FFF2-40B4-BE49-F238E27FC236}">
                <a16:creationId xmlns:a16="http://schemas.microsoft.com/office/drawing/2014/main" id="{5F2FFD2B-6EFC-453D-8936-9A2B3D840EC8}"/>
              </a:ext>
            </a:extLst>
          </p:cNvPr>
          <p:cNvSpPr/>
          <p:nvPr/>
        </p:nvSpPr>
        <p:spPr>
          <a:xfrm>
            <a:off x="7294179" y="1512176"/>
            <a:ext cx="2165131" cy="18090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0B1C5620-20FD-45D7-89C0-F3DA945D059E}"/>
              </a:ext>
            </a:extLst>
          </p:cNvPr>
          <p:cNvSpPr>
            <a:spLocks noGrp="1"/>
          </p:cNvSpPr>
          <p:nvPr>
            <p:ph type="sldNum" sz="quarter" idx="12"/>
          </p:nvPr>
        </p:nvSpPr>
        <p:spPr/>
        <p:txBody>
          <a:bodyPr/>
          <a:lstStyle/>
          <a:p>
            <a:fld id="{2F2F8C80-FD9F-46B3-96B3-1B82D9D7CF14}" type="slidenum">
              <a:rPr lang="zh-CN" altLang="en-US" smtClean="0"/>
              <a:t>32</a:t>
            </a:fld>
            <a:endParaRPr lang="zh-CN" altLang="en-US"/>
          </a:p>
        </p:txBody>
      </p:sp>
    </p:spTree>
    <p:extLst>
      <p:ext uri="{BB962C8B-B14F-4D97-AF65-F5344CB8AC3E}">
        <p14:creationId xmlns:p14="http://schemas.microsoft.com/office/powerpoint/2010/main" val="3445863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9BAB5-0484-47F5-9DED-39E90D24D6F7}"/>
              </a:ext>
            </a:extLst>
          </p:cNvPr>
          <p:cNvSpPr>
            <a:spLocks noGrp="1"/>
          </p:cNvSpPr>
          <p:nvPr>
            <p:ph type="title"/>
          </p:nvPr>
        </p:nvSpPr>
        <p:spPr/>
        <p:txBody>
          <a:bodyPr/>
          <a:lstStyle/>
          <a:p>
            <a:r>
              <a:rPr lang="en-US" altLang="zh-CN" dirty="0"/>
              <a:t>EXPLAINATION—— EXAMPLE</a:t>
            </a:r>
            <a:endParaRPr lang="zh-CN" altLang="en-US" dirty="0"/>
          </a:p>
        </p:txBody>
      </p:sp>
      <p:pic>
        <p:nvPicPr>
          <p:cNvPr id="4" name="内容占位符 3">
            <a:extLst>
              <a:ext uri="{FF2B5EF4-FFF2-40B4-BE49-F238E27FC236}">
                <a16:creationId xmlns:a16="http://schemas.microsoft.com/office/drawing/2014/main" id="{724D3964-7E6F-48CB-8D24-FF95EA5F7DA0}"/>
              </a:ext>
            </a:extLst>
          </p:cNvPr>
          <p:cNvPicPr>
            <a:picLocks noGrp="1" noChangeAspect="1"/>
          </p:cNvPicPr>
          <p:nvPr>
            <p:ph idx="1"/>
          </p:nvPr>
        </p:nvPicPr>
        <p:blipFill rotWithShape="1">
          <a:blip r:embed="rId3"/>
          <a:srcRect r="2311"/>
          <a:stretch/>
        </p:blipFill>
        <p:spPr>
          <a:xfrm>
            <a:off x="3498355" y="1512176"/>
            <a:ext cx="6066060" cy="3581400"/>
          </a:xfrm>
          <a:prstGeom prst="rect">
            <a:avLst/>
          </a:prstGeom>
        </p:spPr>
      </p:pic>
      <p:pic>
        <p:nvPicPr>
          <p:cNvPr id="3" name="图片 2">
            <a:extLst>
              <a:ext uri="{FF2B5EF4-FFF2-40B4-BE49-F238E27FC236}">
                <a16:creationId xmlns:a16="http://schemas.microsoft.com/office/drawing/2014/main" id="{0CFF13D2-D851-46BC-BC47-C496FAA43F0E}"/>
              </a:ext>
            </a:extLst>
          </p:cNvPr>
          <p:cNvPicPr>
            <a:picLocks noChangeAspect="1"/>
          </p:cNvPicPr>
          <p:nvPr/>
        </p:nvPicPr>
        <p:blipFill>
          <a:blip r:embed="rId4"/>
          <a:stretch>
            <a:fillRect/>
          </a:stretch>
        </p:blipFill>
        <p:spPr>
          <a:xfrm>
            <a:off x="3192872" y="5267489"/>
            <a:ext cx="6677025" cy="1304925"/>
          </a:xfrm>
          <a:prstGeom prst="rect">
            <a:avLst/>
          </a:prstGeom>
        </p:spPr>
      </p:pic>
      <p:sp>
        <p:nvSpPr>
          <p:cNvPr id="5" name="矩形 4">
            <a:extLst>
              <a:ext uri="{FF2B5EF4-FFF2-40B4-BE49-F238E27FC236}">
                <a16:creationId xmlns:a16="http://schemas.microsoft.com/office/drawing/2014/main" id="{5A6B1C5F-E337-4127-B3A4-CD1CFB40C201}"/>
              </a:ext>
            </a:extLst>
          </p:cNvPr>
          <p:cNvSpPr/>
          <p:nvPr/>
        </p:nvSpPr>
        <p:spPr>
          <a:xfrm>
            <a:off x="1528118" y="0"/>
            <a:ext cx="10663882" cy="246221"/>
          </a:xfrm>
          <a:prstGeom prst="rect">
            <a:avLst/>
          </a:prstGeom>
        </p:spPr>
        <p:txBody>
          <a:bodyPr wrap="square">
            <a:spAutoFit/>
          </a:bodyPr>
          <a:lstStyle/>
          <a:p>
            <a:r>
              <a:rPr lang="en-US" altLang="zh-CN" sz="1000" dirty="0" err="1">
                <a:latin typeface="+mj-lt"/>
              </a:rPr>
              <a:t>Elseidy</a:t>
            </a:r>
            <a:r>
              <a:rPr lang="en-US" altLang="zh-CN" sz="1000" dirty="0">
                <a:latin typeface="+mj-lt"/>
              </a:rPr>
              <a:t> M , Abdelhamid E , </a:t>
            </a:r>
            <a:r>
              <a:rPr lang="en-US" altLang="zh-CN" sz="1000" dirty="0" err="1">
                <a:latin typeface="+mj-lt"/>
              </a:rPr>
              <a:t>Skiadopoulos</a:t>
            </a:r>
            <a:r>
              <a:rPr lang="en-US" altLang="zh-CN" sz="1000" dirty="0">
                <a:latin typeface="+mj-lt"/>
              </a:rPr>
              <a:t> S , et al. GRAMI: Frequent Subgraph and Pattern Mining in a Single Large Graph[J]. Proceedings of the </a:t>
            </a:r>
            <a:r>
              <a:rPr lang="en-US" altLang="zh-CN" sz="1000" dirty="0" err="1">
                <a:latin typeface="+mj-lt"/>
              </a:rPr>
              <a:t>Vldb</a:t>
            </a:r>
            <a:r>
              <a:rPr lang="en-US" altLang="zh-CN" sz="1000" dirty="0">
                <a:latin typeface="+mj-lt"/>
              </a:rPr>
              <a:t> Endowment, 2014, 7(7):517-528.</a:t>
            </a:r>
            <a:endParaRPr lang="zh-CN" altLang="en-US" sz="1000" dirty="0">
              <a:latin typeface="+mj-lt"/>
            </a:endParaRPr>
          </a:p>
        </p:txBody>
      </p:sp>
      <p:sp>
        <p:nvSpPr>
          <p:cNvPr id="6" name="矩形 5">
            <a:extLst>
              <a:ext uri="{FF2B5EF4-FFF2-40B4-BE49-F238E27FC236}">
                <a16:creationId xmlns:a16="http://schemas.microsoft.com/office/drawing/2014/main" id="{3D660D57-15B8-45B4-B998-581AA8278A0A}"/>
              </a:ext>
            </a:extLst>
          </p:cNvPr>
          <p:cNvSpPr/>
          <p:nvPr/>
        </p:nvSpPr>
        <p:spPr>
          <a:xfrm>
            <a:off x="7294179" y="1512176"/>
            <a:ext cx="2165131" cy="18090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6">
            <a:extLst>
              <a:ext uri="{FF2B5EF4-FFF2-40B4-BE49-F238E27FC236}">
                <a16:creationId xmlns:a16="http://schemas.microsoft.com/office/drawing/2014/main" id="{33FCCDCA-9A24-4315-AEC2-23E1B7212E99}"/>
              </a:ext>
            </a:extLst>
          </p:cNvPr>
          <p:cNvSpPr>
            <a:spLocks noGrp="1"/>
          </p:cNvSpPr>
          <p:nvPr>
            <p:ph type="sldNum" sz="quarter" idx="12"/>
          </p:nvPr>
        </p:nvSpPr>
        <p:spPr/>
        <p:txBody>
          <a:bodyPr/>
          <a:lstStyle/>
          <a:p>
            <a:fld id="{2F2F8C80-FD9F-46B3-96B3-1B82D9D7CF14}" type="slidenum">
              <a:rPr lang="zh-CN" altLang="en-US" smtClean="0"/>
              <a:t>33</a:t>
            </a:fld>
            <a:endParaRPr lang="zh-CN" altLang="en-US"/>
          </a:p>
        </p:txBody>
      </p:sp>
    </p:spTree>
    <p:extLst>
      <p:ext uri="{BB962C8B-B14F-4D97-AF65-F5344CB8AC3E}">
        <p14:creationId xmlns:p14="http://schemas.microsoft.com/office/powerpoint/2010/main" val="145086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a:xfrm>
            <a:off x="1371600" y="685800"/>
            <a:ext cx="9601200" cy="1485900"/>
          </a:xfrm>
        </p:spPr>
        <p:txBody>
          <a:bodyPr/>
          <a:lstStyle/>
          <a:p>
            <a:r>
              <a:rPr lang="en-US" altLang="zh-CN" dirty="0"/>
              <a:t>NODE AND ARC_CONSISTENCY</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Node consistency excludes unqualified nodes from the domains</a:t>
            </a:r>
          </a:p>
          <a:p>
            <a:r>
              <a:rPr lang="en-US" altLang="zh-CN" sz="2800" dirty="0"/>
              <a:t>arc consistency ensures the consistency between the assignments of two variables.</a:t>
            </a:r>
          </a:p>
        </p:txBody>
      </p:sp>
      <p:sp>
        <p:nvSpPr>
          <p:cNvPr id="4" name="灯片编号占位符 3">
            <a:extLst>
              <a:ext uri="{FF2B5EF4-FFF2-40B4-BE49-F238E27FC236}">
                <a16:creationId xmlns:a16="http://schemas.microsoft.com/office/drawing/2014/main" id="{7E5BD0EC-7234-4F74-A6DD-816B202D2014}"/>
              </a:ext>
            </a:extLst>
          </p:cNvPr>
          <p:cNvSpPr>
            <a:spLocks noGrp="1"/>
          </p:cNvSpPr>
          <p:nvPr>
            <p:ph type="sldNum" sz="quarter" idx="12"/>
          </p:nvPr>
        </p:nvSpPr>
        <p:spPr/>
        <p:txBody>
          <a:bodyPr/>
          <a:lstStyle/>
          <a:p>
            <a:fld id="{2F2F8C80-FD9F-46B3-96B3-1B82D9D7CF14}" type="slidenum">
              <a:rPr lang="zh-CN" altLang="en-US" smtClean="0"/>
              <a:t>34</a:t>
            </a:fld>
            <a:endParaRPr lang="zh-CN" altLang="en-US"/>
          </a:p>
        </p:txBody>
      </p:sp>
    </p:spTree>
    <p:extLst>
      <p:ext uri="{BB962C8B-B14F-4D97-AF65-F5344CB8AC3E}">
        <p14:creationId xmlns:p14="http://schemas.microsoft.com/office/powerpoint/2010/main" val="2868225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Definition : An assignment of a node u to a variable v is </a:t>
            </a:r>
            <a:r>
              <a:rPr lang="en-US" altLang="zh-CN" sz="2800" b="1" dirty="0">
                <a:solidFill>
                  <a:srgbClr val="FF0000"/>
                </a:solidFill>
              </a:rPr>
              <a:t>valid</a:t>
            </a:r>
            <a:r>
              <a:rPr lang="en-US" altLang="zh-CN" sz="2800" dirty="0"/>
              <a:t> if and only if there exists a solution that assigns u to v. Note that </a:t>
            </a:r>
            <a:r>
              <a:rPr lang="en-US" altLang="zh-CN" sz="2800" b="1" dirty="0">
                <a:solidFill>
                  <a:srgbClr val="FF0000"/>
                </a:solidFill>
              </a:rPr>
              <a:t>each valid assignment corresponds to an isomorphism</a:t>
            </a:r>
            <a:r>
              <a:rPr lang="en-US" altLang="zh-CN" sz="2800" dirty="0"/>
              <a:t>.</a:t>
            </a:r>
          </a:p>
        </p:txBody>
      </p:sp>
      <p:sp>
        <p:nvSpPr>
          <p:cNvPr id="4" name="灯片编号占位符 3">
            <a:extLst>
              <a:ext uri="{FF2B5EF4-FFF2-40B4-BE49-F238E27FC236}">
                <a16:creationId xmlns:a16="http://schemas.microsoft.com/office/drawing/2014/main" id="{73A8702A-2711-4212-A247-415479909774}"/>
              </a:ext>
            </a:extLst>
          </p:cNvPr>
          <p:cNvSpPr>
            <a:spLocks noGrp="1"/>
          </p:cNvSpPr>
          <p:nvPr>
            <p:ph type="sldNum" sz="quarter" idx="12"/>
          </p:nvPr>
        </p:nvSpPr>
        <p:spPr/>
        <p:txBody>
          <a:bodyPr/>
          <a:lstStyle/>
          <a:p>
            <a:fld id="{2F2F8C80-FD9F-46B3-96B3-1B82D9D7CF14}" type="slidenum">
              <a:rPr lang="zh-CN" altLang="en-US" smtClean="0"/>
              <a:t>35</a:t>
            </a:fld>
            <a:endParaRPr lang="zh-CN" altLang="en-US"/>
          </a:p>
        </p:txBody>
      </p:sp>
    </p:spTree>
    <p:extLst>
      <p:ext uri="{BB962C8B-B14F-4D97-AF65-F5344CB8AC3E}">
        <p14:creationId xmlns:p14="http://schemas.microsoft.com/office/powerpoint/2010/main" val="1613111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Definition : An assignment of a node u to a variable v is </a:t>
            </a:r>
            <a:r>
              <a:rPr lang="en-US" altLang="zh-CN" sz="2800" b="1" dirty="0">
                <a:solidFill>
                  <a:srgbClr val="FF0000"/>
                </a:solidFill>
              </a:rPr>
              <a:t>valid</a:t>
            </a:r>
            <a:r>
              <a:rPr lang="en-US" altLang="zh-CN" sz="2800" dirty="0"/>
              <a:t> if and only if there exists a solution that assigns u to v. Note that </a:t>
            </a:r>
            <a:r>
              <a:rPr lang="en-US" altLang="zh-CN" sz="2800" b="1" dirty="0">
                <a:solidFill>
                  <a:srgbClr val="FF0000"/>
                </a:solidFill>
              </a:rPr>
              <a:t>each valid assignment corresponds to an isomorphism</a:t>
            </a:r>
            <a:r>
              <a:rPr lang="en-US" altLang="zh-CN" sz="2800" dirty="0"/>
              <a:t>.</a:t>
            </a:r>
          </a:p>
        </p:txBody>
      </p:sp>
      <p:pic>
        <p:nvPicPr>
          <p:cNvPr id="4" name="内容占位符 3">
            <a:extLst>
              <a:ext uri="{FF2B5EF4-FFF2-40B4-BE49-F238E27FC236}">
                <a16:creationId xmlns:a16="http://schemas.microsoft.com/office/drawing/2014/main" id="{E124E53C-6A2E-48D1-B681-C336AF2584F6}"/>
              </a:ext>
            </a:extLst>
          </p:cNvPr>
          <p:cNvPicPr>
            <a:picLocks noChangeAspect="1"/>
          </p:cNvPicPr>
          <p:nvPr/>
        </p:nvPicPr>
        <p:blipFill rotWithShape="1">
          <a:blip r:embed="rId3"/>
          <a:srcRect r="2311"/>
          <a:stretch/>
        </p:blipFill>
        <p:spPr>
          <a:xfrm>
            <a:off x="1371600" y="2895601"/>
            <a:ext cx="6066060" cy="358140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3A9E6BF-48AF-4359-813D-85F10258ED4A}"/>
                  </a:ext>
                </a:extLst>
              </p:cNvPr>
              <p:cNvSpPr txBox="1"/>
              <p:nvPr/>
            </p:nvSpPr>
            <p:spPr>
              <a:xfrm>
                <a:off x="7437660" y="3732194"/>
                <a:ext cx="5399315" cy="954107"/>
              </a:xfrm>
              <a:prstGeom prst="rect">
                <a:avLst/>
              </a:prstGeom>
              <a:noFill/>
            </p:spPr>
            <p:txBody>
              <a:bodyPr wrap="square"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2 </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3</m:t>
                        </m:r>
                      </m:sub>
                    </m:sSub>
                    <m:r>
                      <a:rPr lang="en-US" altLang="zh-CN" sz="2800" b="0" i="1" smtClean="0">
                        <a:latin typeface="Cambria Math" panose="02040503050406030204" pitchFamily="18" charset="0"/>
                      </a:rPr>
                      <m:t> </m:t>
                    </m:r>
                  </m:oMath>
                </a14:m>
                <a:r>
                  <a:rPr lang="en-US" altLang="zh-CN" sz="2800" dirty="0"/>
                  <a:t>is a valid assignment</a:t>
                </a:r>
              </a:p>
              <a:p>
                <a:endParaRPr lang="en-US" altLang="zh-CN" sz="2800" dirty="0"/>
              </a:p>
            </p:txBody>
          </p:sp>
        </mc:Choice>
        <mc:Fallback xmlns="">
          <p:sp>
            <p:nvSpPr>
              <p:cNvPr id="5" name="文本框 4">
                <a:extLst>
                  <a:ext uri="{FF2B5EF4-FFF2-40B4-BE49-F238E27FC236}">
                    <a16:creationId xmlns:a16="http://schemas.microsoft.com/office/drawing/2014/main" id="{E3A9E6BF-48AF-4359-813D-85F10258ED4A}"/>
                  </a:ext>
                </a:extLst>
              </p:cNvPr>
              <p:cNvSpPr txBox="1">
                <a:spLocks noRot="1" noChangeAspect="1" noMove="1" noResize="1" noEditPoints="1" noAdjustHandles="1" noChangeArrowheads="1" noChangeShapeType="1" noTextEdit="1"/>
              </p:cNvSpPr>
              <p:nvPr/>
            </p:nvSpPr>
            <p:spPr>
              <a:xfrm>
                <a:off x="7437660" y="3732194"/>
                <a:ext cx="5399315" cy="954107"/>
              </a:xfrm>
              <a:prstGeom prst="rect">
                <a:avLst/>
              </a:prstGeom>
              <a:blipFill>
                <a:blip r:embed="rId4"/>
                <a:stretch>
                  <a:fillRect t="-5732"/>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29490823-2B1C-424B-AB28-F607730B1872}"/>
              </a:ext>
            </a:extLst>
          </p:cNvPr>
          <p:cNvSpPr/>
          <p:nvPr/>
        </p:nvSpPr>
        <p:spPr>
          <a:xfrm>
            <a:off x="1528118" y="0"/>
            <a:ext cx="10663882" cy="246221"/>
          </a:xfrm>
          <a:prstGeom prst="rect">
            <a:avLst/>
          </a:prstGeom>
        </p:spPr>
        <p:txBody>
          <a:bodyPr wrap="square">
            <a:spAutoFit/>
          </a:bodyPr>
          <a:lstStyle/>
          <a:p>
            <a:r>
              <a:rPr lang="en-US" altLang="zh-CN" sz="1000" dirty="0" err="1">
                <a:latin typeface="+mj-lt"/>
              </a:rPr>
              <a:t>Elseidy</a:t>
            </a:r>
            <a:r>
              <a:rPr lang="en-US" altLang="zh-CN" sz="1000" dirty="0">
                <a:latin typeface="+mj-lt"/>
              </a:rPr>
              <a:t> M , Abdelhamid E , </a:t>
            </a:r>
            <a:r>
              <a:rPr lang="en-US" altLang="zh-CN" sz="1000" dirty="0" err="1">
                <a:latin typeface="+mj-lt"/>
              </a:rPr>
              <a:t>Skiadopoulos</a:t>
            </a:r>
            <a:r>
              <a:rPr lang="en-US" altLang="zh-CN" sz="1000" dirty="0">
                <a:latin typeface="+mj-lt"/>
              </a:rPr>
              <a:t> S , et al. GRAMI: Frequent Subgraph and Pattern Mining in a Single Large Graph[J]. Proceedings of the </a:t>
            </a:r>
            <a:r>
              <a:rPr lang="en-US" altLang="zh-CN" sz="1000" dirty="0" err="1">
                <a:latin typeface="+mj-lt"/>
              </a:rPr>
              <a:t>Vldb</a:t>
            </a:r>
            <a:r>
              <a:rPr lang="en-US" altLang="zh-CN" sz="1000" dirty="0">
                <a:latin typeface="+mj-lt"/>
              </a:rPr>
              <a:t> Endowment, 2014, 7(7):517-528.</a:t>
            </a:r>
            <a:endParaRPr lang="zh-CN" altLang="en-US" sz="1000" dirty="0">
              <a:latin typeface="+mj-lt"/>
            </a:endParaRPr>
          </a:p>
        </p:txBody>
      </p:sp>
      <p:sp>
        <p:nvSpPr>
          <p:cNvPr id="7" name="矩形 6">
            <a:extLst>
              <a:ext uri="{FF2B5EF4-FFF2-40B4-BE49-F238E27FC236}">
                <a16:creationId xmlns:a16="http://schemas.microsoft.com/office/drawing/2014/main" id="{A5C1E997-2C8E-472E-891E-EECBC5EF7A12}"/>
              </a:ext>
            </a:extLst>
          </p:cNvPr>
          <p:cNvSpPr/>
          <p:nvPr/>
        </p:nvSpPr>
        <p:spPr>
          <a:xfrm>
            <a:off x="5272529" y="2895601"/>
            <a:ext cx="2165131" cy="18090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7">
            <a:extLst>
              <a:ext uri="{FF2B5EF4-FFF2-40B4-BE49-F238E27FC236}">
                <a16:creationId xmlns:a16="http://schemas.microsoft.com/office/drawing/2014/main" id="{5E807227-1BFF-48C3-BDC1-BF8F3DCCBF60}"/>
              </a:ext>
            </a:extLst>
          </p:cNvPr>
          <p:cNvSpPr>
            <a:spLocks noGrp="1"/>
          </p:cNvSpPr>
          <p:nvPr>
            <p:ph type="sldNum" sz="quarter" idx="12"/>
          </p:nvPr>
        </p:nvSpPr>
        <p:spPr/>
        <p:txBody>
          <a:bodyPr/>
          <a:lstStyle/>
          <a:p>
            <a:fld id="{2F2F8C80-FD9F-46B3-96B3-1B82D9D7CF14}" type="slidenum">
              <a:rPr lang="zh-CN" altLang="en-US" smtClean="0"/>
              <a:t>36</a:t>
            </a:fld>
            <a:endParaRPr lang="zh-CN" altLang="en-US"/>
          </a:p>
        </p:txBody>
      </p:sp>
    </p:spTree>
    <p:extLst>
      <p:ext uri="{BB962C8B-B14F-4D97-AF65-F5344CB8AC3E}">
        <p14:creationId xmlns:p14="http://schemas.microsoft.com/office/powerpoint/2010/main" val="104649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Definition : An assignment of a node u to a variable v is </a:t>
            </a:r>
            <a:r>
              <a:rPr lang="en-US" altLang="zh-CN" sz="2800" b="1" dirty="0">
                <a:solidFill>
                  <a:srgbClr val="FF0000"/>
                </a:solidFill>
              </a:rPr>
              <a:t>valid</a:t>
            </a:r>
            <a:r>
              <a:rPr lang="en-US" altLang="zh-CN" sz="2800" dirty="0"/>
              <a:t> if and only if there exists a solution that assigns u to v. Note that </a:t>
            </a:r>
            <a:r>
              <a:rPr lang="en-US" altLang="zh-CN" sz="2800" b="1" dirty="0">
                <a:solidFill>
                  <a:srgbClr val="FF0000"/>
                </a:solidFill>
              </a:rPr>
              <a:t>each valid assignment corresponds to an isomorphism</a:t>
            </a:r>
            <a:r>
              <a:rPr lang="en-US" altLang="zh-CN" sz="2800" dirty="0"/>
              <a:t>.</a:t>
            </a:r>
          </a:p>
        </p:txBody>
      </p:sp>
      <p:pic>
        <p:nvPicPr>
          <p:cNvPr id="4" name="内容占位符 3">
            <a:extLst>
              <a:ext uri="{FF2B5EF4-FFF2-40B4-BE49-F238E27FC236}">
                <a16:creationId xmlns:a16="http://schemas.microsoft.com/office/drawing/2014/main" id="{E124E53C-6A2E-48D1-B681-C336AF2584F6}"/>
              </a:ext>
            </a:extLst>
          </p:cNvPr>
          <p:cNvPicPr>
            <a:picLocks noChangeAspect="1"/>
          </p:cNvPicPr>
          <p:nvPr/>
        </p:nvPicPr>
        <p:blipFill rotWithShape="1">
          <a:blip r:embed="rId3"/>
          <a:srcRect r="2311"/>
          <a:stretch/>
        </p:blipFill>
        <p:spPr>
          <a:xfrm>
            <a:off x="1371600" y="2895601"/>
            <a:ext cx="6066060" cy="358140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3A9E6BF-48AF-4359-813D-85F10258ED4A}"/>
                  </a:ext>
                </a:extLst>
              </p:cNvPr>
              <p:cNvSpPr txBox="1"/>
              <p:nvPr/>
            </p:nvSpPr>
            <p:spPr>
              <a:xfrm>
                <a:off x="7437660" y="3732194"/>
                <a:ext cx="5399315" cy="954107"/>
              </a:xfrm>
              <a:prstGeom prst="rect">
                <a:avLst/>
              </a:prstGeom>
              <a:noFill/>
            </p:spPr>
            <p:txBody>
              <a:bodyPr wrap="square"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2 </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3</m:t>
                        </m:r>
                      </m:sub>
                    </m:sSub>
                    <m:r>
                      <a:rPr lang="en-US" altLang="zh-CN" sz="2800" b="0" i="1" smtClean="0">
                        <a:latin typeface="Cambria Math" panose="02040503050406030204" pitchFamily="18" charset="0"/>
                      </a:rPr>
                      <m:t> </m:t>
                    </m:r>
                  </m:oMath>
                </a14:m>
                <a:r>
                  <a:rPr lang="en-US" altLang="zh-CN" sz="2800" dirty="0"/>
                  <a:t>is a valid assignment</a:t>
                </a:r>
              </a:p>
              <a:p>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2 </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b="0" i="1" smtClean="0">
                            <a:latin typeface="Cambria Math" panose="02040503050406030204" pitchFamily="18" charset="0"/>
                          </a:rPr>
                          <m:t>0</m:t>
                        </m:r>
                      </m:sub>
                    </m:sSub>
                    <m:r>
                      <a:rPr lang="en-US" altLang="zh-CN" sz="2800" i="1">
                        <a:latin typeface="Cambria Math" panose="02040503050406030204" pitchFamily="18" charset="0"/>
                      </a:rPr>
                      <m:t> </m:t>
                    </m:r>
                  </m:oMath>
                </a14:m>
                <a:r>
                  <a:rPr lang="en-US" altLang="zh-CN" sz="2800" dirty="0"/>
                  <a:t>is </a:t>
                </a:r>
                <a:r>
                  <a:rPr lang="en-US" altLang="zh-CN" sz="2800" dirty="0" err="1"/>
                  <a:t>invaild</a:t>
                </a:r>
                <a:endParaRPr lang="en-US" altLang="zh-CN" sz="2800" dirty="0"/>
              </a:p>
            </p:txBody>
          </p:sp>
        </mc:Choice>
        <mc:Fallback xmlns="">
          <p:sp>
            <p:nvSpPr>
              <p:cNvPr id="5" name="文本框 4">
                <a:extLst>
                  <a:ext uri="{FF2B5EF4-FFF2-40B4-BE49-F238E27FC236}">
                    <a16:creationId xmlns:a16="http://schemas.microsoft.com/office/drawing/2014/main" id="{E3A9E6BF-48AF-4359-813D-85F10258ED4A}"/>
                  </a:ext>
                </a:extLst>
              </p:cNvPr>
              <p:cNvSpPr txBox="1">
                <a:spLocks noRot="1" noChangeAspect="1" noMove="1" noResize="1" noEditPoints="1" noAdjustHandles="1" noChangeArrowheads="1" noChangeShapeType="1" noTextEdit="1"/>
              </p:cNvSpPr>
              <p:nvPr/>
            </p:nvSpPr>
            <p:spPr>
              <a:xfrm>
                <a:off x="7437660" y="3732194"/>
                <a:ext cx="5399315" cy="954107"/>
              </a:xfrm>
              <a:prstGeom prst="rect">
                <a:avLst/>
              </a:prstGeom>
              <a:blipFill>
                <a:blip r:embed="rId4"/>
                <a:stretch>
                  <a:fillRect t="-5732" b="-17197"/>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29490823-2B1C-424B-AB28-F607730B1872}"/>
              </a:ext>
            </a:extLst>
          </p:cNvPr>
          <p:cNvSpPr/>
          <p:nvPr/>
        </p:nvSpPr>
        <p:spPr>
          <a:xfrm>
            <a:off x="1528118" y="0"/>
            <a:ext cx="10663882" cy="246221"/>
          </a:xfrm>
          <a:prstGeom prst="rect">
            <a:avLst/>
          </a:prstGeom>
        </p:spPr>
        <p:txBody>
          <a:bodyPr wrap="square">
            <a:spAutoFit/>
          </a:bodyPr>
          <a:lstStyle/>
          <a:p>
            <a:r>
              <a:rPr lang="en-US" altLang="zh-CN" sz="1000" dirty="0" err="1">
                <a:latin typeface="+mj-lt"/>
              </a:rPr>
              <a:t>Elseidy</a:t>
            </a:r>
            <a:r>
              <a:rPr lang="en-US" altLang="zh-CN" sz="1000" dirty="0">
                <a:latin typeface="+mj-lt"/>
              </a:rPr>
              <a:t> M , Abdelhamid E , </a:t>
            </a:r>
            <a:r>
              <a:rPr lang="en-US" altLang="zh-CN" sz="1000" dirty="0" err="1">
                <a:latin typeface="+mj-lt"/>
              </a:rPr>
              <a:t>Skiadopoulos</a:t>
            </a:r>
            <a:r>
              <a:rPr lang="en-US" altLang="zh-CN" sz="1000" dirty="0">
                <a:latin typeface="+mj-lt"/>
              </a:rPr>
              <a:t> S , et al. GRAMI: Frequent Subgraph and Pattern Mining in a Single Large Graph[J]. Proceedings of the </a:t>
            </a:r>
            <a:r>
              <a:rPr lang="en-US" altLang="zh-CN" sz="1000" dirty="0" err="1">
                <a:latin typeface="+mj-lt"/>
              </a:rPr>
              <a:t>Vldb</a:t>
            </a:r>
            <a:r>
              <a:rPr lang="en-US" altLang="zh-CN" sz="1000" dirty="0">
                <a:latin typeface="+mj-lt"/>
              </a:rPr>
              <a:t> Endowment, 2014, 7(7):517-528.</a:t>
            </a:r>
            <a:endParaRPr lang="zh-CN" altLang="en-US" sz="1000" dirty="0">
              <a:latin typeface="+mj-lt"/>
            </a:endParaRPr>
          </a:p>
        </p:txBody>
      </p:sp>
      <p:sp>
        <p:nvSpPr>
          <p:cNvPr id="8" name="矩形 7">
            <a:extLst>
              <a:ext uri="{FF2B5EF4-FFF2-40B4-BE49-F238E27FC236}">
                <a16:creationId xmlns:a16="http://schemas.microsoft.com/office/drawing/2014/main" id="{0C56D164-598A-428E-B66B-5862B8040294}"/>
              </a:ext>
            </a:extLst>
          </p:cNvPr>
          <p:cNvSpPr/>
          <p:nvPr/>
        </p:nvSpPr>
        <p:spPr>
          <a:xfrm>
            <a:off x="5272529" y="2895601"/>
            <a:ext cx="2165131" cy="18090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6">
            <a:extLst>
              <a:ext uri="{FF2B5EF4-FFF2-40B4-BE49-F238E27FC236}">
                <a16:creationId xmlns:a16="http://schemas.microsoft.com/office/drawing/2014/main" id="{B92474F9-3B7C-4DC1-9251-4E37D85CB9A0}"/>
              </a:ext>
            </a:extLst>
          </p:cNvPr>
          <p:cNvSpPr>
            <a:spLocks noGrp="1"/>
          </p:cNvSpPr>
          <p:nvPr>
            <p:ph type="sldNum" sz="quarter" idx="12"/>
          </p:nvPr>
        </p:nvSpPr>
        <p:spPr/>
        <p:txBody>
          <a:bodyPr/>
          <a:lstStyle/>
          <a:p>
            <a:fld id="{2F2F8C80-FD9F-46B3-96B3-1B82D9D7CF14}" type="slidenum">
              <a:rPr lang="zh-CN" altLang="en-US" smtClean="0"/>
              <a:t>37</a:t>
            </a:fld>
            <a:endParaRPr lang="zh-CN" altLang="en-US"/>
          </a:p>
        </p:txBody>
      </p:sp>
    </p:spTree>
    <p:extLst>
      <p:ext uri="{BB962C8B-B14F-4D97-AF65-F5344CB8AC3E}">
        <p14:creationId xmlns:p14="http://schemas.microsoft.com/office/powerpoint/2010/main" val="291441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 FOR OPTIMIZING</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First, we need to save the invalid assignments of subgraphs (the pruned assignments of previously checked subgraphs) to hash table. The hash key is the </a:t>
            </a:r>
            <a:r>
              <a:rPr lang="en-US" altLang="zh-CN" sz="2800" dirty="0" err="1"/>
              <a:t>DFS_code</a:t>
            </a:r>
            <a:r>
              <a:rPr lang="en-US" altLang="zh-CN" sz="2800" dirty="0"/>
              <a:t> canonical representation</a:t>
            </a:r>
          </a:p>
          <a:p>
            <a:r>
              <a:rPr lang="en-US" altLang="zh-CN" sz="2800" dirty="0"/>
              <a:t>Second, before assign the value, prune invalid assignments according to the hash table.</a:t>
            </a:r>
          </a:p>
        </p:txBody>
      </p:sp>
      <p:sp>
        <p:nvSpPr>
          <p:cNvPr id="4" name="灯片编号占位符 3">
            <a:extLst>
              <a:ext uri="{FF2B5EF4-FFF2-40B4-BE49-F238E27FC236}">
                <a16:creationId xmlns:a16="http://schemas.microsoft.com/office/drawing/2014/main" id="{B1FD957E-B91F-4B3D-A10E-7DB6D8588AE9}"/>
              </a:ext>
            </a:extLst>
          </p:cNvPr>
          <p:cNvSpPr>
            <a:spLocks noGrp="1"/>
          </p:cNvSpPr>
          <p:nvPr>
            <p:ph type="sldNum" sz="quarter" idx="12"/>
          </p:nvPr>
        </p:nvSpPr>
        <p:spPr/>
        <p:txBody>
          <a:bodyPr/>
          <a:lstStyle/>
          <a:p>
            <a:fld id="{2F2F8C80-FD9F-46B3-96B3-1B82D9D7CF14}" type="slidenum">
              <a:rPr lang="zh-CN" altLang="en-US" smtClean="0"/>
              <a:t>38</a:t>
            </a:fld>
            <a:endParaRPr lang="zh-CN" altLang="en-US"/>
          </a:p>
        </p:txBody>
      </p:sp>
    </p:spTree>
    <p:extLst>
      <p:ext uri="{BB962C8B-B14F-4D97-AF65-F5344CB8AC3E}">
        <p14:creationId xmlns:p14="http://schemas.microsoft.com/office/powerpoint/2010/main" val="2141971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EXPLAINATION——1</a:t>
            </a:r>
            <a:r>
              <a:rPr lang="en-US" altLang="zh-CN" baseline="30000" dirty="0"/>
              <a:t>ST</a:t>
            </a:r>
            <a:r>
              <a:rPr lang="en-US" altLang="zh-CN" dirty="0"/>
              <a:t> ADVANTAGES</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Subgraphs take advantage of the respective pruning of smaller subgraphs to prune invalid assignments. Thus, the domains of the subgraph variables are reduced avoiding the expensive search procedure</a:t>
            </a:r>
          </a:p>
        </p:txBody>
      </p:sp>
      <p:sp>
        <p:nvSpPr>
          <p:cNvPr id="4" name="灯片编号占位符 3">
            <a:extLst>
              <a:ext uri="{FF2B5EF4-FFF2-40B4-BE49-F238E27FC236}">
                <a16:creationId xmlns:a16="http://schemas.microsoft.com/office/drawing/2014/main" id="{940E46D1-B096-43E8-8410-570D92361CD6}"/>
              </a:ext>
            </a:extLst>
          </p:cNvPr>
          <p:cNvSpPr>
            <a:spLocks noGrp="1"/>
          </p:cNvSpPr>
          <p:nvPr>
            <p:ph type="sldNum" sz="quarter" idx="12"/>
          </p:nvPr>
        </p:nvSpPr>
        <p:spPr/>
        <p:txBody>
          <a:bodyPr/>
          <a:lstStyle/>
          <a:p>
            <a:fld id="{2F2F8C80-FD9F-46B3-96B3-1B82D9D7CF14}" type="slidenum">
              <a:rPr lang="zh-CN" altLang="en-US" smtClean="0"/>
              <a:t>39</a:t>
            </a:fld>
            <a:endParaRPr lang="zh-CN" altLang="en-US"/>
          </a:p>
        </p:txBody>
      </p:sp>
    </p:spTree>
    <p:extLst>
      <p:ext uri="{BB962C8B-B14F-4D97-AF65-F5344CB8AC3E}">
        <p14:creationId xmlns:p14="http://schemas.microsoft.com/office/powerpoint/2010/main" val="113485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B0116-DE88-453F-B94A-2EA9B42E3159}"/>
              </a:ext>
            </a:extLst>
          </p:cNvPr>
          <p:cNvSpPr>
            <a:spLocks noGrp="1"/>
          </p:cNvSpPr>
          <p:nvPr>
            <p:ph type="title"/>
          </p:nvPr>
        </p:nvSpPr>
        <p:spPr/>
        <p:txBody>
          <a:bodyPr/>
          <a:lstStyle/>
          <a:p>
            <a:r>
              <a:rPr lang="en-US" altLang="zh-CN" dirty="0"/>
              <a:t>COMPLEXITY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0357630-81F8-4C2A-9AF7-3060BC2D5A7A}"/>
                  </a:ext>
                </a:extLst>
              </p:cNvPr>
              <p:cNvSpPr>
                <a:spLocks noGrp="1"/>
              </p:cNvSpPr>
              <p:nvPr>
                <p:ph idx="1"/>
              </p:nvPr>
            </p:nvSpPr>
            <p:spPr>
              <a:xfrm>
                <a:off x="1371600" y="1638300"/>
                <a:ext cx="10820400" cy="3581400"/>
              </a:xfrm>
            </p:spPr>
            <p:txBody>
              <a:bodyPr>
                <a:normAutofit/>
              </a:bodyPr>
              <a:lstStyle/>
              <a:p>
                <a:r>
                  <a:rPr lang="en-US" altLang="zh-CN" sz="2800" dirty="0"/>
                  <a:t>Let N and n be the number of nodes of graph G and subgraph S respectively</a:t>
                </a:r>
              </a:p>
              <a:p>
                <a:r>
                  <a:rPr lang="en-US" altLang="zh-CN" sz="2800" dirty="0"/>
                  <a:t>Computes all subgraphs of G —— </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2</m:t>
                        </m:r>
                      </m:e>
                      <m:sup>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𝑁</m:t>
                            </m:r>
                          </m:e>
                          <m:sup>
                            <m:r>
                              <a:rPr lang="en-US" altLang="zh-CN" sz="2800" b="0" i="1" smtClean="0">
                                <a:latin typeface="Cambria Math" panose="02040503050406030204" pitchFamily="18" charset="0"/>
                              </a:rPr>
                              <m:t>2</m:t>
                            </m:r>
                          </m:sup>
                        </m:sSup>
                      </m:sup>
                    </m:sSup>
                    <m:r>
                      <a:rPr lang="en-US" altLang="zh-CN" sz="2800" b="0" i="1" smtClean="0">
                        <a:latin typeface="Cambria Math" panose="02040503050406030204" pitchFamily="18" charset="0"/>
                      </a:rPr>
                      <m:t>)</m:t>
                    </m:r>
                  </m:oMath>
                </a14:m>
                <a:endParaRPr lang="en-US" altLang="zh-CN" sz="2800" dirty="0"/>
              </a:p>
              <a:p>
                <a:r>
                  <a:rPr lang="en-US" altLang="zh-CN" sz="2800" dirty="0"/>
                  <a:t>Evaluates frequency which is reduced to the computation of subgraph isomorphisms (</a:t>
                </a:r>
                <a:r>
                  <a:rPr lang="en-US" altLang="zh-CN" sz="2800" b="1" dirty="0">
                    <a:solidFill>
                      <a:srgbClr val="FF0000"/>
                    </a:solidFill>
                  </a:rPr>
                  <a:t>a well-known NP-hard problem</a:t>
                </a:r>
                <a:r>
                  <a:rPr lang="en-US" altLang="zh-CN" sz="2800" dirty="0"/>
                  <a:t>)  —— </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𝑁</m:t>
                        </m:r>
                      </m:e>
                      <m:sup>
                        <m:r>
                          <a:rPr lang="en-US" altLang="zh-CN" sz="2800" b="0" i="1" smtClean="0">
                            <a:latin typeface="Cambria Math" panose="02040503050406030204" pitchFamily="18" charset="0"/>
                          </a:rPr>
                          <m:t>𝑛</m:t>
                        </m:r>
                      </m:sup>
                    </m:sSup>
                    <m:r>
                      <a:rPr lang="en-US" altLang="zh-CN" sz="2800" b="0" i="1" smtClean="0">
                        <a:latin typeface="Cambria Math" panose="02040503050406030204" pitchFamily="18" charset="0"/>
                      </a:rPr>
                      <m:t>)</m:t>
                    </m:r>
                  </m:oMath>
                </a14:m>
                <a:endParaRPr lang="en-US" altLang="zh-CN" sz="2800" dirty="0"/>
              </a:p>
              <a:p>
                <a:r>
                  <a:rPr lang="en-US" altLang="zh-CN" sz="2800" dirty="0"/>
                  <a:t>Overall, the complexity of the mining process is </a:t>
                </a:r>
                <a14:m>
                  <m:oMath xmlns:m="http://schemas.openxmlformats.org/officeDocument/2006/math">
                    <m:r>
                      <a:rPr lang="en-US" altLang="zh-CN" sz="2800" i="1">
                        <a:latin typeface="Cambria Math" panose="02040503050406030204" pitchFamily="18" charset="0"/>
                      </a:rPr>
                      <m:t>𝑂</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2</m:t>
                        </m:r>
                      </m:e>
                      <m:sup>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𝑁</m:t>
                            </m:r>
                          </m:e>
                          <m:sup>
                            <m:r>
                              <a:rPr lang="en-US" altLang="zh-CN" sz="2800" i="1">
                                <a:latin typeface="Cambria Math" panose="02040503050406030204" pitchFamily="18" charset="0"/>
                              </a:rPr>
                              <m:t>2</m:t>
                            </m:r>
                          </m:sup>
                        </m:sSup>
                      </m:sup>
                    </m:sSup>
                    <m:r>
                      <a:rPr lang="en-US" altLang="zh-CN" sz="280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𝑁</m:t>
                        </m:r>
                      </m:e>
                      <m:sup>
                        <m:r>
                          <a:rPr lang="en-US" altLang="zh-CN" sz="2800" i="1">
                            <a:latin typeface="Cambria Math" panose="02040503050406030204" pitchFamily="18" charset="0"/>
                          </a:rPr>
                          <m:t>𝑛</m:t>
                        </m:r>
                      </m:sup>
                    </m:sSup>
                    <m:r>
                      <a:rPr lang="en-US" altLang="zh-CN" sz="2800" i="1" smtClean="0">
                        <a:latin typeface="Cambria Math" panose="02040503050406030204" pitchFamily="18" charset="0"/>
                      </a:rPr>
                      <m:t>)</m:t>
                    </m:r>
                  </m:oMath>
                </a14:m>
                <a:endParaRPr lang="en-US" altLang="zh-CN" sz="2800" dirty="0"/>
              </a:p>
              <a:p>
                <a:pPr marL="0" indent="0">
                  <a:buNone/>
                </a:pPr>
                <a:endParaRPr lang="en-US" altLang="zh-CN" sz="2800" dirty="0"/>
              </a:p>
              <a:p>
                <a:endParaRPr lang="zh-CN" altLang="en-US" sz="2800" dirty="0"/>
              </a:p>
            </p:txBody>
          </p:sp>
        </mc:Choice>
        <mc:Fallback xmlns="">
          <p:sp>
            <p:nvSpPr>
              <p:cNvPr id="3" name="内容占位符 2">
                <a:extLst>
                  <a:ext uri="{FF2B5EF4-FFF2-40B4-BE49-F238E27FC236}">
                    <a16:creationId xmlns:a16="http://schemas.microsoft.com/office/drawing/2014/main" id="{80357630-81F8-4C2A-9AF7-3060BC2D5A7A}"/>
                  </a:ext>
                </a:extLst>
              </p:cNvPr>
              <p:cNvSpPr>
                <a:spLocks noGrp="1" noRot="1" noChangeAspect="1" noMove="1" noResize="1" noEditPoints="1" noAdjustHandles="1" noChangeArrowheads="1" noChangeShapeType="1" noTextEdit="1"/>
              </p:cNvSpPr>
              <p:nvPr>
                <p:ph idx="1"/>
              </p:nvPr>
            </p:nvSpPr>
            <p:spPr>
              <a:xfrm>
                <a:off x="1371600" y="1638300"/>
                <a:ext cx="10820400" cy="3581400"/>
              </a:xfrm>
              <a:blipFill>
                <a:blip r:embed="rId3"/>
                <a:stretch>
                  <a:fillRect l="-1014" t="-2555"/>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8A5F9534-32AC-4189-BD3E-3779987C73C3}"/>
              </a:ext>
            </a:extLst>
          </p:cNvPr>
          <p:cNvSpPr txBox="1"/>
          <p:nvPr/>
        </p:nvSpPr>
        <p:spPr>
          <a:xfrm>
            <a:off x="2827282" y="5219700"/>
            <a:ext cx="7367752" cy="584775"/>
          </a:xfrm>
          <a:prstGeom prst="rect">
            <a:avLst/>
          </a:prstGeom>
          <a:noFill/>
        </p:spPr>
        <p:txBody>
          <a:bodyPr wrap="square" rtlCol="0">
            <a:spAutoFit/>
          </a:bodyPr>
          <a:lstStyle/>
          <a:p>
            <a:pPr algn="ctr"/>
            <a:r>
              <a:rPr lang="en-US" altLang="zh-CN" sz="3200" dirty="0"/>
              <a:t>HOW TO IMPROVE THE ALGORITHM</a:t>
            </a:r>
            <a:endParaRPr lang="zh-CN" altLang="en-US" sz="3200" dirty="0"/>
          </a:p>
        </p:txBody>
      </p:sp>
      <p:sp>
        <p:nvSpPr>
          <p:cNvPr id="5" name="灯片编号占位符 4">
            <a:extLst>
              <a:ext uri="{FF2B5EF4-FFF2-40B4-BE49-F238E27FC236}">
                <a16:creationId xmlns:a16="http://schemas.microsoft.com/office/drawing/2014/main" id="{84018443-4EB8-462A-9579-E50C806A691C}"/>
              </a:ext>
            </a:extLst>
          </p:cNvPr>
          <p:cNvSpPr>
            <a:spLocks noGrp="1"/>
          </p:cNvSpPr>
          <p:nvPr>
            <p:ph type="sldNum" sz="quarter" idx="12"/>
          </p:nvPr>
        </p:nvSpPr>
        <p:spPr/>
        <p:txBody>
          <a:bodyPr/>
          <a:lstStyle/>
          <a:p>
            <a:fld id="{2F2F8C80-FD9F-46B3-96B3-1B82D9D7CF14}" type="slidenum">
              <a:rPr lang="zh-CN" altLang="en-US" smtClean="0"/>
              <a:t>4</a:t>
            </a:fld>
            <a:endParaRPr lang="zh-CN" altLang="en-US"/>
          </a:p>
        </p:txBody>
      </p:sp>
    </p:spTree>
    <p:extLst>
      <p:ext uri="{BB962C8B-B14F-4D97-AF65-F5344CB8AC3E}">
        <p14:creationId xmlns:p14="http://schemas.microsoft.com/office/powerpoint/2010/main" val="3789389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EXPLAINATION——ADVANTAGES</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Subgraphs take advantage of the respective pruning of smaller subgraphs to prune invalid assignments. Thus, the domains of the subgraph variables are reduced avoiding the expensive search procedure</a:t>
            </a:r>
          </a:p>
        </p:txBody>
      </p:sp>
      <p:pic>
        <p:nvPicPr>
          <p:cNvPr id="5" name="图片 4">
            <a:extLst>
              <a:ext uri="{FF2B5EF4-FFF2-40B4-BE49-F238E27FC236}">
                <a16:creationId xmlns:a16="http://schemas.microsoft.com/office/drawing/2014/main" id="{3BACB74A-EA2C-4B4A-9CBC-2FCB53A3FB4A}"/>
              </a:ext>
            </a:extLst>
          </p:cNvPr>
          <p:cNvPicPr>
            <a:picLocks noChangeAspect="1"/>
          </p:cNvPicPr>
          <p:nvPr/>
        </p:nvPicPr>
        <p:blipFill>
          <a:blip r:embed="rId3"/>
          <a:stretch>
            <a:fillRect/>
          </a:stretch>
        </p:blipFill>
        <p:spPr>
          <a:xfrm>
            <a:off x="1699722" y="3429000"/>
            <a:ext cx="5762624" cy="2783702"/>
          </a:xfrm>
          <a:prstGeom prst="rect">
            <a:avLst/>
          </a:prstGeom>
        </p:spPr>
      </p:pic>
      <p:sp>
        <p:nvSpPr>
          <p:cNvPr id="6" name="矩形 5">
            <a:extLst>
              <a:ext uri="{FF2B5EF4-FFF2-40B4-BE49-F238E27FC236}">
                <a16:creationId xmlns:a16="http://schemas.microsoft.com/office/drawing/2014/main" id="{1695475A-EAA1-4985-987C-9CAB64212C8C}"/>
              </a:ext>
            </a:extLst>
          </p:cNvPr>
          <p:cNvSpPr/>
          <p:nvPr/>
        </p:nvSpPr>
        <p:spPr>
          <a:xfrm>
            <a:off x="1528118" y="0"/>
            <a:ext cx="10663882" cy="246221"/>
          </a:xfrm>
          <a:prstGeom prst="rect">
            <a:avLst/>
          </a:prstGeom>
        </p:spPr>
        <p:txBody>
          <a:bodyPr wrap="square">
            <a:spAutoFit/>
          </a:bodyPr>
          <a:lstStyle/>
          <a:p>
            <a:r>
              <a:rPr lang="en-US" altLang="zh-CN" sz="1000" dirty="0" err="1">
                <a:latin typeface="+mj-lt"/>
              </a:rPr>
              <a:t>Elseidy</a:t>
            </a:r>
            <a:r>
              <a:rPr lang="en-US" altLang="zh-CN" sz="1000" dirty="0">
                <a:latin typeface="+mj-lt"/>
              </a:rPr>
              <a:t> M , Abdelhamid E , </a:t>
            </a:r>
            <a:r>
              <a:rPr lang="en-US" altLang="zh-CN" sz="1000" dirty="0" err="1">
                <a:latin typeface="+mj-lt"/>
              </a:rPr>
              <a:t>Skiadopoulos</a:t>
            </a:r>
            <a:r>
              <a:rPr lang="en-US" altLang="zh-CN" sz="1000" dirty="0">
                <a:latin typeface="+mj-lt"/>
              </a:rPr>
              <a:t> S , et al. GRAMI: Frequent Subgraph and Pattern Mining in a Single Large Graph[J]. Proceedings of the </a:t>
            </a:r>
            <a:r>
              <a:rPr lang="en-US" altLang="zh-CN" sz="1000" dirty="0" err="1">
                <a:latin typeface="+mj-lt"/>
              </a:rPr>
              <a:t>Vldb</a:t>
            </a:r>
            <a:r>
              <a:rPr lang="en-US" altLang="zh-CN" sz="1000" dirty="0">
                <a:latin typeface="+mj-lt"/>
              </a:rPr>
              <a:t> Endowment, 2014, 7(7):517-528.</a:t>
            </a:r>
            <a:endParaRPr lang="zh-CN" altLang="en-US" sz="1000" dirty="0">
              <a:latin typeface="+mj-lt"/>
            </a:endParaRPr>
          </a:p>
        </p:txBody>
      </p:sp>
      <p:sp>
        <p:nvSpPr>
          <p:cNvPr id="7" name="文本框 6">
            <a:extLst>
              <a:ext uri="{FF2B5EF4-FFF2-40B4-BE49-F238E27FC236}">
                <a16:creationId xmlns:a16="http://schemas.microsoft.com/office/drawing/2014/main" id="{ED5031AB-6097-4315-A990-70062C3A647D}"/>
              </a:ext>
            </a:extLst>
          </p:cNvPr>
          <p:cNvSpPr txBox="1"/>
          <p:nvPr/>
        </p:nvSpPr>
        <p:spPr>
          <a:xfrm>
            <a:off x="7790468" y="3428999"/>
            <a:ext cx="2312276" cy="369332"/>
          </a:xfrm>
          <a:prstGeom prst="rect">
            <a:avLst/>
          </a:prstGeom>
          <a:noFill/>
        </p:spPr>
        <p:txBody>
          <a:bodyPr wrap="square" rtlCol="0">
            <a:spAutoFit/>
          </a:bodyPr>
          <a:lstStyle/>
          <a:p>
            <a:r>
              <a:rPr lang="en-US" altLang="zh-CN" dirty="0" err="1"/>
              <a:t>min_support</a:t>
            </a:r>
            <a:r>
              <a:rPr lang="en-US" altLang="zh-CN" dirty="0"/>
              <a:t> = 4</a:t>
            </a:r>
            <a:endParaRPr lang="zh-CN" altLang="en-US" dirty="0"/>
          </a:p>
        </p:txBody>
      </p:sp>
      <p:sp>
        <p:nvSpPr>
          <p:cNvPr id="4" name="灯片编号占位符 3">
            <a:extLst>
              <a:ext uri="{FF2B5EF4-FFF2-40B4-BE49-F238E27FC236}">
                <a16:creationId xmlns:a16="http://schemas.microsoft.com/office/drawing/2014/main" id="{46659665-2151-4466-9448-0CA795098C96}"/>
              </a:ext>
            </a:extLst>
          </p:cNvPr>
          <p:cNvSpPr>
            <a:spLocks noGrp="1"/>
          </p:cNvSpPr>
          <p:nvPr>
            <p:ph type="sldNum" sz="quarter" idx="12"/>
          </p:nvPr>
        </p:nvSpPr>
        <p:spPr/>
        <p:txBody>
          <a:bodyPr/>
          <a:lstStyle/>
          <a:p>
            <a:fld id="{2F2F8C80-FD9F-46B3-96B3-1B82D9D7CF14}" type="slidenum">
              <a:rPr lang="zh-CN" altLang="en-US" smtClean="0"/>
              <a:t>40</a:t>
            </a:fld>
            <a:endParaRPr lang="zh-CN" altLang="en-US"/>
          </a:p>
        </p:txBody>
      </p:sp>
    </p:spTree>
    <p:extLst>
      <p:ext uri="{BB962C8B-B14F-4D97-AF65-F5344CB8AC3E}">
        <p14:creationId xmlns:p14="http://schemas.microsoft.com/office/powerpoint/2010/main" val="1154977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EXPLAINATION——ADVANTAGES</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Subgraphs take advantage of the respective pruning of smaller subgraphs to prune invalid assignments. Thus, the domains of the subgraph variables are reduced avoiding the expensive search procedure</a:t>
            </a:r>
          </a:p>
        </p:txBody>
      </p:sp>
      <p:pic>
        <p:nvPicPr>
          <p:cNvPr id="5" name="图片 4">
            <a:extLst>
              <a:ext uri="{FF2B5EF4-FFF2-40B4-BE49-F238E27FC236}">
                <a16:creationId xmlns:a16="http://schemas.microsoft.com/office/drawing/2014/main" id="{3BACB74A-EA2C-4B4A-9CBC-2FCB53A3FB4A}"/>
              </a:ext>
            </a:extLst>
          </p:cNvPr>
          <p:cNvPicPr>
            <a:picLocks noChangeAspect="1"/>
          </p:cNvPicPr>
          <p:nvPr/>
        </p:nvPicPr>
        <p:blipFill>
          <a:blip r:embed="rId3"/>
          <a:stretch>
            <a:fillRect/>
          </a:stretch>
        </p:blipFill>
        <p:spPr>
          <a:xfrm>
            <a:off x="1699722" y="3429000"/>
            <a:ext cx="5762624" cy="2783702"/>
          </a:xfrm>
          <a:prstGeom prst="rect">
            <a:avLst/>
          </a:prstGeom>
        </p:spPr>
      </p:pic>
      <p:sp>
        <p:nvSpPr>
          <p:cNvPr id="6" name="矩形 5">
            <a:extLst>
              <a:ext uri="{FF2B5EF4-FFF2-40B4-BE49-F238E27FC236}">
                <a16:creationId xmlns:a16="http://schemas.microsoft.com/office/drawing/2014/main" id="{1695475A-EAA1-4985-987C-9CAB64212C8C}"/>
              </a:ext>
            </a:extLst>
          </p:cNvPr>
          <p:cNvSpPr/>
          <p:nvPr/>
        </p:nvSpPr>
        <p:spPr>
          <a:xfrm>
            <a:off x="1528118" y="0"/>
            <a:ext cx="10663882" cy="246221"/>
          </a:xfrm>
          <a:prstGeom prst="rect">
            <a:avLst/>
          </a:prstGeom>
        </p:spPr>
        <p:txBody>
          <a:bodyPr wrap="square">
            <a:spAutoFit/>
          </a:bodyPr>
          <a:lstStyle/>
          <a:p>
            <a:r>
              <a:rPr lang="en-US" altLang="zh-CN" sz="1000" dirty="0" err="1">
                <a:latin typeface="+mj-lt"/>
              </a:rPr>
              <a:t>Elseidy</a:t>
            </a:r>
            <a:r>
              <a:rPr lang="en-US" altLang="zh-CN" sz="1000" dirty="0">
                <a:latin typeface="+mj-lt"/>
              </a:rPr>
              <a:t> M , Abdelhamid E , </a:t>
            </a:r>
            <a:r>
              <a:rPr lang="en-US" altLang="zh-CN" sz="1000" dirty="0" err="1">
                <a:latin typeface="+mj-lt"/>
              </a:rPr>
              <a:t>Skiadopoulos</a:t>
            </a:r>
            <a:r>
              <a:rPr lang="en-US" altLang="zh-CN" sz="1000" dirty="0">
                <a:latin typeface="+mj-lt"/>
              </a:rPr>
              <a:t> S , et al. GRAMI: Frequent Subgraph and Pattern Mining in a Single Large Graph[J]. Proceedings of the </a:t>
            </a:r>
            <a:r>
              <a:rPr lang="en-US" altLang="zh-CN" sz="1000" dirty="0" err="1">
                <a:latin typeface="+mj-lt"/>
              </a:rPr>
              <a:t>Vldb</a:t>
            </a:r>
            <a:r>
              <a:rPr lang="en-US" altLang="zh-CN" sz="1000" dirty="0">
                <a:latin typeface="+mj-lt"/>
              </a:rPr>
              <a:t> Endowment, 2014, 7(7):517-528.</a:t>
            </a:r>
            <a:endParaRPr lang="zh-CN" altLang="en-US" sz="1000" dirty="0">
              <a:latin typeface="+mj-lt"/>
            </a:endParaRPr>
          </a:p>
        </p:txBody>
      </p:sp>
      <p:sp>
        <p:nvSpPr>
          <p:cNvPr id="7" name="文本框 6">
            <a:extLst>
              <a:ext uri="{FF2B5EF4-FFF2-40B4-BE49-F238E27FC236}">
                <a16:creationId xmlns:a16="http://schemas.microsoft.com/office/drawing/2014/main" id="{ED5031AB-6097-4315-A990-70062C3A647D}"/>
              </a:ext>
            </a:extLst>
          </p:cNvPr>
          <p:cNvSpPr txBox="1"/>
          <p:nvPr/>
        </p:nvSpPr>
        <p:spPr>
          <a:xfrm>
            <a:off x="7790468" y="3428999"/>
            <a:ext cx="2312276" cy="369332"/>
          </a:xfrm>
          <a:prstGeom prst="rect">
            <a:avLst/>
          </a:prstGeom>
          <a:noFill/>
        </p:spPr>
        <p:txBody>
          <a:bodyPr wrap="square" rtlCol="0">
            <a:spAutoFit/>
          </a:bodyPr>
          <a:lstStyle/>
          <a:p>
            <a:r>
              <a:rPr lang="en-US" altLang="zh-CN" dirty="0" err="1"/>
              <a:t>min_support</a:t>
            </a:r>
            <a:r>
              <a:rPr lang="en-US" altLang="zh-CN" dirty="0"/>
              <a:t> = 4</a:t>
            </a:r>
            <a:endParaRPr lang="zh-CN" altLang="en-US" dirty="0"/>
          </a:p>
        </p:txBody>
      </p:sp>
      <p:cxnSp>
        <p:nvCxnSpPr>
          <p:cNvPr id="9" name="直接箭头连接符 8">
            <a:extLst>
              <a:ext uri="{FF2B5EF4-FFF2-40B4-BE49-F238E27FC236}">
                <a16:creationId xmlns:a16="http://schemas.microsoft.com/office/drawing/2014/main" id="{A776B5E7-891A-4DD8-B745-15A10B320B77}"/>
              </a:ext>
            </a:extLst>
          </p:cNvPr>
          <p:cNvCxnSpPr/>
          <p:nvPr/>
        </p:nvCxnSpPr>
        <p:spPr>
          <a:xfrm flipV="1">
            <a:off x="6096000" y="3878317"/>
            <a:ext cx="2028497" cy="1755228"/>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8C187DE3-24E4-4BCE-AF7C-55E2EA405CEB}"/>
              </a:ext>
            </a:extLst>
          </p:cNvPr>
          <p:cNvSpPr>
            <a:spLocks noGrp="1"/>
          </p:cNvSpPr>
          <p:nvPr>
            <p:ph type="sldNum" sz="quarter" idx="12"/>
          </p:nvPr>
        </p:nvSpPr>
        <p:spPr/>
        <p:txBody>
          <a:bodyPr/>
          <a:lstStyle/>
          <a:p>
            <a:fld id="{2F2F8C80-FD9F-46B3-96B3-1B82D9D7CF14}" type="slidenum">
              <a:rPr lang="zh-CN" altLang="en-US" smtClean="0"/>
              <a:t>41</a:t>
            </a:fld>
            <a:endParaRPr lang="zh-CN" altLang="en-US"/>
          </a:p>
        </p:txBody>
      </p:sp>
    </p:spTree>
    <p:extLst>
      <p:ext uri="{BB962C8B-B14F-4D97-AF65-F5344CB8AC3E}">
        <p14:creationId xmlns:p14="http://schemas.microsoft.com/office/powerpoint/2010/main" val="141124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EXPLAINATION——ADVANTAGES</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Subgraphs take advantage of the respective pruning of smaller subgraphs to prune invalid assignments. Thus, the domains of the subgraph variables are reduced avoiding the expensive search procedure</a:t>
            </a:r>
          </a:p>
        </p:txBody>
      </p:sp>
      <p:pic>
        <p:nvPicPr>
          <p:cNvPr id="5" name="图片 4">
            <a:extLst>
              <a:ext uri="{FF2B5EF4-FFF2-40B4-BE49-F238E27FC236}">
                <a16:creationId xmlns:a16="http://schemas.microsoft.com/office/drawing/2014/main" id="{3BACB74A-EA2C-4B4A-9CBC-2FCB53A3FB4A}"/>
              </a:ext>
            </a:extLst>
          </p:cNvPr>
          <p:cNvPicPr>
            <a:picLocks noChangeAspect="1"/>
          </p:cNvPicPr>
          <p:nvPr/>
        </p:nvPicPr>
        <p:blipFill>
          <a:blip r:embed="rId3"/>
          <a:stretch>
            <a:fillRect/>
          </a:stretch>
        </p:blipFill>
        <p:spPr>
          <a:xfrm>
            <a:off x="1699722" y="3429000"/>
            <a:ext cx="5762624" cy="2783702"/>
          </a:xfrm>
          <a:prstGeom prst="rect">
            <a:avLst/>
          </a:prstGeom>
        </p:spPr>
      </p:pic>
      <p:sp>
        <p:nvSpPr>
          <p:cNvPr id="6" name="矩形 5">
            <a:extLst>
              <a:ext uri="{FF2B5EF4-FFF2-40B4-BE49-F238E27FC236}">
                <a16:creationId xmlns:a16="http://schemas.microsoft.com/office/drawing/2014/main" id="{1695475A-EAA1-4985-987C-9CAB64212C8C}"/>
              </a:ext>
            </a:extLst>
          </p:cNvPr>
          <p:cNvSpPr/>
          <p:nvPr/>
        </p:nvSpPr>
        <p:spPr>
          <a:xfrm>
            <a:off x="1528118" y="0"/>
            <a:ext cx="10663882" cy="246221"/>
          </a:xfrm>
          <a:prstGeom prst="rect">
            <a:avLst/>
          </a:prstGeom>
        </p:spPr>
        <p:txBody>
          <a:bodyPr wrap="square">
            <a:spAutoFit/>
          </a:bodyPr>
          <a:lstStyle/>
          <a:p>
            <a:r>
              <a:rPr lang="en-US" altLang="zh-CN" sz="1000" dirty="0" err="1">
                <a:latin typeface="+mj-lt"/>
              </a:rPr>
              <a:t>Elseidy</a:t>
            </a:r>
            <a:r>
              <a:rPr lang="en-US" altLang="zh-CN" sz="1000" dirty="0">
                <a:latin typeface="+mj-lt"/>
              </a:rPr>
              <a:t> M , Abdelhamid E , </a:t>
            </a:r>
            <a:r>
              <a:rPr lang="en-US" altLang="zh-CN" sz="1000" dirty="0" err="1">
                <a:latin typeface="+mj-lt"/>
              </a:rPr>
              <a:t>Skiadopoulos</a:t>
            </a:r>
            <a:r>
              <a:rPr lang="en-US" altLang="zh-CN" sz="1000" dirty="0">
                <a:latin typeface="+mj-lt"/>
              </a:rPr>
              <a:t> S , et al. GRAMI: Frequent Subgraph and Pattern Mining in a Single Large Graph[J]. Proceedings of the </a:t>
            </a:r>
            <a:r>
              <a:rPr lang="en-US" altLang="zh-CN" sz="1000" dirty="0" err="1">
                <a:latin typeface="+mj-lt"/>
              </a:rPr>
              <a:t>Vldb</a:t>
            </a:r>
            <a:r>
              <a:rPr lang="en-US" altLang="zh-CN" sz="1000" dirty="0">
                <a:latin typeface="+mj-lt"/>
              </a:rPr>
              <a:t> Endowment, 2014, 7(7):517-528.</a:t>
            </a:r>
            <a:endParaRPr lang="zh-CN" altLang="en-US" sz="1000" dirty="0">
              <a:latin typeface="+mj-lt"/>
            </a:endParaRPr>
          </a:p>
        </p:txBody>
      </p:sp>
      <p:sp>
        <p:nvSpPr>
          <p:cNvPr id="7" name="文本框 6">
            <a:extLst>
              <a:ext uri="{FF2B5EF4-FFF2-40B4-BE49-F238E27FC236}">
                <a16:creationId xmlns:a16="http://schemas.microsoft.com/office/drawing/2014/main" id="{ED5031AB-6097-4315-A990-70062C3A647D}"/>
              </a:ext>
            </a:extLst>
          </p:cNvPr>
          <p:cNvSpPr txBox="1"/>
          <p:nvPr/>
        </p:nvSpPr>
        <p:spPr>
          <a:xfrm>
            <a:off x="7790468" y="3428999"/>
            <a:ext cx="2312276" cy="369332"/>
          </a:xfrm>
          <a:prstGeom prst="rect">
            <a:avLst/>
          </a:prstGeom>
          <a:noFill/>
        </p:spPr>
        <p:txBody>
          <a:bodyPr wrap="square" rtlCol="0">
            <a:spAutoFit/>
          </a:bodyPr>
          <a:lstStyle/>
          <a:p>
            <a:r>
              <a:rPr lang="en-US" altLang="zh-CN" dirty="0" err="1"/>
              <a:t>min_support</a:t>
            </a:r>
            <a:r>
              <a:rPr lang="en-US" altLang="zh-CN" dirty="0"/>
              <a:t> = 4</a:t>
            </a:r>
            <a:endParaRPr lang="zh-CN" altLang="en-US" dirty="0"/>
          </a:p>
        </p:txBody>
      </p:sp>
      <p:cxnSp>
        <p:nvCxnSpPr>
          <p:cNvPr id="9" name="直接箭头连接符 8">
            <a:extLst>
              <a:ext uri="{FF2B5EF4-FFF2-40B4-BE49-F238E27FC236}">
                <a16:creationId xmlns:a16="http://schemas.microsoft.com/office/drawing/2014/main" id="{A776B5E7-891A-4DD8-B745-15A10B320B77}"/>
              </a:ext>
            </a:extLst>
          </p:cNvPr>
          <p:cNvCxnSpPr/>
          <p:nvPr/>
        </p:nvCxnSpPr>
        <p:spPr>
          <a:xfrm flipV="1">
            <a:off x="6096000" y="3878317"/>
            <a:ext cx="2028497" cy="1755228"/>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乘号 9">
            <a:extLst>
              <a:ext uri="{FF2B5EF4-FFF2-40B4-BE49-F238E27FC236}">
                <a16:creationId xmlns:a16="http://schemas.microsoft.com/office/drawing/2014/main" id="{B03E24C5-8390-4897-99BF-F396835661A1}"/>
              </a:ext>
            </a:extLst>
          </p:cNvPr>
          <p:cNvSpPr/>
          <p:nvPr/>
        </p:nvSpPr>
        <p:spPr>
          <a:xfrm>
            <a:off x="2837794" y="4712191"/>
            <a:ext cx="1351349" cy="1351349"/>
          </a:xfrm>
          <a:prstGeom prst="mathMultiply">
            <a:avLst>
              <a:gd name="adj1" fmla="val 563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1247E2DB-F1DE-4008-9D2B-D208F3B0E686}"/>
              </a:ext>
            </a:extLst>
          </p:cNvPr>
          <p:cNvSpPr>
            <a:spLocks noGrp="1"/>
          </p:cNvSpPr>
          <p:nvPr>
            <p:ph type="sldNum" sz="quarter" idx="12"/>
          </p:nvPr>
        </p:nvSpPr>
        <p:spPr/>
        <p:txBody>
          <a:bodyPr/>
          <a:lstStyle/>
          <a:p>
            <a:fld id="{2F2F8C80-FD9F-46B3-96B3-1B82D9D7CF14}" type="slidenum">
              <a:rPr lang="zh-CN" altLang="en-US" smtClean="0"/>
              <a:t>42</a:t>
            </a:fld>
            <a:endParaRPr lang="zh-CN" altLang="en-US"/>
          </a:p>
        </p:txBody>
      </p:sp>
    </p:spTree>
    <p:extLst>
      <p:ext uri="{BB962C8B-B14F-4D97-AF65-F5344CB8AC3E}">
        <p14:creationId xmlns:p14="http://schemas.microsoft.com/office/powerpoint/2010/main" val="3718023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EXPLAINATION——2</a:t>
            </a:r>
            <a:r>
              <a:rPr lang="en-US" altLang="zh-CN" baseline="30000" dirty="0"/>
              <a:t>ND</a:t>
            </a:r>
            <a:r>
              <a:rPr lang="en-US" altLang="zh-CN" dirty="0"/>
              <a:t> ADVANTAGES</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This domain reduction also speeds up the search process since it highly depends on the domain size.</a:t>
            </a:r>
          </a:p>
        </p:txBody>
      </p:sp>
      <p:sp>
        <p:nvSpPr>
          <p:cNvPr id="4" name="矩形 3">
            <a:extLst>
              <a:ext uri="{FF2B5EF4-FFF2-40B4-BE49-F238E27FC236}">
                <a16:creationId xmlns:a16="http://schemas.microsoft.com/office/drawing/2014/main" id="{709A946B-6A00-40B7-A1D7-1687DE8934F6}"/>
              </a:ext>
            </a:extLst>
          </p:cNvPr>
          <p:cNvSpPr/>
          <p:nvPr/>
        </p:nvSpPr>
        <p:spPr>
          <a:xfrm>
            <a:off x="1528118" y="0"/>
            <a:ext cx="10663882" cy="246221"/>
          </a:xfrm>
          <a:prstGeom prst="rect">
            <a:avLst/>
          </a:prstGeom>
        </p:spPr>
        <p:txBody>
          <a:bodyPr wrap="square">
            <a:spAutoFit/>
          </a:bodyPr>
          <a:lstStyle/>
          <a:p>
            <a:r>
              <a:rPr lang="en-US" altLang="zh-CN" sz="1000" dirty="0" err="1">
                <a:latin typeface="+mj-lt"/>
              </a:rPr>
              <a:t>Elseidy</a:t>
            </a:r>
            <a:r>
              <a:rPr lang="en-US" altLang="zh-CN" sz="1000" dirty="0">
                <a:latin typeface="+mj-lt"/>
              </a:rPr>
              <a:t> M , Abdelhamid E , </a:t>
            </a:r>
            <a:r>
              <a:rPr lang="en-US" altLang="zh-CN" sz="1000" dirty="0" err="1">
                <a:latin typeface="+mj-lt"/>
              </a:rPr>
              <a:t>Skiadopoulos</a:t>
            </a:r>
            <a:r>
              <a:rPr lang="en-US" altLang="zh-CN" sz="1000" dirty="0">
                <a:latin typeface="+mj-lt"/>
              </a:rPr>
              <a:t> S , et al. GRAMI: Frequent Subgraph and Pattern Mining in a Single Large Graph[J]. Proceedings of the </a:t>
            </a:r>
            <a:r>
              <a:rPr lang="en-US" altLang="zh-CN" sz="1000" dirty="0" err="1">
                <a:latin typeface="+mj-lt"/>
              </a:rPr>
              <a:t>Vldb</a:t>
            </a:r>
            <a:r>
              <a:rPr lang="en-US" altLang="zh-CN" sz="1000" dirty="0">
                <a:latin typeface="+mj-lt"/>
              </a:rPr>
              <a:t> Endowment, 2014, 7(7):517-528.</a:t>
            </a:r>
            <a:endParaRPr lang="zh-CN" altLang="en-US" sz="1000" dirty="0">
              <a:latin typeface="+mj-lt"/>
            </a:endParaRPr>
          </a:p>
        </p:txBody>
      </p:sp>
      <p:sp>
        <p:nvSpPr>
          <p:cNvPr id="5" name="灯片编号占位符 4">
            <a:extLst>
              <a:ext uri="{FF2B5EF4-FFF2-40B4-BE49-F238E27FC236}">
                <a16:creationId xmlns:a16="http://schemas.microsoft.com/office/drawing/2014/main" id="{FB09AD61-6EA7-4BD2-A2E5-2BBFF7222370}"/>
              </a:ext>
            </a:extLst>
          </p:cNvPr>
          <p:cNvSpPr>
            <a:spLocks noGrp="1"/>
          </p:cNvSpPr>
          <p:nvPr>
            <p:ph type="sldNum" sz="quarter" idx="12"/>
          </p:nvPr>
        </p:nvSpPr>
        <p:spPr/>
        <p:txBody>
          <a:bodyPr/>
          <a:lstStyle/>
          <a:p>
            <a:fld id="{2F2F8C80-FD9F-46B3-96B3-1B82D9D7CF14}" type="slidenum">
              <a:rPr lang="zh-CN" altLang="en-US" smtClean="0"/>
              <a:t>43</a:t>
            </a:fld>
            <a:endParaRPr lang="zh-CN" altLang="en-US"/>
          </a:p>
        </p:txBody>
      </p:sp>
    </p:spTree>
    <p:extLst>
      <p:ext uri="{BB962C8B-B14F-4D97-AF65-F5344CB8AC3E}">
        <p14:creationId xmlns:p14="http://schemas.microsoft.com/office/powerpoint/2010/main" val="179121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EXPLAINATION——2</a:t>
            </a:r>
            <a:r>
              <a:rPr lang="en-US" altLang="zh-CN" baseline="30000" dirty="0"/>
              <a:t>ND</a:t>
            </a:r>
            <a:r>
              <a:rPr lang="en-US" altLang="zh-CN" dirty="0"/>
              <a:t> ADVANTAGES</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This domain reduction also speeds up the search process since it highly depends on the domain size.</a:t>
            </a:r>
          </a:p>
        </p:txBody>
      </p:sp>
      <p:sp>
        <p:nvSpPr>
          <p:cNvPr id="4" name="矩形 3">
            <a:extLst>
              <a:ext uri="{FF2B5EF4-FFF2-40B4-BE49-F238E27FC236}">
                <a16:creationId xmlns:a16="http://schemas.microsoft.com/office/drawing/2014/main" id="{709A946B-6A00-40B7-A1D7-1687DE8934F6}"/>
              </a:ext>
            </a:extLst>
          </p:cNvPr>
          <p:cNvSpPr/>
          <p:nvPr/>
        </p:nvSpPr>
        <p:spPr>
          <a:xfrm>
            <a:off x="1528118" y="0"/>
            <a:ext cx="10663882" cy="246221"/>
          </a:xfrm>
          <a:prstGeom prst="rect">
            <a:avLst/>
          </a:prstGeom>
        </p:spPr>
        <p:txBody>
          <a:bodyPr wrap="square">
            <a:spAutoFit/>
          </a:bodyPr>
          <a:lstStyle/>
          <a:p>
            <a:r>
              <a:rPr lang="en-US" altLang="zh-CN" sz="1000" dirty="0" err="1">
                <a:latin typeface="+mj-lt"/>
              </a:rPr>
              <a:t>Elseidy</a:t>
            </a:r>
            <a:r>
              <a:rPr lang="en-US" altLang="zh-CN" sz="1000" dirty="0">
                <a:latin typeface="+mj-lt"/>
              </a:rPr>
              <a:t> M , Abdelhamid E , </a:t>
            </a:r>
            <a:r>
              <a:rPr lang="en-US" altLang="zh-CN" sz="1000" dirty="0" err="1">
                <a:latin typeface="+mj-lt"/>
              </a:rPr>
              <a:t>Skiadopoulos</a:t>
            </a:r>
            <a:r>
              <a:rPr lang="en-US" altLang="zh-CN" sz="1000" dirty="0">
                <a:latin typeface="+mj-lt"/>
              </a:rPr>
              <a:t> S , et al. GRAMI: Frequent Subgraph and Pattern Mining in a Single Large Graph[J]. Proceedings of the </a:t>
            </a:r>
            <a:r>
              <a:rPr lang="en-US" altLang="zh-CN" sz="1000" dirty="0" err="1">
                <a:latin typeface="+mj-lt"/>
              </a:rPr>
              <a:t>Vldb</a:t>
            </a:r>
            <a:r>
              <a:rPr lang="en-US" altLang="zh-CN" sz="1000" dirty="0">
                <a:latin typeface="+mj-lt"/>
              </a:rPr>
              <a:t> Endowment, 2014, 7(7):517-528.</a:t>
            </a:r>
            <a:endParaRPr lang="zh-CN" altLang="en-US" sz="1000" dirty="0">
              <a:latin typeface="+mj-lt"/>
            </a:endParaRPr>
          </a:p>
        </p:txBody>
      </p:sp>
      <p:pic>
        <p:nvPicPr>
          <p:cNvPr id="7" name="图片 6">
            <a:extLst>
              <a:ext uri="{FF2B5EF4-FFF2-40B4-BE49-F238E27FC236}">
                <a16:creationId xmlns:a16="http://schemas.microsoft.com/office/drawing/2014/main" id="{79F436E6-852B-42D4-861B-F8A8906CDB1F}"/>
              </a:ext>
            </a:extLst>
          </p:cNvPr>
          <p:cNvPicPr>
            <a:picLocks noChangeAspect="1"/>
          </p:cNvPicPr>
          <p:nvPr/>
        </p:nvPicPr>
        <p:blipFill>
          <a:blip r:embed="rId3"/>
          <a:stretch>
            <a:fillRect/>
          </a:stretch>
        </p:blipFill>
        <p:spPr>
          <a:xfrm>
            <a:off x="1219200" y="2785201"/>
            <a:ext cx="5762624" cy="2783702"/>
          </a:xfrm>
          <a:prstGeom prst="rect">
            <a:avLst/>
          </a:prstGeom>
        </p:spPr>
      </p:pic>
      <p:sp>
        <p:nvSpPr>
          <p:cNvPr id="8" name="文本框 7">
            <a:extLst>
              <a:ext uri="{FF2B5EF4-FFF2-40B4-BE49-F238E27FC236}">
                <a16:creationId xmlns:a16="http://schemas.microsoft.com/office/drawing/2014/main" id="{7D54449E-D4D3-40EA-9A75-7EAE7D62BB8A}"/>
              </a:ext>
            </a:extLst>
          </p:cNvPr>
          <p:cNvSpPr txBox="1"/>
          <p:nvPr/>
        </p:nvSpPr>
        <p:spPr>
          <a:xfrm>
            <a:off x="7790468" y="3428999"/>
            <a:ext cx="2312276" cy="369332"/>
          </a:xfrm>
          <a:prstGeom prst="rect">
            <a:avLst/>
          </a:prstGeom>
          <a:noFill/>
        </p:spPr>
        <p:txBody>
          <a:bodyPr wrap="square" rtlCol="0">
            <a:spAutoFit/>
          </a:bodyPr>
          <a:lstStyle/>
          <a:p>
            <a:r>
              <a:rPr lang="en-US" altLang="zh-CN" dirty="0" err="1"/>
              <a:t>min_support</a:t>
            </a:r>
            <a:r>
              <a:rPr lang="en-US" altLang="zh-CN" dirty="0"/>
              <a:t> = 2</a:t>
            </a:r>
            <a:endParaRPr lang="zh-CN" altLang="en-US" dirty="0"/>
          </a:p>
        </p:txBody>
      </p:sp>
      <p:sp>
        <p:nvSpPr>
          <p:cNvPr id="5" name="灯片编号占位符 4">
            <a:extLst>
              <a:ext uri="{FF2B5EF4-FFF2-40B4-BE49-F238E27FC236}">
                <a16:creationId xmlns:a16="http://schemas.microsoft.com/office/drawing/2014/main" id="{FB09AD61-6EA7-4BD2-A2E5-2BBFF7222370}"/>
              </a:ext>
            </a:extLst>
          </p:cNvPr>
          <p:cNvSpPr>
            <a:spLocks noGrp="1"/>
          </p:cNvSpPr>
          <p:nvPr>
            <p:ph type="sldNum" sz="quarter" idx="12"/>
          </p:nvPr>
        </p:nvSpPr>
        <p:spPr/>
        <p:txBody>
          <a:bodyPr/>
          <a:lstStyle/>
          <a:p>
            <a:fld id="{2F2F8C80-FD9F-46B3-96B3-1B82D9D7CF14}" type="slidenum">
              <a:rPr lang="zh-CN" altLang="en-US" smtClean="0"/>
              <a:t>44</a:t>
            </a:fld>
            <a:endParaRPr lang="zh-CN" altLang="en-US"/>
          </a:p>
        </p:txBody>
      </p:sp>
    </p:spTree>
    <p:extLst>
      <p:ext uri="{BB962C8B-B14F-4D97-AF65-F5344CB8AC3E}">
        <p14:creationId xmlns:p14="http://schemas.microsoft.com/office/powerpoint/2010/main" val="1073747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EXPLAINATION——2</a:t>
            </a:r>
            <a:r>
              <a:rPr lang="en-US" altLang="zh-CN" baseline="30000" dirty="0"/>
              <a:t>ND</a:t>
            </a:r>
            <a:r>
              <a:rPr lang="en-US" altLang="zh-CN" dirty="0"/>
              <a:t> ADVANTAGES</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This domain reduction also speeds up the search process since it highly depends on the domain size.</a:t>
            </a:r>
          </a:p>
        </p:txBody>
      </p:sp>
      <p:sp>
        <p:nvSpPr>
          <p:cNvPr id="4" name="矩形 3">
            <a:extLst>
              <a:ext uri="{FF2B5EF4-FFF2-40B4-BE49-F238E27FC236}">
                <a16:creationId xmlns:a16="http://schemas.microsoft.com/office/drawing/2014/main" id="{709A946B-6A00-40B7-A1D7-1687DE8934F6}"/>
              </a:ext>
            </a:extLst>
          </p:cNvPr>
          <p:cNvSpPr/>
          <p:nvPr/>
        </p:nvSpPr>
        <p:spPr>
          <a:xfrm>
            <a:off x="1528118" y="0"/>
            <a:ext cx="10663882" cy="246221"/>
          </a:xfrm>
          <a:prstGeom prst="rect">
            <a:avLst/>
          </a:prstGeom>
        </p:spPr>
        <p:txBody>
          <a:bodyPr wrap="square">
            <a:spAutoFit/>
          </a:bodyPr>
          <a:lstStyle/>
          <a:p>
            <a:r>
              <a:rPr lang="en-US" altLang="zh-CN" sz="1000" dirty="0" err="1">
                <a:latin typeface="+mj-lt"/>
              </a:rPr>
              <a:t>Elseidy</a:t>
            </a:r>
            <a:r>
              <a:rPr lang="en-US" altLang="zh-CN" sz="1000" dirty="0">
                <a:latin typeface="+mj-lt"/>
              </a:rPr>
              <a:t> M , Abdelhamid E , </a:t>
            </a:r>
            <a:r>
              <a:rPr lang="en-US" altLang="zh-CN" sz="1000" dirty="0" err="1">
                <a:latin typeface="+mj-lt"/>
              </a:rPr>
              <a:t>Skiadopoulos</a:t>
            </a:r>
            <a:r>
              <a:rPr lang="en-US" altLang="zh-CN" sz="1000" dirty="0">
                <a:latin typeface="+mj-lt"/>
              </a:rPr>
              <a:t> S , et al. GRAMI: Frequent Subgraph and Pattern Mining in a Single Large Graph[J]. Proceedings of the </a:t>
            </a:r>
            <a:r>
              <a:rPr lang="en-US" altLang="zh-CN" sz="1000" dirty="0" err="1">
                <a:latin typeface="+mj-lt"/>
              </a:rPr>
              <a:t>Vldb</a:t>
            </a:r>
            <a:r>
              <a:rPr lang="en-US" altLang="zh-CN" sz="1000" dirty="0">
                <a:latin typeface="+mj-lt"/>
              </a:rPr>
              <a:t> Endowment, 2014, 7(7):517-528.</a:t>
            </a:r>
            <a:endParaRPr lang="zh-CN" altLang="en-US" sz="1000" dirty="0">
              <a:latin typeface="+mj-lt"/>
            </a:endParaRPr>
          </a:p>
        </p:txBody>
      </p:sp>
      <p:sp>
        <p:nvSpPr>
          <p:cNvPr id="6" name="文本框 5">
            <a:extLst>
              <a:ext uri="{FF2B5EF4-FFF2-40B4-BE49-F238E27FC236}">
                <a16:creationId xmlns:a16="http://schemas.microsoft.com/office/drawing/2014/main" id="{D5320E39-E82D-4AEC-A283-CB92DB48D840}"/>
              </a:ext>
            </a:extLst>
          </p:cNvPr>
          <p:cNvSpPr txBox="1"/>
          <p:nvPr/>
        </p:nvSpPr>
        <p:spPr>
          <a:xfrm>
            <a:off x="6611007" y="4680521"/>
            <a:ext cx="5475890" cy="646331"/>
          </a:xfrm>
          <a:prstGeom prst="rect">
            <a:avLst/>
          </a:prstGeom>
          <a:noFill/>
        </p:spPr>
        <p:txBody>
          <a:bodyPr wrap="square" rtlCol="0">
            <a:spAutoFit/>
          </a:bodyPr>
          <a:lstStyle/>
          <a:p>
            <a:pPr algn="ctr"/>
            <a:r>
              <a:rPr lang="en-US" altLang="zh-CN" dirty="0"/>
              <a:t>the search space is 5*3*5</a:t>
            </a:r>
            <a:r>
              <a:rPr lang="zh-CN" altLang="en-US" dirty="0"/>
              <a:t>*</a:t>
            </a:r>
            <a:r>
              <a:rPr lang="en-US" altLang="zh-CN" dirty="0"/>
              <a:t>6 = 450 </a:t>
            </a:r>
          </a:p>
          <a:p>
            <a:pPr algn="ctr"/>
            <a:endParaRPr lang="zh-CN" altLang="en-US" dirty="0"/>
          </a:p>
        </p:txBody>
      </p:sp>
      <p:pic>
        <p:nvPicPr>
          <p:cNvPr id="7" name="图片 6">
            <a:extLst>
              <a:ext uri="{FF2B5EF4-FFF2-40B4-BE49-F238E27FC236}">
                <a16:creationId xmlns:a16="http://schemas.microsoft.com/office/drawing/2014/main" id="{79F436E6-852B-42D4-861B-F8A8906CDB1F}"/>
              </a:ext>
            </a:extLst>
          </p:cNvPr>
          <p:cNvPicPr>
            <a:picLocks noChangeAspect="1"/>
          </p:cNvPicPr>
          <p:nvPr/>
        </p:nvPicPr>
        <p:blipFill>
          <a:blip r:embed="rId3"/>
          <a:stretch>
            <a:fillRect/>
          </a:stretch>
        </p:blipFill>
        <p:spPr>
          <a:xfrm>
            <a:off x="1219200" y="2785201"/>
            <a:ext cx="5762624" cy="2783702"/>
          </a:xfrm>
          <a:prstGeom prst="rect">
            <a:avLst/>
          </a:prstGeom>
        </p:spPr>
      </p:pic>
      <p:sp>
        <p:nvSpPr>
          <p:cNvPr id="8" name="文本框 7">
            <a:extLst>
              <a:ext uri="{FF2B5EF4-FFF2-40B4-BE49-F238E27FC236}">
                <a16:creationId xmlns:a16="http://schemas.microsoft.com/office/drawing/2014/main" id="{7D54449E-D4D3-40EA-9A75-7EAE7D62BB8A}"/>
              </a:ext>
            </a:extLst>
          </p:cNvPr>
          <p:cNvSpPr txBox="1"/>
          <p:nvPr/>
        </p:nvSpPr>
        <p:spPr>
          <a:xfrm>
            <a:off x="7790468" y="3428999"/>
            <a:ext cx="2312276" cy="369332"/>
          </a:xfrm>
          <a:prstGeom prst="rect">
            <a:avLst/>
          </a:prstGeom>
          <a:noFill/>
        </p:spPr>
        <p:txBody>
          <a:bodyPr wrap="square" rtlCol="0">
            <a:spAutoFit/>
          </a:bodyPr>
          <a:lstStyle/>
          <a:p>
            <a:r>
              <a:rPr lang="en-US" altLang="zh-CN" dirty="0" err="1"/>
              <a:t>min_support</a:t>
            </a:r>
            <a:r>
              <a:rPr lang="en-US" altLang="zh-CN" dirty="0"/>
              <a:t> = 2</a:t>
            </a:r>
            <a:endParaRPr lang="zh-CN" altLang="en-US" dirty="0"/>
          </a:p>
        </p:txBody>
      </p:sp>
      <p:cxnSp>
        <p:nvCxnSpPr>
          <p:cNvPr id="9" name="直接箭头连接符 8">
            <a:extLst>
              <a:ext uri="{FF2B5EF4-FFF2-40B4-BE49-F238E27FC236}">
                <a16:creationId xmlns:a16="http://schemas.microsoft.com/office/drawing/2014/main" id="{CC9D0AC9-33F9-489D-BD50-8E388124B4AA}"/>
              </a:ext>
            </a:extLst>
          </p:cNvPr>
          <p:cNvCxnSpPr>
            <a:cxnSpLocks/>
          </p:cNvCxnSpPr>
          <p:nvPr/>
        </p:nvCxnSpPr>
        <p:spPr>
          <a:xfrm flipV="1">
            <a:off x="3857297" y="4887310"/>
            <a:ext cx="3678620" cy="115615"/>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FB09AD61-6EA7-4BD2-A2E5-2BBFF7222370}"/>
              </a:ext>
            </a:extLst>
          </p:cNvPr>
          <p:cNvSpPr>
            <a:spLocks noGrp="1"/>
          </p:cNvSpPr>
          <p:nvPr>
            <p:ph type="sldNum" sz="quarter" idx="12"/>
          </p:nvPr>
        </p:nvSpPr>
        <p:spPr/>
        <p:txBody>
          <a:bodyPr/>
          <a:lstStyle/>
          <a:p>
            <a:fld id="{2F2F8C80-FD9F-46B3-96B3-1B82D9D7CF14}" type="slidenum">
              <a:rPr lang="zh-CN" altLang="en-US" smtClean="0"/>
              <a:t>45</a:t>
            </a:fld>
            <a:endParaRPr lang="zh-CN" altLang="en-US"/>
          </a:p>
        </p:txBody>
      </p:sp>
    </p:spTree>
    <p:extLst>
      <p:ext uri="{BB962C8B-B14F-4D97-AF65-F5344CB8AC3E}">
        <p14:creationId xmlns:p14="http://schemas.microsoft.com/office/powerpoint/2010/main" val="166656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D8C1-EAAF-4178-8FD5-3FECBBD2DD04}"/>
              </a:ext>
            </a:extLst>
          </p:cNvPr>
          <p:cNvSpPr>
            <a:spLocks noGrp="1"/>
          </p:cNvSpPr>
          <p:nvPr>
            <p:ph type="title"/>
          </p:nvPr>
        </p:nvSpPr>
        <p:spPr/>
        <p:txBody>
          <a:bodyPr/>
          <a:lstStyle/>
          <a:p>
            <a:r>
              <a:rPr lang="en-US" altLang="zh-CN" dirty="0"/>
              <a:t>EXPLAINATION——2</a:t>
            </a:r>
            <a:r>
              <a:rPr lang="en-US" altLang="zh-CN" baseline="30000" dirty="0"/>
              <a:t>ND</a:t>
            </a:r>
            <a:r>
              <a:rPr lang="en-US" altLang="zh-CN" dirty="0"/>
              <a:t> ADVANTAGES</a:t>
            </a:r>
            <a:endParaRPr lang="zh-CN" altLang="en-US" dirty="0"/>
          </a:p>
        </p:txBody>
      </p:sp>
      <p:sp>
        <p:nvSpPr>
          <p:cNvPr id="3" name="内容占位符 2">
            <a:extLst>
              <a:ext uri="{FF2B5EF4-FFF2-40B4-BE49-F238E27FC236}">
                <a16:creationId xmlns:a16="http://schemas.microsoft.com/office/drawing/2014/main" id="{0638C57B-0AC1-4D59-88C1-0FC17BCA99AE}"/>
              </a:ext>
            </a:extLst>
          </p:cNvPr>
          <p:cNvSpPr>
            <a:spLocks noGrp="1"/>
          </p:cNvSpPr>
          <p:nvPr>
            <p:ph idx="1"/>
          </p:nvPr>
        </p:nvSpPr>
        <p:spPr>
          <a:xfrm>
            <a:off x="1371600" y="1560786"/>
            <a:ext cx="9601200" cy="3581400"/>
          </a:xfrm>
        </p:spPr>
        <p:txBody>
          <a:bodyPr>
            <a:normAutofit/>
          </a:bodyPr>
          <a:lstStyle/>
          <a:p>
            <a:r>
              <a:rPr lang="en-US" altLang="zh-CN" sz="2800" dirty="0"/>
              <a:t>This domain reduction also speeds up the search process since it highly depends on the domain size.</a:t>
            </a:r>
          </a:p>
        </p:txBody>
      </p:sp>
      <p:sp>
        <p:nvSpPr>
          <p:cNvPr id="4" name="矩形 3">
            <a:extLst>
              <a:ext uri="{FF2B5EF4-FFF2-40B4-BE49-F238E27FC236}">
                <a16:creationId xmlns:a16="http://schemas.microsoft.com/office/drawing/2014/main" id="{709A946B-6A00-40B7-A1D7-1687DE8934F6}"/>
              </a:ext>
            </a:extLst>
          </p:cNvPr>
          <p:cNvSpPr/>
          <p:nvPr/>
        </p:nvSpPr>
        <p:spPr>
          <a:xfrm>
            <a:off x="1528118" y="0"/>
            <a:ext cx="10663882" cy="246221"/>
          </a:xfrm>
          <a:prstGeom prst="rect">
            <a:avLst/>
          </a:prstGeom>
        </p:spPr>
        <p:txBody>
          <a:bodyPr wrap="square">
            <a:spAutoFit/>
          </a:bodyPr>
          <a:lstStyle/>
          <a:p>
            <a:r>
              <a:rPr lang="en-US" altLang="zh-CN" sz="1000" dirty="0" err="1">
                <a:latin typeface="+mj-lt"/>
              </a:rPr>
              <a:t>Elseidy</a:t>
            </a:r>
            <a:r>
              <a:rPr lang="en-US" altLang="zh-CN" sz="1000" dirty="0">
                <a:latin typeface="+mj-lt"/>
              </a:rPr>
              <a:t> M , Abdelhamid E , </a:t>
            </a:r>
            <a:r>
              <a:rPr lang="en-US" altLang="zh-CN" sz="1000" dirty="0" err="1">
                <a:latin typeface="+mj-lt"/>
              </a:rPr>
              <a:t>Skiadopoulos</a:t>
            </a:r>
            <a:r>
              <a:rPr lang="en-US" altLang="zh-CN" sz="1000" dirty="0">
                <a:latin typeface="+mj-lt"/>
              </a:rPr>
              <a:t> S , et al. GRAMI: Frequent Subgraph and Pattern Mining in a Single Large Graph[J]. Proceedings of the </a:t>
            </a:r>
            <a:r>
              <a:rPr lang="en-US" altLang="zh-CN" sz="1000" dirty="0" err="1">
                <a:latin typeface="+mj-lt"/>
              </a:rPr>
              <a:t>Vldb</a:t>
            </a:r>
            <a:r>
              <a:rPr lang="en-US" altLang="zh-CN" sz="1000" dirty="0">
                <a:latin typeface="+mj-lt"/>
              </a:rPr>
              <a:t> Endowment, 2014, 7(7):517-528.</a:t>
            </a:r>
            <a:endParaRPr lang="zh-CN" altLang="en-US" sz="1000" dirty="0">
              <a:latin typeface="+mj-lt"/>
            </a:endParaRPr>
          </a:p>
        </p:txBody>
      </p:sp>
      <p:sp>
        <p:nvSpPr>
          <p:cNvPr id="6" name="文本框 5">
            <a:extLst>
              <a:ext uri="{FF2B5EF4-FFF2-40B4-BE49-F238E27FC236}">
                <a16:creationId xmlns:a16="http://schemas.microsoft.com/office/drawing/2014/main" id="{D5320E39-E82D-4AEC-A283-CB92DB48D840}"/>
              </a:ext>
            </a:extLst>
          </p:cNvPr>
          <p:cNvSpPr txBox="1"/>
          <p:nvPr/>
        </p:nvSpPr>
        <p:spPr>
          <a:xfrm>
            <a:off x="6611007" y="4680521"/>
            <a:ext cx="5475890" cy="923330"/>
          </a:xfrm>
          <a:prstGeom prst="rect">
            <a:avLst/>
          </a:prstGeom>
          <a:noFill/>
        </p:spPr>
        <p:txBody>
          <a:bodyPr wrap="square" rtlCol="0">
            <a:spAutoFit/>
          </a:bodyPr>
          <a:lstStyle/>
          <a:p>
            <a:pPr algn="ctr"/>
            <a:r>
              <a:rPr lang="en-US" altLang="zh-CN" dirty="0"/>
              <a:t>the search space is 5*3*5</a:t>
            </a:r>
            <a:r>
              <a:rPr lang="zh-CN" altLang="en-US" dirty="0"/>
              <a:t>*</a:t>
            </a:r>
            <a:r>
              <a:rPr lang="en-US" altLang="zh-CN" dirty="0"/>
              <a:t>6 = 450 </a:t>
            </a:r>
          </a:p>
          <a:p>
            <a:pPr algn="ctr"/>
            <a:r>
              <a:rPr lang="en-US" altLang="zh-CN" dirty="0"/>
              <a:t>the search space is 2</a:t>
            </a:r>
            <a:r>
              <a:rPr lang="zh-CN" altLang="en-US" dirty="0"/>
              <a:t>*</a:t>
            </a:r>
            <a:r>
              <a:rPr lang="en-US" altLang="zh-CN" dirty="0"/>
              <a:t>2</a:t>
            </a:r>
            <a:r>
              <a:rPr lang="zh-CN" altLang="en-US" dirty="0"/>
              <a:t>*</a:t>
            </a:r>
            <a:r>
              <a:rPr lang="en-US" altLang="zh-CN" dirty="0"/>
              <a:t>3</a:t>
            </a:r>
            <a:r>
              <a:rPr lang="zh-CN" altLang="en-US" dirty="0"/>
              <a:t>*</a:t>
            </a:r>
            <a:r>
              <a:rPr lang="en-US" altLang="zh-CN" dirty="0"/>
              <a:t>4 = 48</a:t>
            </a:r>
          </a:p>
          <a:p>
            <a:pPr algn="ctr"/>
            <a:endParaRPr lang="zh-CN" altLang="en-US" dirty="0"/>
          </a:p>
        </p:txBody>
      </p:sp>
      <p:pic>
        <p:nvPicPr>
          <p:cNvPr id="7" name="图片 6">
            <a:extLst>
              <a:ext uri="{FF2B5EF4-FFF2-40B4-BE49-F238E27FC236}">
                <a16:creationId xmlns:a16="http://schemas.microsoft.com/office/drawing/2014/main" id="{79F436E6-852B-42D4-861B-F8A8906CDB1F}"/>
              </a:ext>
            </a:extLst>
          </p:cNvPr>
          <p:cNvPicPr>
            <a:picLocks noChangeAspect="1"/>
          </p:cNvPicPr>
          <p:nvPr/>
        </p:nvPicPr>
        <p:blipFill>
          <a:blip r:embed="rId3"/>
          <a:stretch>
            <a:fillRect/>
          </a:stretch>
        </p:blipFill>
        <p:spPr>
          <a:xfrm>
            <a:off x="1219200" y="2785201"/>
            <a:ext cx="5762624" cy="2783702"/>
          </a:xfrm>
          <a:prstGeom prst="rect">
            <a:avLst/>
          </a:prstGeom>
        </p:spPr>
      </p:pic>
      <p:sp>
        <p:nvSpPr>
          <p:cNvPr id="8" name="文本框 7">
            <a:extLst>
              <a:ext uri="{FF2B5EF4-FFF2-40B4-BE49-F238E27FC236}">
                <a16:creationId xmlns:a16="http://schemas.microsoft.com/office/drawing/2014/main" id="{7D54449E-D4D3-40EA-9A75-7EAE7D62BB8A}"/>
              </a:ext>
            </a:extLst>
          </p:cNvPr>
          <p:cNvSpPr txBox="1"/>
          <p:nvPr/>
        </p:nvSpPr>
        <p:spPr>
          <a:xfrm>
            <a:off x="7790468" y="3428999"/>
            <a:ext cx="2312276" cy="369332"/>
          </a:xfrm>
          <a:prstGeom prst="rect">
            <a:avLst/>
          </a:prstGeom>
          <a:noFill/>
        </p:spPr>
        <p:txBody>
          <a:bodyPr wrap="square" rtlCol="0">
            <a:spAutoFit/>
          </a:bodyPr>
          <a:lstStyle/>
          <a:p>
            <a:r>
              <a:rPr lang="en-US" altLang="zh-CN" dirty="0" err="1"/>
              <a:t>min_support</a:t>
            </a:r>
            <a:r>
              <a:rPr lang="en-US" altLang="zh-CN" dirty="0"/>
              <a:t> = 2</a:t>
            </a:r>
            <a:endParaRPr lang="zh-CN" altLang="en-US" dirty="0"/>
          </a:p>
        </p:txBody>
      </p:sp>
      <p:cxnSp>
        <p:nvCxnSpPr>
          <p:cNvPr id="9" name="直接箭头连接符 8">
            <a:extLst>
              <a:ext uri="{FF2B5EF4-FFF2-40B4-BE49-F238E27FC236}">
                <a16:creationId xmlns:a16="http://schemas.microsoft.com/office/drawing/2014/main" id="{CC9D0AC9-33F9-489D-BD50-8E388124B4AA}"/>
              </a:ext>
            </a:extLst>
          </p:cNvPr>
          <p:cNvCxnSpPr>
            <a:cxnSpLocks/>
          </p:cNvCxnSpPr>
          <p:nvPr/>
        </p:nvCxnSpPr>
        <p:spPr>
          <a:xfrm flipV="1">
            <a:off x="3857297" y="4887310"/>
            <a:ext cx="3678620" cy="115615"/>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FB09AD61-6EA7-4BD2-A2E5-2BBFF7222370}"/>
              </a:ext>
            </a:extLst>
          </p:cNvPr>
          <p:cNvSpPr>
            <a:spLocks noGrp="1"/>
          </p:cNvSpPr>
          <p:nvPr>
            <p:ph type="sldNum" sz="quarter" idx="12"/>
          </p:nvPr>
        </p:nvSpPr>
        <p:spPr/>
        <p:txBody>
          <a:bodyPr/>
          <a:lstStyle/>
          <a:p>
            <a:fld id="{2F2F8C80-FD9F-46B3-96B3-1B82D9D7CF14}" type="slidenum">
              <a:rPr lang="zh-CN" altLang="en-US" smtClean="0"/>
              <a:t>46</a:t>
            </a:fld>
            <a:endParaRPr lang="zh-CN" altLang="en-US"/>
          </a:p>
        </p:txBody>
      </p:sp>
    </p:spTree>
    <p:extLst>
      <p:ext uri="{BB962C8B-B14F-4D97-AF65-F5344CB8AC3E}">
        <p14:creationId xmlns:p14="http://schemas.microsoft.com/office/powerpoint/2010/main" val="813576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a:xfrm>
            <a:off x="1371600" y="685800"/>
            <a:ext cx="9601200" cy="1485900"/>
          </a:xfrm>
        </p:spPr>
        <p:txBody>
          <a:bodyPr/>
          <a:lstStyle/>
          <a:p>
            <a:r>
              <a:rPr lang="en-US" altLang="zh-CN" dirty="0"/>
              <a:t>IMPROVEMENT ALGORITHM</a:t>
            </a:r>
            <a:endParaRPr lang="zh-CN" altLang="en-US" dirty="0"/>
          </a:p>
        </p:txBody>
      </p:sp>
      <p:grpSp>
        <p:nvGrpSpPr>
          <p:cNvPr id="10" name="组合 9">
            <a:extLst>
              <a:ext uri="{FF2B5EF4-FFF2-40B4-BE49-F238E27FC236}">
                <a16:creationId xmlns:a16="http://schemas.microsoft.com/office/drawing/2014/main" id="{C192A88A-647E-4A52-A884-5C320DC16546}"/>
              </a:ext>
            </a:extLst>
          </p:cNvPr>
          <p:cNvGrpSpPr/>
          <p:nvPr/>
        </p:nvGrpSpPr>
        <p:grpSpPr>
          <a:xfrm>
            <a:off x="2677823" y="1279914"/>
            <a:ext cx="6464676" cy="6247863"/>
            <a:chOff x="7851228" y="685800"/>
            <a:chExt cx="4340773" cy="2579093"/>
          </a:xfrm>
        </p:grpSpPr>
        <p:sp>
          <p:nvSpPr>
            <p:cNvPr id="7" name="矩形 6">
              <a:extLst>
                <a:ext uri="{FF2B5EF4-FFF2-40B4-BE49-F238E27FC236}">
                  <a16:creationId xmlns:a16="http://schemas.microsoft.com/office/drawing/2014/main" id="{AD738A25-6215-40C4-959F-4636F638E057}"/>
                </a:ext>
              </a:extLst>
            </p:cNvPr>
            <p:cNvSpPr/>
            <p:nvPr/>
          </p:nvSpPr>
          <p:spPr>
            <a:xfrm>
              <a:off x="7851228" y="685800"/>
              <a:ext cx="4340772" cy="229409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F1FA12F-0004-4167-A569-6AD90EAB873A}"/>
                </a:ext>
              </a:extLst>
            </p:cNvPr>
            <p:cNvSpPr txBox="1"/>
            <p:nvPr/>
          </p:nvSpPr>
          <p:spPr>
            <a:xfrm>
              <a:off x="7851229" y="685800"/>
              <a:ext cx="4340772" cy="2579093"/>
            </a:xfrm>
            <a:prstGeom prst="rect">
              <a:avLst/>
            </a:prstGeom>
            <a:noFill/>
          </p:spPr>
          <p:txBody>
            <a:bodyPr wrap="square" rtlCol="0">
              <a:spAutoFit/>
            </a:bodyPr>
            <a:lstStyle/>
            <a:p>
              <a:r>
                <a:rPr lang="en-US" altLang="zh-CN" sz="2000" dirty="0"/>
                <a:t>	subgraph mining (G, S, P, </a:t>
              </a:r>
              <a:r>
                <a:rPr lang="en-US" altLang="zh-CN" sz="2000" dirty="0" err="1"/>
                <a:t>hash_table</a:t>
              </a:r>
              <a:r>
                <a:rPr lang="en-US" altLang="zh-CN" sz="2000" dirty="0"/>
                <a:t>)</a:t>
              </a:r>
            </a:p>
            <a:p>
              <a:r>
                <a:rPr lang="en-US" altLang="zh-CN" sz="2000" b="1" dirty="0"/>
                <a:t>		</a:t>
              </a:r>
              <a:r>
                <a:rPr lang="en-US" altLang="zh-CN" sz="2000" dirty="0"/>
                <a:t>according to the CSP, apply node consistency</a:t>
              </a:r>
            </a:p>
            <a:p>
              <a:r>
                <a:rPr lang="en-US" altLang="zh-CN" sz="2000" dirty="0"/>
                <a:t>		# 1</a:t>
              </a:r>
              <a:r>
                <a:rPr lang="en-US" altLang="zh-CN" sz="2000" baseline="30000" dirty="0"/>
                <a:t>st</a:t>
              </a:r>
              <a:r>
                <a:rPr lang="en-US" altLang="zh-CN" sz="2000" dirty="0"/>
                <a:t> case</a:t>
              </a:r>
            </a:p>
            <a:p>
              <a:r>
                <a:rPr lang="en-US" altLang="zh-CN" sz="2000" dirty="0"/>
                <a:t>		</a:t>
              </a:r>
              <a:r>
                <a:rPr lang="en-US" altLang="zh-CN" sz="2000" b="1" dirty="0"/>
                <a:t>for each </a:t>
              </a:r>
              <a:r>
                <a:rPr lang="en-US" altLang="zh-CN" sz="2000" dirty="0"/>
                <a:t>variable x  of CSP </a:t>
              </a:r>
              <a:r>
                <a:rPr lang="en-US" altLang="zh-CN" sz="2000" b="1" dirty="0"/>
                <a:t>do</a:t>
              </a:r>
            </a:p>
            <a:p>
              <a:r>
                <a:rPr lang="en-US" altLang="zh-CN" sz="2000" dirty="0"/>
                <a:t>			if domain(x) &lt; </a:t>
              </a:r>
              <a:r>
                <a:rPr lang="en-US" altLang="zh-CN" sz="2000" dirty="0" err="1"/>
                <a:t>min_support</a:t>
              </a:r>
              <a:endParaRPr lang="en-US" altLang="zh-CN" sz="2000" dirty="0"/>
            </a:p>
            <a:p>
              <a:r>
                <a:rPr lang="en-US" altLang="zh-CN" sz="2000" dirty="0"/>
                <a:t>				return</a:t>
              </a:r>
            </a:p>
            <a:p>
              <a:r>
                <a:rPr lang="en-US" altLang="zh-CN" sz="2000" dirty="0"/>
                <a:t>			else </a:t>
              </a:r>
            </a:p>
            <a:p>
              <a:r>
                <a:rPr lang="en-US" altLang="zh-CN" sz="2000" dirty="0"/>
                <a:t>				remove invalid element from domain(x) 				according to the </a:t>
              </a:r>
              <a:r>
                <a:rPr lang="en-US" altLang="zh-CN" sz="2000" dirty="0" err="1"/>
                <a:t>hash_table</a:t>
              </a:r>
              <a:endParaRPr lang="en-US" altLang="zh-CN" sz="2000" dirty="0"/>
            </a:p>
            <a:p>
              <a:r>
                <a:rPr lang="en-US" altLang="zh-CN" sz="2000" dirty="0"/>
                <a:t>		apply node consistency to get D</a:t>
              </a:r>
            </a:p>
            <a:p>
              <a:r>
                <a:rPr lang="en-US" altLang="zh-CN" sz="2000" dirty="0"/>
                <a:t>		</a:t>
              </a:r>
              <a:r>
                <a:rPr lang="en-US" altLang="zh-CN" sz="2000" b="1" dirty="0"/>
                <a:t>for each </a:t>
              </a:r>
              <a:r>
                <a:rPr lang="en-US" altLang="zh-CN" sz="2000" dirty="0"/>
                <a:t>element u of D </a:t>
              </a:r>
              <a:r>
                <a:rPr lang="en-US" altLang="zh-CN" sz="2000" b="1" dirty="0"/>
                <a:t>do</a:t>
              </a:r>
            </a:p>
            <a:p>
              <a:r>
                <a:rPr lang="en-US" altLang="zh-CN" sz="2000" b="1" dirty="0"/>
                <a:t>			</a:t>
              </a:r>
              <a:r>
                <a:rPr lang="en-US" altLang="zh-CN" sz="2000" dirty="0"/>
                <a:t>if u is satisfied do</a:t>
              </a:r>
            </a:p>
            <a:p>
              <a:r>
                <a:rPr lang="en-US" altLang="zh-CN" sz="2000" b="1" dirty="0"/>
                <a:t>				count++</a:t>
              </a:r>
            </a:p>
            <a:p>
              <a:r>
                <a:rPr lang="en-US" altLang="zh-CN" sz="2000" b="1" dirty="0"/>
                <a:t>			else</a:t>
              </a:r>
            </a:p>
            <a:p>
              <a:r>
                <a:rPr lang="en-US" altLang="zh-CN" sz="2000" b="1" dirty="0"/>
                <a:t>				</a:t>
              </a:r>
              <a:r>
                <a:rPr lang="en-US" altLang="zh-CN" sz="2000" dirty="0"/>
                <a:t>remove u from the D and add u to the 				</a:t>
              </a:r>
              <a:r>
                <a:rPr lang="en-US" altLang="zh-CN" sz="2000" dirty="0" err="1"/>
                <a:t>hash_table</a:t>
              </a:r>
              <a:endParaRPr lang="en-US" altLang="zh-CN" sz="2000" b="1" dirty="0"/>
            </a:p>
            <a:p>
              <a:r>
                <a:rPr lang="en-US" altLang="zh-CN" sz="2000" b="1" dirty="0"/>
                <a:t>			</a:t>
              </a:r>
            </a:p>
            <a:p>
              <a:r>
                <a:rPr lang="en-US" altLang="zh-CN" sz="2000" dirty="0"/>
                <a:t>				</a:t>
              </a:r>
            </a:p>
            <a:p>
              <a:r>
                <a:rPr lang="en-US" altLang="zh-CN" sz="2000" dirty="0"/>
                <a:t>		</a:t>
              </a:r>
            </a:p>
            <a:p>
              <a:endParaRPr lang="zh-CN" altLang="en-US" sz="2000" dirty="0"/>
            </a:p>
          </p:txBody>
        </p:sp>
      </p:grpSp>
      <p:sp>
        <p:nvSpPr>
          <p:cNvPr id="12" name="矩形 11">
            <a:extLst>
              <a:ext uri="{FF2B5EF4-FFF2-40B4-BE49-F238E27FC236}">
                <a16:creationId xmlns:a16="http://schemas.microsoft.com/office/drawing/2014/main" id="{156AF917-B2BD-40B4-91A9-6B53B4C0535B}"/>
              </a:ext>
            </a:extLst>
          </p:cNvPr>
          <p:cNvSpPr/>
          <p:nvPr/>
        </p:nvSpPr>
        <p:spPr>
          <a:xfrm>
            <a:off x="1528118" y="0"/>
            <a:ext cx="10663882" cy="707886"/>
          </a:xfrm>
          <a:prstGeom prst="rect">
            <a:avLst/>
          </a:prstGeom>
        </p:spPr>
        <p:txBody>
          <a:bodyPr wrap="square">
            <a:spAutoFit/>
          </a:bodyPr>
          <a:lstStyle/>
          <a:p>
            <a:r>
              <a:rPr lang="en-US" altLang="zh-CN" sz="1000" dirty="0">
                <a:solidFill>
                  <a:srgbClr val="000000"/>
                </a:solidFill>
                <a:latin typeface="+mj-lt"/>
                <a:ea typeface="Microsoft YaHei" panose="020B0503020204020204" pitchFamily="34" charset="-122"/>
              </a:rPr>
              <a:t>Jiang X , </a:t>
            </a:r>
            <a:r>
              <a:rPr lang="en-US" altLang="zh-CN" sz="1000" dirty="0" err="1">
                <a:solidFill>
                  <a:srgbClr val="000000"/>
                </a:solidFill>
                <a:latin typeface="+mj-lt"/>
                <a:ea typeface="Microsoft YaHei" panose="020B0503020204020204" pitchFamily="34" charset="-122"/>
              </a:rPr>
              <a:t>Xiong</a:t>
            </a:r>
            <a:r>
              <a:rPr lang="en-US" altLang="zh-CN" sz="1000" dirty="0">
                <a:solidFill>
                  <a:srgbClr val="000000"/>
                </a:solidFill>
                <a:latin typeface="+mj-lt"/>
                <a:ea typeface="Microsoft YaHei" panose="020B0503020204020204" pitchFamily="34" charset="-122"/>
              </a:rPr>
              <a:t> H , Wang C , et al. Mining globally distributed frequent subgraphs in a single labeled graph[J]. Data &amp; Knowledge Engineering, 2009, 68(10):1034-1058.</a:t>
            </a:r>
          </a:p>
          <a:p>
            <a:r>
              <a:rPr lang="en-US" altLang="zh-CN" sz="1000" dirty="0">
                <a:latin typeface="+mj-lt"/>
              </a:rPr>
              <a:t>Dhiman A , Jain S K . Optimizing Frequent Subgraph Mining for Single Large Graph[J]. Procedia Computer Science, 2016, 89:378-385.</a:t>
            </a:r>
          </a:p>
          <a:p>
            <a:r>
              <a:rPr lang="en-US" altLang="zh-CN" sz="1000" dirty="0" err="1"/>
              <a:t>Elseidy</a:t>
            </a:r>
            <a:r>
              <a:rPr lang="en-US" altLang="zh-CN" sz="1000" dirty="0"/>
              <a:t> M , Abdelhamid E , </a:t>
            </a:r>
            <a:r>
              <a:rPr lang="en-US" altLang="zh-CN" sz="1000" dirty="0" err="1"/>
              <a:t>Skiadopoulos</a:t>
            </a:r>
            <a:r>
              <a:rPr lang="en-US" altLang="zh-CN" sz="1000" dirty="0"/>
              <a:t> S , et al. GRAMI: Frequent Subgraph and Pattern Mining in a Single Large Graph[J]. Proceedings of the </a:t>
            </a:r>
            <a:r>
              <a:rPr lang="en-US" altLang="zh-CN" sz="1000" dirty="0" err="1"/>
              <a:t>Vldb</a:t>
            </a:r>
            <a:r>
              <a:rPr lang="en-US" altLang="zh-CN" sz="1000" dirty="0"/>
              <a:t> Endowment, 2014, 7(7):517-528.</a:t>
            </a:r>
            <a:endParaRPr lang="zh-CN" altLang="en-US" sz="1000" dirty="0"/>
          </a:p>
          <a:p>
            <a:endParaRPr lang="zh-CN" altLang="en-US" sz="1000" dirty="0">
              <a:latin typeface="+mj-lt"/>
            </a:endParaRPr>
          </a:p>
        </p:txBody>
      </p:sp>
      <p:sp>
        <p:nvSpPr>
          <p:cNvPr id="3" name="灯片编号占位符 2">
            <a:extLst>
              <a:ext uri="{FF2B5EF4-FFF2-40B4-BE49-F238E27FC236}">
                <a16:creationId xmlns:a16="http://schemas.microsoft.com/office/drawing/2014/main" id="{54CEB834-9F3C-4586-BBF6-437CC00F0288}"/>
              </a:ext>
            </a:extLst>
          </p:cNvPr>
          <p:cNvSpPr>
            <a:spLocks noGrp="1"/>
          </p:cNvSpPr>
          <p:nvPr>
            <p:ph type="sldNum" sz="quarter" idx="12"/>
          </p:nvPr>
        </p:nvSpPr>
        <p:spPr/>
        <p:txBody>
          <a:bodyPr/>
          <a:lstStyle/>
          <a:p>
            <a:fld id="{2F2F8C80-FD9F-46B3-96B3-1B82D9D7CF14}" type="slidenum">
              <a:rPr lang="zh-CN" altLang="en-US" smtClean="0"/>
              <a:t>47</a:t>
            </a:fld>
            <a:endParaRPr lang="zh-CN" altLang="en-US"/>
          </a:p>
        </p:txBody>
      </p:sp>
    </p:spTree>
    <p:extLst>
      <p:ext uri="{BB962C8B-B14F-4D97-AF65-F5344CB8AC3E}">
        <p14:creationId xmlns:p14="http://schemas.microsoft.com/office/powerpoint/2010/main" val="966657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5F3FF-EE61-40B2-A3C9-38CF21966F25}"/>
              </a:ext>
            </a:extLst>
          </p:cNvPr>
          <p:cNvSpPr>
            <a:spLocks noGrp="1"/>
          </p:cNvSpPr>
          <p:nvPr>
            <p:ph type="title"/>
          </p:nvPr>
        </p:nvSpPr>
        <p:spPr>
          <a:xfrm>
            <a:off x="1371600" y="685800"/>
            <a:ext cx="9601200" cy="1485900"/>
          </a:xfrm>
        </p:spPr>
        <p:txBody>
          <a:bodyPr/>
          <a:lstStyle/>
          <a:p>
            <a:r>
              <a:rPr lang="en-US" altLang="zh-CN" dirty="0"/>
              <a:t>IMPROVEMENT ALGORITHM</a:t>
            </a:r>
            <a:endParaRPr lang="zh-CN" altLang="en-US" dirty="0"/>
          </a:p>
        </p:txBody>
      </p:sp>
      <p:grpSp>
        <p:nvGrpSpPr>
          <p:cNvPr id="10" name="组合 9">
            <a:extLst>
              <a:ext uri="{FF2B5EF4-FFF2-40B4-BE49-F238E27FC236}">
                <a16:creationId xmlns:a16="http://schemas.microsoft.com/office/drawing/2014/main" id="{C192A88A-647E-4A52-A884-5C320DC16546}"/>
              </a:ext>
            </a:extLst>
          </p:cNvPr>
          <p:cNvGrpSpPr/>
          <p:nvPr/>
        </p:nvGrpSpPr>
        <p:grpSpPr>
          <a:xfrm>
            <a:off x="2227990" y="1248383"/>
            <a:ext cx="8744811" cy="8217635"/>
            <a:chOff x="7669784" y="685800"/>
            <a:chExt cx="5113273" cy="3392207"/>
          </a:xfrm>
        </p:grpSpPr>
        <p:sp>
          <p:nvSpPr>
            <p:cNvPr id="7" name="矩形 6">
              <a:extLst>
                <a:ext uri="{FF2B5EF4-FFF2-40B4-BE49-F238E27FC236}">
                  <a16:creationId xmlns:a16="http://schemas.microsoft.com/office/drawing/2014/main" id="{AD738A25-6215-40C4-959F-4636F638E057}"/>
                </a:ext>
              </a:extLst>
            </p:cNvPr>
            <p:cNvSpPr/>
            <p:nvPr/>
          </p:nvSpPr>
          <p:spPr>
            <a:xfrm>
              <a:off x="7851228" y="685800"/>
              <a:ext cx="4340772" cy="229409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F1FA12F-0004-4167-A569-6AD90EAB873A}"/>
                    </a:ext>
                  </a:extLst>
                </p:cNvPr>
                <p:cNvSpPr txBox="1"/>
                <p:nvPr/>
              </p:nvSpPr>
              <p:spPr>
                <a:xfrm>
                  <a:off x="7669784" y="685800"/>
                  <a:ext cx="5113273" cy="3392207"/>
                </a:xfrm>
                <a:prstGeom prst="rect">
                  <a:avLst/>
                </a:prstGeom>
                <a:noFill/>
              </p:spPr>
              <p:txBody>
                <a:bodyPr wrap="square" rtlCol="0">
                  <a:spAutoFit/>
                </a:bodyPr>
                <a:lstStyle/>
                <a:p>
                  <a:r>
                    <a:rPr lang="en-US" altLang="zh-CN" dirty="0"/>
                    <a:t>	</a:t>
                  </a:r>
                  <a:r>
                    <a:rPr lang="en-US" altLang="zh-CN" sz="1400" dirty="0"/>
                    <a:t>subgraph mining (G, S, P, </a:t>
                  </a:r>
                  <a:r>
                    <a:rPr lang="en-US" altLang="zh-CN" sz="1400" dirty="0" err="1"/>
                    <a:t>hash_table</a:t>
                  </a:r>
                  <a:r>
                    <a:rPr lang="en-US" altLang="zh-CN" sz="1400" dirty="0"/>
                    <a:t>)</a:t>
                  </a:r>
                </a:p>
                <a:p>
                  <a:r>
                    <a:rPr lang="en-US" altLang="zh-CN" sz="1400" b="1" dirty="0"/>
                    <a:t>		</a:t>
                  </a:r>
                  <a:r>
                    <a:rPr lang="en-US" altLang="zh-CN" sz="1400" b="1" dirty="0">
                      <a:solidFill>
                        <a:srgbClr val="FF0000"/>
                      </a:solidFill>
                    </a:rPr>
                    <a:t>according to the CSP, apply node consistency</a:t>
                  </a:r>
                </a:p>
                <a:p>
                  <a:r>
                    <a:rPr lang="en-US" altLang="zh-CN" sz="1400" dirty="0"/>
                    <a:t>		</a:t>
                  </a:r>
                  <a:r>
                    <a:rPr lang="en-US" altLang="zh-CN" sz="1400" b="1" dirty="0"/>
                    <a:t>for each </a:t>
                  </a:r>
                  <a:r>
                    <a:rPr lang="en-US" altLang="zh-CN" sz="1400" dirty="0"/>
                    <a:t>variable x  of CSP(P) </a:t>
                  </a:r>
                  <a:r>
                    <a:rPr lang="en-US" altLang="zh-CN" sz="1400" b="1" dirty="0"/>
                    <a:t>do</a:t>
                  </a:r>
                </a:p>
                <a:p>
                  <a:r>
                    <a:rPr lang="en-US" altLang="zh-CN" sz="1400" dirty="0"/>
                    <a:t>			</a:t>
                  </a:r>
                  <a:r>
                    <a:rPr lang="en-US" altLang="zh-CN" sz="1400" b="1" dirty="0"/>
                    <a:t>if</a:t>
                  </a:r>
                  <a:r>
                    <a:rPr lang="en-US" altLang="zh-CN" sz="1400" dirty="0"/>
                    <a:t> domain(x) &lt; </a:t>
                  </a:r>
                  <a:r>
                    <a:rPr lang="en-US" altLang="zh-CN" sz="1400" dirty="0" err="1"/>
                    <a:t>min_support</a:t>
                  </a:r>
                  <a:r>
                    <a:rPr lang="en-US" altLang="zh-CN" sz="1400" dirty="0"/>
                    <a:t> 		# 1</a:t>
                  </a:r>
                  <a:r>
                    <a:rPr lang="en-US" altLang="zh-CN" sz="1400" baseline="30000" dirty="0"/>
                    <a:t>st</a:t>
                  </a:r>
                  <a:r>
                    <a:rPr lang="en-US" altLang="zh-CN" sz="1400" dirty="0"/>
                    <a:t> case</a:t>
                  </a:r>
                </a:p>
                <a:p>
                  <a:r>
                    <a:rPr lang="en-US" altLang="zh-CN" sz="1400" dirty="0"/>
                    <a:t>				return</a:t>
                  </a:r>
                </a:p>
                <a:p>
                  <a:r>
                    <a:rPr lang="en-US" altLang="zh-CN" sz="1400" dirty="0"/>
                    <a:t>			else						# 2</a:t>
                  </a:r>
                  <a:r>
                    <a:rPr lang="en-US" altLang="zh-CN" sz="1400" baseline="30000" dirty="0"/>
                    <a:t>nd</a:t>
                  </a:r>
                  <a:r>
                    <a:rPr lang="en-US" altLang="zh-CN" sz="1400" dirty="0"/>
                    <a:t> case</a:t>
                  </a:r>
                </a:p>
                <a:p>
                  <a:r>
                    <a:rPr lang="en-US" altLang="zh-CN" sz="1400" dirty="0"/>
                    <a:t>				remove invalid element from domain(x) according to the </a:t>
                  </a:r>
                  <a:r>
                    <a:rPr lang="en-US" altLang="zh-CN" sz="1400" dirty="0" err="1"/>
                    <a:t>hash_table</a:t>
                  </a:r>
                  <a:endParaRPr lang="en-US" altLang="zh-CN" sz="1400" dirty="0"/>
                </a:p>
                <a:p>
                  <a:r>
                    <a:rPr lang="en-US" altLang="zh-CN" sz="1400" dirty="0"/>
                    <a:t>		</a:t>
                  </a:r>
                  <a:r>
                    <a:rPr lang="en-US" altLang="zh-CN" sz="1400" b="1" dirty="0">
                      <a:solidFill>
                        <a:srgbClr val="FF0000"/>
                      </a:solidFill>
                    </a:rPr>
                    <a:t>apply node consistency to get D</a:t>
                  </a:r>
                </a:p>
                <a:p>
                  <a:r>
                    <a:rPr lang="en-US" altLang="zh-CN" sz="1400" dirty="0"/>
                    <a:t>		</a:t>
                  </a:r>
                  <a:r>
                    <a:rPr lang="en-US" altLang="zh-CN" sz="1400" b="1" dirty="0"/>
                    <a:t>for each </a:t>
                  </a:r>
                  <a:r>
                    <a:rPr lang="en-US" altLang="zh-CN" sz="1400" dirty="0"/>
                    <a:t>element u of D(P) </a:t>
                  </a:r>
                  <a:r>
                    <a:rPr lang="en-US" altLang="zh-CN" sz="1400" b="1" dirty="0"/>
                    <a:t>do</a:t>
                  </a:r>
                </a:p>
                <a:p>
                  <a:r>
                    <a:rPr lang="en-US" altLang="zh-CN" sz="1400" b="1" dirty="0"/>
                    <a:t>			</a:t>
                  </a:r>
                  <a:r>
                    <a:rPr lang="en-US" altLang="zh-CN" sz="1400" dirty="0"/>
                    <a:t>if u is satisfied do</a:t>
                  </a:r>
                </a:p>
                <a:p>
                  <a:r>
                    <a:rPr lang="en-US" altLang="zh-CN" sz="1400" b="1" dirty="0"/>
                    <a:t>				</a:t>
                  </a:r>
                  <a:r>
                    <a:rPr lang="en-US" altLang="zh-CN" sz="1400" dirty="0"/>
                    <a:t>count++</a:t>
                  </a:r>
                </a:p>
                <a:p>
                  <a:r>
                    <a:rPr lang="en-US" altLang="zh-CN" sz="1400" b="1" dirty="0"/>
                    <a:t>			else</a:t>
                  </a:r>
                </a:p>
                <a:p>
                  <a:r>
                    <a:rPr lang="en-US" altLang="zh-CN" sz="1400" b="1" dirty="0"/>
                    <a:t>				</a:t>
                  </a:r>
                  <a:r>
                    <a:rPr lang="en-US" altLang="zh-CN" sz="1400" dirty="0"/>
                    <a:t>remove u from the D and add u to the </a:t>
                  </a:r>
                  <a:r>
                    <a:rPr lang="en-US" altLang="zh-CN" sz="1400" dirty="0" err="1"/>
                    <a:t>hash_table</a:t>
                  </a:r>
                  <a:endParaRPr lang="en-US" altLang="zh-CN" sz="1400" dirty="0"/>
                </a:p>
                <a:p>
                  <a:r>
                    <a:rPr lang="en-US" altLang="zh-CN" sz="1400" b="1" dirty="0"/>
                    <a:t>		if </a:t>
                  </a:r>
                  <a:r>
                    <a:rPr lang="en-US" altLang="zh-CN" sz="1400" dirty="0"/>
                    <a:t>count &gt;= </a:t>
                  </a:r>
                  <a:r>
                    <a:rPr lang="en-US" altLang="zh-CN" sz="1400" dirty="0" err="1"/>
                    <a:t>min_support</a:t>
                  </a:r>
                  <a:r>
                    <a:rPr lang="en-US" altLang="zh-CN" sz="1400" dirty="0"/>
                    <a:t> </a:t>
                  </a:r>
                  <a:r>
                    <a:rPr lang="en-US" altLang="zh-CN" sz="1400" b="1" dirty="0"/>
                    <a:t>do</a:t>
                  </a:r>
                </a:p>
                <a:p>
                  <a:r>
                    <a:rPr lang="en-US" altLang="zh-CN" sz="1400" b="1" dirty="0"/>
                    <a:t>			S&lt;- S</a:t>
                  </a:r>
                  <a14:m>
                    <m:oMath xmlns:m="http://schemas.openxmlformats.org/officeDocument/2006/math">
                      <m:r>
                        <a:rPr lang="en-US" altLang="zh-CN" sz="1400" b="1" i="1" smtClean="0">
                          <a:latin typeface="Cambria Math" panose="02040503050406030204" pitchFamily="18" charset="0"/>
                          <a:ea typeface="Cambria Math" panose="02040503050406030204" pitchFamily="18" charset="0"/>
                        </a:rPr>
                        <m:t>∪</m:t>
                      </m:r>
                    </m:oMath>
                  </a14:m>
                  <a:r>
                    <a:rPr lang="en-US" altLang="zh-CN" sz="1400" b="1" dirty="0"/>
                    <a:t>{P}</a:t>
                  </a:r>
                </a:p>
                <a:p>
                  <a:r>
                    <a:rPr lang="en-US" altLang="zh-CN" sz="1400" b="1" dirty="0"/>
                    <a:t>		</a:t>
                  </a:r>
                  <a:r>
                    <a:rPr lang="en-US" altLang="zh-CN" sz="1400" dirty="0"/>
                    <a:t>generate all P’s potential children with one edge growth</a:t>
                  </a:r>
                </a:p>
                <a:p>
                  <a:r>
                    <a:rPr lang="en-US" altLang="zh-CN" sz="1400" dirty="0"/>
                    <a:t>		</a:t>
                  </a:r>
                  <a:r>
                    <a:rPr lang="en-US" altLang="zh-CN" sz="1400" b="1" dirty="0"/>
                    <a:t>for each </a:t>
                  </a:r>
                  <a:r>
                    <a:rPr lang="en-US" altLang="zh-CN" sz="1400" dirty="0"/>
                    <a:t>P*, P* is a child of P</a:t>
                  </a:r>
                </a:p>
                <a:p>
                  <a:r>
                    <a:rPr lang="en-US" altLang="zh-CN" sz="1400" dirty="0"/>
                    <a:t>			</a:t>
                  </a:r>
                  <a:r>
                    <a:rPr lang="en-US" altLang="zh-CN" sz="1400" b="1" dirty="0"/>
                    <a:t>if</a:t>
                  </a:r>
                  <a:r>
                    <a:rPr lang="en-US" altLang="zh-CN" sz="1400" dirty="0"/>
                    <a:t> P* contains repeating edge </a:t>
                  </a:r>
                  <a:r>
                    <a:rPr lang="en-US" altLang="zh-CN" sz="1400" b="1" dirty="0"/>
                    <a:t>do</a:t>
                  </a:r>
                </a:p>
                <a:p>
                  <a:r>
                    <a:rPr lang="en-US" altLang="zh-CN" sz="1400" dirty="0"/>
                    <a:t>				calculate </a:t>
                  </a:r>
                  <a:r>
                    <a:rPr lang="zh-CN" altLang="en-US" sz="1400" dirty="0"/>
                    <a:t>𝑢</a:t>
                  </a:r>
                  <a:r>
                    <a:rPr lang="en-US" altLang="zh-CN" sz="1400" dirty="0"/>
                    <a:t>_(</a:t>
                  </a:r>
                  <a:r>
                    <a:rPr lang="zh-CN" altLang="en-US" sz="1400" dirty="0"/>
                    <a:t>𝑝∗</a:t>
                  </a:r>
                  <a:r>
                    <a:rPr lang="en-US" altLang="zh-CN" sz="1400" dirty="0"/>
                    <a:t>)</a:t>
                  </a:r>
                </a:p>
                <a:p>
                  <a:r>
                    <a:rPr lang="en-US" altLang="zh-CN" sz="1400" dirty="0"/>
                    <a:t>				</a:t>
                  </a:r>
                  <a:r>
                    <a:rPr lang="en-US" altLang="zh-CN" sz="1400" b="1" dirty="0"/>
                    <a:t>if</a:t>
                  </a:r>
                  <a:r>
                    <a:rPr lang="en-US" altLang="zh-CN" sz="1400" dirty="0"/>
                    <a:t> </a:t>
                  </a:r>
                  <a:r>
                    <a:rPr lang="zh-CN" altLang="en-US" sz="1400" dirty="0"/>
                    <a:t>𝑢</a:t>
                  </a:r>
                  <a:r>
                    <a:rPr lang="en-US" altLang="zh-CN" sz="1400" dirty="0"/>
                    <a:t>_(</a:t>
                  </a:r>
                  <a:r>
                    <a:rPr lang="zh-CN" altLang="en-US" sz="1400" dirty="0"/>
                    <a:t>𝑝∗</a:t>
                  </a:r>
                  <a:r>
                    <a:rPr lang="en-US" altLang="zh-CN" sz="1400" dirty="0"/>
                    <a:t>)&lt;min⁡_</a:t>
                  </a:r>
                  <a:r>
                    <a:rPr lang="zh-CN" altLang="en-US" sz="1400" dirty="0"/>
                    <a:t>𝑠𝑢𝑝 </a:t>
                  </a:r>
                  <a:r>
                    <a:rPr lang="en-US" altLang="zh-CN" sz="1400" b="1" dirty="0"/>
                    <a:t>do</a:t>
                  </a:r>
                </a:p>
                <a:p>
                  <a:r>
                    <a:rPr lang="en-US" altLang="zh-CN" sz="1400" dirty="0"/>
                    <a:t>					remove P* from P</a:t>
                  </a:r>
                </a:p>
                <a:p>
                  <a:r>
                    <a:rPr lang="en-US" altLang="zh-CN" sz="1400" dirty="0"/>
                    <a:t>					continue</a:t>
                  </a:r>
                </a:p>
                <a:p>
                  <a:r>
                    <a:rPr lang="en-US" altLang="zh-CN" sz="1400" dirty="0"/>
                    <a:t>			subgraph mining(G, S, P*, </a:t>
                  </a:r>
                  <a:r>
                    <a:rPr lang="en-US" altLang="zh-CN" sz="1400" dirty="0" err="1"/>
                    <a:t>hash_table</a:t>
                  </a:r>
                  <a:r>
                    <a:rPr lang="en-US" altLang="zh-CN" sz="1400" dirty="0"/>
                    <a:t>)</a:t>
                  </a:r>
                </a:p>
                <a:p>
                  <a:endParaRPr lang="en-US" altLang="zh-CN" sz="1400" dirty="0"/>
                </a:p>
                <a:p>
                  <a:r>
                    <a:rPr lang="en-US" altLang="zh-CN" sz="1400" b="1" dirty="0"/>
                    <a:t>			</a:t>
                  </a:r>
                </a:p>
                <a:p>
                  <a:r>
                    <a:rPr lang="en-US" altLang="zh-CN" sz="4000" b="1" dirty="0"/>
                    <a:t>		</a:t>
                  </a:r>
                </a:p>
                <a:p>
                  <a:r>
                    <a:rPr lang="en-US" altLang="zh-CN" sz="4000" dirty="0"/>
                    <a:t>				</a:t>
                  </a:r>
                </a:p>
                <a:p>
                  <a:r>
                    <a:rPr lang="en-US" altLang="zh-CN" sz="4000" dirty="0"/>
                    <a:t>		</a:t>
                  </a:r>
                </a:p>
                <a:p>
                  <a:endParaRPr lang="zh-CN" altLang="en-US" sz="4000" dirty="0"/>
                </a:p>
              </p:txBody>
            </p:sp>
          </mc:Choice>
          <mc:Fallback xmlns="">
            <p:sp>
              <p:nvSpPr>
                <p:cNvPr id="6" name="文本框 5">
                  <a:extLst>
                    <a:ext uri="{FF2B5EF4-FFF2-40B4-BE49-F238E27FC236}">
                      <a16:creationId xmlns:a16="http://schemas.microsoft.com/office/drawing/2014/main" id="{2F1FA12F-0004-4167-A569-6AD90EAB873A}"/>
                    </a:ext>
                  </a:extLst>
                </p:cNvPr>
                <p:cNvSpPr txBox="1">
                  <a:spLocks noRot="1" noChangeAspect="1" noMove="1" noResize="1" noEditPoints="1" noAdjustHandles="1" noChangeArrowheads="1" noChangeShapeType="1" noTextEdit="1"/>
                </p:cNvSpPr>
                <p:nvPr/>
              </p:nvSpPr>
              <p:spPr>
                <a:xfrm>
                  <a:off x="7669784" y="685800"/>
                  <a:ext cx="5113273" cy="3392207"/>
                </a:xfrm>
                <a:prstGeom prst="rect">
                  <a:avLst/>
                </a:prstGeom>
                <a:blipFill>
                  <a:blip r:embed="rId2"/>
                  <a:stretch>
                    <a:fillRect/>
                  </a:stretch>
                </a:blipFill>
              </p:spPr>
              <p:txBody>
                <a:bodyPr/>
                <a:lstStyle/>
                <a:p>
                  <a:r>
                    <a:rPr lang="zh-CN" altLang="en-US">
                      <a:noFill/>
                    </a:rPr>
                    <a:t> </a:t>
                  </a:r>
                </a:p>
              </p:txBody>
            </p:sp>
          </mc:Fallback>
        </mc:AlternateContent>
      </p:grpSp>
      <p:sp>
        <p:nvSpPr>
          <p:cNvPr id="12" name="矩形 11">
            <a:extLst>
              <a:ext uri="{FF2B5EF4-FFF2-40B4-BE49-F238E27FC236}">
                <a16:creationId xmlns:a16="http://schemas.microsoft.com/office/drawing/2014/main" id="{156AF917-B2BD-40B4-91A9-6B53B4C0535B}"/>
              </a:ext>
            </a:extLst>
          </p:cNvPr>
          <p:cNvSpPr/>
          <p:nvPr/>
        </p:nvSpPr>
        <p:spPr>
          <a:xfrm>
            <a:off x="1528118" y="0"/>
            <a:ext cx="10663882" cy="707886"/>
          </a:xfrm>
          <a:prstGeom prst="rect">
            <a:avLst/>
          </a:prstGeom>
        </p:spPr>
        <p:txBody>
          <a:bodyPr wrap="square">
            <a:spAutoFit/>
          </a:bodyPr>
          <a:lstStyle/>
          <a:p>
            <a:r>
              <a:rPr lang="en-US" altLang="zh-CN" sz="1000" dirty="0">
                <a:solidFill>
                  <a:srgbClr val="000000"/>
                </a:solidFill>
                <a:latin typeface="+mj-lt"/>
                <a:ea typeface="Microsoft YaHei" panose="020B0503020204020204" pitchFamily="34" charset="-122"/>
              </a:rPr>
              <a:t>Jiang X , </a:t>
            </a:r>
            <a:r>
              <a:rPr lang="en-US" altLang="zh-CN" sz="1000" dirty="0" err="1">
                <a:solidFill>
                  <a:srgbClr val="000000"/>
                </a:solidFill>
                <a:latin typeface="+mj-lt"/>
                <a:ea typeface="Microsoft YaHei" panose="020B0503020204020204" pitchFamily="34" charset="-122"/>
              </a:rPr>
              <a:t>Xiong</a:t>
            </a:r>
            <a:r>
              <a:rPr lang="en-US" altLang="zh-CN" sz="1000" dirty="0">
                <a:solidFill>
                  <a:srgbClr val="000000"/>
                </a:solidFill>
                <a:latin typeface="+mj-lt"/>
                <a:ea typeface="Microsoft YaHei" panose="020B0503020204020204" pitchFamily="34" charset="-122"/>
              </a:rPr>
              <a:t> H , Wang C , et al. Mining globally distributed frequent subgraphs in a single labeled graph[J]. Data &amp; Knowledge Engineering, 2009, 68(10):1034-1058.</a:t>
            </a:r>
          </a:p>
          <a:p>
            <a:r>
              <a:rPr lang="en-US" altLang="zh-CN" sz="1000" dirty="0">
                <a:latin typeface="+mj-lt"/>
              </a:rPr>
              <a:t>Dhiman A , Jain S K . Optimizing Frequent Subgraph Mining for Single Large Graph[J]. Procedia Computer Science, 2016, 89:378-385.</a:t>
            </a:r>
          </a:p>
          <a:p>
            <a:r>
              <a:rPr lang="en-US" altLang="zh-CN" sz="1000" dirty="0" err="1"/>
              <a:t>Elseidy</a:t>
            </a:r>
            <a:r>
              <a:rPr lang="en-US" altLang="zh-CN" sz="1000" dirty="0"/>
              <a:t> M , Abdelhamid E , </a:t>
            </a:r>
            <a:r>
              <a:rPr lang="en-US" altLang="zh-CN" sz="1000" dirty="0" err="1"/>
              <a:t>Skiadopoulos</a:t>
            </a:r>
            <a:r>
              <a:rPr lang="en-US" altLang="zh-CN" sz="1000" dirty="0"/>
              <a:t> S , et al. GRAMI: Frequent Subgraph and Pattern Mining in a Single Large Graph[J]. Proceedings of the </a:t>
            </a:r>
            <a:r>
              <a:rPr lang="en-US" altLang="zh-CN" sz="1000" dirty="0" err="1"/>
              <a:t>Vldb</a:t>
            </a:r>
            <a:r>
              <a:rPr lang="en-US" altLang="zh-CN" sz="1000" dirty="0"/>
              <a:t> Endowment, 2014, 7(7):517-528.</a:t>
            </a:r>
            <a:endParaRPr lang="zh-CN" altLang="en-US" sz="1000" dirty="0"/>
          </a:p>
          <a:p>
            <a:endParaRPr lang="zh-CN" altLang="en-US" sz="1000" dirty="0">
              <a:latin typeface="+mj-lt"/>
            </a:endParaRPr>
          </a:p>
        </p:txBody>
      </p:sp>
      <p:sp>
        <p:nvSpPr>
          <p:cNvPr id="3" name="灯片编号占位符 2">
            <a:extLst>
              <a:ext uri="{FF2B5EF4-FFF2-40B4-BE49-F238E27FC236}">
                <a16:creationId xmlns:a16="http://schemas.microsoft.com/office/drawing/2014/main" id="{C8DCEE8B-8FB5-4440-B4FE-DB27311B4BCB}"/>
              </a:ext>
            </a:extLst>
          </p:cNvPr>
          <p:cNvSpPr>
            <a:spLocks noGrp="1"/>
          </p:cNvSpPr>
          <p:nvPr>
            <p:ph type="sldNum" sz="quarter" idx="12"/>
          </p:nvPr>
        </p:nvSpPr>
        <p:spPr/>
        <p:txBody>
          <a:bodyPr/>
          <a:lstStyle/>
          <a:p>
            <a:fld id="{2F2F8C80-FD9F-46B3-96B3-1B82D9D7CF14}" type="slidenum">
              <a:rPr lang="zh-CN" altLang="en-US" smtClean="0"/>
              <a:t>48</a:t>
            </a:fld>
            <a:endParaRPr lang="zh-CN" altLang="en-US"/>
          </a:p>
        </p:txBody>
      </p:sp>
    </p:spTree>
    <p:extLst>
      <p:ext uri="{BB962C8B-B14F-4D97-AF65-F5344CB8AC3E}">
        <p14:creationId xmlns:p14="http://schemas.microsoft.com/office/powerpoint/2010/main" val="1944257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8ACC4-D3C3-4652-8007-E9EE99944FF5}"/>
              </a:ext>
            </a:extLst>
          </p:cNvPr>
          <p:cNvSpPr>
            <a:spLocks noGrp="1"/>
          </p:cNvSpPr>
          <p:nvPr>
            <p:ph type="title"/>
          </p:nvPr>
        </p:nvSpPr>
        <p:spPr/>
        <p:txBody>
          <a:bodyPr/>
          <a:lstStyle/>
          <a:p>
            <a:r>
              <a:rPr lang="en-US" altLang="zh-CN" dirty="0"/>
              <a:t>THE INNOVATION POINTS</a:t>
            </a:r>
            <a:endParaRPr lang="zh-CN" altLang="en-US" dirty="0"/>
          </a:p>
        </p:txBody>
      </p:sp>
      <p:sp>
        <p:nvSpPr>
          <p:cNvPr id="3" name="内容占位符 2">
            <a:extLst>
              <a:ext uri="{FF2B5EF4-FFF2-40B4-BE49-F238E27FC236}">
                <a16:creationId xmlns:a16="http://schemas.microsoft.com/office/drawing/2014/main" id="{D8FF4A71-3D93-40DC-A192-74E7F2A8934E}"/>
              </a:ext>
            </a:extLst>
          </p:cNvPr>
          <p:cNvSpPr>
            <a:spLocks noGrp="1"/>
          </p:cNvSpPr>
          <p:nvPr>
            <p:ph idx="1"/>
          </p:nvPr>
        </p:nvSpPr>
        <p:spPr>
          <a:xfrm>
            <a:off x="1371600" y="2171700"/>
            <a:ext cx="9601200" cy="3581400"/>
          </a:xfrm>
        </p:spPr>
        <p:txBody>
          <a:bodyPr>
            <a:normAutofit/>
          </a:bodyPr>
          <a:lstStyle/>
          <a:p>
            <a:r>
              <a:rPr lang="en-US" altLang="zh-CN" sz="2800" dirty="0"/>
              <a:t>Given the subgraph feature, I reduce the calculation times.</a:t>
            </a:r>
          </a:p>
          <a:p>
            <a:r>
              <a:rPr lang="en-US" altLang="zh-CN" sz="2800" dirty="0"/>
              <a:t>Combining the frequent subgraph mining with the constraint satisfaction problem, I effectively reduce the search space.</a:t>
            </a:r>
          </a:p>
        </p:txBody>
      </p:sp>
      <p:sp>
        <p:nvSpPr>
          <p:cNvPr id="4" name="灯片编号占位符 3">
            <a:extLst>
              <a:ext uri="{FF2B5EF4-FFF2-40B4-BE49-F238E27FC236}">
                <a16:creationId xmlns:a16="http://schemas.microsoft.com/office/drawing/2014/main" id="{815415CF-002E-4EC4-96F1-68F46D9C7656}"/>
              </a:ext>
            </a:extLst>
          </p:cNvPr>
          <p:cNvSpPr>
            <a:spLocks noGrp="1"/>
          </p:cNvSpPr>
          <p:nvPr>
            <p:ph type="sldNum" sz="quarter" idx="12"/>
          </p:nvPr>
        </p:nvSpPr>
        <p:spPr/>
        <p:txBody>
          <a:bodyPr/>
          <a:lstStyle/>
          <a:p>
            <a:fld id="{2F2F8C80-FD9F-46B3-96B3-1B82D9D7CF14}" type="slidenum">
              <a:rPr lang="zh-CN" altLang="en-US" smtClean="0"/>
              <a:t>49</a:t>
            </a:fld>
            <a:endParaRPr lang="zh-CN" altLang="en-US"/>
          </a:p>
        </p:txBody>
      </p:sp>
    </p:spTree>
    <p:extLst>
      <p:ext uri="{BB962C8B-B14F-4D97-AF65-F5344CB8AC3E}">
        <p14:creationId xmlns:p14="http://schemas.microsoft.com/office/powerpoint/2010/main" val="164204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4FF5D-EA02-4EA0-8A34-9304D38AD25B}"/>
              </a:ext>
            </a:extLst>
          </p:cNvPr>
          <p:cNvSpPr>
            <a:spLocks noGrp="1"/>
          </p:cNvSpPr>
          <p:nvPr>
            <p:ph type="title"/>
          </p:nvPr>
        </p:nvSpPr>
        <p:spPr/>
        <p:txBody>
          <a:bodyPr/>
          <a:lstStyle/>
          <a:p>
            <a:r>
              <a:rPr lang="en-US" altLang="zh-CN" dirty="0"/>
              <a:t>PREPARATION</a:t>
            </a:r>
            <a:endParaRPr lang="zh-CN" altLang="en-US" dirty="0"/>
          </a:p>
        </p:txBody>
      </p:sp>
      <p:sp>
        <p:nvSpPr>
          <p:cNvPr id="3" name="内容占位符 2">
            <a:extLst>
              <a:ext uri="{FF2B5EF4-FFF2-40B4-BE49-F238E27FC236}">
                <a16:creationId xmlns:a16="http://schemas.microsoft.com/office/drawing/2014/main" id="{2E3EE990-670A-4A75-9F00-9B958EC0AB40}"/>
              </a:ext>
            </a:extLst>
          </p:cNvPr>
          <p:cNvSpPr>
            <a:spLocks noGrp="1"/>
          </p:cNvSpPr>
          <p:nvPr>
            <p:ph idx="1"/>
          </p:nvPr>
        </p:nvSpPr>
        <p:spPr>
          <a:xfrm>
            <a:off x="1371600" y="1638300"/>
            <a:ext cx="9601200" cy="3581400"/>
          </a:xfrm>
        </p:spPr>
        <p:txBody>
          <a:bodyPr>
            <a:normAutofit/>
          </a:bodyPr>
          <a:lstStyle/>
          <a:p>
            <a:r>
              <a:rPr lang="en-US" altLang="zh-CN" sz="2800" dirty="0"/>
              <a:t>we need to ensure the downward closure property to achieve prune (ignore details)</a:t>
            </a:r>
          </a:p>
        </p:txBody>
      </p:sp>
      <p:sp>
        <p:nvSpPr>
          <p:cNvPr id="5" name="灯片编号占位符 4">
            <a:extLst>
              <a:ext uri="{FF2B5EF4-FFF2-40B4-BE49-F238E27FC236}">
                <a16:creationId xmlns:a16="http://schemas.microsoft.com/office/drawing/2014/main" id="{B98944F4-418C-4640-B604-79F166992B41}"/>
              </a:ext>
            </a:extLst>
          </p:cNvPr>
          <p:cNvSpPr>
            <a:spLocks noGrp="1"/>
          </p:cNvSpPr>
          <p:nvPr>
            <p:ph type="sldNum" sz="quarter" idx="12"/>
          </p:nvPr>
        </p:nvSpPr>
        <p:spPr/>
        <p:txBody>
          <a:bodyPr/>
          <a:lstStyle/>
          <a:p>
            <a:fld id="{2F2F8C80-FD9F-46B3-96B3-1B82D9D7CF14}" type="slidenum">
              <a:rPr lang="zh-CN" altLang="en-US" smtClean="0"/>
              <a:t>5</a:t>
            </a:fld>
            <a:endParaRPr lang="zh-CN" altLang="en-US"/>
          </a:p>
        </p:txBody>
      </p:sp>
    </p:spTree>
    <p:extLst>
      <p:ext uri="{BB962C8B-B14F-4D97-AF65-F5344CB8AC3E}">
        <p14:creationId xmlns:p14="http://schemas.microsoft.com/office/powerpoint/2010/main" val="22116947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768FE-CDB5-4124-B1BA-EB1A3D6C6CA8}"/>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0ED65D2D-B9C7-4E18-8D54-8EBD6CC001EB}"/>
              </a:ext>
            </a:extLst>
          </p:cNvPr>
          <p:cNvSpPr>
            <a:spLocks noGrp="1"/>
          </p:cNvSpPr>
          <p:nvPr>
            <p:ph idx="1"/>
          </p:nvPr>
        </p:nvSpPr>
        <p:spPr>
          <a:xfrm>
            <a:off x="1371600" y="1638299"/>
            <a:ext cx="9601200" cy="5004239"/>
          </a:xfrm>
        </p:spPr>
        <p:txBody>
          <a:bodyPr>
            <a:normAutofit/>
          </a:bodyPr>
          <a:lstStyle/>
          <a:p>
            <a:r>
              <a:rPr lang="en-US" altLang="zh-CN" dirty="0">
                <a:solidFill>
                  <a:srgbClr val="000000"/>
                </a:solidFill>
                <a:ea typeface="Microsoft YaHei" panose="020B0503020204020204" pitchFamily="34" charset="-122"/>
              </a:rPr>
              <a:t>Jiang X , </a:t>
            </a:r>
            <a:r>
              <a:rPr lang="en-US" altLang="zh-CN" dirty="0" err="1">
                <a:solidFill>
                  <a:srgbClr val="000000"/>
                </a:solidFill>
                <a:ea typeface="Microsoft YaHei" panose="020B0503020204020204" pitchFamily="34" charset="-122"/>
              </a:rPr>
              <a:t>Xiong</a:t>
            </a:r>
            <a:r>
              <a:rPr lang="en-US" altLang="zh-CN" dirty="0">
                <a:solidFill>
                  <a:srgbClr val="000000"/>
                </a:solidFill>
                <a:ea typeface="Microsoft YaHei" panose="020B0503020204020204" pitchFamily="34" charset="-122"/>
              </a:rPr>
              <a:t> H , Wang C , et al. Mining globally distributed frequent subgraphs in a single labeled graph[J]. Data &amp; Knowledge Engineering, 2009, 68(10):1034-1058.</a:t>
            </a:r>
          </a:p>
          <a:p>
            <a:r>
              <a:rPr lang="en-US" altLang="zh-CN" dirty="0"/>
              <a:t>Dhiman A , Jain S K . Optimizing Frequent Subgraph Mining for Single Large Graph[J]. Procedia Computer Science, 2016, 89:378-385.</a:t>
            </a:r>
          </a:p>
          <a:p>
            <a:r>
              <a:rPr lang="en-US" altLang="zh-CN" dirty="0" err="1"/>
              <a:t>Elseidy</a:t>
            </a:r>
            <a:r>
              <a:rPr lang="en-US" altLang="zh-CN" dirty="0"/>
              <a:t> M , Abdelhamid E , </a:t>
            </a:r>
            <a:r>
              <a:rPr lang="en-US" altLang="zh-CN" dirty="0" err="1"/>
              <a:t>Skiadopoulos</a:t>
            </a:r>
            <a:r>
              <a:rPr lang="en-US" altLang="zh-CN" dirty="0"/>
              <a:t> S , et al. GRAMI: Frequent Subgraph and Pattern Mining in a Single Large Graph[J]. Proceedings of the </a:t>
            </a:r>
            <a:r>
              <a:rPr lang="en-US" altLang="zh-CN" dirty="0" err="1"/>
              <a:t>Vldb</a:t>
            </a:r>
            <a:r>
              <a:rPr lang="en-US" altLang="zh-CN" dirty="0"/>
              <a:t> Endowment, 2014, 7(7):517-528.</a:t>
            </a:r>
          </a:p>
          <a:p>
            <a:r>
              <a:rPr lang="en-US" altLang="zh-CN" dirty="0"/>
              <a:t>Abdelhamid E , Abdelaziz I , </a:t>
            </a:r>
            <a:r>
              <a:rPr lang="en-US" altLang="zh-CN" dirty="0" err="1"/>
              <a:t>Kalnis</a:t>
            </a:r>
            <a:r>
              <a:rPr lang="en-US" altLang="zh-CN" dirty="0"/>
              <a:t> P , et al. </a:t>
            </a:r>
            <a:r>
              <a:rPr lang="en-US" altLang="zh-CN" dirty="0" err="1"/>
              <a:t>ScaleMine</a:t>
            </a:r>
            <a:r>
              <a:rPr lang="en-US" altLang="zh-CN" dirty="0"/>
              <a:t>: Scalable Parallel Frequent Subgraph Mining in a Single Large Graph[C]// SC16: International Conference for High Performance Computing, Networking, Storage and Analysis. IEEE, 2016.</a:t>
            </a:r>
          </a:p>
          <a:p>
            <a:r>
              <a:rPr lang="en-US" altLang="zh-CN" dirty="0"/>
              <a:t>Zou R, Holder L B. Frequent subgraph mining on a single large graph using sampling techniques[C]// Eighth Workshop on Mining &amp; Learning with Graphs. 2010.</a:t>
            </a:r>
            <a:endParaRPr lang="zh-CN" altLang="en-US" dirty="0"/>
          </a:p>
          <a:p>
            <a:endParaRPr lang="zh-CN" altLang="en-US" dirty="0"/>
          </a:p>
        </p:txBody>
      </p:sp>
      <p:sp>
        <p:nvSpPr>
          <p:cNvPr id="4" name="灯片编号占位符 3">
            <a:extLst>
              <a:ext uri="{FF2B5EF4-FFF2-40B4-BE49-F238E27FC236}">
                <a16:creationId xmlns:a16="http://schemas.microsoft.com/office/drawing/2014/main" id="{54A20877-6376-4CB8-BAD6-C3EDB9195287}"/>
              </a:ext>
            </a:extLst>
          </p:cNvPr>
          <p:cNvSpPr>
            <a:spLocks noGrp="1"/>
          </p:cNvSpPr>
          <p:nvPr>
            <p:ph type="sldNum" sz="quarter" idx="12"/>
          </p:nvPr>
        </p:nvSpPr>
        <p:spPr/>
        <p:txBody>
          <a:bodyPr/>
          <a:lstStyle/>
          <a:p>
            <a:fld id="{2F2F8C80-FD9F-46B3-96B3-1B82D9D7CF14}" type="slidenum">
              <a:rPr lang="zh-CN" altLang="en-US" smtClean="0"/>
              <a:t>50</a:t>
            </a:fld>
            <a:endParaRPr lang="zh-CN" altLang="en-US"/>
          </a:p>
        </p:txBody>
      </p:sp>
    </p:spTree>
    <p:extLst>
      <p:ext uri="{BB962C8B-B14F-4D97-AF65-F5344CB8AC3E}">
        <p14:creationId xmlns:p14="http://schemas.microsoft.com/office/powerpoint/2010/main" val="41477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4FF5D-EA02-4EA0-8A34-9304D38AD25B}"/>
              </a:ext>
            </a:extLst>
          </p:cNvPr>
          <p:cNvSpPr>
            <a:spLocks noGrp="1"/>
          </p:cNvSpPr>
          <p:nvPr>
            <p:ph type="title"/>
          </p:nvPr>
        </p:nvSpPr>
        <p:spPr/>
        <p:txBody>
          <a:bodyPr/>
          <a:lstStyle/>
          <a:p>
            <a:r>
              <a:rPr lang="en-US" altLang="zh-CN" dirty="0"/>
              <a:t>PREPARATION</a:t>
            </a:r>
            <a:endParaRPr lang="zh-CN" altLang="en-US" dirty="0"/>
          </a:p>
        </p:txBody>
      </p:sp>
      <p:sp>
        <p:nvSpPr>
          <p:cNvPr id="3" name="内容占位符 2">
            <a:extLst>
              <a:ext uri="{FF2B5EF4-FFF2-40B4-BE49-F238E27FC236}">
                <a16:creationId xmlns:a16="http://schemas.microsoft.com/office/drawing/2014/main" id="{2E3EE990-670A-4A75-9F00-9B958EC0AB40}"/>
              </a:ext>
            </a:extLst>
          </p:cNvPr>
          <p:cNvSpPr>
            <a:spLocks noGrp="1"/>
          </p:cNvSpPr>
          <p:nvPr>
            <p:ph idx="1"/>
          </p:nvPr>
        </p:nvSpPr>
        <p:spPr>
          <a:xfrm>
            <a:off x="1371600" y="1638300"/>
            <a:ext cx="9601200" cy="3581400"/>
          </a:xfrm>
        </p:spPr>
        <p:txBody>
          <a:bodyPr>
            <a:normAutofit/>
          </a:bodyPr>
          <a:lstStyle/>
          <a:p>
            <a:r>
              <a:rPr lang="en-US" altLang="zh-CN" sz="2800" dirty="0"/>
              <a:t>we need to ensure the downward closure property to achieve prune (ignore details)</a:t>
            </a:r>
          </a:p>
          <a:p>
            <a:r>
              <a:rPr lang="en-US" altLang="zh-CN" sz="2800" dirty="0"/>
              <a:t>downward closure property —— for every graph G, A and B, where A is a subgraph of B and G is the input graph, the support of subgraph B in G should never be greater than support of subgraph A in G.</a:t>
            </a:r>
          </a:p>
        </p:txBody>
      </p:sp>
      <p:sp>
        <p:nvSpPr>
          <p:cNvPr id="4" name="灯片编号占位符 3">
            <a:extLst>
              <a:ext uri="{FF2B5EF4-FFF2-40B4-BE49-F238E27FC236}">
                <a16:creationId xmlns:a16="http://schemas.microsoft.com/office/drawing/2014/main" id="{7FEB72C1-A1DB-4836-9B0D-54911201A5F5}"/>
              </a:ext>
            </a:extLst>
          </p:cNvPr>
          <p:cNvSpPr>
            <a:spLocks noGrp="1"/>
          </p:cNvSpPr>
          <p:nvPr>
            <p:ph type="sldNum" sz="quarter" idx="12"/>
          </p:nvPr>
        </p:nvSpPr>
        <p:spPr/>
        <p:txBody>
          <a:bodyPr/>
          <a:lstStyle/>
          <a:p>
            <a:fld id="{2F2F8C80-FD9F-46B3-96B3-1B82D9D7CF14}" type="slidenum">
              <a:rPr lang="zh-CN" altLang="en-US" smtClean="0"/>
              <a:t>6</a:t>
            </a:fld>
            <a:endParaRPr lang="zh-CN" altLang="en-US"/>
          </a:p>
        </p:txBody>
      </p:sp>
    </p:spTree>
    <p:extLst>
      <p:ext uri="{BB962C8B-B14F-4D97-AF65-F5344CB8AC3E}">
        <p14:creationId xmlns:p14="http://schemas.microsoft.com/office/powerpoint/2010/main" val="388763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4FF5D-EA02-4EA0-8A34-9304D38AD25B}"/>
              </a:ext>
            </a:extLst>
          </p:cNvPr>
          <p:cNvSpPr>
            <a:spLocks noGrp="1"/>
          </p:cNvSpPr>
          <p:nvPr>
            <p:ph type="title"/>
          </p:nvPr>
        </p:nvSpPr>
        <p:spPr/>
        <p:txBody>
          <a:bodyPr/>
          <a:lstStyle/>
          <a:p>
            <a:r>
              <a:rPr lang="en-US" altLang="zh-CN" dirty="0"/>
              <a:t>PREPARATION</a:t>
            </a:r>
            <a:endParaRPr lang="zh-CN" altLang="en-US" dirty="0"/>
          </a:p>
        </p:txBody>
      </p:sp>
      <p:sp>
        <p:nvSpPr>
          <p:cNvPr id="3" name="内容占位符 2">
            <a:extLst>
              <a:ext uri="{FF2B5EF4-FFF2-40B4-BE49-F238E27FC236}">
                <a16:creationId xmlns:a16="http://schemas.microsoft.com/office/drawing/2014/main" id="{2E3EE990-670A-4A75-9F00-9B958EC0AB40}"/>
              </a:ext>
            </a:extLst>
          </p:cNvPr>
          <p:cNvSpPr>
            <a:spLocks noGrp="1"/>
          </p:cNvSpPr>
          <p:nvPr>
            <p:ph idx="1"/>
          </p:nvPr>
        </p:nvSpPr>
        <p:spPr>
          <a:xfrm>
            <a:off x="1371600" y="1638300"/>
            <a:ext cx="9601200" cy="3581400"/>
          </a:xfrm>
        </p:spPr>
        <p:txBody>
          <a:bodyPr>
            <a:normAutofit/>
          </a:bodyPr>
          <a:lstStyle/>
          <a:p>
            <a:r>
              <a:rPr lang="en-US" altLang="zh-CN" sz="2800" dirty="0"/>
              <a:t>we need to ensure the downward closure property to achieve prune (ignore details)</a:t>
            </a:r>
          </a:p>
          <a:p>
            <a:r>
              <a:rPr lang="en-US" altLang="zh-CN" sz="2800" dirty="0"/>
              <a:t>downward closure property —— for every graph G, A and B, where A is a subgraph of B and G is the input graph, the support of subgraph B in G should never be greater than support of subgraph A in G.</a:t>
            </a:r>
          </a:p>
          <a:p>
            <a:r>
              <a:rPr lang="en-US" altLang="zh-CN" sz="2800" dirty="0"/>
              <a:t>deal with overlap</a:t>
            </a:r>
            <a:endParaRPr lang="zh-CN" altLang="en-US" sz="2800" dirty="0"/>
          </a:p>
        </p:txBody>
      </p:sp>
      <p:sp>
        <p:nvSpPr>
          <p:cNvPr id="4" name="灯片编号占位符 3">
            <a:extLst>
              <a:ext uri="{FF2B5EF4-FFF2-40B4-BE49-F238E27FC236}">
                <a16:creationId xmlns:a16="http://schemas.microsoft.com/office/drawing/2014/main" id="{92976888-D64E-42BE-A73D-686EC7A45AAE}"/>
              </a:ext>
            </a:extLst>
          </p:cNvPr>
          <p:cNvSpPr>
            <a:spLocks noGrp="1"/>
          </p:cNvSpPr>
          <p:nvPr>
            <p:ph type="sldNum" sz="quarter" idx="12"/>
          </p:nvPr>
        </p:nvSpPr>
        <p:spPr/>
        <p:txBody>
          <a:bodyPr/>
          <a:lstStyle/>
          <a:p>
            <a:fld id="{2F2F8C80-FD9F-46B3-96B3-1B82D9D7CF14}" type="slidenum">
              <a:rPr lang="zh-CN" altLang="en-US" smtClean="0"/>
              <a:t>7</a:t>
            </a:fld>
            <a:endParaRPr lang="zh-CN" altLang="en-US"/>
          </a:p>
        </p:txBody>
      </p:sp>
    </p:spTree>
    <p:extLst>
      <p:ext uri="{BB962C8B-B14F-4D97-AF65-F5344CB8AC3E}">
        <p14:creationId xmlns:p14="http://schemas.microsoft.com/office/powerpoint/2010/main" val="77645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4FF5D-EA02-4EA0-8A34-9304D38AD25B}"/>
              </a:ext>
            </a:extLst>
          </p:cNvPr>
          <p:cNvSpPr>
            <a:spLocks noGrp="1"/>
          </p:cNvSpPr>
          <p:nvPr>
            <p:ph type="title"/>
          </p:nvPr>
        </p:nvSpPr>
        <p:spPr/>
        <p:txBody>
          <a:bodyPr/>
          <a:lstStyle/>
          <a:p>
            <a:r>
              <a:rPr lang="en-US" altLang="zh-CN" dirty="0"/>
              <a:t>OVERLAP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3EE990-670A-4A75-9F00-9B958EC0AB40}"/>
                  </a:ext>
                </a:extLst>
              </p:cNvPr>
              <p:cNvSpPr>
                <a:spLocks noGrp="1"/>
              </p:cNvSpPr>
              <p:nvPr>
                <p:ph idx="1"/>
              </p:nvPr>
            </p:nvSpPr>
            <p:spPr>
              <a:xfrm>
                <a:off x="1371600" y="1638300"/>
                <a:ext cx="9601200" cy="3581400"/>
              </a:xfrm>
            </p:spPr>
            <p:txBody>
              <a:bodyPr>
                <a:normAutofit/>
              </a:bodyPr>
              <a:lstStyle/>
              <a:p>
                <a:r>
                  <a:rPr lang="en-US" altLang="zh-CN" sz="2800" dirty="0"/>
                  <a:t>Definition</a:t>
                </a:r>
              </a:p>
              <a:p>
                <a:pPr marL="0" indent="0">
                  <a:buNone/>
                </a:pPr>
                <a:r>
                  <a:rPr lang="en-US" altLang="zh-CN" sz="2800" dirty="0"/>
                  <a:t>	An overlap of two or more isomorphs e.g. e1 and e2 of a subgraph S occurs when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𝑠</m:t>
                        </m:r>
                      </m:sub>
                    </m:sSub>
                    <m:r>
                      <a:rPr lang="en-US" altLang="zh-CN" sz="2800" b="0" i="1" smtClean="0">
                        <a:latin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𝑒</m:t>
                        </m:r>
                      </m:e>
                      <m:sub>
                        <m:r>
                          <a:rPr lang="en-US" altLang="zh-CN" sz="2800" b="0" i="1" smtClean="0">
                            <a:latin typeface="Cambria Math" panose="02040503050406030204" pitchFamily="18" charset="0"/>
                            <a:ea typeface="Cambria Math" panose="02040503050406030204" pitchFamily="18" charset="0"/>
                          </a:rPr>
                          <m:t>2</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i="1">
                            <a:latin typeface="Cambria Math" panose="02040503050406030204" pitchFamily="18" charset="0"/>
                          </a:rPr>
                          <m:t>𝑠</m:t>
                        </m:r>
                      </m:sub>
                    </m:sSub>
                    <m:r>
                      <a:rPr lang="en-US" altLang="zh-CN" sz="2800" b="0" i="1" smtClean="0">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 ∅</m:t>
                    </m:r>
                  </m:oMath>
                </a14:m>
                <a:endParaRPr lang="zh-CN" altLang="en-US" sz="2800" dirty="0"/>
              </a:p>
            </p:txBody>
          </p:sp>
        </mc:Choice>
        <mc:Fallback xmlns="">
          <p:sp>
            <p:nvSpPr>
              <p:cNvPr id="3" name="内容占位符 2">
                <a:extLst>
                  <a:ext uri="{FF2B5EF4-FFF2-40B4-BE49-F238E27FC236}">
                    <a16:creationId xmlns:a16="http://schemas.microsoft.com/office/drawing/2014/main" id="{2E3EE990-670A-4A75-9F00-9B958EC0AB40}"/>
                  </a:ext>
                </a:extLst>
              </p:cNvPr>
              <p:cNvSpPr>
                <a:spLocks noGrp="1" noRot="1" noChangeAspect="1" noMove="1" noResize="1" noEditPoints="1" noAdjustHandles="1" noChangeArrowheads="1" noChangeShapeType="1" noTextEdit="1"/>
              </p:cNvSpPr>
              <p:nvPr>
                <p:ph idx="1"/>
              </p:nvPr>
            </p:nvSpPr>
            <p:spPr>
              <a:xfrm>
                <a:off x="1371600" y="1638300"/>
                <a:ext cx="9601200" cy="3581400"/>
              </a:xfrm>
              <a:blipFill>
                <a:blip r:embed="rId3"/>
                <a:stretch>
                  <a:fillRect l="-1270" t="-2555" r="-95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798B9CE-1243-4031-8F80-69D124E6775D}"/>
              </a:ext>
            </a:extLst>
          </p:cNvPr>
          <p:cNvSpPr>
            <a:spLocks noGrp="1"/>
          </p:cNvSpPr>
          <p:nvPr>
            <p:ph type="sldNum" sz="quarter" idx="12"/>
          </p:nvPr>
        </p:nvSpPr>
        <p:spPr/>
        <p:txBody>
          <a:bodyPr/>
          <a:lstStyle/>
          <a:p>
            <a:fld id="{2F2F8C80-FD9F-46B3-96B3-1B82D9D7CF14}" type="slidenum">
              <a:rPr lang="zh-CN" altLang="en-US" smtClean="0"/>
              <a:t>8</a:t>
            </a:fld>
            <a:endParaRPr lang="zh-CN" altLang="en-US"/>
          </a:p>
        </p:txBody>
      </p:sp>
    </p:spTree>
    <p:extLst>
      <p:ext uri="{BB962C8B-B14F-4D97-AF65-F5344CB8AC3E}">
        <p14:creationId xmlns:p14="http://schemas.microsoft.com/office/powerpoint/2010/main" val="341900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4FF5D-EA02-4EA0-8A34-9304D38AD25B}"/>
              </a:ext>
            </a:extLst>
          </p:cNvPr>
          <p:cNvSpPr>
            <a:spLocks noGrp="1"/>
          </p:cNvSpPr>
          <p:nvPr>
            <p:ph type="title"/>
          </p:nvPr>
        </p:nvSpPr>
        <p:spPr/>
        <p:txBody>
          <a:bodyPr/>
          <a:lstStyle/>
          <a:p>
            <a:r>
              <a:rPr lang="en-US" altLang="zh-CN" dirty="0"/>
              <a:t>OVERLAP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3EE990-670A-4A75-9F00-9B958EC0AB40}"/>
                  </a:ext>
                </a:extLst>
              </p:cNvPr>
              <p:cNvSpPr>
                <a:spLocks noGrp="1"/>
              </p:cNvSpPr>
              <p:nvPr>
                <p:ph idx="1"/>
              </p:nvPr>
            </p:nvSpPr>
            <p:spPr>
              <a:xfrm>
                <a:off x="1371600" y="1638300"/>
                <a:ext cx="9601200" cy="3581400"/>
              </a:xfrm>
            </p:spPr>
            <p:txBody>
              <a:bodyPr>
                <a:normAutofit/>
              </a:bodyPr>
              <a:lstStyle/>
              <a:p>
                <a:r>
                  <a:rPr lang="en-US" altLang="zh-CN" sz="2800" dirty="0"/>
                  <a:t>Definition</a:t>
                </a:r>
              </a:p>
              <a:p>
                <a:pPr marL="0" indent="0">
                  <a:buNone/>
                </a:pPr>
                <a:r>
                  <a:rPr lang="en-US" altLang="zh-CN" sz="2800" dirty="0"/>
                  <a:t>	An overlap of two or more isomorphs e.g. e1 and e2 of a subgraph S occurs when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𝑠</m:t>
                        </m:r>
                      </m:sub>
                    </m:sSub>
                    <m:r>
                      <a:rPr lang="en-US" altLang="zh-CN" sz="2800" b="0" i="1" smtClean="0">
                        <a:latin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𝑒</m:t>
                        </m:r>
                      </m:e>
                      <m:sub>
                        <m:r>
                          <a:rPr lang="en-US" altLang="zh-CN" sz="2800" b="0" i="1" smtClean="0">
                            <a:latin typeface="Cambria Math" panose="02040503050406030204" pitchFamily="18" charset="0"/>
                            <a:ea typeface="Cambria Math" panose="02040503050406030204" pitchFamily="18" charset="0"/>
                          </a:rPr>
                          <m:t>2</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i="1">
                            <a:latin typeface="Cambria Math" panose="02040503050406030204" pitchFamily="18" charset="0"/>
                          </a:rPr>
                          <m:t>𝑠</m:t>
                        </m:r>
                      </m:sub>
                    </m:sSub>
                    <m:r>
                      <a:rPr lang="en-US" altLang="zh-CN" sz="2800" b="0" i="1" smtClean="0">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 ∅</m:t>
                    </m:r>
                  </m:oMath>
                </a14:m>
                <a:endParaRPr lang="zh-CN" altLang="en-US" sz="2800" dirty="0"/>
              </a:p>
            </p:txBody>
          </p:sp>
        </mc:Choice>
        <mc:Fallback xmlns="">
          <p:sp>
            <p:nvSpPr>
              <p:cNvPr id="3" name="内容占位符 2">
                <a:extLst>
                  <a:ext uri="{FF2B5EF4-FFF2-40B4-BE49-F238E27FC236}">
                    <a16:creationId xmlns:a16="http://schemas.microsoft.com/office/drawing/2014/main" id="{2E3EE990-670A-4A75-9F00-9B958EC0AB40}"/>
                  </a:ext>
                </a:extLst>
              </p:cNvPr>
              <p:cNvSpPr>
                <a:spLocks noGrp="1" noRot="1" noChangeAspect="1" noMove="1" noResize="1" noEditPoints="1" noAdjustHandles="1" noChangeArrowheads="1" noChangeShapeType="1" noTextEdit="1"/>
              </p:cNvSpPr>
              <p:nvPr>
                <p:ph idx="1"/>
              </p:nvPr>
            </p:nvSpPr>
            <p:spPr>
              <a:xfrm>
                <a:off x="1371600" y="1638300"/>
                <a:ext cx="9601200" cy="3581400"/>
              </a:xfrm>
              <a:blipFill>
                <a:blip r:embed="rId3"/>
                <a:stretch>
                  <a:fillRect l="-1270" t="-2555" r="-95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8896ACF-802D-44D5-B1E8-6B14A2CEB646}"/>
              </a:ext>
            </a:extLst>
          </p:cNvPr>
          <p:cNvPicPr>
            <a:picLocks noChangeAspect="1"/>
          </p:cNvPicPr>
          <p:nvPr/>
        </p:nvPicPr>
        <p:blipFill>
          <a:blip r:embed="rId4"/>
          <a:stretch>
            <a:fillRect/>
          </a:stretch>
        </p:blipFill>
        <p:spPr>
          <a:xfrm>
            <a:off x="2847521" y="3255282"/>
            <a:ext cx="7658100" cy="3105150"/>
          </a:xfrm>
          <a:prstGeom prst="rect">
            <a:avLst/>
          </a:prstGeom>
        </p:spPr>
      </p:pic>
      <p:sp>
        <p:nvSpPr>
          <p:cNvPr id="6" name="矩形 5">
            <a:extLst>
              <a:ext uri="{FF2B5EF4-FFF2-40B4-BE49-F238E27FC236}">
                <a16:creationId xmlns:a16="http://schemas.microsoft.com/office/drawing/2014/main" id="{89CFAE77-C6CA-4CF8-B0AF-96AE318A0D09}"/>
              </a:ext>
            </a:extLst>
          </p:cNvPr>
          <p:cNvSpPr/>
          <p:nvPr/>
        </p:nvSpPr>
        <p:spPr>
          <a:xfrm>
            <a:off x="1528118" y="0"/>
            <a:ext cx="10663882" cy="400110"/>
          </a:xfrm>
          <a:prstGeom prst="rect">
            <a:avLst/>
          </a:prstGeom>
        </p:spPr>
        <p:txBody>
          <a:bodyPr wrap="square">
            <a:spAutoFit/>
          </a:bodyPr>
          <a:lstStyle/>
          <a:p>
            <a:r>
              <a:rPr lang="en-US" altLang="zh-CN" sz="1000" dirty="0">
                <a:solidFill>
                  <a:srgbClr val="000000"/>
                </a:solidFill>
                <a:latin typeface="+mj-lt"/>
                <a:ea typeface="Microsoft YaHei" panose="020B0503020204020204" pitchFamily="34" charset="-122"/>
              </a:rPr>
              <a:t>Jiang X , </a:t>
            </a:r>
            <a:r>
              <a:rPr lang="en-US" altLang="zh-CN" sz="1000" dirty="0" err="1">
                <a:solidFill>
                  <a:srgbClr val="000000"/>
                </a:solidFill>
                <a:latin typeface="+mj-lt"/>
                <a:ea typeface="Microsoft YaHei" panose="020B0503020204020204" pitchFamily="34" charset="-122"/>
              </a:rPr>
              <a:t>Xiong</a:t>
            </a:r>
            <a:r>
              <a:rPr lang="en-US" altLang="zh-CN" sz="1000" dirty="0">
                <a:solidFill>
                  <a:srgbClr val="000000"/>
                </a:solidFill>
                <a:latin typeface="+mj-lt"/>
                <a:ea typeface="Microsoft YaHei" panose="020B0503020204020204" pitchFamily="34" charset="-122"/>
              </a:rPr>
              <a:t> H , Wang C , et al. Mining globally distributed frequent subgraphs in a single labeled graph[J]. Data &amp; Knowledge Engineering, 2009, 68(10):1034-1058.</a:t>
            </a:r>
          </a:p>
          <a:p>
            <a:r>
              <a:rPr lang="en-US" altLang="zh-CN" sz="1000" dirty="0">
                <a:latin typeface="+mj-lt"/>
              </a:rPr>
              <a:t>Dhiman A , Jain S K . Optimizing Frequent Subgraph Mining for Single Large Graph[J]. Procedia Computer Science, 2016, 89:378-385.</a:t>
            </a:r>
            <a:endParaRPr lang="zh-CN" altLang="en-US" sz="1000" dirty="0">
              <a:latin typeface="+mj-lt"/>
            </a:endParaRPr>
          </a:p>
        </p:txBody>
      </p:sp>
      <p:sp>
        <p:nvSpPr>
          <p:cNvPr id="4" name="灯片编号占位符 3">
            <a:extLst>
              <a:ext uri="{FF2B5EF4-FFF2-40B4-BE49-F238E27FC236}">
                <a16:creationId xmlns:a16="http://schemas.microsoft.com/office/drawing/2014/main" id="{B043E441-B688-41FB-B1C4-AA1E96BE0B02}"/>
              </a:ext>
            </a:extLst>
          </p:cNvPr>
          <p:cNvSpPr>
            <a:spLocks noGrp="1"/>
          </p:cNvSpPr>
          <p:nvPr>
            <p:ph type="sldNum" sz="quarter" idx="12"/>
          </p:nvPr>
        </p:nvSpPr>
        <p:spPr/>
        <p:txBody>
          <a:bodyPr/>
          <a:lstStyle/>
          <a:p>
            <a:fld id="{2F2F8C80-FD9F-46B3-96B3-1B82D9D7CF14}" type="slidenum">
              <a:rPr lang="zh-CN" altLang="en-US" smtClean="0"/>
              <a:t>9</a:t>
            </a:fld>
            <a:endParaRPr lang="zh-CN" altLang="en-US"/>
          </a:p>
        </p:txBody>
      </p:sp>
    </p:spTree>
    <p:extLst>
      <p:ext uri="{BB962C8B-B14F-4D97-AF65-F5344CB8AC3E}">
        <p14:creationId xmlns:p14="http://schemas.microsoft.com/office/powerpoint/2010/main" val="2190932385"/>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2005</TotalTime>
  <Words>3887</Words>
  <Application>Microsoft Office PowerPoint</Application>
  <PresentationFormat>宽屏</PresentationFormat>
  <Paragraphs>392</Paragraphs>
  <Slides>50</Slides>
  <Notes>42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50</vt:i4>
      </vt:variant>
    </vt:vector>
  </HeadingPairs>
  <TitlesOfParts>
    <vt:vector size="56" baseType="lpstr">
      <vt:lpstr>等线</vt:lpstr>
      <vt:lpstr>Microsoft YaHei</vt:lpstr>
      <vt:lpstr>Cambria Math</vt:lpstr>
      <vt:lpstr>Franklin Gothic Book</vt:lpstr>
      <vt:lpstr>Times New Roman</vt:lpstr>
      <vt:lpstr>剪切</vt:lpstr>
      <vt:lpstr>Task1 Frequent subgraph mining algorithms for A single large graph</vt:lpstr>
      <vt:lpstr>BACKGROUND AND MOTIVATION</vt:lpstr>
      <vt:lpstr>COMPLEXITY</vt:lpstr>
      <vt:lpstr>COMPLEXITY</vt:lpstr>
      <vt:lpstr>PREPARATION</vt:lpstr>
      <vt:lpstr>PREPARATION</vt:lpstr>
      <vt:lpstr>PREPARATION</vt:lpstr>
      <vt:lpstr>OVERLAP</vt:lpstr>
      <vt:lpstr>OVERLAP</vt:lpstr>
      <vt:lpstr>OVERLAP</vt:lpstr>
      <vt:lpstr>PREPARATION</vt:lpstr>
      <vt:lpstr>BASIC ALGORITHM</vt:lpstr>
      <vt:lpstr>BASIC ALGORITHM</vt:lpstr>
      <vt:lpstr>BASIC ALGORITHM</vt:lpstr>
      <vt:lpstr>IN FACT</vt:lpstr>
      <vt:lpstr>PowerPoint 演示文稿</vt:lpstr>
      <vt:lpstr>IN FACT</vt:lpstr>
      <vt:lpstr>IMPROVEMENT ALGORITHM</vt:lpstr>
      <vt:lpstr>STEP 1 : eliminated before reaching support computation phase——edge</vt:lpstr>
      <vt:lpstr>EXPLAINATION</vt:lpstr>
      <vt:lpstr>EXPLAINATION</vt:lpstr>
      <vt:lpstr>EXPLAINATION——EXAMPLE</vt:lpstr>
      <vt:lpstr>EXPLAINATION——EXAMPLE</vt:lpstr>
      <vt:lpstr>EXPLAINATION——EXAMPLE</vt:lpstr>
      <vt:lpstr>EXPLAINATION——EXAMPLE</vt:lpstr>
      <vt:lpstr>STEP 1 : eliminated before reaching support computation phase——edge</vt:lpstr>
      <vt:lpstr>IMPROVEMENT ALGORITHM</vt:lpstr>
      <vt:lpstr>IMPROVEMENT ALGORITHM</vt:lpstr>
      <vt:lpstr>STEP 2 : CSP for optimizing frequency computation</vt:lpstr>
      <vt:lpstr>STEP 2 : CSP for optimizing frequency computation</vt:lpstr>
      <vt:lpstr>STEP 2 : CSP for optimizing frequency computation</vt:lpstr>
      <vt:lpstr>EXPLAINATION——EXAMPLE</vt:lpstr>
      <vt:lpstr>EXPLAINATION—— EXAMPLE</vt:lpstr>
      <vt:lpstr>NODE AND ARC_CONSISTENCY</vt:lpstr>
      <vt:lpstr>EXPLAINATION</vt:lpstr>
      <vt:lpstr>EXPLAINATION</vt:lpstr>
      <vt:lpstr>EXPLAINATION</vt:lpstr>
      <vt:lpstr>EXPLAINATION FOR OPTIMIZING</vt:lpstr>
      <vt:lpstr>EXPLAINATION——1ST ADVANTAGES</vt:lpstr>
      <vt:lpstr>EXPLAINATION——ADVANTAGES</vt:lpstr>
      <vt:lpstr>EXPLAINATION——ADVANTAGES</vt:lpstr>
      <vt:lpstr>EXPLAINATION——ADVANTAGES</vt:lpstr>
      <vt:lpstr>EXPLAINATION——2ND ADVANTAGES</vt:lpstr>
      <vt:lpstr>EXPLAINATION——2ND ADVANTAGES</vt:lpstr>
      <vt:lpstr>EXPLAINATION——2ND ADVANTAGES</vt:lpstr>
      <vt:lpstr>EXPLAINATION——2ND ADVANTAGES</vt:lpstr>
      <vt:lpstr>IMPROVEMENT ALGORITHM</vt:lpstr>
      <vt:lpstr>IMPROVEMENT ALGORITHM</vt:lpstr>
      <vt:lpstr>THE INNOVATION POINTS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Task1_gspan</dc:title>
  <dc:creator>员 司雨</dc:creator>
  <cp:lastModifiedBy>员 司雨</cp:lastModifiedBy>
  <cp:revision>75</cp:revision>
  <dcterms:created xsi:type="dcterms:W3CDTF">2019-10-15T06:32:19Z</dcterms:created>
  <dcterms:modified xsi:type="dcterms:W3CDTF">2019-10-31T15:30:49Z</dcterms:modified>
</cp:coreProperties>
</file>