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83" r:id="rId3"/>
    <p:sldId id="454" r:id="rId4"/>
    <p:sldId id="356" r:id="rId5"/>
    <p:sldId id="384" r:id="rId6"/>
    <p:sldId id="453" r:id="rId7"/>
    <p:sldId id="455" r:id="rId8"/>
    <p:sldId id="456" r:id="rId9"/>
    <p:sldId id="385" r:id="rId10"/>
    <p:sldId id="432" r:id="rId11"/>
    <p:sldId id="430" r:id="rId12"/>
    <p:sldId id="431" r:id="rId13"/>
    <p:sldId id="435" r:id="rId14"/>
    <p:sldId id="434" r:id="rId15"/>
    <p:sldId id="458" r:id="rId16"/>
    <p:sldId id="459" r:id="rId17"/>
    <p:sldId id="463" r:id="rId18"/>
    <p:sldId id="460" r:id="rId19"/>
    <p:sldId id="461" r:id="rId20"/>
    <p:sldId id="464" r:id="rId21"/>
    <p:sldId id="391" r:id="rId22"/>
    <p:sldId id="443" r:id="rId23"/>
    <p:sldId id="393" r:id="rId24"/>
    <p:sldId id="394" r:id="rId25"/>
    <p:sldId id="444" r:id="rId26"/>
    <p:sldId id="403" r:id="rId27"/>
    <p:sldId id="445" r:id="rId28"/>
    <p:sldId id="447" r:id="rId29"/>
    <p:sldId id="446" r:id="rId30"/>
    <p:sldId id="407" r:id="rId31"/>
    <p:sldId id="448" r:id="rId32"/>
    <p:sldId id="449" r:id="rId33"/>
    <p:sldId id="406" r:id="rId34"/>
    <p:sldId id="451" r:id="rId35"/>
    <p:sldId id="452" r:id="rId36"/>
    <p:sldId id="353" r:id="rId37"/>
    <p:sldId id="45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员 司雨" initials="员" lastIdx="1" clrIdx="0">
    <p:extLst>
      <p:ext uri="{19B8F6BF-5375-455C-9EA6-DF929625EA0E}">
        <p15:presenceInfo xmlns:p15="http://schemas.microsoft.com/office/powerpoint/2012/main" userId="99f5209c757362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15"/>
    <a:srgbClr val="C8DF7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5" autoAdjust="0"/>
    <p:restoredTop sz="84422" autoAdjust="0"/>
  </p:normalViewPr>
  <p:slideViewPr>
    <p:cSldViewPr snapToGrid="0">
      <p:cViewPr>
        <p:scale>
          <a:sx n="90" d="100"/>
          <a:sy n="90" d="100"/>
        </p:scale>
        <p:origin x="187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1BD98-C2E4-44AE-8042-9A9C5F171A54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9E5B5088-FE87-4B58-9E54-C92DA2E1908D}">
      <dgm:prSet phldrT="[文本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概念</a:t>
          </a:r>
          <a:endParaRPr lang="en-US" altLang="zh-CN" dirty="0">
            <a:solidFill>
              <a:schemeClr val="tx1"/>
            </a:solidFill>
          </a:endParaRPr>
        </a:p>
        <a:p>
          <a:r>
            <a:rPr lang="zh-CN" altLang="en-US" dirty="0">
              <a:solidFill>
                <a:schemeClr val="tx1"/>
              </a:solidFill>
            </a:rPr>
            <a:t>越普遍 </a:t>
          </a:r>
          <a:endParaRPr lang="en-US" altLang="zh-CN" dirty="0">
            <a:solidFill>
              <a:schemeClr val="tx1"/>
            </a:solidFill>
          </a:endParaRPr>
        </a:p>
        <a:p>
          <a:r>
            <a:rPr lang="en-US" altLang="zh-CN" dirty="0">
              <a:solidFill>
                <a:schemeClr val="tx1"/>
              </a:solidFill>
            </a:rPr>
            <a:t>IC</a:t>
          </a:r>
          <a:r>
            <a:rPr lang="zh-CN" altLang="en-US" dirty="0">
              <a:solidFill>
                <a:schemeClr val="tx1"/>
              </a:solidFill>
            </a:rPr>
            <a:t>值越低</a:t>
          </a:r>
        </a:p>
      </dgm:t>
    </dgm:pt>
    <dgm:pt modelId="{72BD6D25-453B-4E3A-A663-2E941A441F9A}" type="parTrans" cxnId="{4B98E489-D5DC-47F7-B288-028618F4C3BD}">
      <dgm:prSet/>
      <dgm:spPr/>
      <dgm:t>
        <a:bodyPr/>
        <a:lstStyle/>
        <a:p>
          <a:endParaRPr lang="zh-CN" altLang="en-US"/>
        </a:p>
      </dgm:t>
    </dgm:pt>
    <dgm:pt modelId="{C152572E-651A-42DC-A813-626EF1EA1109}" type="sibTrans" cxnId="{4B98E489-D5DC-47F7-B288-028618F4C3BD}">
      <dgm:prSet/>
      <dgm:spPr/>
      <dgm:t>
        <a:bodyPr/>
        <a:lstStyle/>
        <a:p>
          <a:endParaRPr lang="zh-CN" altLang="en-US"/>
        </a:p>
      </dgm:t>
    </dgm:pt>
    <dgm:pt modelId="{ABE6AE11-26B8-4BCE-AE6B-83783C90F494}">
      <dgm:prSet phldrT="[文本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越普遍出现的词</a:t>
          </a:r>
          <a:endParaRPr lang="en-US" altLang="zh-CN" dirty="0">
            <a:solidFill>
              <a:schemeClr val="tx1"/>
            </a:solidFill>
          </a:endParaRPr>
        </a:p>
        <a:p>
          <a:r>
            <a:rPr lang="zh-CN" altLang="en-US" dirty="0">
              <a:solidFill>
                <a:schemeClr val="tx1"/>
              </a:solidFill>
            </a:rPr>
            <a:t>搜索出来的词条数越多</a:t>
          </a:r>
          <a:endParaRPr lang="zh-CN" altLang="en-US" dirty="0"/>
        </a:p>
      </dgm:t>
    </dgm:pt>
    <dgm:pt modelId="{91A08A75-31A0-46DE-BE9D-3CC86629A3AD}" type="parTrans" cxnId="{A9F13496-4C8F-474B-A5DB-1250F0005C02}">
      <dgm:prSet/>
      <dgm:spPr/>
      <dgm:t>
        <a:bodyPr/>
        <a:lstStyle/>
        <a:p>
          <a:endParaRPr lang="zh-CN" altLang="en-US"/>
        </a:p>
      </dgm:t>
    </dgm:pt>
    <dgm:pt modelId="{B709C916-C139-41CA-89D4-573C604D2FCC}" type="sibTrans" cxnId="{A9F13496-4C8F-474B-A5DB-1250F0005C02}">
      <dgm:prSet/>
      <dgm:spPr/>
      <dgm:t>
        <a:bodyPr/>
        <a:lstStyle/>
        <a:p>
          <a:endParaRPr lang="zh-CN" altLang="en-US"/>
        </a:p>
      </dgm:t>
    </dgm:pt>
    <dgm:pt modelId="{A6DA7A50-0155-4B44-B1F9-651BD2B59CC4}">
      <dgm:prSet phldrT="[文本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利用搜索引擎，借助搜索词条数目来衡量概念的普遍性</a:t>
          </a:r>
        </a:p>
      </dgm:t>
    </dgm:pt>
    <dgm:pt modelId="{54DE40AF-6FC2-4246-86E7-89D3C8AC3810}" type="parTrans" cxnId="{B86F79D8-7D23-4A70-9617-3C3B55E0307E}">
      <dgm:prSet/>
      <dgm:spPr/>
      <dgm:t>
        <a:bodyPr/>
        <a:lstStyle/>
        <a:p>
          <a:endParaRPr lang="zh-CN" altLang="en-US"/>
        </a:p>
      </dgm:t>
    </dgm:pt>
    <dgm:pt modelId="{4D4E9C46-00D1-4C1F-BD9E-FC7F5490557D}" type="sibTrans" cxnId="{B86F79D8-7D23-4A70-9617-3C3B55E0307E}">
      <dgm:prSet/>
      <dgm:spPr/>
      <dgm:t>
        <a:bodyPr/>
        <a:lstStyle/>
        <a:p>
          <a:endParaRPr lang="zh-CN" altLang="en-US"/>
        </a:p>
      </dgm:t>
    </dgm:pt>
    <dgm:pt modelId="{5451AE1A-EE44-4152-91FF-E87FCB93BAEC}" type="pres">
      <dgm:prSet presAssocID="{C1A1BD98-C2E4-44AE-8042-9A9C5F171A54}" presName="Name0" presStyleCnt="0">
        <dgm:presLayoutVars>
          <dgm:dir/>
          <dgm:resizeHandles val="exact"/>
        </dgm:presLayoutVars>
      </dgm:prSet>
      <dgm:spPr/>
    </dgm:pt>
    <dgm:pt modelId="{A2DD140D-24F8-47E8-8219-2D398F4796F7}" type="pres">
      <dgm:prSet presAssocID="{C1A1BD98-C2E4-44AE-8042-9A9C5F171A54}" presName="vNodes" presStyleCnt="0"/>
      <dgm:spPr/>
    </dgm:pt>
    <dgm:pt modelId="{E0B4B77B-32EC-42A5-A336-27220AE16F95}" type="pres">
      <dgm:prSet presAssocID="{9E5B5088-FE87-4B58-9E54-C92DA2E1908D}" presName="node" presStyleLbl="node1" presStyleIdx="0" presStyleCnt="3" custLinFactY="4155" custLinFactNeighborX="1600" custLinFactNeighborY="100000">
        <dgm:presLayoutVars>
          <dgm:bulletEnabled val="1"/>
        </dgm:presLayoutVars>
      </dgm:prSet>
      <dgm:spPr/>
    </dgm:pt>
    <dgm:pt modelId="{D3A28F98-B813-4C2F-B7F9-3F6DAB2700DA}" type="pres">
      <dgm:prSet presAssocID="{C152572E-651A-42DC-A813-626EF1EA1109}" presName="spacerT" presStyleCnt="0"/>
      <dgm:spPr/>
    </dgm:pt>
    <dgm:pt modelId="{1C85DF55-EF7A-45C8-ACB7-92DFAAD941D6}" type="pres">
      <dgm:prSet presAssocID="{C152572E-651A-42DC-A813-626EF1EA1109}" presName="sibTrans" presStyleLbl="sibTrans2D1" presStyleIdx="0" presStyleCnt="2" custScaleX="65301" custScaleY="65301" custLinFactNeighborX="-2873" custLinFactNeighborY="99507"/>
      <dgm:spPr/>
    </dgm:pt>
    <dgm:pt modelId="{B5EE2D29-D985-438C-9217-30ED194FF6B7}" type="pres">
      <dgm:prSet presAssocID="{C152572E-651A-42DC-A813-626EF1EA1109}" presName="spacerB" presStyleCnt="0"/>
      <dgm:spPr/>
    </dgm:pt>
    <dgm:pt modelId="{95DB0FCF-BB25-48AC-B568-D8FE20880AF1}" type="pres">
      <dgm:prSet presAssocID="{ABE6AE11-26B8-4BCE-AE6B-83783C90F494}" presName="node" presStyleLbl="node1" presStyleIdx="1" presStyleCnt="3" custLinFactNeighborX="-383" custLinFactNeighborY="847">
        <dgm:presLayoutVars>
          <dgm:bulletEnabled val="1"/>
        </dgm:presLayoutVars>
      </dgm:prSet>
      <dgm:spPr/>
    </dgm:pt>
    <dgm:pt modelId="{886EC667-93C9-49E5-8840-1F2A363C0122}" type="pres">
      <dgm:prSet presAssocID="{C1A1BD98-C2E4-44AE-8042-9A9C5F171A54}" presName="sibTransLast" presStyleLbl="sibTrans2D1" presStyleIdx="1" presStyleCnt="2" custLinFactNeighborX="1344" custLinFactNeighborY="23515"/>
      <dgm:spPr/>
    </dgm:pt>
    <dgm:pt modelId="{6FCB8E50-AD48-4B8E-88C4-56D72828EA3F}" type="pres">
      <dgm:prSet presAssocID="{C1A1BD98-C2E4-44AE-8042-9A9C5F171A54}" presName="connectorText" presStyleLbl="sibTrans2D1" presStyleIdx="1" presStyleCnt="2"/>
      <dgm:spPr/>
    </dgm:pt>
    <dgm:pt modelId="{09198F04-C237-4DD7-ACA9-C06632510EDB}" type="pres">
      <dgm:prSet presAssocID="{C1A1BD98-C2E4-44AE-8042-9A9C5F171A54}" presName="lastNode" presStyleLbl="node1" presStyleIdx="2" presStyleCnt="3" custScaleX="78846" custScaleY="78846" custLinFactNeighborX="4166" custLinFactNeighborY="2877">
        <dgm:presLayoutVars>
          <dgm:bulletEnabled val="1"/>
        </dgm:presLayoutVars>
      </dgm:prSet>
      <dgm:spPr/>
    </dgm:pt>
  </dgm:ptLst>
  <dgm:cxnLst>
    <dgm:cxn modelId="{9890F713-475D-4A67-8827-B65BFF42C00B}" type="presOf" srcId="{C1A1BD98-C2E4-44AE-8042-9A9C5F171A54}" destId="{5451AE1A-EE44-4152-91FF-E87FCB93BAEC}" srcOrd="0" destOrd="0" presId="urn:microsoft.com/office/officeart/2005/8/layout/equation2"/>
    <dgm:cxn modelId="{F6C6A170-4483-4B66-8B16-58F782BC02AF}" type="presOf" srcId="{A6DA7A50-0155-4B44-B1F9-651BD2B59CC4}" destId="{09198F04-C237-4DD7-ACA9-C06632510EDB}" srcOrd="0" destOrd="0" presId="urn:microsoft.com/office/officeart/2005/8/layout/equation2"/>
    <dgm:cxn modelId="{7AA34E56-AA3A-47A3-BA31-DD6A9C535FAC}" type="presOf" srcId="{C152572E-651A-42DC-A813-626EF1EA1109}" destId="{1C85DF55-EF7A-45C8-ACB7-92DFAAD941D6}" srcOrd="0" destOrd="0" presId="urn:microsoft.com/office/officeart/2005/8/layout/equation2"/>
    <dgm:cxn modelId="{05FF5F5A-8AEC-4B76-B074-452E3F9BFAE5}" type="presOf" srcId="{9E5B5088-FE87-4B58-9E54-C92DA2E1908D}" destId="{E0B4B77B-32EC-42A5-A336-27220AE16F95}" srcOrd="0" destOrd="0" presId="urn:microsoft.com/office/officeart/2005/8/layout/equation2"/>
    <dgm:cxn modelId="{4B98E489-D5DC-47F7-B288-028618F4C3BD}" srcId="{C1A1BD98-C2E4-44AE-8042-9A9C5F171A54}" destId="{9E5B5088-FE87-4B58-9E54-C92DA2E1908D}" srcOrd="0" destOrd="0" parTransId="{72BD6D25-453B-4E3A-A663-2E941A441F9A}" sibTransId="{C152572E-651A-42DC-A813-626EF1EA1109}"/>
    <dgm:cxn modelId="{A9F13496-4C8F-474B-A5DB-1250F0005C02}" srcId="{C1A1BD98-C2E4-44AE-8042-9A9C5F171A54}" destId="{ABE6AE11-26B8-4BCE-AE6B-83783C90F494}" srcOrd="1" destOrd="0" parTransId="{91A08A75-31A0-46DE-BE9D-3CC86629A3AD}" sibTransId="{B709C916-C139-41CA-89D4-573C604D2FCC}"/>
    <dgm:cxn modelId="{469494B9-186C-40FF-BB26-40352907AC0E}" type="presOf" srcId="{B709C916-C139-41CA-89D4-573C604D2FCC}" destId="{6FCB8E50-AD48-4B8E-88C4-56D72828EA3F}" srcOrd="1" destOrd="0" presId="urn:microsoft.com/office/officeart/2005/8/layout/equation2"/>
    <dgm:cxn modelId="{B86F79D8-7D23-4A70-9617-3C3B55E0307E}" srcId="{C1A1BD98-C2E4-44AE-8042-9A9C5F171A54}" destId="{A6DA7A50-0155-4B44-B1F9-651BD2B59CC4}" srcOrd="2" destOrd="0" parTransId="{54DE40AF-6FC2-4246-86E7-89D3C8AC3810}" sibTransId="{4D4E9C46-00D1-4C1F-BD9E-FC7F5490557D}"/>
    <dgm:cxn modelId="{90235CEB-A2BD-4C60-97D0-757752BE434B}" type="presOf" srcId="{ABE6AE11-26B8-4BCE-AE6B-83783C90F494}" destId="{95DB0FCF-BB25-48AC-B568-D8FE20880AF1}" srcOrd="0" destOrd="0" presId="urn:microsoft.com/office/officeart/2005/8/layout/equation2"/>
    <dgm:cxn modelId="{D0669AF2-C3F1-473E-A29C-0106044F380C}" type="presOf" srcId="{B709C916-C139-41CA-89D4-573C604D2FCC}" destId="{886EC667-93C9-49E5-8840-1F2A363C0122}" srcOrd="0" destOrd="0" presId="urn:microsoft.com/office/officeart/2005/8/layout/equation2"/>
    <dgm:cxn modelId="{2701A07B-8A5D-46CC-AA50-0B998B85D35D}" type="presParOf" srcId="{5451AE1A-EE44-4152-91FF-E87FCB93BAEC}" destId="{A2DD140D-24F8-47E8-8219-2D398F4796F7}" srcOrd="0" destOrd="0" presId="urn:microsoft.com/office/officeart/2005/8/layout/equation2"/>
    <dgm:cxn modelId="{4269EF7C-2655-4794-982A-66B46501D05A}" type="presParOf" srcId="{A2DD140D-24F8-47E8-8219-2D398F4796F7}" destId="{E0B4B77B-32EC-42A5-A336-27220AE16F95}" srcOrd="0" destOrd="0" presId="urn:microsoft.com/office/officeart/2005/8/layout/equation2"/>
    <dgm:cxn modelId="{994B5949-44C3-4557-B7EA-66D356F4AE46}" type="presParOf" srcId="{A2DD140D-24F8-47E8-8219-2D398F4796F7}" destId="{D3A28F98-B813-4C2F-B7F9-3F6DAB2700DA}" srcOrd="1" destOrd="0" presId="urn:microsoft.com/office/officeart/2005/8/layout/equation2"/>
    <dgm:cxn modelId="{F7E2F8DF-1A15-4DE5-89E0-0E4DA62091EB}" type="presParOf" srcId="{A2DD140D-24F8-47E8-8219-2D398F4796F7}" destId="{1C85DF55-EF7A-45C8-ACB7-92DFAAD941D6}" srcOrd="2" destOrd="0" presId="urn:microsoft.com/office/officeart/2005/8/layout/equation2"/>
    <dgm:cxn modelId="{7FFAED18-6F69-463C-A9E8-E9D0E85BA2B7}" type="presParOf" srcId="{A2DD140D-24F8-47E8-8219-2D398F4796F7}" destId="{B5EE2D29-D985-438C-9217-30ED194FF6B7}" srcOrd="3" destOrd="0" presId="urn:microsoft.com/office/officeart/2005/8/layout/equation2"/>
    <dgm:cxn modelId="{65CAAAED-2245-4946-BAD9-9A1FDB81A565}" type="presParOf" srcId="{A2DD140D-24F8-47E8-8219-2D398F4796F7}" destId="{95DB0FCF-BB25-48AC-B568-D8FE20880AF1}" srcOrd="4" destOrd="0" presId="urn:microsoft.com/office/officeart/2005/8/layout/equation2"/>
    <dgm:cxn modelId="{8A2CD520-54DE-4FB1-A0F1-C1765F737BAF}" type="presParOf" srcId="{5451AE1A-EE44-4152-91FF-E87FCB93BAEC}" destId="{886EC667-93C9-49E5-8840-1F2A363C0122}" srcOrd="1" destOrd="0" presId="urn:microsoft.com/office/officeart/2005/8/layout/equation2"/>
    <dgm:cxn modelId="{75498A95-7F6A-4CE3-BAFC-59E33542E352}" type="presParOf" srcId="{886EC667-93C9-49E5-8840-1F2A363C0122}" destId="{6FCB8E50-AD48-4B8E-88C4-56D72828EA3F}" srcOrd="0" destOrd="0" presId="urn:microsoft.com/office/officeart/2005/8/layout/equation2"/>
    <dgm:cxn modelId="{91FBA346-9F76-4872-9219-386C33257021}" type="presParOf" srcId="{5451AE1A-EE44-4152-91FF-E87FCB93BAEC}" destId="{09198F04-C237-4DD7-ACA9-C06632510ED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BE845B-7C43-457B-9A67-9E589AF3E74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4461A97-3C52-496B-9999-86C6CC12D792}">
      <dgm:prSet phldrT="[文本]"/>
      <dgm:spPr/>
      <dgm:t>
        <a:bodyPr/>
        <a:lstStyle/>
        <a:p>
          <a:r>
            <a:rPr lang="zh-CN" altLang="en-US" dirty="0"/>
            <a:t>提出了优化带有语义的</a:t>
          </a:r>
          <a:r>
            <a:rPr lang="en-US" altLang="zh-CN" dirty="0" err="1"/>
            <a:t>SimRank</a:t>
          </a:r>
          <a:r>
            <a:rPr lang="zh-CN" altLang="en-US" dirty="0"/>
            <a:t>的方案</a:t>
          </a:r>
        </a:p>
      </dgm:t>
    </dgm:pt>
    <dgm:pt modelId="{9AAA4447-DA7F-4010-8334-D5DBC81D5F05}" type="parTrans" cxnId="{756FAD4D-56A8-4F66-922C-E7D4F009117E}">
      <dgm:prSet/>
      <dgm:spPr/>
      <dgm:t>
        <a:bodyPr/>
        <a:lstStyle/>
        <a:p>
          <a:endParaRPr lang="zh-CN" altLang="en-US"/>
        </a:p>
      </dgm:t>
    </dgm:pt>
    <dgm:pt modelId="{648C1914-8CB0-40E1-BA68-60AC4198F515}" type="sibTrans" cxnId="{756FAD4D-56A8-4F66-922C-E7D4F009117E}">
      <dgm:prSet/>
      <dgm:spPr/>
      <dgm:t>
        <a:bodyPr/>
        <a:lstStyle/>
        <a:p>
          <a:endParaRPr lang="zh-CN" altLang="en-US"/>
        </a:p>
      </dgm:t>
    </dgm:pt>
    <dgm:pt modelId="{BC19B622-E7A3-4480-9B8A-08EA098C0F8D}">
      <dgm:prSet phldrT="[文本]"/>
      <dgm:spPr/>
      <dgm:t>
        <a:bodyPr/>
        <a:lstStyle/>
        <a:p>
          <a:r>
            <a:rPr lang="zh-CN" altLang="en-US" dirty="0"/>
            <a:t>提出了结合具体问题的</a:t>
          </a:r>
          <a:r>
            <a:rPr lang="en-US" altLang="zh-CN" dirty="0" err="1"/>
            <a:t>SimRank</a:t>
          </a:r>
          <a:r>
            <a:rPr lang="en-US" altLang="zh-CN" dirty="0"/>
            <a:t> with Semantic</a:t>
          </a:r>
          <a:r>
            <a:rPr lang="zh-CN" altLang="en-US" dirty="0"/>
            <a:t>的方案</a:t>
          </a:r>
        </a:p>
      </dgm:t>
    </dgm:pt>
    <dgm:pt modelId="{DD34A785-3B06-47BE-AD9B-1F454017DCF8}" type="parTrans" cxnId="{0C135624-58DB-4340-B3C6-9E87612AB5D2}">
      <dgm:prSet/>
      <dgm:spPr/>
      <dgm:t>
        <a:bodyPr/>
        <a:lstStyle/>
        <a:p>
          <a:endParaRPr lang="zh-CN" altLang="en-US"/>
        </a:p>
      </dgm:t>
    </dgm:pt>
    <dgm:pt modelId="{DA055DD1-8E29-450A-9C4B-1284AC3FF0EC}" type="sibTrans" cxnId="{0C135624-58DB-4340-B3C6-9E87612AB5D2}">
      <dgm:prSet/>
      <dgm:spPr/>
      <dgm:t>
        <a:bodyPr/>
        <a:lstStyle/>
        <a:p>
          <a:endParaRPr lang="zh-CN" altLang="en-US"/>
        </a:p>
      </dgm:t>
    </dgm:pt>
    <dgm:pt modelId="{274F2603-87E1-4AB2-9586-5F2234DD0CE4}">
      <dgm:prSet phldrT="[文本]"/>
      <dgm:spPr/>
      <dgm:t>
        <a:bodyPr/>
        <a:lstStyle/>
        <a:p>
          <a:r>
            <a:rPr lang="zh-CN" altLang="en-US" dirty="0"/>
            <a:t>介绍了</a:t>
          </a:r>
          <a:r>
            <a:rPr lang="en-US" altLang="zh-CN" dirty="0" err="1"/>
            <a:t>SimRank</a:t>
          </a:r>
          <a:r>
            <a:rPr lang="zh-CN" altLang="en-US" dirty="0"/>
            <a:t>的优化方案，降低了计算时间复杂度</a:t>
          </a:r>
        </a:p>
      </dgm:t>
    </dgm:pt>
    <dgm:pt modelId="{E9298DC6-EBA4-4819-9235-835D49BB6561}" type="sibTrans" cxnId="{5F36542D-593F-4AF3-929F-8D5439FEBD46}">
      <dgm:prSet/>
      <dgm:spPr/>
      <dgm:t>
        <a:bodyPr/>
        <a:lstStyle/>
        <a:p>
          <a:endParaRPr lang="zh-CN" altLang="en-US"/>
        </a:p>
      </dgm:t>
    </dgm:pt>
    <dgm:pt modelId="{7E92CE24-E1D4-47F5-A341-B59568C0CEAC}" type="parTrans" cxnId="{5F36542D-593F-4AF3-929F-8D5439FEBD46}">
      <dgm:prSet/>
      <dgm:spPr/>
      <dgm:t>
        <a:bodyPr/>
        <a:lstStyle/>
        <a:p>
          <a:endParaRPr lang="zh-CN" altLang="en-US"/>
        </a:p>
      </dgm:t>
    </dgm:pt>
    <dgm:pt modelId="{595D3072-2F9A-4698-9653-30FF638EB41A}" type="pres">
      <dgm:prSet presAssocID="{06BE845B-7C43-457B-9A67-9E589AF3E74A}" presName="Name0" presStyleCnt="0">
        <dgm:presLayoutVars>
          <dgm:chMax val="7"/>
          <dgm:chPref val="7"/>
          <dgm:dir/>
        </dgm:presLayoutVars>
      </dgm:prSet>
      <dgm:spPr/>
    </dgm:pt>
    <dgm:pt modelId="{2A1E8A4F-21C4-4BF6-8608-DB6D126C1BBE}" type="pres">
      <dgm:prSet presAssocID="{06BE845B-7C43-457B-9A67-9E589AF3E74A}" presName="Name1" presStyleCnt="0"/>
      <dgm:spPr/>
    </dgm:pt>
    <dgm:pt modelId="{7ABB0D19-BAD2-4BC2-946A-4EFBF1C624EB}" type="pres">
      <dgm:prSet presAssocID="{06BE845B-7C43-457B-9A67-9E589AF3E74A}" presName="cycle" presStyleCnt="0"/>
      <dgm:spPr/>
    </dgm:pt>
    <dgm:pt modelId="{F199D680-B5A3-4A14-BE0F-838822991E1C}" type="pres">
      <dgm:prSet presAssocID="{06BE845B-7C43-457B-9A67-9E589AF3E74A}" presName="srcNode" presStyleLbl="node1" presStyleIdx="0" presStyleCnt="3"/>
      <dgm:spPr/>
    </dgm:pt>
    <dgm:pt modelId="{5EC79F15-59EF-4A5E-AC5A-D67B9DC17600}" type="pres">
      <dgm:prSet presAssocID="{06BE845B-7C43-457B-9A67-9E589AF3E74A}" presName="conn" presStyleLbl="parChTrans1D2" presStyleIdx="0" presStyleCnt="1"/>
      <dgm:spPr/>
    </dgm:pt>
    <dgm:pt modelId="{CFAC29FB-5F62-4BE5-B6BC-6FD83F1ED380}" type="pres">
      <dgm:prSet presAssocID="{06BE845B-7C43-457B-9A67-9E589AF3E74A}" presName="extraNode" presStyleLbl="node1" presStyleIdx="0" presStyleCnt="3"/>
      <dgm:spPr/>
    </dgm:pt>
    <dgm:pt modelId="{C0D2A857-910F-4A77-81EE-34FF04C806C9}" type="pres">
      <dgm:prSet presAssocID="{06BE845B-7C43-457B-9A67-9E589AF3E74A}" presName="dstNode" presStyleLbl="node1" presStyleIdx="0" presStyleCnt="3"/>
      <dgm:spPr/>
    </dgm:pt>
    <dgm:pt modelId="{A1F581F7-9D96-406E-8C0D-BC56A8663530}" type="pres">
      <dgm:prSet presAssocID="{274F2603-87E1-4AB2-9586-5F2234DD0CE4}" presName="text_1" presStyleLbl="node1" presStyleIdx="0" presStyleCnt="3">
        <dgm:presLayoutVars>
          <dgm:bulletEnabled val="1"/>
        </dgm:presLayoutVars>
      </dgm:prSet>
      <dgm:spPr/>
    </dgm:pt>
    <dgm:pt modelId="{0FE64862-9307-46FB-8EC4-AA117A8450FD}" type="pres">
      <dgm:prSet presAssocID="{274F2603-87E1-4AB2-9586-5F2234DD0CE4}" presName="accent_1" presStyleCnt="0"/>
      <dgm:spPr/>
    </dgm:pt>
    <dgm:pt modelId="{71C9C79C-CE13-4EAA-BEE3-FB0028ED910E}" type="pres">
      <dgm:prSet presAssocID="{274F2603-87E1-4AB2-9586-5F2234DD0CE4}" presName="accentRepeatNode" presStyleLbl="solidFgAcc1" presStyleIdx="0" presStyleCnt="3"/>
      <dgm:spPr/>
    </dgm:pt>
    <dgm:pt modelId="{02582957-1044-495B-82FF-36A397969068}" type="pres">
      <dgm:prSet presAssocID="{54461A97-3C52-496B-9999-86C6CC12D792}" presName="text_2" presStyleLbl="node1" presStyleIdx="1" presStyleCnt="3">
        <dgm:presLayoutVars>
          <dgm:bulletEnabled val="1"/>
        </dgm:presLayoutVars>
      </dgm:prSet>
      <dgm:spPr/>
    </dgm:pt>
    <dgm:pt modelId="{AC2F014D-6352-47B9-A29C-4EA9D0955CC0}" type="pres">
      <dgm:prSet presAssocID="{54461A97-3C52-496B-9999-86C6CC12D792}" presName="accent_2" presStyleCnt="0"/>
      <dgm:spPr/>
    </dgm:pt>
    <dgm:pt modelId="{5B7751A5-6073-4A76-B229-C5A1810AB292}" type="pres">
      <dgm:prSet presAssocID="{54461A97-3C52-496B-9999-86C6CC12D792}" presName="accentRepeatNode" presStyleLbl="solidFgAcc1" presStyleIdx="1" presStyleCnt="3"/>
      <dgm:spPr/>
    </dgm:pt>
    <dgm:pt modelId="{EEC069D1-9D0F-4578-93AD-B9374BFBB7CA}" type="pres">
      <dgm:prSet presAssocID="{BC19B622-E7A3-4480-9B8A-08EA098C0F8D}" presName="text_3" presStyleLbl="node1" presStyleIdx="2" presStyleCnt="3">
        <dgm:presLayoutVars>
          <dgm:bulletEnabled val="1"/>
        </dgm:presLayoutVars>
      </dgm:prSet>
      <dgm:spPr/>
    </dgm:pt>
    <dgm:pt modelId="{A686E0D6-487D-4105-9B1A-DB24C849F902}" type="pres">
      <dgm:prSet presAssocID="{BC19B622-E7A3-4480-9B8A-08EA098C0F8D}" presName="accent_3" presStyleCnt="0"/>
      <dgm:spPr/>
    </dgm:pt>
    <dgm:pt modelId="{0EB7EBFA-93F3-4BE1-951D-928B9E66A46D}" type="pres">
      <dgm:prSet presAssocID="{BC19B622-E7A3-4480-9B8A-08EA098C0F8D}" presName="accentRepeatNode" presStyleLbl="solidFgAcc1" presStyleIdx="2" presStyleCnt="3"/>
      <dgm:spPr/>
    </dgm:pt>
  </dgm:ptLst>
  <dgm:cxnLst>
    <dgm:cxn modelId="{BF0C250C-AEDE-4E6C-A8E1-B0D1BE98D68E}" type="presOf" srcId="{E9298DC6-EBA4-4819-9235-835D49BB6561}" destId="{5EC79F15-59EF-4A5E-AC5A-D67B9DC17600}" srcOrd="0" destOrd="0" presId="urn:microsoft.com/office/officeart/2008/layout/VerticalCurvedList"/>
    <dgm:cxn modelId="{0C135624-58DB-4340-B3C6-9E87612AB5D2}" srcId="{06BE845B-7C43-457B-9A67-9E589AF3E74A}" destId="{BC19B622-E7A3-4480-9B8A-08EA098C0F8D}" srcOrd="2" destOrd="0" parTransId="{DD34A785-3B06-47BE-AD9B-1F454017DCF8}" sibTransId="{DA055DD1-8E29-450A-9C4B-1284AC3FF0EC}"/>
    <dgm:cxn modelId="{5F36542D-593F-4AF3-929F-8D5439FEBD46}" srcId="{06BE845B-7C43-457B-9A67-9E589AF3E74A}" destId="{274F2603-87E1-4AB2-9586-5F2234DD0CE4}" srcOrd="0" destOrd="0" parTransId="{7E92CE24-E1D4-47F5-A341-B59568C0CEAC}" sibTransId="{E9298DC6-EBA4-4819-9235-835D49BB6561}"/>
    <dgm:cxn modelId="{79C7E346-2DF4-4377-8BCF-1BE01AD068DC}" type="presOf" srcId="{06BE845B-7C43-457B-9A67-9E589AF3E74A}" destId="{595D3072-2F9A-4698-9653-30FF638EB41A}" srcOrd="0" destOrd="0" presId="urn:microsoft.com/office/officeart/2008/layout/VerticalCurvedList"/>
    <dgm:cxn modelId="{756FAD4D-56A8-4F66-922C-E7D4F009117E}" srcId="{06BE845B-7C43-457B-9A67-9E589AF3E74A}" destId="{54461A97-3C52-496B-9999-86C6CC12D792}" srcOrd="1" destOrd="0" parTransId="{9AAA4447-DA7F-4010-8334-D5DBC81D5F05}" sibTransId="{648C1914-8CB0-40E1-BA68-60AC4198F515}"/>
    <dgm:cxn modelId="{782B5F53-85DF-400C-B520-7A51573E1BB2}" type="presOf" srcId="{54461A97-3C52-496B-9999-86C6CC12D792}" destId="{02582957-1044-495B-82FF-36A397969068}" srcOrd="0" destOrd="0" presId="urn:microsoft.com/office/officeart/2008/layout/VerticalCurvedList"/>
    <dgm:cxn modelId="{4632838D-9915-41B7-9D22-ACCF03C3500E}" type="presOf" srcId="{BC19B622-E7A3-4480-9B8A-08EA098C0F8D}" destId="{EEC069D1-9D0F-4578-93AD-B9374BFBB7CA}" srcOrd="0" destOrd="0" presId="urn:microsoft.com/office/officeart/2008/layout/VerticalCurvedList"/>
    <dgm:cxn modelId="{D80C4BEE-DEE0-4B2E-8ACA-5C984C127B58}" type="presOf" srcId="{274F2603-87E1-4AB2-9586-5F2234DD0CE4}" destId="{A1F581F7-9D96-406E-8C0D-BC56A8663530}" srcOrd="0" destOrd="0" presId="urn:microsoft.com/office/officeart/2008/layout/VerticalCurvedList"/>
    <dgm:cxn modelId="{D7876FAC-8BCA-4F12-9AA4-9F964AAA6AF3}" type="presParOf" srcId="{595D3072-2F9A-4698-9653-30FF638EB41A}" destId="{2A1E8A4F-21C4-4BF6-8608-DB6D126C1BBE}" srcOrd="0" destOrd="0" presId="urn:microsoft.com/office/officeart/2008/layout/VerticalCurvedList"/>
    <dgm:cxn modelId="{9B5A8339-BBDE-46E4-99DA-3CED9E8EBD38}" type="presParOf" srcId="{2A1E8A4F-21C4-4BF6-8608-DB6D126C1BBE}" destId="{7ABB0D19-BAD2-4BC2-946A-4EFBF1C624EB}" srcOrd="0" destOrd="0" presId="urn:microsoft.com/office/officeart/2008/layout/VerticalCurvedList"/>
    <dgm:cxn modelId="{C6DA0503-3C7E-4CF1-B696-A852AFF17397}" type="presParOf" srcId="{7ABB0D19-BAD2-4BC2-946A-4EFBF1C624EB}" destId="{F199D680-B5A3-4A14-BE0F-838822991E1C}" srcOrd="0" destOrd="0" presId="urn:microsoft.com/office/officeart/2008/layout/VerticalCurvedList"/>
    <dgm:cxn modelId="{6F310158-0986-497C-B3EF-6063605D5B0D}" type="presParOf" srcId="{7ABB0D19-BAD2-4BC2-946A-4EFBF1C624EB}" destId="{5EC79F15-59EF-4A5E-AC5A-D67B9DC17600}" srcOrd="1" destOrd="0" presId="urn:microsoft.com/office/officeart/2008/layout/VerticalCurvedList"/>
    <dgm:cxn modelId="{F27A37EB-157F-42D1-A2C9-AA3BB64CDD86}" type="presParOf" srcId="{7ABB0D19-BAD2-4BC2-946A-4EFBF1C624EB}" destId="{CFAC29FB-5F62-4BE5-B6BC-6FD83F1ED380}" srcOrd="2" destOrd="0" presId="urn:microsoft.com/office/officeart/2008/layout/VerticalCurvedList"/>
    <dgm:cxn modelId="{FD4EAFFD-5169-42DF-935A-13F9100B45CC}" type="presParOf" srcId="{7ABB0D19-BAD2-4BC2-946A-4EFBF1C624EB}" destId="{C0D2A857-910F-4A77-81EE-34FF04C806C9}" srcOrd="3" destOrd="0" presId="urn:microsoft.com/office/officeart/2008/layout/VerticalCurvedList"/>
    <dgm:cxn modelId="{D46C452A-6D03-4BEA-AB5C-1245459DCF37}" type="presParOf" srcId="{2A1E8A4F-21C4-4BF6-8608-DB6D126C1BBE}" destId="{A1F581F7-9D96-406E-8C0D-BC56A8663530}" srcOrd="1" destOrd="0" presId="urn:microsoft.com/office/officeart/2008/layout/VerticalCurvedList"/>
    <dgm:cxn modelId="{91FFD970-1AE0-41CC-A815-697C00101B55}" type="presParOf" srcId="{2A1E8A4F-21C4-4BF6-8608-DB6D126C1BBE}" destId="{0FE64862-9307-46FB-8EC4-AA117A8450FD}" srcOrd="2" destOrd="0" presId="urn:microsoft.com/office/officeart/2008/layout/VerticalCurvedList"/>
    <dgm:cxn modelId="{99A96D95-D640-4FF8-8335-A8FD5C180B03}" type="presParOf" srcId="{0FE64862-9307-46FB-8EC4-AA117A8450FD}" destId="{71C9C79C-CE13-4EAA-BEE3-FB0028ED910E}" srcOrd="0" destOrd="0" presId="urn:microsoft.com/office/officeart/2008/layout/VerticalCurvedList"/>
    <dgm:cxn modelId="{AB32F97B-FF07-46B8-86E0-396F894313B8}" type="presParOf" srcId="{2A1E8A4F-21C4-4BF6-8608-DB6D126C1BBE}" destId="{02582957-1044-495B-82FF-36A397969068}" srcOrd="3" destOrd="0" presId="urn:microsoft.com/office/officeart/2008/layout/VerticalCurvedList"/>
    <dgm:cxn modelId="{54B1C3E7-D633-49AA-8EDE-A85F6AF1619C}" type="presParOf" srcId="{2A1E8A4F-21C4-4BF6-8608-DB6D126C1BBE}" destId="{AC2F014D-6352-47B9-A29C-4EA9D0955CC0}" srcOrd="4" destOrd="0" presId="urn:microsoft.com/office/officeart/2008/layout/VerticalCurvedList"/>
    <dgm:cxn modelId="{210533EA-ABD5-41C0-8436-FDD0ECE4A216}" type="presParOf" srcId="{AC2F014D-6352-47B9-A29C-4EA9D0955CC0}" destId="{5B7751A5-6073-4A76-B229-C5A1810AB292}" srcOrd="0" destOrd="0" presId="urn:microsoft.com/office/officeart/2008/layout/VerticalCurvedList"/>
    <dgm:cxn modelId="{0A136794-AE6D-462A-8769-1A6A0C434C94}" type="presParOf" srcId="{2A1E8A4F-21C4-4BF6-8608-DB6D126C1BBE}" destId="{EEC069D1-9D0F-4578-93AD-B9374BFBB7CA}" srcOrd="5" destOrd="0" presId="urn:microsoft.com/office/officeart/2008/layout/VerticalCurvedList"/>
    <dgm:cxn modelId="{29734258-3AC1-46EF-A868-6ED67C5A9545}" type="presParOf" srcId="{2A1E8A4F-21C4-4BF6-8608-DB6D126C1BBE}" destId="{A686E0D6-487D-4105-9B1A-DB24C849F902}" srcOrd="6" destOrd="0" presId="urn:microsoft.com/office/officeart/2008/layout/VerticalCurvedList"/>
    <dgm:cxn modelId="{F45D05F6-90BB-4B3A-A620-AD5959BE24DC}" type="presParOf" srcId="{A686E0D6-487D-4105-9B1A-DB24C849F902}" destId="{0EB7EBFA-93F3-4BE1-951D-928B9E66A4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4B77B-32EC-42A5-A336-27220AE16F95}">
      <dsp:nvSpPr>
        <dsp:cNvPr id="0" name=""/>
        <dsp:cNvSpPr/>
      </dsp:nvSpPr>
      <dsp:spPr>
        <a:xfrm>
          <a:off x="712743" y="263071"/>
          <a:ext cx="2131218" cy="2131218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schemeClr val="tx1"/>
              </a:solidFill>
            </a:rPr>
            <a:t>概念</a:t>
          </a:r>
          <a:endParaRPr lang="en-US" altLang="zh-CN" sz="1900" kern="1200" dirty="0">
            <a:solidFill>
              <a:schemeClr val="tx1"/>
            </a:solidFill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schemeClr val="tx1"/>
              </a:solidFill>
            </a:rPr>
            <a:t>越普遍 </a:t>
          </a:r>
          <a:endParaRPr lang="en-US" altLang="zh-CN" sz="1900" kern="1200" dirty="0">
            <a:solidFill>
              <a:schemeClr val="tx1"/>
            </a:solidFill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solidFill>
                <a:schemeClr val="tx1"/>
              </a:solidFill>
            </a:rPr>
            <a:t>IC</a:t>
          </a:r>
          <a:r>
            <a:rPr lang="zh-CN" altLang="en-US" sz="1900" kern="1200" dirty="0">
              <a:solidFill>
                <a:schemeClr val="tx1"/>
              </a:solidFill>
            </a:rPr>
            <a:t>值越低</a:t>
          </a:r>
        </a:p>
      </dsp:txBody>
      <dsp:txXfrm>
        <a:off x="1024853" y="575181"/>
        <a:ext cx="1506998" cy="1506998"/>
      </dsp:txXfrm>
    </dsp:sp>
    <dsp:sp modelId="{1C85DF55-EF7A-45C8-ACB7-92DFAAD941D6}">
      <dsp:nvSpPr>
        <dsp:cNvPr id="0" name=""/>
        <dsp:cNvSpPr/>
      </dsp:nvSpPr>
      <dsp:spPr>
        <a:xfrm>
          <a:off x="1305145" y="2477940"/>
          <a:ext cx="807190" cy="80719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>
        <a:off x="1412138" y="2786609"/>
        <a:ext cx="593204" cy="189852"/>
      </dsp:txXfrm>
    </dsp:sp>
    <dsp:sp modelId="{95DB0FCF-BB25-48AC-B568-D8FE20880AF1}">
      <dsp:nvSpPr>
        <dsp:cNvPr id="0" name=""/>
        <dsp:cNvSpPr/>
      </dsp:nvSpPr>
      <dsp:spPr>
        <a:xfrm>
          <a:off x="670481" y="3287448"/>
          <a:ext cx="2131218" cy="2131218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schemeClr val="tx1"/>
              </a:solidFill>
            </a:rPr>
            <a:t>越普遍出现的词</a:t>
          </a:r>
          <a:endParaRPr lang="en-US" altLang="zh-CN" sz="1900" kern="1200" dirty="0">
            <a:solidFill>
              <a:schemeClr val="tx1"/>
            </a:solidFill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>
              <a:solidFill>
                <a:schemeClr val="tx1"/>
              </a:solidFill>
            </a:rPr>
            <a:t>搜索出来的词条数越多</a:t>
          </a:r>
          <a:endParaRPr lang="zh-CN" altLang="en-US" sz="1900" kern="1200" dirty="0"/>
        </a:p>
      </dsp:txBody>
      <dsp:txXfrm>
        <a:off x="982591" y="3599558"/>
        <a:ext cx="1506998" cy="1506998"/>
      </dsp:txXfrm>
    </dsp:sp>
    <dsp:sp modelId="{886EC667-93C9-49E5-8840-1F2A363C0122}">
      <dsp:nvSpPr>
        <dsp:cNvPr id="0" name=""/>
        <dsp:cNvSpPr/>
      </dsp:nvSpPr>
      <dsp:spPr>
        <a:xfrm rot="21592469">
          <a:off x="3177683" y="2627047"/>
          <a:ext cx="687892" cy="7928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3177683" y="2785836"/>
        <a:ext cx="481524" cy="475687"/>
      </dsp:txXfrm>
    </dsp:sp>
    <dsp:sp modelId="{09198F04-C237-4DD7-ACA9-C06632510EDB}">
      <dsp:nvSpPr>
        <dsp:cNvPr id="0" name=""/>
        <dsp:cNvSpPr/>
      </dsp:nvSpPr>
      <dsp:spPr>
        <a:xfrm>
          <a:off x="4141866" y="1151583"/>
          <a:ext cx="3360761" cy="3360761"/>
        </a:xfrm>
        <a:prstGeom prst="ellipse">
          <a:avLst/>
        </a:prstGeom>
        <a:solidFill>
          <a:schemeClr val="accent5">
            <a:lumMod val="60000"/>
            <a:lumOff val="4000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solidFill>
                <a:schemeClr val="tx1"/>
              </a:solidFill>
            </a:rPr>
            <a:t>利用搜索引擎，借助搜索词条数目来衡量概念的普遍性</a:t>
          </a:r>
        </a:p>
      </dsp:txBody>
      <dsp:txXfrm>
        <a:off x="4634038" y="1643755"/>
        <a:ext cx="2376417" cy="2376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79F15-59EF-4A5E-AC5A-D67B9DC17600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581F7-9D96-406E-8C0D-BC56A8663530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介绍了</a:t>
          </a:r>
          <a:r>
            <a:rPr lang="en-US" altLang="zh-CN" sz="2700" kern="1200" dirty="0" err="1"/>
            <a:t>SimRank</a:t>
          </a:r>
          <a:r>
            <a:rPr lang="zh-CN" altLang="en-US" sz="2700" kern="1200" dirty="0"/>
            <a:t>的优化方案，降低了计算时间复杂度</a:t>
          </a:r>
        </a:p>
      </dsp:txBody>
      <dsp:txXfrm>
        <a:off x="752110" y="541866"/>
        <a:ext cx="7301111" cy="1083733"/>
      </dsp:txXfrm>
    </dsp:sp>
    <dsp:sp modelId="{71C9C79C-CE13-4EAA-BEE3-FB0028ED910E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82957-1044-495B-82FF-36A397969068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提出了优化带有语义的</a:t>
          </a:r>
          <a:r>
            <a:rPr lang="en-US" altLang="zh-CN" sz="2700" kern="1200" dirty="0" err="1"/>
            <a:t>SimRank</a:t>
          </a:r>
          <a:r>
            <a:rPr lang="zh-CN" altLang="en-US" sz="2700" kern="1200" dirty="0"/>
            <a:t>的方案</a:t>
          </a:r>
        </a:p>
      </dsp:txBody>
      <dsp:txXfrm>
        <a:off x="1146048" y="2167466"/>
        <a:ext cx="6907174" cy="1083733"/>
      </dsp:txXfrm>
    </dsp:sp>
    <dsp:sp modelId="{5B7751A5-6073-4A76-B229-C5A1810AB292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069D1-9D0F-4578-93AD-B9374BFBB7CA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提出了结合具体问题的</a:t>
          </a:r>
          <a:r>
            <a:rPr lang="en-US" altLang="zh-CN" sz="2700" kern="1200" dirty="0" err="1"/>
            <a:t>SimRank</a:t>
          </a:r>
          <a:r>
            <a:rPr lang="en-US" altLang="zh-CN" sz="2700" kern="1200" dirty="0"/>
            <a:t> with Semantic</a:t>
          </a:r>
          <a:r>
            <a:rPr lang="zh-CN" altLang="en-US" sz="2700" kern="1200" dirty="0"/>
            <a:t>的方案</a:t>
          </a:r>
        </a:p>
      </dsp:txBody>
      <dsp:txXfrm>
        <a:off x="752110" y="3793066"/>
        <a:ext cx="7301111" cy="1083733"/>
      </dsp:txXfrm>
    </dsp:sp>
    <dsp:sp modelId="{0EB7EBFA-93F3-4BE1-951D-928B9E66A46D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9DA9E-EDCA-4A26-BFFE-17C3F7B844A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F2FE-7773-49B5-B413-0EF753D32E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01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74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F2FE-7773-49B5-B413-0EF753D32EF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71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ABCE56-142A-45AD-AB5C-FF9CBE9E860B}" type="datetime1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10087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D9A1-BB50-445C-8CD2-13FF7EC79904}" type="datetime1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7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D084-91FE-47C0-8BD6-539967ABDEF5}" type="datetime1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2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9F04-EA9A-4D09-8377-96980AD49BD9}" type="datetime1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3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98C78E-470E-4FED-9659-97D458040182}" type="datetime1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97343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99D4-2122-47B8-97CA-2399CB57CAB1}" type="datetime1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66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5F91-EF3B-486D-9935-F0A03B8FF6CC}" type="datetime1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4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6D84-F4B1-4D80-A93A-0E7CEDAF4FA4}" type="datetime1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1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B6596-4A7C-4A7D-B709-F9A512F44426}" type="datetime1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3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CC38DE-31F0-4F17-9490-1A4EAEBACACE}" type="datetime1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745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E19F0-B523-4788-8D4B-A870245D8707}" type="datetime1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828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AB87FD3-2045-461D-9F9B-123C90F46FE7}" type="datetime1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F2F8C80-FD9F-46B3-96B3-1B82D9D7CF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622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F54AF-A16C-4916-A917-132864D11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2237259"/>
            <a:ext cx="8743350" cy="2098226"/>
          </a:xfrm>
        </p:spPr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</a:t>
            </a:r>
            <a:b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SIMRANK with SEMANTICS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3E1615-65A3-4845-88A3-BE024FF8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873625"/>
            <a:ext cx="6831673" cy="1086237"/>
          </a:xfrm>
        </p:spPr>
        <p:txBody>
          <a:bodyPr/>
          <a:lstStyle/>
          <a:p>
            <a:r>
              <a:rPr lang="en-US" altLang="zh-CN" dirty="0"/>
              <a:t>Yun </a:t>
            </a:r>
            <a:r>
              <a:rPr lang="en-US" altLang="zh-CN" dirty="0" err="1"/>
              <a:t>Siyu</a:t>
            </a:r>
            <a:endParaRPr lang="en-US" altLang="zh-CN" dirty="0"/>
          </a:p>
          <a:p>
            <a:r>
              <a:rPr lang="en-US" altLang="zh-CN" dirty="0"/>
              <a:t>17307110448@fudan.edu.cn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858416-D851-47F5-AA81-BB524FF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3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Similarity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8F6A9-A588-4144-8323-64E49CEF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59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两个词语之间的相似性是基于</a:t>
            </a:r>
            <a:r>
              <a:rPr lang="zh-CN" altLang="en-US" sz="2800" dirty="0">
                <a:solidFill>
                  <a:srgbClr val="FF0000"/>
                </a:solidFill>
              </a:rPr>
              <a:t>它们的含义或语义内容的相似性</a:t>
            </a:r>
            <a:r>
              <a:rPr lang="zh-CN" altLang="en-US" sz="2800" dirty="0"/>
              <a:t>，而不是根据其句法表示。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9FD40-A18A-492C-B75C-0AC018E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4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Similarity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8F6A9-A588-4144-8323-64E49CEF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59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两个词语之间的相似性是基于</a:t>
            </a:r>
            <a:r>
              <a:rPr lang="zh-CN" altLang="en-US" sz="2800" dirty="0">
                <a:solidFill>
                  <a:srgbClr val="FF0000"/>
                </a:solidFill>
              </a:rPr>
              <a:t>它们的含义或语义内容的相似性</a:t>
            </a:r>
            <a:r>
              <a:rPr lang="zh-CN" altLang="en-US" sz="2800" dirty="0"/>
              <a:t>，而不是根据其句法表示。</a:t>
            </a:r>
            <a:endParaRPr lang="en-US" altLang="zh-CN" sz="2800" dirty="0"/>
          </a:p>
          <a:p>
            <a:r>
              <a:rPr lang="en-US" altLang="zh-CN" sz="2800" dirty="0"/>
              <a:t>Semantic Similarity </a:t>
            </a:r>
            <a:r>
              <a:rPr lang="zh-CN" altLang="en-US" sz="2800" dirty="0"/>
              <a:t>与</a:t>
            </a:r>
            <a:r>
              <a:rPr lang="en-US" altLang="zh-CN" sz="2800" dirty="0"/>
              <a:t> Semantic Relatedness. </a:t>
            </a:r>
          </a:p>
          <a:p>
            <a:r>
              <a:rPr lang="en-US" altLang="zh-CN" sz="2800" dirty="0"/>
              <a:t>Question</a:t>
            </a:r>
            <a:r>
              <a:rPr lang="zh-CN" altLang="en-US" sz="2800" dirty="0"/>
              <a:t>：汽车与公交汽车，汽车与道路交通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9FD40-A18A-492C-B75C-0AC018E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54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Similarity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8F6A9-A588-4144-8323-64E49CEF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59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两个词语之间的相似性是基于</a:t>
            </a:r>
            <a:r>
              <a:rPr lang="zh-CN" altLang="en-US" sz="2800" dirty="0">
                <a:solidFill>
                  <a:srgbClr val="FF0000"/>
                </a:solidFill>
              </a:rPr>
              <a:t>它们的含义或语义内容的相似性</a:t>
            </a:r>
            <a:r>
              <a:rPr lang="zh-CN" altLang="en-US" sz="2800" dirty="0"/>
              <a:t>，而不是根据其句法表示。</a:t>
            </a:r>
            <a:endParaRPr lang="en-US" altLang="zh-CN" sz="2800" dirty="0"/>
          </a:p>
          <a:p>
            <a:r>
              <a:rPr lang="en-US" altLang="zh-CN" sz="2800" dirty="0"/>
              <a:t>Semantic Similarity </a:t>
            </a:r>
            <a:r>
              <a:rPr lang="zh-CN" altLang="en-US" sz="2800" dirty="0"/>
              <a:t>与</a:t>
            </a:r>
            <a:r>
              <a:rPr lang="en-US" altLang="zh-CN" sz="2800" dirty="0"/>
              <a:t> Semantic Relatedness. </a:t>
            </a:r>
          </a:p>
          <a:p>
            <a:pPr marL="987552" lvl="2" indent="0">
              <a:buNone/>
            </a:pPr>
            <a:r>
              <a:rPr lang="en-US" altLang="zh-CN" sz="2400" dirty="0"/>
              <a:t>Semantic Similarity——</a:t>
            </a:r>
            <a:r>
              <a:rPr lang="zh-CN" altLang="en-US" sz="2400" dirty="0"/>
              <a:t>汽车与公共汽车</a:t>
            </a:r>
            <a:endParaRPr lang="en-US" altLang="zh-CN" sz="2400" dirty="0"/>
          </a:p>
          <a:p>
            <a:pPr marL="987552" lvl="2" indent="0">
              <a:buNone/>
            </a:pPr>
            <a:r>
              <a:rPr lang="en-US" altLang="zh-CN" sz="2400" dirty="0"/>
              <a:t>Semantic Relatedness——</a:t>
            </a:r>
            <a:r>
              <a:rPr lang="zh-CN" altLang="en-US" sz="2400" dirty="0"/>
              <a:t>汽车与道路交通，汽车与公共汽车</a:t>
            </a:r>
            <a:endParaRPr lang="en-US" altLang="zh-CN" sz="2400" dirty="0"/>
          </a:p>
          <a:p>
            <a:endParaRPr lang="en-US" altLang="zh-CN" sz="3600" dirty="0"/>
          </a:p>
          <a:p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9FD40-A18A-492C-B75C-0AC018E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Similarity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8F6A9-A588-4144-8323-64E49CEF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59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两个词语之间的相似性是基于</a:t>
            </a:r>
            <a:r>
              <a:rPr lang="zh-CN" altLang="en-US" sz="2800" dirty="0">
                <a:solidFill>
                  <a:srgbClr val="FF0000"/>
                </a:solidFill>
              </a:rPr>
              <a:t>它们的含义或语义内容的相似性</a:t>
            </a:r>
            <a:r>
              <a:rPr lang="zh-CN" altLang="en-US" sz="2800" dirty="0"/>
              <a:t>，而不是根据其句法表示。</a:t>
            </a:r>
            <a:endParaRPr lang="en-US" altLang="zh-CN" sz="2800" dirty="0"/>
          </a:p>
          <a:p>
            <a:r>
              <a:rPr lang="en-US" altLang="zh-CN" sz="2800" dirty="0"/>
              <a:t>Semantic Relatedness</a:t>
            </a:r>
            <a:r>
              <a:rPr lang="zh-CN" altLang="en-US" sz="2800" dirty="0"/>
              <a:t>包括两个术语之间的任何关系，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Semantic Similarity</a:t>
            </a:r>
            <a:r>
              <a:rPr lang="zh-CN" altLang="en-US" sz="2800" dirty="0"/>
              <a:t>仅包括“</a:t>
            </a:r>
            <a:r>
              <a:rPr lang="en-US" altLang="zh-CN" sz="2800" dirty="0"/>
              <a:t>is a</a:t>
            </a:r>
            <a:r>
              <a:rPr lang="zh-CN" altLang="en-US" sz="2800" dirty="0"/>
              <a:t>”关系。</a:t>
            </a: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9FD40-A18A-492C-B75C-0AC018E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1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 Similarity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18F6A9-A588-4144-8323-64E49CEFC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85900"/>
                <a:ext cx="9601200" cy="35814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/>
                  <a:t>两个词语之间的相似性是基于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它们的含义或语义内容的相似性</a:t>
                </a:r>
                <a:r>
                  <a:rPr lang="zh-CN" altLang="en-US" sz="2800" dirty="0"/>
                  <a:t>，而不是根据其句法表示。</a:t>
                </a:r>
                <a:endParaRPr lang="en-US" altLang="zh-CN" sz="2800" dirty="0"/>
              </a:p>
              <a:p>
                <a:r>
                  <a:rPr lang="en-US" altLang="zh-CN" sz="2800" dirty="0"/>
                  <a:t>Semantic Relatedness</a:t>
                </a:r>
                <a:r>
                  <a:rPr lang="zh-CN" altLang="en-US" sz="2800" dirty="0"/>
                  <a:t>包括两个术语之间的任何关系，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    Semantic Similarity</a:t>
                </a:r>
                <a:r>
                  <a:rPr lang="zh-CN" altLang="en-US" sz="2800" dirty="0"/>
                  <a:t>仅包括“</a:t>
                </a:r>
                <a:r>
                  <a:rPr lang="en-US" altLang="zh-CN" sz="2800" dirty="0"/>
                  <a:t>is a</a:t>
                </a:r>
                <a:r>
                  <a:rPr lang="zh-CN" altLang="en-US" sz="2800" dirty="0"/>
                  <a:t>”关系。</a:t>
                </a:r>
                <a:endParaRPr lang="en-US" altLang="zh-CN" sz="2800" dirty="0"/>
              </a:p>
              <a:p>
                <a:pPr marL="0" indent="0" algn="ctr">
                  <a:buNone/>
                </a:pPr>
                <a:endParaRPr lang="en-US" altLang="zh-CN" sz="2800" dirty="0"/>
              </a:p>
              <a:p>
                <a:pPr marL="0" indent="0" algn="ctr">
                  <a:buNone/>
                </a:pPr>
                <a:r>
                  <a:rPr lang="en-US" altLang="zh-CN" sz="2800" dirty="0"/>
                  <a:t>Semantic Relatedness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800" dirty="0"/>
                  <a:t> Semantic Similarity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18F6A9-A588-4144-8323-64E49CEFC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85900"/>
                <a:ext cx="9601200" cy="3581400"/>
              </a:xfrm>
              <a:blipFill>
                <a:blip r:embed="rId2"/>
                <a:stretch>
                  <a:fillRect l="-1143" t="-2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9FD40-A18A-492C-B75C-0AC018E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2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D16A4-9C2F-45EC-A8B2-F5278591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如何定义</a:t>
            </a:r>
            <a:r>
              <a:rPr lang="en-US" altLang="zh-CN" dirty="0"/>
              <a:t>Semantic Similarity?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70341-74CC-4D44-BC88-790244807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Intuition 1: The similarity between A and B is related to their </a:t>
            </a:r>
            <a:r>
              <a:rPr lang="en-US" altLang="zh-CN" sz="2800" dirty="0">
                <a:solidFill>
                  <a:srgbClr val="FF0000"/>
                </a:solidFill>
              </a:rPr>
              <a:t>commonality</a:t>
            </a:r>
            <a:r>
              <a:rPr lang="en-US" altLang="zh-CN" sz="2800" dirty="0"/>
              <a:t>. The more commonality they share, the more similar they are.</a:t>
            </a:r>
          </a:p>
          <a:p>
            <a:r>
              <a:rPr lang="en-US" altLang="zh-CN" sz="2800" dirty="0"/>
              <a:t>Intuition 2: The similarity between A and B is related to the </a:t>
            </a:r>
            <a:r>
              <a:rPr lang="en-US" altLang="zh-CN" sz="2800" dirty="0">
                <a:solidFill>
                  <a:srgbClr val="FF0000"/>
                </a:solidFill>
              </a:rPr>
              <a:t>differences</a:t>
            </a:r>
            <a:r>
              <a:rPr lang="en-US" altLang="zh-CN" sz="2800" dirty="0"/>
              <a:t> between them. The more differences they have, the less similar they are.</a:t>
            </a:r>
          </a:p>
          <a:p>
            <a:r>
              <a:rPr lang="en-US" altLang="zh-CN" sz="2800" dirty="0"/>
              <a:t>Intuition 3: </a:t>
            </a:r>
            <a:r>
              <a:rPr lang="en-US" altLang="zh-CN" sz="2800" dirty="0">
                <a:solidFill>
                  <a:srgbClr val="FF0000"/>
                </a:solidFill>
              </a:rPr>
              <a:t>The maximum similarity </a:t>
            </a:r>
            <a:r>
              <a:rPr lang="en-US" altLang="zh-CN" sz="2800" dirty="0"/>
              <a:t>between A and B is reached when A and B are</a:t>
            </a:r>
            <a:r>
              <a:rPr lang="en-US" altLang="zh-CN" sz="2800" dirty="0">
                <a:solidFill>
                  <a:srgbClr val="FF0000"/>
                </a:solidFill>
              </a:rPr>
              <a:t> identical</a:t>
            </a:r>
            <a:r>
              <a:rPr lang="en-US" altLang="zh-CN" sz="2800" dirty="0"/>
              <a:t>, no matter how much commonality they share.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7A7C8-96C4-41C2-BC22-414CE223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24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D16A4-9C2F-45EC-A8B2-F5278591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如何定义</a:t>
            </a:r>
            <a:r>
              <a:rPr lang="en-US" altLang="zh-CN" dirty="0"/>
              <a:t>commonality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D70341-74CC-4D44-BC88-790244807B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7828" y="1524000"/>
                <a:ext cx="9601200" cy="157903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2400" dirty="0"/>
                  <a:t>The commonality between A and B is measured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𝑐𝑜𝑚𝑚𝑜𝑛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𝑐𝑜𝑚𝑚𝑜𝑛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是陈述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之间的共同点的命题，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𝑐𝑜𝑚𝑚𝑜𝑛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zh-CN" altLang="en-US" dirty="0"/>
                  <a:t>是命题中包含的信息量。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D70341-74CC-4D44-BC88-790244807B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828" y="1524000"/>
                <a:ext cx="9601200" cy="1579031"/>
              </a:xfrm>
              <a:blipFill>
                <a:blip r:embed="rId2"/>
                <a:stretch>
                  <a:fillRect l="-1016" t="-6564" b="-1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7A7C8-96C4-41C2-BC22-414CE223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55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D16A4-9C2F-45EC-A8B2-F5278591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如何定义</a:t>
            </a:r>
            <a:r>
              <a:rPr lang="en-US" altLang="zh-CN" dirty="0"/>
              <a:t>commonality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D70341-74CC-4D44-BC88-790244807B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7828" y="1524000"/>
                <a:ext cx="9601200" cy="157903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sz="2400" dirty="0"/>
                  <a:t>The commonality between A and B is measured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𝑐𝑜𝑚𝑚𝑜𝑛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zh-CN" sz="24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zh-CN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zh-CN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𝑐𝑜𝑚𝑚𝑜𝑛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)])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𝑐𝑜𝑚𝑚𝑜𝑛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是陈述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之间的共同点的命题，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𝑐𝑜𝑚𝑚𝑜𝑛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zh-CN" altLang="en-US" dirty="0"/>
                  <a:t>是命题中包含的信息量。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D70341-74CC-4D44-BC88-790244807B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828" y="1524000"/>
                <a:ext cx="9601200" cy="1579031"/>
              </a:xfrm>
              <a:blipFill>
                <a:blip r:embed="rId2"/>
                <a:stretch>
                  <a:fillRect l="-1016" t="-6564" b="-4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7A7C8-96C4-41C2-BC22-414CE223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3211DA-1470-4866-AFA8-9DF9633F1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98" y="3203880"/>
            <a:ext cx="3618502" cy="25838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CDCCD65-C715-4F84-BFB7-06961A4FE8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5" b="5158"/>
          <a:stretch/>
        </p:blipFill>
        <p:spPr>
          <a:xfrm>
            <a:off x="6666503" y="3103031"/>
            <a:ext cx="3297765" cy="27855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44090A8-8234-44B5-9784-4F06A21A83A0}"/>
                  </a:ext>
                </a:extLst>
              </p:cNvPr>
              <p:cNvSpPr txBox="1"/>
              <p:nvPr/>
            </p:nvSpPr>
            <p:spPr>
              <a:xfrm>
                <a:off x="1921933" y="6028267"/>
                <a:ext cx="8466667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𝑐𝑜𝑚𝑚𝑜𝑛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𝐼𝐶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𝑓𝑟𝑢𝑖𝑡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44090A8-8234-44B5-9784-4F06A21A8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933" y="6028267"/>
                <a:ext cx="8466667" cy="6819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572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D16A4-9C2F-45EC-A8B2-F5278591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如何定义</a:t>
            </a:r>
            <a:r>
              <a:rPr lang="en-US" altLang="zh-CN" dirty="0"/>
              <a:t>difference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D70341-74CC-4D44-BC88-790244807B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38300"/>
                <a:ext cx="9601200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/>
                  <a:t>The differences between A and B is measured by 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𝑑𝑖𝑓𝑓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𝑑𝑒𝑠𝑐𝑟𝑖𝑝𝑡𝑖𝑜𝑛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))−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𝑐𝑜𝑚𝑚𝑜𝑛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where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𝑑𝑒𝑠𝑐𝑟𝑖𝑝𝑡𝑖𝑜𝑛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is a proposition that describes what A and B are. So,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𝑑𝑒𝑠𝑐𝑟𝑖𝑝𝑡𝑖𝑜𝑛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𝐼𝐶</m:t>
                      </m:r>
                      <m:d>
                        <m:d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D70341-74CC-4D44-BC88-790244807B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38300"/>
                <a:ext cx="9601200" cy="3581400"/>
              </a:xfrm>
              <a:blipFill>
                <a:blip r:embed="rId2"/>
                <a:stretch>
                  <a:fillRect l="-952" t="-1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7A7C8-96C4-41C2-BC22-414CE223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78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D16A4-9C2F-45EC-A8B2-F5278591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如何定义</a:t>
            </a:r>
            <a:r>
              <a:rPr lang="en-US" altLang="zh-CN" dirty="0"/>
              <a:t>Semantic Similarity?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D70341-74CC-4D44-BC88-790244807B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28750"/>
                <a:ext cx="9601200" cy="3581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 The semantic similarity between A and B,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𝑠𝑒𝑚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zh-CN" sz="2400" dirty="0"/>
                  <a:t>is a function of their commonalities and differences. That is,</a:t>
                </a:r>
              </a:p>
              <a:p>
                <a:pPr marL="0" indent="0" algn="ctr">
                  <a:buNone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𝑠𝑒𝑚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𝑐𝑜𝑚𝑚𝑜𝑛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));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𝑑𝑒𝑠𝑐𝑟𝑖𝑝𝑡𝑖𝑜𝑛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D70341-74CC-4D44-BC88-790244807B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28750"/>
                <a:ext cx="9601200" cy="3581400"/>
              </a:xfrm>
              <a:blipFill>
                <a:blip r:embed="rId2"/>
                <a:stretch>
                  <a:fillRect l="-889" t="-1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7A7C8-96C4-41C2-BC22-414CE223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Picture 2" descr="(1) Symmetry. sem(u, v) = sem(v, u). &#10;(2) Maximum selfsimilarity. sem(u, u) = 1 &#10;(3) Fixed value range sem(u, v) G (O, 1]. ">
            <a:extLst>
              <a:ext uri="{FF2B5EF4-FFF2-40B4-BE49-F238E27FC236}">
                <a16:creationId xmlns:a16="http://schemas.microsoft.com/office/drawing/2014/main" id="{3DF47BAE-BED2-4E82-AA92-B9464EE5C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275" y="2914650"/>
            <a:ext cx="4953849" cy="113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5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28749"/>
            <a:ext cx="10595499" cy="527389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背景介绍</a:t>
            </a:r>
            <a:endParaRPr lang="en-US" altLang="zh-CN" sz="2800" dirty="0"/>
          </a:p>
          <a:p>
            <a:r>
              <a:rPr lang="en-US" altLang="zh-CN" sz="2800" dirty="0" err="1"/>
              <a:t>SimRank</a:t>
            </a:r>
            <a:r>
              <a:rPr lang="zh-CN" altLang="en-US" sz="2800" dirty="0"/>
              <a:t>简要介绍</a:t>
            </a:r>
            <a:endParaRPr lang="en-US" altLang="zh-CN" sz="2800" dirty="0"/>
          </a:p>
          <a:p>
            <a:r>
              <a:rPr lang="en-US" altLang="zh-CN" sz="2800" dirty="0" err="1"/>
              <a:t>SimRank</a:t>
            </a:r>
            <a:r>
              <a:rPr lang="en-US" altLang="zh-CN" sz="2800" dirty="0"/>
              <a:t> Optimization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Semantic</a:t>
            </a:r>
            <a:r>
              <a:rPr lang="zh-CN" altLang="en-US" sz="2800" dirty="0">
                <a:solidFill>
                  <a:schemeClr val="tx1"/>
                </a:solidFill>
              </a:rPr>
              <a:t>简要介绍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 err="1"/>
              <a:t>SimRank</a:t>
            </a:r>
            <a:r>
              <a:rPr lang="en-US" altLang="zh-CN" sz="2800" dirty="0"/>
              <a:t>  With Semantic</a:t>
            </a:r>
          </a:p>
          <a:p>
            <a:r>
              <a:rPr lang="zh-CN" altLang="en-US" sz="2800" dirty="0"/>
              <a:t>总结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</a:p>
          <a:p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87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D16A4-9C2F-45EC-A8B2-F5278591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如何定义</a:t>
            </a:r>
            <a:r>
              <a:rPr lang="en-US" altLang="zh-CN" dirty="0"/>
              <a:t>Semantic Similarity?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D70341-74CC-4D44-BC88-790244807B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28750"/>
                <a:ext cx="9601200" cy="3581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 The semantic similarity between A and B,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𝑠𝑒𝑚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zh-CN" sz="2400" dirty="0"/>
                  <a:t>is a function of their commonalities and differences. That is,</a:t>
                </a:r>
              </a:p>
              <a:p>
                <a:pPr marL="0" indent="0" algn="ctr">
                  <a:buNone/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𝑠𝑒𝑚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𝑐𝑜𝑚𝑚𝑜𝑛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));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𝑑𝑒𝑠𝑐𝑟𝑖𝑝𝑡𝑖𝑜𝑛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D70341-74CC-4D44-BC88-790244807B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28750"/>
                <a:ext cx="9601200" cy="3581400"/>
              </a:xfrm>
              <a:blipFill>
                <a:blip r:embed="rId2"/>
                <a:stretch>
                  <a:fillRect l="-889" t="-1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B7A7C8-96C4-41C2-BC22-414CE223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Picture 2" descr="(1) Symmetry. sem(u, v) = sem(v, u). &#10;(2) Maximum selfsimilarity. sem(u, u) = 1 &#10;(3) Fixed value range sem(u, v) G (O, 1]. ">
            <a:extLst>
              <a:ext uri="{FF2B5EF4-FFF2-40B4-BE49-F238E27FC236}">
                <a16:creationId xmlns:a16="http://schemas.microsoft.com/office/drawing/2014/main" id="{3DF47BAE-BED2-4E82-AA92-B9464EE5C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275" y="2914650"/>
            <a:ext cx="4953849" cy="113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EC67058-7289-4E24-8C6D-DBB67920A221}"/>
                  </a:ext>
                </a:extLst>
              </p:cNvPr>
              <p:cNvSpPr/>
              <p:nvPr/>
            </p:nvSpPr>
            <p:spPr>
              <a:xfrm>
                <a:off x="2982440" y="4486500"/>
                <a:ext cx="5720605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i="1" smtClean="0"/>
                        <m:t>𝐿𝑖𝑛</m:t>
                      </m:r>
                      <m:d>
                        <m:dPr>
                          <m:ctrlPr>
                            <a:rPr lang="zh-CN" altLang="zh-CN" i="1"/>
                          </m:ctrlPr>
                        </m:dPr>
                        <m:e>
                          <m:r>
                            <a:rPr lang="zh-CN" altLang="zh-CN" i="1"/>
                            <m:t>𝑢</m:t>
                          </m:r>
                          <m:r>
                            <a:rPr lang="zh-CN" altLang="zh-CN" i="1"/>
                            <m:t>,</m:t>
                          </m:r>
                          <m:r>
                            <a:rPr lang="zh-CN" altLang="zh-CN" i="1"/>
                            <m:t>𝑣</m:t>
                          </m:r>
                        </m:e>
                      </m:d>
                      <m:r>
                        <a:rPr lang="zh-CN" altLang="zh-CN" i="1"/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𝑐𝑜𝑚𝑚𝑜𝑛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𝑑𝑒𝑠𝑐𝑟𝑖𝑝𝑡𝑖𝑜𝑛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/>
                          </m:ctrlPr>
                        </m:fPr>
                        <m:num>
                          <m:r>
                            <a:rPr lang="zh-CN" altLang="zh-CN" i="1"/>
                            <m:t>2∗</m:t>
                          </m:r>
                          <m:r>
                            <a:rPr lang="zh-CN" altLang="zh-CN" i="1"/>
                            <m:t>𝐼𝐶</m:t>
                          </m:r>
                          <m:r>
                            <a:rPr lang="zh-CN" altLang="zh-CN" i="1"/>
                            <m:t>(</m:t>
                          </m:r>
                          <m:r>
                            <a:rPr lang="zh-CN" altLang="zh-CN" i="1"/>
                            <m:t>𝐿𝐶𝐴</m:t>
                          </m:r>
                          <m:r>
                            <a:rPr lang="zh-CN" altLang="zh-CN" i="1"/>
                            <m:t>(</m:t>
                          </m:r>
                          <m:r>
                            <a:rPr lang="zh-CN" altLang="zh-CN" i="1"/>
                            <m:t>𝑢</m:t>
                          </m:r>
                          <m:r>
                            <a:rPr lang="zh-CN" altLang="zh-CN" i="1"/>
                            <m:t>,</m:t>
                          </m:r>
                          <m:r>
                            <a:rPr lang="zh-CN" altLang="zh-CN" i="1"/>
                            <m:t>𝑣</m:t>
                          </m:r>
                          <m:r>
                            <a:rPr lang="zh-CN" altLang="zh-CN" i="1"/>
                            <m:t>))</m:t>
                          </m:r>
                        </m:num>
                        <m:den>
                          <m:r>
                            <a:rPr lang="zh-CN" altLang="zh-CN" i="1"/>
                            <m:t>𝐼𝐶</m:t>
                          </m:r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r>
                                <a:rPr lang="zh-CN" altLang="zh-CN" i="1"/>
                                <m:t>𝑢</m:t>
                              </m:r>
                            </m:e>
                          </m:d>
                          <m:r>
                            <a:rPr lang="zh-CN" altLang="zh-CN" i="1"/>
                            <m:t>+</m:t>
                          </m:r>
                          <m:r>
                            <a:rPr lang="zh-CN" altLang="zh-CN" i="1"/>
                            <m:t>𝐼𝐶</m:t>
                          </m:r>
                          <m:r>
                            <a:rPr lang="zh-CN" altLang="zh-CN" i="1"/>
                            <m:t>(</m:t>
                          </m:r>
                          <m:r>
                            <a:rPr lang="zh-CN" altLang="zh-CN" i="1"/>
                            <m:t>𝑣</m:t>
                          </m:r>
                          <m:r>
                            <a:rPr lang="zh-CN" altLang="zh-CN" i="1"/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EC67058-7289-4E24-8C6D-DBB67920A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440" y="4486500"/>
                <a:ext cx="5720605" cy="669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84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SimRank</a:t>
            </a:r>
            <a:r>
              <a:rPr lang="en-US" altLang="zh-CN" dirty="0"/>
              <a:t>  With Semantic</a:t>
            </a:r>
            <a:br>
              <a:rPr lang="en-US" altLang="zh-CN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18F6A9-A588-4144-8323-64E49CEFC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54480"/>
                <a:ext cx="9601200" cy="35814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𝑠𝑒𝑚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𝑆𝑖𝑚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18F6A9-A588-4144-8323-64E49CEFC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54480"/>
                <a:ext cx="9601200" cy="3581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9FD40-A18A-492C-B75C-0AC018E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32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calculate IC(v)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9FD40-A18A-492C-B75C-0AC018E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2050" name="Picture 2" descr="•ошпе•оз &#10;р Кдипоз &#10;И! КдиПOЭ &#10;Кди &#10;•јшВ'•Ч &#10;•Врз ">
            <a:extLst>
              <a:ext uri="{FF2B5EF4-FFF2-40B4-BE49-F238E27FC236}">
                <a16:creationId xmlns:a16="http://schemas.microsoft.com/office/drawing/2014/main" id="{73F6F55E-504D-4896-A569-0ED5F5A82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37" y="1428750"/>
            <a:ext cx="7452504" cy="51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942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calculate IC(v)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9FD40-A18A-492C-B75C-0AC018E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2050" name="Picture 2" descr="•ошпе•оз &#10;р Кдипоз &#10;И! КдиПOЭ &#10;Кди &#10;•јшВ'•Ч &#10;•Врз ">
            <a:extLst>
              <a:ext uri="{FF2B5EF4-FFF2-40B4-BE49-F238E27FC236}">
                <a16:creationId xmlns:a16="http://schemas.microsoft.com/office/drawing/2014/main" id="{73F6F55E-504D-4896-A569-0ED5F5A82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37" y="1428750"/>
            <a:ext cx="7452504" cy="51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4D3CC764-AF27-4E6B-9723-3A48167877A4}"/>
              </a:ext>
            </a:extLst>
          </p:cNvPr>
          <p:cNvSpPr/>
          <p:nvPr/>
        </p:nvSpPr>
        <p:spPr>
          <a:xfrm>
            <a:off x="6000859" y="3860346"/>
            <a:ext cx="1121228" cy="993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F290FCC-5692-4D3D-9855-4D770EA5E3B0}"/>
              </a:ext>
            </a:extLst>
          </p:cNvPr>
          <p:cNvSpPr/>
          <p:nvPr/>
        </p:nvSpPr>
        <p:spPr>
          <a:xfrm>
            <a:off x="4879631" y="3815882"/>
            <a:ext cx="1121228" cy="9933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97FD5F6-2CD0-4CD0-9D38-2F2E4428C75E}"/>
              </a:ext>
            </a:extLst>
          </p:cNvPr>
          <p:cNvCxnSpPr>
            <a:cxnSpLocks/>
          </p:cNvCxnSpPr>
          <p:nvPr/>
        </p:nvCxnSpPr>
        <p:spPr>
          <a:xfrm flipV="1">
            <a:off x="5440245" y="2645229"/>
            <a:ext cx="3234497" cy="1175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7219CF4-9C0F-4413-ABCB-4BDC8C1D0641}"/>
              </a:ext>
            </a:extLst>
          </p:cNvPr>
          <p:cNvCxnSpPr>
            <a:cxnSpLocks/>
          </p:cNvCxnSpPr>
          <p:nvPr/>
        </p:nvCxnSpPr>
        <p:spPr>
          <a:xfrm flipV="1">
            <a:off x="6561473" y="2643627"/>
            <a:ext cx="2113269" cy="1216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7092222-FF15-455C-8A95-4EA4C578511C}"/>
              </a:ext>
            </a:extLst>
          </p:cNvPr>
          <p:cNvSpPr txBox="1"/>
          <p:nvPr/>
        </p:nvSpPr>
        <p:spPr>
          <a:xfrm>
            <a:off x="8674742" y="1618811"/>
            <a:ext cx="35652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根据语料库中出现的频次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会出现什么问题？</a:t>
            </a:r>
          </a:p>
        </p:txBody>
      </p:sp>
    </p:spTree>
    <p:extLst>
      <p:ext uri="{BB962C8B-B14F-4D97-AF65-F5344CB8AC3E}">
        <p14:creationId xmlns:p14="http://schemas.microsoft.com/office/powerpoint/2010/main" val="3326940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18F6A9-A588-4144-8323-64E49CEFC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19943"/>
                <a:ext cx="9601200" cy="35814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/>
                  <a:t>问题</a:t>
                </a:r>
                <a:r>
                  <a:rPr lang="en-US" altLang="zh-CN" sz="2800" dirty="0"/>
                  <a:t>1: 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外部语料集选择的不同极可能会影响结果，可能所选</a:t>
                </a:r>
                <a:r>
                  <a:rPr lang="en-US" altLang="zh-CN" sz="2800" dirty="0"/>
                  <a:t>	</a:t>
                </a:r>
                <a:r>
                  <a:rPr lang="zh-CN" altLang="en-US" sz="2800" dirty="0"/>
                  <a:t>语料集中根本没有所需要的词，即</a:t>
                </a:r>
                <a:endParaRPr lang="en-US" altLang="zh-C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sz="2800" dirty="0"/>
              </a:p>
              <a:p>
                <a:r>
                  <a:rPr lang="zh-CN" altLang="en-US" sz="2800" dirty="0"/>
                  <a:t>问题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：难以做到具体问题具体分析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场景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：在地域下，看学者谁与谁最相近？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	</a:t>
                </a:r>
                <a:r>
                  <a:rPr lang="zh-CN" altLang="en-US" sz="2800" dirty="0"/>
                  <a:t>场景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：在学科下，看学者谁与谁最相近？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18F6A9-A588-4144-8323-64E49CEFC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19943"/>
                <a:ext cx="9601200" cy="3581400"/>
              </a:xfrm>
              <a:blipFill>
                <a:blip r:embed="rId2"/>
                <a:stretch>
                  <a:fillRect l="-1143" t="-2721" b="-3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9FD40-A18A-492C-B75C-0AC018E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95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C9F25C13-913D-400B-A8B4-46CD01BB9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448488"/>
              </p:ext>
            </p:extLst>
          </p:nvPr>
        </p:nvGraphicFramePr>
        <p:xfrm>
          <a:off x="1881080" y="103471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0412"/>
            <a:ext cx="9601200" cy="1485900"/>
          </a:xfrm>
        </p:spPr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1——</a:t>
            </a:r>
            <a:r>
              <a:rPr lang="zh-CN" altLang="en-US" dirty="0"/>
              <a:t>尽可能扩大语料集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9FD40-A18A-492C-B75C-0AC018E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41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1——</a:t>
            </a:r>
            <a:r>
              <a:rPr lang="zh-CN" altLang="en-US" dirty="0"/>
              <a:t>尽可能扩大语料集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8F6A9-A588-4144-8323-64E49CEF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zh-CN" altLang="en-US" sz="2800" dirty="0"/>
              <a:t>利用</a:t>
            </a:r>
            <a:r>
              <a:rPr lang="zh-CN" altLang="en-US" sz="2800" dirty="0">
                <a:solidFill>
                  <a:schemeClr val="tx1"/>
                </a:solidFill>
              </a:rPr>
              <a:t>搜索引擎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800" dirty="0">
                <a:solidFill>
                  <a:schemeClr val="tx1"/>
                </a:solidFill>
              </a:rPr>
              <a:t>灵感来源：越普遍出现的词，搜索出来的词条数越多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9FD40-A18A-492C-B75C-0AC018E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7170" name="Picture 2" descr="•ошпе•оз &#10;р Кдипоз &#10;И! КдиПOЭ &#10;Кди &#10;•јшВ'•Ч &#10;•Врз ">
            <a:extLst>
              <a:ext uri="{FF2B5EF4-FFF2-40B4-BE49-F238E27FC236}">
                <a16:creationId xmlns:a16="http://schemas.microsoft.com/office/drawing/2014/main" id="{8D851DCF-B241-4551-9BA4-CDD06651F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71" y="2499089"/>
            <a:ext cx="5219529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oogle &#10;web data Mining &#10;全 部 图 片 国 複 颞 新 闻 地 图 &#10;找 到 的 282 ， 000 囤 00 条 结 果 （ 厍 时 0 ． 50 秒 ） &#10;: 更 多 ">
            <a:extLst>
              <a:ext uri="{FF2B5EF4-FFF2-40B4-BE49-F238E27FC236}">
                <a16:creationId xmlns:a16="http://schemas.microsoft.com/office/drawing/2014/main" id="{5BCEF3D3-02E1-4F4B-956C-0E7DB7C80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8" y="2499089"/>
            <a:ext cx="5221165" cy="125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Google &#10;Crowd Mining &#10;全 部 新 闻 图 片 国 视 频 地 &#10;找 智 的 59 ， 100 ， 000 条 结 果 佣 时 0B9 秒 ） &#10;更 多 ">
            <a:extLst>
              <a:ext uri="{FF2B5EF4-FFF2-40B4-BE49-F238E27FC236}">
                <a16:creationId xmlns:a16="http://schemas.microsoft.com/office/drawing/2014/main" id="{A399B5F6-F8AD-44B6-99BE-EA6FB9C23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8" y="3882252"/>
            <a:ext cx="5219528" cy="128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Google &#10;Spartial Crowd sourcing &#10;(f#to.33U) ">
            <a:extLst>
              <a:ext uri="{FF2B5EF4-FFF2-40B4-BE49-F238E27FC236}">
                <a16:creationId xmlns:a16="http://schemas.microsoft.com/office/drawing/2014/main" id="{177BED98-E176-4C56-9812-BA4C42FC9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7" y="5351219"/>
            <a:ext cx="5219528" cy="123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249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1——</a:t>
            </a:r>
            <a:r>
              <a:rPr lang="zh-CN" altLang="en-US" dirty="0"/>
              <a:t>尽可能扩大语料集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8F6A9-A588-4144-8323-64E49CEF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利用</a:t>
            </a:r>
            <a:r>
              <a:rPr lang="zh-CN" altLang="en-US" sz="2800" dirty="0">
                <a:solidFill>
                  <a:schemeClr val="tx1"/>
                </a:solidFill>
              </a:rPr>
              <a:t>搜索引擎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zh-CN" altLang="en-US" sz="2800" dirty="0">
                <a:solidFill>
                  <a:schemeClr val="tx1"/>
                </a:solidFill>
              </a:rPr>
              <a:t>灵感来源：越普遍出现的词，搜索出来的词条数越多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9FD40-A18A-492C-B75C-0AC018E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27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A24DD4A-65F2-4282-A8A2-0C4E0B4ECED5}"/>
                  </a:ext>
                </a:extLst>
              </p:cNvPr>
              <p:cNvSpPr/>
              <p:nvPr/>
            </p:nvSpPr>
            <p:spPr>
              <a:xfrm>
                <a:off x="1583530" y="3326368"/>
                <a:ext cx="32069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zh-CN" sz="2800">
                          <a:latin typeface="Cambria Math" panose="02040503050406030204" pitchFamily="18" charset="0"/>
                        </a:rPr>
                        <m:t>IC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zh-CN" sz="28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zh-CN" altLang="zh-CN" sz="28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zh-CN" altLang="zh-CN" sz="28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zh-CN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zh-CN" sz="28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CN" altLang="zh-CN" sz="280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zh-CN" altLang="zh-CN" sz="280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zh-CN" sz="280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A24DD4A-65F2-4282-A8A2-0C4E0B4EC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530" y="3326368"/>
                <a:ext cx="320696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虚尾 5">
            <a:extLst>
              <a:ext uri="{FF2B5EF4-FFF2-40B4-BE49-F238E27FC236}">
                <a16:creationId xmlns:a16="http://schemas.microsoft.com/office/drawing/2014/main" id="{313EDFB7-E21A-45D6-B0E6-8E2066895B85}"/>
              </a:ext>
            </a:extLst>
          </p:cNvPr>
          <p:cNvSpPr/>
          <p:nvPr/>
        </p:nvSpPr>
        <p:spPr>
          <a:xfrm>
            <a:off x="4790498" y="3429000"/>
            <a:ext cx="2717800" cy="420588"/>
          </a:xfrm>
          <a:prstGeom prst="stripedRightArrow">
            <a:avLst>
              <a:gd name="adj1" fmla="val 4597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0535588-59CF-441B-9980-0CDF37926173}"/>
                  </a:ext>
                </a:extLst>
              </p:cNvPr>
              <p:cNvSpPr/>
              <p:nvPr/>
            </p:nvSpPr>
            <p:spPr>
              <a:xfrm>
                <a:off x="7542095" y="3326368"/>
                <a:ext cx="39780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zh-CN" sz="2800" smtClean="0">
                          <a:latin typeface="Cambria Math" panose="02040503050406030204" pitchFamily="18" charset="0"/>
                        </a:rPr>
                        <m:t>IC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zh-CN" sz="28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zh-CN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000/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0535588-59CF-441B-9980-0CDF37926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095" y="3326368"/>
                <a:ext cx="39780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494D6DB7-4790-413B-9EAC-A2678A2B6970}"/>
              </a:ext>
            </a:extLst>
          </p:cNvPr>
          <p:cNvSpPr txBox="1"/>
          <p:nvPr/>
        </p:nvSpPr>
        <p:spPr>
          <a:xfrm>
            <a:off x="3586513" y="4330928"/>
            <a:ext cx="6570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其中</a:t>
            </a:r>
            <a:r>
              <a:rPr lang="en-US" altLang="zh-CN" sz="2800" dirty="0"/>
              <a:t>N(v)</a:t>
            </a:r>
            <a:r>
              <a:rPr lang="zh-CN" altLang="en-US" sz="2800" dirty="0"/>
              <a:t>为搜索引擎中</a:t>
            </a:r>
            <a:r>
              <a:rPr lang="en-US" altLang="zh-CN" sz="2800" dirty="0"/>
              <a:t>v</a:t>
            </a:r>
            <a:r>
              <a:rPr lang="zh-CN" altLang="en-US" sz="2800" dirty="0"/>
              <a:t>词条的个数</a:t>
            </a:r>
          </a:p>
        </p:txBody>
      </p:sp>
    </p:spTree>
    <p:extLst>
      <p:ext uri="{BB962C8B-B14F-4D97-AF65-F5344CB8AC3E}">
        <p14:creationId xmlns:p14="http://schemas.microsoft.com/office/powerpoint/2010/main" val="840952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2 ——</a:t>
            </a:r>
            <a:r>
              <a:rPr lang="zh-CN" altLang="en-US" dirty="0"/>
              <a:t>？？？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23D669-4B84-4D87-A8C6-113479E26EE0}"/>
              </a:ext>
            </a:extLst>
          </p:cNvPr>
          <p:cNvGrpSpPr/>
          <p:nvPr/>
        </p:nvGrpSpPr>
        <p:grpSpPr>
          <a:xfrm>
            <a:off x="3426693" y="1428750"/>
            <a:ext cx="5602700" cy="1373892"/>
            <a:chOff x="3703782" y="1428750"/>
            <a:chExt cx="5602700" cy="137389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4AE6577-414C-471C-B40D-3943C82C9391}"/>
                </a:ext>
              </a:extLst>
            </p:cNvPr>
            <p:cNvSpPr/>
            <p:nvPr/>
          </p:nvSpPr>
          <p:spPr>
            <a:xfrm>
              <a:off x="3703782" y="1428750"/>
              <a:ext cx="5602700" cy="1009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FFFA6D1-659D-485D-9F5A-2BD9E62FC03F}"/>
                </a:ext>
              </a:extLst>
            </p:cNvPr>
            <p:cNvSpPr txBox="1"/>
            <p:nvPr/>
          </p:nvSpPr>
          <p:spPr>
            <a:xfrm>
              <a:off x="4006695" y="1540758"/>
              <a:ext cx="4996873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最原始的</a:t>
              </a:r>
              <a:r>
                <a:rPr lang="en-US" altLang="zh-CN" sz="2400" dirty="0" err="1"/>
                <a:t>Simrank</a:t>
              </a:r>
              <a:endParaRPr lang="en-US" altLang="zh-CN" sz="2400" dirty="0"/>
            </a:p>
            <a:p>
              <a:pPr algn="ctr"/>
              <a:r>
                <a:rPr lang="zh-CN" altLang="en-US" sz="2400" dirty="0"/>
                <a:t>只考虑图结构而忽略了</a:t>
              </a:r>
              <a:r>
                <a:rPr lang="en-US" altLang="zh-CN" sz="2400" dirty="0"/>
                <a:t>label</a:t>
              </a:r>
              <a:r>
                <a:rPr lang="zh-CN" altLang="en-US" sz="2400" dirty="0"/>
                <a:t>信息</a:t>
              </a:r>
            </a:p>
            <a:p>
              <a:pPr algn="ctr"/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613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2——</a:t>
            </a:r>
            <a:r>
              <a:rPr lang="zh-CN" altLang="en-US" dirty="0"/>
              <a:t>？？？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23D669-4B84-4D87-A8C6-113479E26EE0}"/>
              </a:ext>
            </a:extLst>
          </p:cNvPr>
          <p:cNvGrpSpPr/>
          <p:nvPr/>
        </p:nvGrpSpPr>
        <p:grpSpPr>
          <a:xfrm>
            <a:off x="3426693" y="1428750"/>
            <a:ext cx="5602700" cy="1373892"/>
            <a:chOff x="3703782" y="1428750"/>
            <a:chExt cx="5602700" cy="137389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4AE6577-414C-471C-B40D-3943C82C9391}"/>
                </a:ext>
              </a:extLst>
            </p:cNvPr>
            <p:cNvSpPr/>
            <p:nvPr/>
          </p:nvSpPr>
          <p:spPr>
            <a:xfrm>
              <a:off x="3703782" y="1428750"/>
              <a:ext cx="5602700" cy="1009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FFFA6D1-659D-485D-9F5A-2BD9E62FC03F}"/>
                </a:ext>
              </a:extLst>
            </p:cNvPr>
            <p:cNvSpPr txBox="1"/>
            <p:nvPr/>
          </p:nvSpPr>
          <p:spPr>
            <a:xfrm>
              <a:off x="4006695" y="1540758"/>
              <a:ext cx="4996873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最原始的</a:t>
              </a:r>
              <a:r>
                <a:rPr lang="en-US" altLang="zh-CN" sz="2400" dirty="0" err="1"/>
                <a:t>Simrank</a:t>
              </a:r>
              <a:endParaRPr lang="en-US" altLang="zh-CN" sz="2400" dirty="0"/>
            </a:p>
            <a:p>
              <a:pPr algn="ctr"/>
              <a:r>
                <a:rPr lang="zh-CN" altLang="en-US" sz="2400" dirty="0"/>
                <a:t>只考虑图结构而忽略了</a:t>
              </a:r>
              <a:r>
                <a:rPr lang="en-US" altLang="zh-CN" sz="2400" dirty="0"/>
                <a:t>label</a:t>
              </a:r>
              <a:r>
                <a:rPr lang="zh-CN" altLang="en-US" sz="2400" dirty="0"/>
                <a:t>信息</a:t>
              </a:r>
            </a:p>
            <a:p>
              <a:pPr algn="ctr"/>
              <a:endParaRPr lang="zh-CN" altLang="en-US" sz="28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40B1B28-C445-4F0E-A9BA-3E39EF51C577}"/>
              </a:ext>
            </a:extLst>
          </p:cNvPr>
          <p:cNvGrpSpPr/>
          <p:nvPr/>
        </p:nvGrpSpPr>
        <p:grpSpPr>
          <a:xfrm>
            <a:off x="2793480" y="3254122"/>
            <a:ext cx="7044614" cy="1347456"/>
            <a:chOff x="2982823" y="1428750"/>
            <a:chExt cx="7044614" cy="134745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6AF6080-ECD2-47FD-99EC-8F779BC3408B}"/>
                </a:ext>
              </a:extLst>
            </p:cNvPr>
            <p:cNvSpPr/>
            <p:nvPr/>
          </p:nvSpPr>
          <p:spPr>
            <a:xfrm>
              <a:off x="3703782" y="1428750"/>
              <a:ext cx="5602700" cy="1009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B4EE29F-A8E1-46DB-A8FF-1A3712987B0A}"/>
                </a:ext>
              </a:extLst>
            </p:cNvPr>
            <p:cNvSpPr txBox="1"/>
            <p:nvPr/>
          </p:nvSpPr>
          <p:spPr>
            <a:xfrm>
              <a:off x="2982823" y="1514322"/>
              <a:ext cx="7044614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加入</a:t>
              </a:r>
              <a:r>
                <a:rPr lang="en-US" altLang="zh-CN" sz="2400" dirty="0" err="1"/>
                <a:t>sem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u,v</a:t>
              </a:r>
              <a:r>
                <a:rPr lang="en-US" altLang="zh-CN" sz="2400" dirty="0"/>
                <a:t>)</a:t>
              </a:r>
              <a:r>
                <a:rPr lang="zh-CN" altLang="en-US" sz="2400" dirty="0"/>
                <a:t>的</a:t>
              </a:r>
              <a:r>
                <a:rPr lang="en-US" altLang="zh-CN" sz="2400" dirty="0" err="1"/>
                <a:t>Simrank</a:t>
              </a:r>
              <a:endParaRPr lang="en-US" altLang="zh-CN" sz="2400" dirty="0"/>
            </a:p>
            <a:p>
              <a:pPr lvl="0" algn="ctr"/>
              <a:r>
                <a:rPr lang="zh-CN" altLang="en-US" sz="2400" dirty="0"/>
                <a:t>考虑到了</a:t>
              </a:r>
              <a:r>
                <a:rPr lang="en-US" altLang="zh-CN" sz="2400" dirty="0"/>
                <a:t>label</a:t>
              </a:r>
              <a:r>
                <a:rPr lang="zh-CN" altLang="en-US" sz="2400" dirty="0"/>
                <a:t>信息，但是忽略了问题信息</a:t>
              </a:r>
            </a:p>
            <a:p>
              <a:pPr algn="ctr"/>
              <a:endParaRPr lang="zh-CN" altLang="en-US" sz="2800" dirty="0"/>
            </a:p>
          </p:txBody>
        </p:sp>
      </p:grpSp>
      <p:sp>
        <p:nvSpPr>
          <p:cNvPr id="17" name="箭头: 下 16">
            <a:extLst>
              <a:ext uri="{FF2B5EF4-FFF2-40B4-BE49-F238E27FC236}">
                <a16:creationId xmlns:a16="http://schemas.microsoft.com/office/drawing/2014/main" id="{4106E4F2-E939-45E6-8525-28D18D100103}"/>
              </a:ext>
            </a:extLst>
          </p:cNvPr>
          <p:cNvSpPr/>
          <p:nvPr/>
        </p:nvSpPr>
        <p:spPr>
          <a:xfrm>
            <a:off x="6007216" y="2483654"/>
            <a:ext cx="523740" cy="7429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75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31F29-4887-469C-B4A7-738FD490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843547-0C52-45D3-8295-0C11C0BC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692F2E-02C7-46F3-984D-763943F0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353365"/>
            <a:ext cx="9234564" cy="17538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A1B431-C035-453D-A04E-FA9B9B64B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1" y="3325468"/>
            <a:ext cx="5366605" cy="31688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5204E3-AE7A-4328-A23D-31C3433D9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278" y="3341967"/>
            <a:ext cx="3664177" cy="31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40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2 ——</a:t>
            </a:r>
            <a:r>
              <a:rPr lang="zh-CN" altLang="en-US" dirty="0"/>
              <a:t>？？？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23D669-4B84-4D87-A8C6-113479E26EE0}"/>
              </a:ext>
            </a:extLst>
          </p:cNvPr>
          <p:cNvGrpSpPr/>
          <p:nvPr/>
        </p:nvGrpSpPr>
        <p:grpSpPr>
          <a:xfrm>
            <a:off x="3426693" y="1428750"/>
            <a:ext cx="5602700" cy="1373892"/>
            <a:chOff x="3703782" y="1428750"/>
            <a:chExt cx="5602700" cy="137389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4AE6577-414C-471C-B40D-3943C82C9391}"/>
                </a:ext>
              </a:extLst>
            </p:cNvPr>
            <p:cNvSpPr/>
            <p:nvPr/>
          </p:nvSpPr>
          <p:spPr>
            <a:xfrm>
              <a:off x="3703782" y="1428750"/>
              <a:ext cx="5602700" cy="1009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FFFA6D1-659D-485D-9F5A-2BD9E62FC03F}"/>
                </a:ext>
              </a:extLst>
            </p:cNvPr>
            <p:cNvSpPr txBox="1"/>
            <p:nvPr/>
          </p:nvSpPr>
          <p:spPr>
            <a:xfrm>
              <a:off x="4006695" y="1540758"/>
              <a:ext cx="4996873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最原始的</a:t>
              </a:r>
              <a:r>
                <a:rPr lang="en-US" altLang="zh-CN" sz="2400" dirty="0" err="1"/>
                <a:t>Simrank</a:t>
              </a:r>
              <a:endParaRPr lang="en-US" altLang="zh-CN" sz="2400" dirty="0"/>
            </a:p>
            <a:p>
              <a:pPr algn="ctr"/>
              <a:r>
                <a:rPr lang="zh-CN" altLang="en-US" sz="2400" dirty="0"/>
                <a:t>只考虑图结构而忽略了</a:t>
              </a:r>
              <a:r>
                <a:rPr lang="en-US" altLang="zh-CN" sz="2400" dirty="0"/>
                <a:t>label</a:t>
              </a:r>
              <a:r>
                <a:rPr lang="zh-CN" altLang="en-US" sz="2400" dirty="0"/>
                <a:t>信息</a:t>
              </a:r>
            </a:p>
            <a:p>
              <a:pPr algn="ctr"/>
              <a:endParaRPr lang="zh-CN" altLang="en-US" sz="28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40B1B28-C445-4F0E-A9BA-3E39EF51C577}"/>
              </a:ext>
            </a:extLst>
          </p:cNvPr>
          <p:cNvGrpSpPr/>
          <p:nvPr/>
        </p:nvGrpSpPr>
        <p:grpSpPr>
          <a:xfrm>
            <a:off x="2793480" y="3254122"/>
            <a:ext cx="7044614" cy="1347456"/>
            <a:chOff x="2982823" y="1428750"/>
            <a:chExt cx="7044614" cy="134745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6AF6080-ECD2-47FD-99EC-8F779BC3408B}"/>
                </a:ext>
              </a:extLst>
            </p:cNvPr>
            <p:cNvSpPr/>
            <p:nvPr/>
          </p:nvSpPr>
          <p:spPr>
            <a:xfrm>
              <a:off x="3703782" y="1428750"/>
              <a:ext cx="5602700" cy="1009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B4EE29F-A8E1-46DB-A8FF-1A3712987B0A}"/>
                </a:ext>
              </a:extLst>
            </p:cNvPr>
            <p:cNvSpPr txBox="1"/>
            <p:nvPr/>
          </p:nvSpPr>
          <p:spPr>
            <a:xfrm>
              <a:off x="2982823" y="1514322"/>
              <a:ext cx="7044614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加入</a:t>
              </a:r>
              <a:r>
                <a:rPr lang="en-US" altLang="zh-CN" sz="2400" dirty="0" err="1"/>
                <a:t>sem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u,v</a:t>
              </a:r>
              <a:r>
                <a:rPr lang="en-US" altLang="zh-CN" sz="2400" dirty="0"/>
                <a:t>)</a:t>
              </a:r>
              <a:r>
                <a:rPr lang="zh-CN" altLang="en-US" sz="2400" dirty="0"/>
                <a:t>的</a:t>
              </a:r>
              <a:r>
                <a:rPr lang="en-US" altLang="zh-CN" sz="2400" dirty="0" err="1"/>
                <a:t>Simrank</a:t>
              </a:r>
              <a:endParaRPr lang="en-US" altLang="zh-CN" sz="2400" dirty="0"/>
            </a:p>
            <a:p>
              <a:pPr lvl="0" algn="ctr"/>
              <a:r>
                <a:rPr lang="zh-CN" altLang="en-US" sz="2400" dirty="0"/>
                <a:t>考虑到了</a:t>
              </a:r>
              <a:r>
                <a:rPr lang="en-US" altLang="zh-CN" sz="2400" dirty="0"/>
                <a:t>label</a:t>
              </a:r>
              <a:r>
                <a:rPr lang="zh-CN" altLang="en-US" sz="2400" dirty="0"/>
                <a:t>信息，但是忽略了问题信息</a:t>
              </a:r>
            </a:p>
            <a:p>
              <a:pPr algn="ctr"/>
              <a:endParaRPr lang="zh-CN" altLang="en-US" sz="28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190D08F-E7F9-4673-9BDD-9573421A5358}"/>
              </a:ext>
            </a:extLst>
          </p:cNvPr>
          <p:cNvGrpSpPr/>
          <p:nvPr/>
        </p:nvGrpSpPr>
        <p:grpSpPr>
          <a:xfrm>
            <a:off x="3514439" y="5187850"/>
            <a:ext cx="5602700" cy="1009650"/>
            <a:chOff x="3703783" y="1428193"/>
            <a:chExt cx="5602700" cy="100965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A4AAA1B-C0C7-44D5-92BA-83D10532F7B8}"/>
                </a:ext>
              </a:extLst>
            </p:cNvPr>
            <p:cNvSpPr/>
            <p:nvPr/>
          </p:nvSpPr>
          <p:spPr>
            <a:xfrm>
              <a:off x="3703783" y="1428193"/>
              <a:ext cx="5602700" cy="1009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1CE319B-D977-4F1A-8837-DC7F12671199}"/>
                </a:ext>
              </a:extLst>
            </p:cNvPr>
            <p:cNvSpPr txBox="1"/>
            <p:nvPr/>
          </p:nvSpPr>
          <p:spPr>
            <a:xfrm>
              <a:off x="4221864" y="1483230"/>
              <a:ext cx="49968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/>
                <a:t>如何在上述基础上，</a:t>
              </a:r>
              <a:endParaRPr lang="en-US" altLang="zh-CN" sz="2800" dirty="0"/>
            </a:p>
            <a:p>
              <a:pPr algn="ctr"/>
              <a:r>
                <a:rPr lang="zh-CN" altLang="en-US" sz="2800" dirty="0"/>
                <a:t>将问题信息考虑进去？</a:t>
              </a:r>
            </a:p>
          </p:txBody>
        </p:sp>
      </p:grpSp>
      <p:sp>
        <p:nvSpPr>
          <p:cNvPr id="17" name="箭头: 下 16">
            <a:extLst>
              <a:ext uri="{FF2B5EF4-FFF2-40B4-BE49-F238E27FC236}">
                <a16:creationId xmlns:a16="http://schemas.microsoft.com/office/drawing/2014/main" id="{4106E4F2-E939-45E6-8525-28D18D100103}"/>
              </a:ext>
            </a:extLst>
          </p:cNvPr>
          <p:cNvSpPr/>
          <p:nvPr/>
        </p:nvSpPr>
        <p:spPr>
          <a:xfrm>
            <a:off x="6007216" y="2483654"/>
            <a:ext cx="523740" cy="7429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54F361AF-3716-4A0E-BBA7-A7A98C1441A9}"/>
              </a:ext>
            </a:extLst>
          </p:cNvPr>
          <p:cNvSpPr/>
          <p:nvPr/>
        </p:nvSpPr>
        <p:spPr>
          <a:xfrm>
            <a:off x="6045103" y="4394598"/>
            <a:ext cx="523740" cy="7429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87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2——</a:t>
            </a:r>
            <a:r>
              <a:rPr lang="zh-CN" altLang="en-US" dirty="0"/>
              <a:t>针对不同问题给</a:t>
            </a:r>
            <a:r>
              <a:rPr lang="en-US" altLang="zh-CN" dirty="0"/>
              <a:t>IC</a:t>
            </a:r>
            <a:r>
              <a:rPr lang="zh-CN" altLang="en-US" dirty="0"/>
              <a:t>加上权重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18F6A9-A588-4144-8323-64E49CEFC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0361" y="1774497"/>
                <a:ext cx="4123678" cy="9809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zh-CN">
                          <a:latin typeface="Cambria Math" panose="02040503050406030204" pitchFamily="18" charset="0"/>
                        </a:rPr>
                        <m:t>Lin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zh-CN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IC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LCA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IC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zh-CN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d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IC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18F6A9-A588-4144-8323-64E49CEFC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0361" y="1774497"/>
                <a:ext cx="4123678" cy="9809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994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2——</a:t>
            </a:r>
            <a:r>
              <a:rPr lang="zh-CN" altLang="en-US" dirty="0"/>
              <a:t>针对不同问题给</a:t>
            </a:r>
            <a:r>
              <a:rPr lang="en-US" altLang="zh-CN" dirty="0"/>
              <a:t>IC</a:t>
            </a:r>
            <a:r>
              <a:rPr lang="zh-CN" altLang="en-US" dirty="0"/>
              <a:t>加上权重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18F6A9-A588-4144-8323-64E49CEFC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83733"/>
                <a:ext cx="4123678" cy="9809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zh-CN">
                          <a:latin typeface="Cambria Math" panose="02040503050406030204" pitchFamily="18" charset="0"/>
                        </a:rPr>
                        <m:t>Lin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zh-CN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IC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LCA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IC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zh-CN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d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IC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18F6A9-A588-4144-8323-64E49CEFC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83733"/>
                <a:ext cx="4123678" cy="9809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9FD40-A18A-492C-B75C-0AC018E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315B64-3EF8-4C09-ABD6-EA9643AD613B}"/>
              </a:ext>
            </a:extLst>
          </p:cNvPr>
          <p:cNvSpPr/>
          <p:nvPr/>
        </p:nvSpPr>
        <p:spPr>
          <a:xfrm>
            <a:off x="5354344" y="1893023"/>
            <a:ext cx="1027592" cy="443884"/>
          </a:xfrm>
          <a:prstGeom prst="rightArrow">
            <a:avLst>
              <a:gd name="adj1" fmla="val 30000"/>
              <a:gd name="adj2" fmla="val 74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8F1D9205-51E0-4DFA-AD86-49410775EA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72606" y="1645728"/>
                <a:ext cx="8478915" cy="23732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CN" altLang="zh-CN" sz="2400">
                              <a:latin typeface="Cambria Math" panose="02040503050406030204" pitchFamily="18" charset="0"/>
                            </a:rPr>
                            <m:t>Lin</m:t>
                          </m:r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d>
                        </m:e>
                      </m:acc>
                      <m:r>
                        <a:rPr lang="zh-CN" altLang="zh-CN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 sz="2400">
                              <a:latin typeface="Cambria Math" panose="02040503050406030204" pitchFamily="18" charset="0"/>
                            </a:rPr>
                            <m:t>2∗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𝐿𝐶𝐴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zh-CN" sz="2400">
                              <a:latin typeface="Cambria Math" panose="02040503050406030204" pitchFamily="18" charset="0"/>
                            </a:rPr>
                            <m:t>IC</m:t>
                          </m:r>
                          <m:r>
                            <a:rPr lang="zh-CN" altLang="zh-CN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zh-CN" sz="2400">
                              <a:latin typeface="Cambria Math" panose="02040503050406030204" pitchFamily="18" charset="0"/>
                            </a:rPr>
                            <m:t>LCA</m:t>
                          </m:r>
                          <m:r>
                            <a:rPr lang="zh-CN" altLang="zh-CN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zh-CN" sz="240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zh-CN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zh-CN" sz="240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zh-CN" sz="240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zh-CN" altLang="zh-CN" sz="2400">
                              <a:latin typeface="Cambria Math" panose="02040503050406030204" pitchFamily="18" charset="0"/>
                            </a:rPr>
                            <m:t>IC</m:t>
                          </m:r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d>
                          <m:r>
                            <a:rPr lang="zh-CN" altLang="zh-CN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zh-CN" altLang="zh-CN" sz="2400">
                              <a:latin typeface="Cambria Math" panose="02040503050406030204" pitchFamily="18" charset="0"/>
                            </a:rPr>
                            <m:t>IC</m:t>
                          </m:r>
                          <m:r>
                            <a:rPr lang="zh-CN" altLang="zh-CN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zh-CN" sz="240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zh-CN" sz="24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8F1D9205-51E0-4DFA-AD86-49410775E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606" y="1645728"/>
                <a:ext cx="8478915" cy="23732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88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2——</a:t>
            </a:r>
            <a:r>
              <a:rPr lang="zh-CN" altLang="en-US" dirty="0"/>
              <a:t>针对不同问题给</a:t>
            </a:r>
            <a:r>
              <a:rPr lang="en-US" altLang="zh-CN" dirty="0"/>
              <a:t>IC</a:t>
            </a:r>
            <a:r>
              <a:rPr lang="zh-CN" altLang="en-US" dirty="0"/>
              <a:t>加上权重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18F6A9-A588-4144-8323-64E49CEFC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83733"/>
                <a:ext cx="4123678" cy="98098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zh-CN">
                          <a:latin typeface="Cambria Math" panose="02040503050406030204" pitchFamily="18" charset="0"/>
                        </a:rPr>
                        <m:t>Lin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zh-CN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IC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LCA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IC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zh-CN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d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IC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zh-CN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18F6A9-A588-4144-8323-64E49CEFC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83733"/>
                <a:ext cx="4123678" cy="9809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9FD40-A18A-492C-B75C-0AC018E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D315B64-3EF8-4C09-ABD6-EA9643AD613B}"/>
              </a:ext>
            </a:extLst>
          </p:cNvPr>
          <p:cNvSpPr/>
          <p:nvPr/>
        </p:nvSpPr>
        <p:spPr>
          <a:xfrm>
            <a:off x="5354344" y="1893023"/>
            <a:ext cx="1027592" cy="443884"/>
          </a:xfrm>
          <a:prstGeom prst="rightArrow">
            <a:avLst>
              <a:gd name="adj1" fmla="val 30000"/>
              <a:gd name="adj2" fmla="val 74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8F1D9205-51E0-4DFA-AD86-49410775EA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72606" y="1645728"/>
                <a:ext cx="8478915" cy="23732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CN" altLang="zh-CN" sz="2400">
                              <a:latin typeface="Cambria Math" panose="02040503050406030204" pitchFamily="18" charset="0"/>
                            </a:rPr>
                            <m:t>Lin</m:t>
                          </m:r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d>
                        </m:e>
                      </m:acc>
                      <m:r>
                        <a:rPr lang="zh-CN" altLang="zh-CN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 sz="2400">
                              <a:latin typeface="Cambria Math" panose="02040503050406030204" pitchFamily="18" charset="0"/>
                            </a:rPr>
                            <m:t>2∗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𝐿𝐶𝐴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zh-CN" sz="2400">
                              <a:latin typeface="Cambria Math" panose="02040503050406030204" pitchFamily="18" charset="0"/>
                            </a:rPr>
                            <m:t>IC</m:t>
                          </m:r>
                          <m:r>
                            <a:rPr lang="zh-CN" altLang="zh-CN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zh-CN" sz="2400">
                              <a:latin typeface="Cambria Math" panose="02040503050406030204" pitchFamily="18" charset="0"/>
                            </a:rPr>
                            <m:t>LCA</m:t>
                          </m:r>
                          <m:r>
                            <a:rPr lang="zh-CN" altLang="zh-CN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zh-CN" sz="2400"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lang="zh-CN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zh-CN" sz="240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zh-CN" sz="240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zh-CN" altLang="zh-CN" sz="2400">
                              <a:latin typeface="Cambria Math" panose="02040503050406030204" pitchFamily="18" charset="0"/>
                            </a:rPr>
                            <m:t>IC</m:t>
                          </m:r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d>
                          <m:r>
                            <a:rPr lang="zh-CN" altLang="zh-CN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</m:sub>
                          </m:sSub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zh-CN" altLang="zh-CN" sz="2400">
                              <a:latin typeface="Cambria Math" panose="02040503050406030204" pitchFamily="18" charset="0"/>
                            </a:rPr>
                            <m:t>IC</m:t>
                          </m:r>
                          <m:r>
                            <a:rPr lang="zh-CN" altLang="zh-CN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zh-CN" sz="240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zh-CN" sz="240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8F1D9205-51E0-4DFA-AD86-49410775E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606" y="1645728"/>
                <a:ext cx="8478915" cy="23732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3D007E-399E-4FCB-8BA9-85ABE244DF1E}"/>
                  </a:ext>
                </a:extLst>
              </p:cNvPr>
              <p:cNvSpPr txBox="1"/>
              <p:nvPr/>
            </p:nvSpPr>
            <p:spPr>
              <a:xfrm>
                <a:off x="3267453" y="3155816"/>
                <a:ext cx="652309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800" dirty="0"/>
              </a:p>
              <a:p>
                <a:pPr algn="ctr"/>
                <a:endParaRPr lang="en-US" altLang="zh-CN" sz="2800" dirty="0"/>
              </a:p>
              <a:p>
                <a:pPr algn="ctr"/>
                <a:r>
                  <a:rPr lang="zh-CN" altLang="en-US" sz="2800" dirty="0"/>
                  <a:t>权重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sz="2800" dirty="0"/>
                  <a:t>为</a:t>
                </a:r>
                <a:r>
                  <a:rPr lang="en-US" altLang="zh-CN" sz="2800" dirty="0"/>
                  <a:t>word</a:t>
                </a:r>
                <a:r>
                  <a:rPr lang="zh-CN" altLang="en-US" sz="2800" dirty="0"/>
                  <a:t>与具体问题主题</a:t>
                </a:r>
                <a:r>
                  <a:rPr lang="en-US" altLang="zh-CN" sz="2800" dirty="0"/>
                  <a:t>(key)</a:t>
                </a:r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语义相关性</a:t>
                </a:r>
                <a:r>
                  <a:rPr lang="zh-CN" altLang="en-US" sz="2800" dirty="0"/>
                  <a:t>衡量。相关性越大，权重越大</a:t>
                </a:r>
                <a:endParaRPr lang="en-US" altLang="zh-CN" sz="2800" dirty="0"/>
              </a:p>
              <a:p>
                <a:pPr algn="ctr"/>
                <a:endParaRPr lang="en-US" altLang="zh-CN" sz="2800" dirty="0"/>
              </a:p>
              <a:p>
                <a:pPr algn="ctr"/>
                <a:endParaRPr lang="zh-CN" altLang="en-US" sz="28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3D007E-399E-4FCB-8BA9-85ABE244D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453" y="3155816"/>
                <a:ext cx="6523091" cy="2677656"/>
              </a:xfrm>
              <a:prstGeom prst="rect">
                <a:avLst/>
              </a:prstGeom>
              <a:blipFill>
                <a:blip r:embed="rId4"/>
                <a:stretch>
                  <a:fillRect l="-1495" r="-1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右 7">
            <a:extLst>
              <a:ext uri="{FF2B5EF4-FFF2-40B4-BE49-F238E27FC236}">
                <a16:creationId xmlns:a16="http://schemas.microsoft.com/office/drawing/2014/main" id="{2F74EBB0-CEAF-4731-9D84-7B845FD46CB2}"/>
              </a:ext>
            </a:extLst>
          </p:cNvPr>
          <p:cNvSpPr/>
          <p:nvPr/>
        </p:nvSpPr>
        <p:spPr>
          <a:xfrm rot="7335800">
            <a:off x="7743547" y="2734827"/>
            <a:ext cx="980983" cy="358918"/>
          </a:xfrm>
          <a:prstGeom prst="rightArrow">
            <a:avLst>
              <a:gd name="adj1" fmla="val 27933"/>
              <a:gd name="adj2" fmla="val 7515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C2A038-6496-4437-B016-B6AA2D9CA536}"/>
                  </a:ext>
                </a:extLst>
              </p:cNvPr>
              <p:cNvSpPr txBox="1"/>
              <p:nvPr/>
            </p:nvSpPr>
            <p:spPr>
              <a:xfrm>
                <a:off x="3267454" y="3288145"/>
                <a:ext cx="6523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zh-CN" i="1">
                          <a:latin typeface="Cambria Math" panose="02040503050406030204" pitchFamily="18" charset="0"/>
                        </a:rPr>
                        <m:t>𝐿𝐶𝐴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𝑘𝑒𝑦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0C2A038-6496-4437-B016-B6AA2D9CA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454" y="3288145"/>
                <a:ext cx="6523091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299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4EFA0-5670-428E-8C87-538DE60A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986224"/>
            <a:ext cx="1473200" cy="72575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4E5699-E7BF-4D55-94B5-9C71A933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34</a:t>
            </a:fld>
            <a:endParaRPr lang="zh-CN" altLang="en-US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FB9A552-C456-4676-A170-241509467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335379"/>
              </p:ext>
            </p:extLst>
          </p:nvPr>
        </p:nvGraphicFramePr>
        <p:xfrm>
          <a:off x="2844800" y="6397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17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89725-6018-4085-9643-62A3EB5A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B9FE5-E45D-4B18-AD25-B7465C027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1096"/>
            <a:ext cx="9601200" cy="3581400"/>
          </a:xfrm>
        </p:spPr>
        <p:txBody>
          <a:bodyPr/>
          <a:lstStyle/>
          <a:p>
            <a:r>
              <a:rPr lang="zh-CN" altLang="en-US" sz="2800" dirty="0"/>
              <a:t>实践是检验理论的唯一标准，因为时间的紧迫性，现阶段仅处于理论猜想阶段，随后会真正通过实验来调整理论。</a:t>
            </a:r>
            <a:endParaRPr lang="en-US" altLang="zh-CN" sz="2800" dirty="0"/>
          </a:p>
          <a:p>
            <a:r>
              <a:rPr lang="en-US" altLang="zh-CN" sz="2800" dirty="0"/>
              <a:t>Semantic</a:t>
            </a:r>
            <a:r>
              <a:rPr lang="zh-CN" altLang="en-US" sz="2800" dirty="0"/>
              <a:t>语义仅仅停留在了词语的意思，未曾考虑情感色彩。若涉及到情感问题相似度衡量可能会出现问题。这可以是以后的研究的方向。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07BEDE-FDF7-4771-9D4A-DF260F4F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18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768FE-CDB5-4124-B1BA-EB1A3D6C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65D2D-B9C7-4E18-8D54-8EBD6CC00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9147"/>
            <a:ext cx="9601200" cy="500423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Antonellis</a:t>
            </a:r>
            <a:r>
              <a:rPr lang="en-US" altLang="zh-CN" dirty="0"/>
              <a:t> I , Garcia-Molina H , Chang C </a:t>
            </a:r>
            <a:r>
              <a:rPr lang="en-US" altLang="zh-CN" dirty="0" err="1"/>
              <a:t>C</a:t>
            </a:r>
            <a:r>
              <a:rPr lang="en-US" altLang="zh-CN" dirty="0"/>
              <a:t> . </a:t>
            </a:r>
            <a:r>
              <a:rPr lang="en-US" altLang="zh-CN" dirty="0" err="1"/>
              <a:t>Simrank</a:t>
            </a:r>
            <a:r>
              <a:rPr lang="en-US" altLang="zh-CN" dirty="0"/>
              <a:t>++: Query rewriting through link analysis of the click graph[J]. 2007.</a:t>
            </a:r>
          </a:p>
          <a:p>
            <a:r>
              <a:rPr lang="en-US" altLang="zh-CN" dirty="0"/>
              <a:t>Fang Y, Lin W, Zheng V W, et al. Semantic proximity search on graphs with </a:t>
            </a:r>
            <a:r>
              <a:rPr lang="en-US" altLang="zh-CN" dirty="0" err="1"/>
              <a:t>metagraph</a:t>
            </a:r>
            <a:r>
              <a:rPr lang="en-US" altLang="zh-CN" dirty="0"/>
              <a:t>-based learning[C]//2016 IEEE 32nd International Conference on Data Engineering (ICDE). IEEE, 2016: 277-288.</a:t>
            </a:r>
          </a:p>
          <a:p>
            <a:r>
              <a:rPr lang="en-US" altLang="zh-CN" dirty="0"/>
              <a:t>Lin D. An information-theoretic definition of similarity[C]//</a:t>
            </a:r>
            <a:r>
              <a:rPr lang="en-US" altLang="zh-CN" dirty="0" err="1"/>
              <a:t>Icml</a:t>
            </a:r>
            <a:r>
              <a:rPr lang="en-US" altLang="zh-CN" dirty="0"/>
              <a:t>. 1998, 98(1998): 296-304.</a:t>
            </a:r>
          </a:p>
          <a:p>
            <a:r>
              <a:rPr lang="en-US" altLang="zh-CN" dirty="0" err="1"/>
              <a:t>Lizorkin</a:t>
            </a:r>
            <a:r>
              <a:rPr lang="en-US" altLang="zh-CN" dirty="0"/>
              <a:t> D , </a:t>
            </a:r>
            <a:r>
              <a:rPr lang="en-US" altLang="zh-CN" dirty="0" err="1"/>
              <a:t>Velikhov</a:t>
            </a:r>
            <a:r>
              <a:rPr lang="en-US" altLang="zh-CN" dirty="0"/>
              <a:t> P , </a:t>
            </a:r>
            <a:r>
              <a:rPr lang="en-US" altLang="zh-CN" dirty="0" err="1"/>
              <a:t>Grinev</a:t>
            </a:r>
            <a:r>
              <a:rPr lang="en-US" altLang="zh-CN" dirty="0"/>
              <a:t> M , et al. Accuracy estimate and optimization techniques for </a:t>
            </a:r>
            <a:r>
              <a:rPr lang="en-US" altLang="zh-CN" dirty="0" err="1"/>
              <a:t>SimRank</a:t>
            </a:r>
            <a:r>
              <a:rPr lang="en-US" altLang="zh-CN" dirty="0"/>
              <a:t> computation[J]. VLDB Journal, 2010, 19(1):45-66.</a:t>
            </a:r>
          </a:p>
          <a:p>
            <a:r>
              <a:rPr lang="en-US" altLang="zh-CN" dirty="0"/>
              <a:t>Resnik, P. (1995). Using information content to evaluate semantic similarity in a taxonomy. In Proc. of IJCAI-95, Vol. 1, pp. 448– 453.</a:t>
            </a:r>
            <a:endParaRPr lang="zh-CN" altLang="en-US" dirty="0"/>
          </a:p>
          <a:p>
            <a:r>
              <a:rPr lang="en-US" altLang="zh-CN" dirty="0"/>
              <a:t>Seco N, Veale T, Hayes J. An Intrinsic Information Content Metric for Semantic Similarity in WordNet.[C]// 2004.</a:t>
            </a:r>
          </a:p>
          <a:p>
            <a:r>
              <a:rPr lang="en-US" altLang="zh-CN" dirty="0" err="1"/>
              <a:t>Youngmann</a:t>
            </a:r>
            <a:r>
              <a:rPr lang="en-US" altLang="zh-CN" dirty="0"/>
              <a:t> B, Milo T, </a:t>
            </a:r>
            <a:r>
              <a:rPr lang="en-US" altLang="zh-CN" dirty="0" err="1"/>
              <a:t>Somech</a:t>
            </a:r>
            <a:r>
              <a:rPr lang="en-US" altLang="zh-CN" dirty="0"/>
              <a:t> A. Boosting </a:t>
            </a:r>
            <a:r>
              <a:rPr lang="en-US" altLang="zh-CN" dirty="0" err="1"/>
              <a:t>SimRank</a:t>
            </a:r>
            <a:r>
              <a:rPr lang="en-US" altLang="zh-CN" dirty="0"/>
              <a:t> with Semantics[C]//EDBT. 2019: 37-48. </a:t>
            </a:r>
          </a:p>
          <a:p>
            <a:r>
              <a:rPr lang="en-US" altLang="zh-CN" dirty="0"/>
              <a:t>Zheng W, Zou L, Feng Y, et al. Efficient </a:t>
            </a:r>
            <a:r>
              <a:rPr lang="en-US" altLang="zh-CN" dirty="0" err="1"/>
              <a:t>simrank</a:t>
            </a:r>
            <a:r>
              <a:rPr lang="en-US" altLang="zh-CN" dirty="0"/>
              <a:t>-based similarity join over large graphs[J]. Proceedings of the VLDB Endowment, 2013, 6(7): 493-504.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20877-6376-4CB8-BAD6-C3EDB919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9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5B4F03-EFD0-49AA-9B26-D497C4F5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3E3890-7E44-409E-B998-B9FC31DD82F7}"/>
              </a:ext>
            </a:extLst>
          </p:cNvPr>
          <p:cNvSpPr txBox="1"/>
          <p:nvPr/>
        </p:nvSpPr>
        <p:spPr>
          <a:xfrm>
            <a:off x="3285067" y="2804067"/>
            <a:ext cx="682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n w="0"/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Thanks For Listening</a:t>
            </a:r>
            <a:endParaRPr lang="zh-CN" altLang="en-US" sz="5400" dirty="0">
              <a:ln w="0"/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448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5F3FF-EE61-40B2-A3C9-38CF219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SimRank</a:t>
            </a:r>
            <a:r>
              <a:rPr lang="zh-CN" altLang="en-US" dirty="0"/>
              <a:t>主要思想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3EA88-BEA9-4C16-8860-780DC45F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44393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两个物体与相似物体有关联，那么这两个物体是相似的</a:t>
            </a:r>
            <a:endParaRPr lang="en-US" altLang="zh-CN" sz="2800" dirty="0"/>
          </a:p>
          <a:p>
            <a:r>
              <a:rPr lang="zh-CN" altLang="en-US" sz="2800" dirty="0"/>
              <a:t>数学语言表述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dirty="0"/>
              <a:t>条件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两个同类物体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</a:p>
          <a:p>
            <a:pPr marL="0" indent="0">
              <a:buNone/>
            </a:pPr>
            <a:r>
              <a:rPr lang="en-US" altLang="zh-CN" dirty="0"/>
              <a:t>		A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相似，</a:t>
            </a:r>
            <a:r>
              <a:rPr lang="en-US" altLang="zh-CN" dirty="0"/>
              <a:t>B</a:t>
            </a:r>
            <a:r>
              <a:rPr lang="zh-CN" altLang="en-US" dirty="0"/>
              <a:t>与</a:t>
            </a:r>
            <a:r>
              <a:rPr lang="en-US" altLang="zh-CN" dirty="0"/>
              <a:t>D</a:t>
            </a:r>
            <a:r>
              <a:rPr lang="zh-CN" altLang="en-US" dirty="0"/>
              <a:t>相似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同类物体</a:t>
            </a:r>
            <a:r>
              <a:rPr lang="en-US" altLang="zh-CN" dirty="0"/>
              <a:t>C</a:t>
            </a:r>
            <a:r>
              <a:rPr lang="zh-CN" altLang="en-US" dirty="0"/>
              <a:t>与</a:t>
            </a:r>
            <a:r>
              <a:rPr lang="en-US" altLang="zh-CN" dirty="0"/>
              <a:t>D</a:t>
            </a:r>
            <a:r>
              <a:rPr lang="zh-CN" altLang="en-US" dirty="0"/>
              <a:t>相似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相似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		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EE73B-2932-444E-98C9-EF270F5B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09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SimRank</a:t>
            </a:r>
            <a:r>
              <a:rPr lang="zh-CN" altLang="en-US" dirty="0"/>
              <a:t>数学表述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18F6A9-A588-4144-8323-64E49CEFC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1,                         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sup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𝑆𝑖𝑚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18F6A9-A588-4144-8323-64E49CEFC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9FD40-A18A-492C-B75C-0AC018E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8640759-8E9B-4AC3-9488-5BC3AEB2EDF8}"/>
                  </a:ext>
                </a:extLst>
              </p:cNvPr>
              <p:cNvSpPr txBox="1"/>
              <p:nvPr/>
            </p:nvSpPr>
            <p:spPr>
              <a:xfrm>
                <a:off x="3444240" y="4238367"/>
                <a:ext cx="8968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注意点：当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𝑆𝑖𝑚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8640759-8E9B-4AC3-9488-5BC3AEB2E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240" y="4238367"/>
                <a:ext cx="8968740" cy="369332"/>
              </a:xfrm>
              <a:prstGeom prst="rect">
                <a:avLst/>
              </a:prstGeom>
              <a:blipFill>
                <a:blip r:embed="rId3"/>
                <a:stretch>
                  <a:fillRect l="-544" t="-9836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1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E79FA-D2E1-4BF3-8527-8518B366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SimRank</a:t>
            </a:r>
            <a:r>
              <a:rPr lang="en-US" altLang="zh-CN" dirty="0"/>
              <a:t> Optimization——Example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C4D74-3B1D-49D6-AC00-933AE937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03BA9C0-B04D-4151-B1C2-F514C00CFDCA}"/>
              </a:ext>
            </a:extLst>
          </p:cNvPr>
          <p:cNvGrpSpPr/>
          <p:nvPr/>
        </p:nvGrpSpPr>
        <p:grpSpPr>
          <a:xfrm>
            <a:off x="1034249" y="2071025"/>
            <a:ext cx="4657725" cy="4229100"/>
            <a:chOff x="1371600" y="1822450"/>
            <a:chExt cx="4657725" cy="422910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978FF380-2E6E-4D6D-AB6E-623358A24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1822450"/>
              <a:ext cx="4657725" cy="4229100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E2497D6-753F-4E3F-82C4-613D0BEA6230}"/>
                </a:ext>
              </a:extLst>
            </p:cNvPr>
            <p:cNvSpPr/>
            <p:nvPr/>
          </p:nvSpPr>
          <p:spPr>
            <a:xfrm>
              <a:off x="1447060" y="5504155"/>
              <a:ext cx="1118587" cy="4705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680C0A7-C3D9-47FD-A190-83C4AFD449C2}"/>
                  </a:ext>
                </a:extLst>
              </p:cNvPr>
              <p:cNvSpPr txBox="1"/>
              <p:nvPr/>
            </p:nvSpPr>
            <p:spPr>
              <a:xfrm>
                <a:off x="5810558" y="2071025"/>
                <a:ext cx="6292665" cy="2397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Compute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𝑆𝑖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𝑆𝑖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680C0A7-C3D9-47FD-A190-83C4AFD44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58" y="2071025"/>
                <a:ext cx="6292665" cy="2397708"/>
              </a:xfrm>
              <a:prstGeom prst="rect">
                <a:avLst/>
              </a:prstGeom>
              <a:blipFill>
                <a:blip r:embed="rId3"/>
                <a:stretch>
                  <a:fillRect l="-1453" t="-1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25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8E79FA-D2E1-4BF3-8527-8518B3666C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dirty="0"/>
                  <a:t>Compute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dirty="0"/>
                </a:b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8E79FA-D2E1-4BF3-8527-8518B3666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22" t="-11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C4D74-3B1D-49D6-AC00-933AE937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03BA9C0-B04D-4151-B1C2-F514C00CFDCA}"/>
              </a:ext>
            </a:extLst>
          </p:cNvPr>
          <p:cNvGrpSpPr/>
          <p:nvPr/>
        </p:nvGrpSpPr>
        <p:grpSpPr>
          <a:xfrm>
            <a:off x="1500308" y="1639189"/>
            <a:ext cx="3698881" cy="3358493"/>
            <a:chOff x="1371600" y="1822450"/>
            <a:chExt cx="4657725" cy="4229100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978FF380-2E6E-4D6D-AB6E-623358A24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0" y="1822450"/>
              <a:ext cx="4657725" cy="4229100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E2497D6-753F-4E3F-82C4-613D0BEA6230}"/>
                </a:ext>
              </a:extLst>
            </p:cNvPr>
            <p:cNvSpPr/>
            <p:nvPr/>
          </p:nvSpPr>
          <p:spPr>
            <a:xfrm>
              <a:off x="1447060" y="5504155"/>
              <a:ext cx="1118587" cy="4705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680C0A7-C3D9-47FD-A190-83C4AFD449C2}"/>
                  </a:ext>
                </a:extLst>
              </p:cNvPr>
              <p:cNvSpPr txBox="1"/>
              <p:nvPr/>
            </p:nvSpPr>
            <p:spPr>
              <a:xfrm>
                <a:off x="702939" y="5077626"/>
                <a:ext cx="6292665" cy="2028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𝑆𝑖𝑚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</m:d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𝑆𝑖𝑚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680C0A7-C3D9-47FD-A190-83C4AFD44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9" y="5077626"/>
                <a:ext cx="6292665" cy="2028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C1A04A45-D250-4B38-BDEA-FD46FF2EC1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97" y="429115"/>
            <a:ext cx="7656200" cy="627808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81C071-18CD-4E2C-8AD6-25D4AC632064}"/>
              </a:ext>
            </a:extLst>
          </p:cNvPr>
          <p:cNvSpPr txBox="1"/>
          <p:nvPr/>
        </p:nvSpPr>
        <p:spPr>
          <a:xfrm>
            <a:off x="6081204" y="308055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3CC9C6-650C-4AE3-999B-23164AE2983E}"/>
              </a:ext>
            </a:extLst>
          </p:cNvPr>
          <p:cNvSpPr txBox="1"/>
          <p:nvPr/>
        </p:nvSpPr>
        <p:spPr>
          <a:xfrm>
            <a:off x="8809330" y="5280944"/>
            <a:ext cx="1349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重复计算</a:t>
            </a:r>
          </a:p>
        </p:txBody>
      </p:sp>
    </p:spTree>
    <p:extLst>
      <p:ext uri="{BB962C8B-B14F-4D97-AF65-F5344CB8AC3E}">
        <p14:creationId xmlns:p14="http://schemas.microsoft.com/office/powerpoint/2010/main" val="297454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8E79FA-D2E1-4BF3-8527-8518B3666C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CN" dirty="0"/>
                  <a:t>Compute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zh-CN" dirty="0"/>
                </a:b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8E79FA-D2E1-4BF3-8527-8518B3666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22" t="-11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C4D74-3B1D-49D6-AC00-933AE937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81C071-18CD-4E2C-8AD6-25D4AC632064}"/>
              </a:ext>
            </a:extLst>
          </p:cNvPr>
          <p:cNvSpPr txBox="1"/>
          <p:nvPr/>
        </p:nvSpPr>
        <p:spPr>
          <a:xfrm>
            <a:off x="6081204" y="308055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3760AB-3D5F-498E-B3C5-52AD988D8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841" y="1303643"/>
            <a:ext cx="6105525" cy="461010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1A0D96F9-9A25-45C0-ADDD-E952BEF1CAD5}"/>
              </a:ext>
            </a:extLst>
          </p:cNvPr>
          <p:cNvGrpSpPr/>
          <p:nvPr/>
        </p:nvGrpSpPr>
        <p:grpSpPr>
          <a:xfrm>
            <a:off x="1500308" y="1639189"/>
            <a:ext cx="3698881" cy="3358493"/>
            <a:chOff x="1371600" y="1822450"/>
            <a:chExt cx="4657725" cy="4229100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7009A9A-217D-4612-8DCD-37C387C12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1600" y="1822450"/>
              <a:ext cx="4657725" cy="4229100"/>
            </a:xfrm>
            <a:prstGeom prst="rect">
              <a:avLst/>
            </a:prstGeom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F0DA3F2-08D3-44E1-B361-55CE699E1FBD}"/>
                </a:ext>
              </a:extLst>
            </p:cNvPr>
            <p:cNvSpPr/>
            <p:nvPr/>
          </p:nvSpPr>
          <p:spPr>
            <a:xfrm>
              <a:off x="1447060" y="5504155"/>
              <a:ext cx="1118587" cy="4705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C78B0F9-46EE-4E28-8260-49153B126DCC}"/>
                  </a:ext>
                </a:extLst>
              </p:cNvPr>
              <p:cNvSpPr txBox="1"/>
              <p:nvPr/>
            </p:nvSpPr>
            <p:spPr>
              <a:xfrm>
                <a:off x="458982" y="4165200"/>
                <a:ext cx="6292665" cy="2657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000" i="1" baseline="-2500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𝑝𝑎𝑟𝑡𝑖𝑎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𝑠𝑖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𝑝𝑎𝑟𝑡𝑖𝑎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𝑝𝑎𝑟𝑡𝑖𝑎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C78B0F9-46EE-4E28-8260-49153B126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2" y="4165200"/>
                <a:ext cx="6292665" cy="26573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61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482D0-0F79-4C01-A2BD-C73CCB42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Semantic</a:t>
            </a:r>
            <a:r>
              <a:rPr lang="zh-CN" altLang="en-US" dirty="0"/>
              <a:t>简要介绍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8F6A9-A588-4144-8323-64E49CEF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59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语言所蕴含的意义就是语义</a:t>
            </a:r>
            <a:r>
              <a:rPr lang="en-US" altLang="zh-CN" sz="2800" dirty="0"/>
              <a:t>(semantic)</a:t>
            </a:r>
            <a:r>
              <a:rPr lang="zh-CN" altLang="en-US" sz="2800" dirty="0"/>
              <a:t>。简单的说，符号是语言的载体。符号本身没有任何意义，只有被赋予含义的符号才能够被使用，这时候语言就转化为了信息，而语言的含义就是语义。</a:t>
            </a:r>
            <a:endParaRPr lang="en-US" altLang="zh-CN" sz="2800" dirty="0"/>
          </a:p>
          <a:p>
            <a:r>
              <a:rPr lang="zh-CN" altLang="en-US" sz="2800" dirty="0"/>
              <a:t>对于计算机科学来说，语义一般是指用户对于那些用来描述现实世界的计算机表示（即符号）的解释，也就是用户用来联系计算机表示和现实世界的途径。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9FD40-A18A-492C-B75C-0AC018EE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8C80-FD9F-46B3-96B3-1B82D9D7CF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761495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5943</TotalTime>
  <Words>1731</Words>
  <Application>Microsoft Office PowerPoint</Application>
  <PresentationFormat>宽屏</PresentationFormat>
  <Paragraphs>203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等线</vt:lpstr>
      <vt:lpstr>Cambria Math</vt:lpstr>
      <vt:lpstr>Franklin Gothic Book</vt:lpstr>
      <vt:lpstr>Times New Roman</vt:lpstr>
      <vt:lpstr>剪切</vt:lpstr>
      <vt:lpstr>project 3 SIMRANK with SEMANTICS</vt:lpstr>
      <vt:lpstr>目录</vt:lpstr>
      <vt:lpstr>背景介绍</vt:lpstr>
      <vt:lpstr>SimRank主要思想</vt:lpstr>
      <vt:lpstr>SimRank数学表述</vt:lpstr>
      <vt:lpstr>SimRank Optimization——Example </vt:lpstr>
      <vt:lpstr>Compute sim(a,b), sim(a,d)  </vt:lpstr>
      <vt:lpstr>Compute sim(a,b), sim(a,d)  </vt:lpstr>
      <vt:lpstr>Semantic简要介绍</vt:lpstr>
      <vt:lpstr>Semantic Similarity</vt:lpstr>
      <vt:lpstr>Semantic Similarity</vt:lpstr>
      <vt:lpstr>Semantic Similarity</vt:lpstr>
      <vt:lpstr>Semantic Similarity</vt:lpstr>
      <vt:lpstr>Semantic Similarity</vt:lpstr>
      <vt:lpstr>如何定义Semantic Similarity?</vt:lpstr>
      <vt:lpstr>如何定义commonality</vt:lpstr>
      <vt:lpstr>如何定义commonality</vt:lpstr>
      <vt:lpstr>如何定义difference</vt:lpstr>
      <vt:lpstr>如何定义Semantic Similarity?</vt:lpstr>
      <vt:lpstr>如何定义Semantic Similarity?</vt:lpstr>
      <vt:lpstr>SimRank  With Semantic </vt:lpstr>
      <vt:lpstr>How to calculate IC(v)</vt:lpstr>
      <vt:lpstr>How to calculate IC(v)</vt:lpstr>
      <vt:lpstr>问题</vt:lpstr>
      <vt:lpstr>解决1——尽可能扩大语料集</vt:lpstr>
      <vt:lpstr>解决1——尽可能扩大语料集</vt:lpstr>
      <vt:lpstr>解决1——尽可能扩大语料集</vt:lpstr>
      <vt:lpstr>解决2 ——？？？</vt:lpstr>
      <vt:lpstr>解决2——？？？</vt:lpstr>
      <vt:lpstr>解决2 ——？？？</vt:lpstr>
      <vt:lpstr>解决2——针对不同问题给IC加上权重</vt:lpstr>
      <vt:lpstr>解决2——针对不同问题给IC加上权重</vt:lpstr>
      <vt:lpstr>解决2——针对不同问题给IC加上权重</vt:lpstr>
      <vt:lpstr>总结</vt:lpstr>
      <vt:lpstr>未来方向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Task1_gspan</dc:title>
  <dc:creator>员 司雨</dc:creator>
  <cp:lastModifiedBy>员 司雨</cp:lastModifiedBy>
  <cp:revision>158</cp:revision>
  <dcterms:created xsi:type="dcterms:W3CDTF">2019-10-15T06:32:19Z</dcterms:created>
  <dcterms:modified xsi:type="dcterms:W3CDTF">2019-12-27T06:50:31Z</dcterms:modified>
</cp:coreProperties>
</file>