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1" r:id="rId2"/>
  </p:sldMasterIdLst>
  <p:sldIdLst>
    <p:sldId id="256" r:id="rId3"/>
    <p:sldId id="258" r:id="rId4"/>
    <p:sldId id="259" r:id="rId5"/>
    <p:sldId id="260" r:id="rId6"/>
    <p:sldId id="261" r:id="rId7"/>
    <p:sldId id="262" r:id="rId8"/>
    <p:sldId id="263" r:id="rId9"/>
    <p:sldId id="265" r:id="rId10"/>
    <p:sldId id="264" r:id="rId11"/>
    <p:sldId id="268"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87276-01EB-9CD0-CDEA-CF2D688A8BAB}" v="29" dt="2023-12-09T14:20:14.602"/>
    <p1510:client id="{303188E3-DA35-5214-B657-0725091ECEC1}" v="72" dt="2023-12-07T05:21:55.396"/>
    <p1510:client id="{AC512A7B-48AD-AE46-F7F1-79F5FE497F75}" v="259" dt="2023-12-18T20:54:29.190"/>
    <p1510:client id="{D25CEE62-8499-47DA-8139-F183ADE6B78F}" v="128" dt="2023-11-17T17:22:55.273"/>
    <p1510:client id="{ED22A503-D08E-42BD-D3C8-4FDB63C9DAF7}" v="4" dt="2023-12-09T12:44:02.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09439" y="1625143"/>
            <a:ext cx="10390180" cy="2007464"/>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09439" y="3976447"/>
            <a:ext cx="10390181" cy="1018032"/>
          </a:xfrm>
        </p:spPr>
        <p:txBody>
          <a:bodyPr>
            <a:normAutofit/>
          </a:bodyPr>
          <a:lstStyle>
            <a:lvl1pPr marL="0" indent="0" algn="l">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69126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85798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976783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03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218335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041947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07399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63129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08A439-7209-42BB-93F6-9F0D9C2643CB}" type="datetimeFigureOut">
              <a:rPr lang="en-PK" smtClean="0"/>
              <a:t>12/18/2023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425242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08A439-7209-42BB-93F6-9F0D9C2643CB}" type="datetimeFigureOut">
              <a:rPr lang="en-PK" smtClean="0"/>
              <a:t>12/18/2023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446999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B08A439-7209-42BB-93F6-9F0D9C2643CB}" type="datetimeFigureOut">
              <a:rPr lang="en-PK" smtClean="0"/>
              <a:t>12/18/2023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4675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0"/>
            <a:ext cx="10994760" cy="1018032"/>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800146"/>
            <a:ext cx="10994760" cy="455620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520678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99272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129007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881054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577681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CF52253A-2DA0-452E-95BE-6532F25FD60C}"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01964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41898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08A439-7209-42BB-93F6-9F0D9C2643CB}" type="datetimeFigureOut">
              <a:rPr lang="en-PK" smtClean="0"/>
              <a:t>12/18/2023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7609554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08A439-7209-42BB-93F6-9F0D9C2643CB}" type="datetimeFigureOut">
              <a:rPr lang="en-PK" smtClean="0"/>
              <a:t>12/18/2023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49942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38895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F52253A-2DA0-452E-95BE-6532F25FD60C}" type="slidenum">
              <a:rPr lang="en-PK" smtClean="0"/>
              <a:t>‹#›</a:t>
            </a:fld>
            <a:endParaRPr lang="en-PK"/>
          </a:p>
        </p:txBody>
      </p:sp>
    </p:spTree>
    <p:extLst>
      <p:ext uri="{BB962C8B-B14F-4D97-AF65-F5344CB8AC3E}">
        <p14:creationId xmlns:p14="http://schemas.microsoft.com/office/powerpoint/2010/main" val="372537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501650"/>
            <a:ext cx="8540500" cy="1018033"/>
          </a:xfrm>
        </p:spPr>
        <p:txBody>
          <a:bodyPr>
            <a:normAutofit/>
          </a:bodyPr>
          <a:lstStyle>
            <a:lvl1pPr algn="l">
              <a:defRPr sz="4800">
                <a:solidFill>
                  <a:srgbClr val="CE284C"/>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599" y="1596540"/>
            <a:ext cx="8540500" cy="4768224"/>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8976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A439-7209-42BB-93F6-9F0D9C2643CB}" type="datetimeFigureOut">
              <a:rPr lang="en-PK" smtClean="0"/>
              <a:t>12/18/2023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10372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51174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403" y="347656"/>
            <a:ext cx="10769195"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08A439-7209-42BB-93F6-9F0D9C2643CB}" type="datetimeFigureOut">
              <a:rPr lang="en-PK" smtClean="0"/>
              <a:t>12/18/2023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8020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8A439-7209-42BB-93F6-9F0D9C2643CB}" type="datetimeFigureOut">
              <a:rPr lang="en-PK" smtClean="0"/>
              <a:t>12/18/2023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95329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8A439-7209-42BB-93F6-9F0D9C2643CB}" type="datetimeFigureOut">
              <a:rPr lang="en-PK" smtClean="0"/>
              <a:t>12/18/2023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25538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B08A439-7209-42BB-93F6-9F0D9C2643CB}" type="datetimeFigureOut">
              <a:rPr lang="en-PK" smtClean="0"/>
              <a:t>12/18/2023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F52253A-2DA0-452E-95BE-6532F25FD60C}" type="slidenum">
              <a:rPr lang="en-PK" smtClean="0"/>
              <a:t>‹#›</a:t>
            </a:fld>
            <a:endParaRPr lang="en-PK"/>
          </a:p>
        </p:txBody>
      </p:sp>
    </p:spTree>
    <p:extLst>
      <p:ext uri="{BB962C8B-B14F-4D97-AF65-F5344CB8AC3E}">
        <p14:creationId xmlns:p14="http://schemas.microsoft.com/office/powerpoint/2010/main" val="39468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5.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B08A439-7209-42BB-93F6-9F0D9C2643CB}" type="datetimeFigureOut">
              <a:rPr lang="en-PK" smtClean="0"/>
              <a:t>12/18/2023</a:t>
            </a:fld>
            <a:endParaRPr lang="en-PK"/>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F52253A-2DA0-452E-95BE-6532F25FD60C}" type="slidenum">
              <a:rPr lang="en-PK" smtClean="0"/>
              <a:t>‹#›</a:t>
            </a:fld>
            <a:endParaRPr lang="en-PK"/>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6752870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08A439-7209-42BB-93F6-9F0D9C2643CB}" type="datetimeFigureOut">
              <a:rPr lang="en-PK" smtClean="0"/>
              <a:t>12/18/2023</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F52253A-2DA0-452E-95BE-6532F25FD60C}" type="slidenum">
              <a:rPr lang="en-PK" smtClean="0"/>
              <a:t>‹#›</a:t>
            </a:fld>
            <a:endParaRPr lang="en-PK"/>
          </a:p>
        </p:txBody>
      </p:sp>
    </p:spTree>
    <p:extLst>
      <p:ext uri="{BB962C8B-B14F-4D97-AF65-F5344CB8AC3E}">
        <p14:creationId xmlns:p14="http://schemas.microsoft.com/office/powerpoint/2010/main" val="401395152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93B3-3527-EBD1-6BD7-6D0E8CCEA899}"/>
              </a:ext>
            </a:extLst>
          </p:cNvPr>
          <p:cNvSpPr>
            <a:spLocks noGrp="1"/>
          </p:cNvSpPr>
          <p:nvPr>
            <p:ph type="ctrTitle"/>
          </p:nvPr>
        </p:nvSpPr>
        <p:spPr>
          <a:xfrm>
            <a:off x="-1054367" y="1598510"/>
            <a:ext cx="10390180" cy="2007464"/>
          </a:xfrm>
        </p:spPr>
        <p:txBody>
          <a:bodyPr>
            <a:normAutofit/>
          </a:bodyPr>
          <a:lstStyle/>
          <a:p>
            <a:pPr algn="ctr"/>
            <a:r>
              <a:rPr lang="en-US" sz="5400" dirty="0">
                <a:ln w="0"/>
                <a:effectLst>
                  <a:reflection blurRad="6350" stA="53000" endA="300" endPos="35500" dir="5400000" sy="-90000" algn="bl" rotWithShape="0"/>
                </a:effectLst>
              </a:rPr>
              <a:t>4 BITS PASSWORD SECURITY</a:t>
            </a:r>
            <a:endParaRPr lang="en-US" sz="5400" b="0" cap="none" spc="0" dirty="0">
              <a:ln w="0"/>
              <a:effectLst>
                <a:reflection blurRad="6350" stA="53000" endA="300" endPos="35500" dir="5400000" sy="-90000" algn="bl" rotWithShape="0"/>
              </a:effectLst>
              <a:cs typeface="Calibri"/>
            </a:endParaRPr>
          </a:p>
        </p:txBody>
      </p:sp>
    </p:spTree>
    <p:extLst>
      <p:ext uri="{BB962C8B-B14F-4D97-AF65-F5344CB8AC3E}">
        <p14:creationId xmlns:p14="http://schemas.microsoft.com/office/powerpoint/2010/main" val="121449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ircuit board with wires on it&#10;&#10;Description automatically generated">
            <a:extLst>
              <a:ext uri="{FF2B5EF4-FFF2-40B4-BE49-F238E27FC236}">
                <a16:creationId xmlns:a16="http://schemas.microsoft.com/office/drawing/2014/main" id="{15D6E71A-D883-086D-FBAD-0B2BD9826C20}"/>
              </a:ext>
            </a:extLst>
          </p:cNvPr>
          <p:cNvPicPr>
            <a:picLocks noChangeAspect="1"/>
          </p:cNvPicPr>
          <p:nvPr/>
        </p:nvPicPr>
        <p:blipFill rotWithShape="1">
          <a:blip r:embed="rId2"/>
          <a:srcRect t="22813" b="14162"/>
          <a:stretch/>
        </p:blipFill>
        <p:spPr>
          <a:xfrm>
            <a:off x="20" y="10"/>
            <a:ext cx="12191980" cy="6857990"/>
          </a:xfrm>
          <a:prstGeom prst="rect">
            <a:avLst/>
          </a:prstGeom>
        </p:spPr>
      </p:pic>
    </p:spTree>
    <p:extLst>
      <p:ext uri="{BB962C8B-B14F-4D97-AF65-F5344CB8AC3E}">
        <p14:creationId xmlns:p14="http://schemas.microsoft.com/office/powerpoint/2010/main" val="380183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a:extLst>
              <a:ext uri="{FF2B5EF4-FFF2-40B4-BE49-F238E27FC236}">
                <a16:creationId xmlns:a16="http://schemas.microsoft.com/office/drawing/2014/main" id="{8C7B5C01-84FE-3779-0795-CF7BB3B75770}"/>
              </a:ext>
            </a:extLst>
          </p:cNvPr>
          <p:cNvPicPr>
            <a:picLocks noChangeAspect="1"/>
          </p:cNvPicPr>
          <p:nvPr/>
        </p:nvPicPr>
        <p:blipFill rotWithShape="1">
          <a:blip r:embed="rId3"/>
          <a:srcRect l="19257" r="45045" b="6244"/>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8B6E00-81DC-6F4E-9369-55090F1F5CFD}"/>
              </a:ext>
            </a:extLst>
          </p:cNvPr>
          <p:cNvSpPr>
            <a:spLocks noGrp="1"/>
          </p:cNvSpPr>
          <p:nvPr>
            <p:ph type="title"/>
          </p:nvPr>
        </p:nvSpPr>
        <p:spPr>
          <a:xfrm>
            <a:off x="680321" y="753228"/>
            <a:ext cx="7087552" cy="1080938"/>
          </a:xfrm>
        </p:spPr>
        <p:txBody>
          <a:bodyPr>
            <a:normAutofit/>
          </a:bodyPr>
          <a:lstStyle/>
          <a:p>
            <a:r>
              <a:rPr lang="en-US" dirty="0"/>
              <a:t>WORKING PRINCIPLE</a:t>
            </a:r>
            <a:endParaRPr lang="en-PK" dirty="0"/>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8ACDABC-F2C6-ACE5-C245-B954F0570433}"/>
              </a:ext>
            </a:extLst>
          </p:cNvPr>
          <p:cNvSpPr>
            <a:spLocks noGrp="1"/>
          </p:cNvSpPr>
          <p:nvPr>
            <p:ph idx="1"/>
          </p:nvPr>
        </p:nvSpPr>
        <p:spPr>
          <a:xfrm>
            <a:off x="680321" y="2336873"/>
            <a:ext cx="6423211" cy="3599316"/>
          </a:xfrm>
        </p:spPr>
        <p:txBody>
          <a:bodyPr vert="horz" lIns="91440" tIns="45720" rIns="91440" bIns="45720" rtlCol="0" anchor="t">
            <a:normAutofit/>
          </a:bodyPr>
          <a:lstStyle/>
          <a:p>
            <a:r>
              <a:rPr lang="en-US" sz="3000" dirty="0">
                <a:ea typeface="+mn-lt"/>
                <a:cs typeface="+mn-lt"/>
              </a:rPr>
              <a:t>The XOR gates compare the entered data with </a:t>
            </a:r>
            <a:r>
              <a:rPr lang="en-US" sz="3000" dirty="0">
                <a:effectLst/>
                <a:ea typeface="+mn-lt"/>
                <a:cs typeface="+mn-lt"/>
              </a:rPr>
              <a:t>the </a:t>
            </a:r>
            <a:r>
              <a:rPr lang="en-US" sz="3000" dirty="0">
                <a:ea typeface="+mn-lt"/>
                <a:cs typeface="+mn-lt"/>
              </a:rPr>
              <a:t>key code</a:t>
            </a:r>
            <a:r>
              <a:rPr lang="en-US" sz="3000" dirty="0">
                <a:effectLst/>
                <a:ea typeface="+mn-lt"/>
                <a:cs typeface="+mn-lt"/>
              </a:rPr>
              <a:t>, and the </a:t>
            </a:r>
            <a:r>
              <a:rPr lang="en-US" sz="3000" dirty="0">
                <a:ea typeface="+mn-lt"/>
                <a:cs typeface="+mn-lt"/>
              </a:rPr>
              <a:t>NOR gates generate </a:t>
            </a:r>
            <a:r>
              <a:rPr lang="en-US" sz="3000" dirty="0">
                <a:effectLst/>
                <a:ea typeface="+mn-lt"/>
                <a:cs typeface="+mn-lt"/>
              </a:rPr>
              <a:t>output </a:t>
            </a:r>
            <a:r>
              <a:rPr lang="en-US" sz="3000" dirty="0">
                <a:ea typeface="+mn-lt"/>
                <a:cs typeface="+mn-lt"/>
              </a:rPr>
              <a:t>signals based </a:t>
            </a:r>
            <a:r>
              <a:rPr lang="en-US" sz="3000" dirty="0">
                <a:effectLst/>
                <a:ea typeface="+mn-lt"/>
                <a:cs typeface="+mn-lt"/>
              </a:rPr>
              <a:t>on the </a:t>
            </a:r>
            <a:r>
              <a:rPr lang="en-US" sz="3000" dirty="0">
                <a:ea typeface="+mn-lt"/>
                <a:cs typeface="+mn-lt"/>
              </a:rPr>
              <a:t>comparison results. The green LED indicates </a:t>
            </a:r>
            <a:r>
              <a:rPr lang="en-US" sz="3000" dirty="0">
                <a:effectLst/>
                <a:ea typeface="+mn-lt"/>
                <a:cs typeface="+mn-lt"/>
              </a:rPr>
              <a:t>a </a:t>
            </a:r>
            <a:r>
              <a:rPr lang="en-US" sz="3000" dirty="0">
                <a:ea typeface="+mn-lt"/>
                <a:cs typeface="+mn-lt"/>
              </a:rPr>
              <a:t>correct password match</a:t>
            </a:r>
            <a:r>
              <a:rPr lang="en-US" sz="3000" dirty="0">
                <a:effectLst/>
                <a:ea typeface="+mn-lt"/>
                <a:cs typeface="+mn-lt"/>
              </a:rPr>
              <a:t>, </a:t>
            </a:r>
            <a:r>
              <a:rPr lang="en-US" sz="3000" dirty="0">
                <a:ea typeface="+mn-lt"/>
                <a:cs typeface="+mn-lt"/>
              </a:rPr>
              <a:t>while </a:t>
            </a:r>
            <a:r>
              <a:rPr lang="en-US" sz="3000" dirty="0">
                <a:effectLst/>
                <a:ea typeface="+mn-lt"/>
                <a:cs typeface="+mn-lt"/>
              </a:rPr>
              <a:t>the </a:t>
            </a:r>
            <a:r>
              <a:rPr lang="en-US" sz="3000" dirty="0">
                <a:ea typeface="+mn-lt"/>
                <a:cs typeface="+mn-lt"/>
              </a:rPr>
              <a:t>red LED signals an incorrect attempt</a:t>
            </a:r>
            <a:r>
              <a:rPr lang="en-US" sz="3000" dirty="0">
                <a:effectLst/>
                <a:ea typeface="+mn-lt"/>
                <a:cs typeface="+mn-lt"/>
              </a:rPr>
              <a:t>.</a:t>
            </a:r>
            <a:endParaRPr lang="en-US" sz="3000" dirty="0">
              <a:ea typeface="+mn-lt"/>
              <a:cs typeface="+mn-lt"/>
            </a:endParaRPr>
          </a:p>
        </p:txBody>
      </p:sp>
    </p:spTree>
    <p:extLst>
      <p:ext uri="{BB962C8B-B14F-4D97-AF65-F5344CB8AC3E}">
        <p14:creationId xmlns:p14="http://schemas.microsoft.com/office/powerpoint/2010/main" val="348566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Padlock on computer motherboard">
            <a:extLst>
              <a:ext uri="{FF2B5EF4-FFF2-40B4-BE49-F238E27FC236}">
                <a16:creationId xmlns:a16="http://schemas.microsoft.com/office/drawing/2014/main" id="{14310231-AC06-3D58-9E83-CB56BD8173A9}"/>
              </a:ext>
            </a:extLst>
          </p:cNvPr>
          <p:cNvPicPr>
            <a:picLocks noChangeAspect="1"/>
          </p:cNvPicPr>
          <p:nvPr/>
        </p:nvPicPr>
        <p:blipFill rotWithShape="1">
          <a:blip r:embed="rId3"/>
          <a:srcRect l="13354" r="41468" b="8"/>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38C34B-8511-28DC-423C-CA6865565F86}"/>
              </a:ext>
            </a:extLst>
          </p:cNvPr>
          <p:cNvSpPr>
            <a:spLocks noGrp="1"/>
          </p:cNvSpPr>
          <p:nvPr>
            <p:ph type="title"/>
          </p:nvPr>
        </p:nvSpPr>
        <p:spPr>
          <a:xfrm>
            <a:off x="680321" y="753228"/>
            <a:ext cx="7087552" cy="1080938"/>
          </a:xfrm>
        </p:spPr>
        <p:txBody>
          <a:bodyPr>
            <a:normAutofit/>
          </a:bodyPr>
          <a:lstStyle/>
          <a:p>
            <a:r>
              <a:rPr lang="en-US" dirty="0"/>
              <a:t>CONCLUSION</a:t>
            </a:r>
            <a:endParaRPr lang="en-PK" dirty="0"/>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010AB4C8-11A2-E49A-6145-2106DF6249E2}"/>
              </a:ext>
            </a:extLst>
          </p:cNvPr>
          <p:cNvSpPr>
            <a:spLocks noGrp="1"/>
          </p:cNvSpPr>
          <p:nvPr>
            <p:ph idx="1"/>
          </p:nvPr>
        </p:nvSpPr>
        <p:spPr>
          <a:xfrm>
            <a:off x="680321" y="2336873"/>
            <a:ext cx="6423211" cy="3599316"/>
          </a:xfrm>
        </p:spPr>
        <p:txBody>
          <a:bodyPr vert="horz" lIns="91440" tIns="45720" rIns="91440" bIns="45720" rtlCol="0" anchor="t">
            <a:noAutofit/>
          </a:bodyPr>
          <a:lstStyle/>
          <a:p>
            <a:r>
              <a:rPr lang="en-US" sz="3500" dirty="0">
                <a:ea typeface="+mn-lt"/>
                <a:cs typeface="+mn-lt"/>
              </a:rPr>
              <a:t>The 4-bit password security system offers a practical </a:t>
            </a:r>
            <a:r>
              <a:rPr lang="en-US" sz="3500" dirty="0">
                <a:effectLst/>
                <a:ea typeface="+mn-lt"/>
                <a:cs typeface="+mn-lt"/>
              </a:rPr>
              <a:t>and </a:t>
            </a:r>
            <a:r>
              <a:rPr lang="en-US" sz="3500" dirty="0">
                <a:ea typeface="+mn-lt"/>
                <a:cs typeface="+mn-lt"/>
              </a:rPr>
              <a:t>effective solution for enhancing security in various applications</a:t>
            </a:r>
            <a:r>
              <a:rPr lang="en-US" sz="3500" dirty="0">
                <a:effectLst/>
                <a:ea typeface="+mn-lt"/>
                <a:cs typeface="+mn-lt"/>
              </a:rPr>
              <a:t>.</a:t>
            </a:r>
            <a:r>
              <a:rPr lang="en-US" sz="3500" dirty="0">
                <a:ea typeface="+mn-lt"/>
                <a:cs typeface="+mn-lt"/>
              </a:rPr>
              <a:t> It's simple design and reliable operation make it suitable for both residential </a:t>
            </a:r>
            <a:r>
              <a:rPr lang="en-US" sz="3500" dirty="0">
                <a:effectLst/>
                <a:ea typeface="+mn-lt"/>
                <a:cs typeface="+mn-lt"/>
              </a:rPr>
              <a:t>and </a:t>
            </a:r>
            <a:r>
              <a:rPr lang="en-US" sz="3500" dirty="0">
                <a:ea typeface="+mn-lt"/>
                <a:cs typeface="+mn-lt"/>
              </a:rPr>
              <a:t>commercial settings</a:t>
            </a:r>
            <a:r>
              <a:rPr lang="en-US" sz="3500" dirty="0">
                <a:effectLst/>
                <a:ea typeface="+mn-lt"/>
                <a:cs typeface="+mn-lt"/>
              </a:rPr>
              <a:t>.</a:t>
            </a:r>
            <a:endParaRPr lang="en-US" sz="3500" dirty="0">
              <a:ea typeface="+mn-lt"/>
              <a:cs typeface="+mn-lt"/>
            </a:endParaRPr>
          </a:p>
        </p:txBody>
      </p:sp>
    </p:spTree>
    <p:extLst>
      <p:ext uri="{BB962C8B-B14F-4D97-AF65-F5344CB8AC3E}">
        <p14:creationId xmlns:p14="http://schemas.microsoft.com/office/powerpoint/2010/main" val="393813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D269F2-4EFE-DFA0-7F9C-73F07F756109}"/>
              </a:ext>
            </a:extLst>
          </p:cNvPr>
          <p:cNvSpPr/>
          <p:nvPr/>
        </p:nvSpPr>
        <p:spPr>
          <a:xfrm>
            <a:off x="2032987" y="2408042"/>
            <a:ext cx="7483876" cy="1200329"/>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THE END</a:t>
            </a:r>
          </a:p>
        </p:txBody>
      </p:sp>
    </p:spTree>
    <p:extLst>
      <p:ext uri="{BB962C8B-B14F-4D97-AF65-F5344CB8AC3E}">
        <p14:creationId xmlns:p14="http://schemas.microsoft.com/office/powerpoint/2010/main" val="254201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TextBox 2">
            <a:extLst>
              <a:ext uri="{FF2B5EF4-FFF2-40B4-BE49-F238E27FC236}">
                <a16:creationId xmlns:a16="http://schemas.microsoft.com/office/drawing/2014/main" id="{9FF3D913-DFE7-EA31-B99E-B7EAC8C72160}"/>
              </a:ext>
            </a:extLst>
          </p:cNvPr>
          <p:cNvSpPr txBox="1"/>
          <p:nvPr/>
        </p:nvSpPr>
        <p:spPr>
          <a:xfrm>
            <a:off x="680322" y="2336873"/>
            <a:ext cx="5041628" cy="359931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tabLst>
                <a:tab pos="3447016" algn="l"/>
              </a:tabLst>
            </a:pPr>
            <a:r>
              <a:rPr lang="en-US" altLang="en-US" sz="2000" b="1" u="sng" dirty="0"/>
              <a:t>Submitted By:</a:t>
            </a:r>
          </a:p>
          <a:p>
            <a:pPr indent="-228600">
              <a:lnSpc>
                <a:spcPct val="90000"/>
              </a:lnSpc>
              <a:spcAft>
                <a:spcPts val="600"/>
              </a:spcAft>
              <a:buFont typeface="Arial" panose="020B0604020202020204" pitchFamily="34" charset="0"/>
              <a:buChar char="•"/>
            </a:pPr>
            <a:r>
              <a:rPr lang="en-US" sz="2000" b="1" dirty="0"/>
              <a:t>2022456 Muhammad Younas</a:t>
            </a:r>
          </a:p>
          <a:p>
            <a:pPr indent="-228600">
              <a:lnSpc>
                <a:spcPct val="90000"/>
              </a:lnSpc>
              <a:spcAft>
                <a:spcPts val="600"/>
              </a:spcAft>
              <a:buFont typeface="Arial" panose="020B0604020202020204" pitchFamily="34" charset="0"/>
              <a:buChar char="•"/>
              <a:tabLst>
                <a:tab pos="3447016" algn="l"/>
              </a:tabLst>
            </a:pPr>
            <a:r>
              <a:rPr lang="en-US" sz="2000" b="1" dirty="0"/>
              <a:t>2022420 Saad Ullah Khan Haidari</a:t>
            </a:r>
          </a:p>
          <a:p>
            <a:pPr indent="-228600">
              <a:lnSpc>
                <a:spcPct val="90000"/>
              </a:lnSpc>
              <a:spcAft>
                <a:spcPts val="600"/>
              </a:spcAft>
              <a:buFont typeface="Arial" panose="020B0604020202020204" pitchFamily="34" charset="0"/>
              <a:buChar char="•"/>
              <a:tabLst>
                <a:tab pos="3447016" algn="l"/>
              </a:tabLst>
            </a:pPr>
            <a:endParaRPr lang="en-US" sz="2000" b="1" dirty="0"/>
          </a:p>
          <a:p>
            <a:pPr indent="-228600">
              <a:lnSpc>
                <a:spcPct val="90000"/>
              </a:lnSpc>
              <a:spcAft>
                <a:spcPts val="600"/>
              </a:spcAft>
              <a:buFont typeface="Arial" panose="020B0604020202020204" pitchFamily="34" charset="0"/>
              <a:buChar char="•"/>
              <a:tabLst>
                <a:tab pos="3447016" algn="l"/>
              </a:tabLst>
            </a:pPr>
            <a:r>
              <a:rPr lang="en-US" altLang="en-US" sz="2000" b="1" u="sng" dirty="0"/>
              <a:t>Supervised By</a:t>
            </a:r>
            <a:endParaRPr lang="en-US" altLang="en-US" sz="2000" dirty="0"/>
          </a:p>
          <a:p>
            <a:pPr indent="-228600">
              <a:lnSpc>
                <a:spcPct val="90000"/>
              </a:lnSpc>
              <a:spcAft>
                <a:spcPts val="600"/>
              </a:spcAft>
              <a:buFont typeface="Arial" panose="020B0604020202020204" pitchFamily="34" charset="0"/>
              <a:buChar char="•"/>
              <a:tabLst>
                <a:tab pos="3447016" algn="l"/>
              </a:tabLst>
            </a:pPr>
            <a:r>
              <a:rPr lang="en-US" altLang="en-US" sz="2000" dirty="0"/>
              <a:t>Sir Irfan Ullah</a:t>
            </a:r>
          </a:p>
          <a:p>
            <a:pPr indent="-228600">
              <a:lnSpc>
                <a:spcPct val="90000"/>
              </a:lnSpc>
              <a:spcAft>
                <a:spcPts val="600"/>
              </a:spcAft>
              <a:buFont typeface="Arial" panose="020B0604020202020204" pitchFamily="34" charset="0"/>
              <a:buChar char="•"/>
              <a:tabLst>
                <a:tab pos="3447016" algn="l"/>
              </a:tabLst>
            </a:pPr>
            <a:r>
              <a:rPr lang="en-US" altLang="en-US" sz="2000" dirty="0"/>
              <a:t>Lecturer</a:t>
            </a:r>
          </a:p>
          <a:p>
            <a:pPr indent="-228600">
              <a:lnSpc>
                <a:spcPct val="90000"/>
              </a:lnSpc>
              <a:spcAft>
                <a:spcPts val="600"/>
              </a:spcAft>
              <a:buFont typeface="Arial" panose="020B0604020202020204" pitchFamily="34" charset="0"/>
              <a:buChar char="•"/>
              <a:tabLst>
                <a:tab pos="3447016" algn="l"/>
              </a:tabLst>
            </a:pPr>
            <a:r>
              <a:rPr lang="en-US" altLang="en-US" sz="2000" dirty="0"/>
              <a:t>Ghulam Ishaq Khan Institute of Information Technology University, Topi</a:t>
            </a:r>
          </a:p>
          <a:p>
            <a:pPr indent="-228600">
              <a:lnSpc>
                <a:spcPct val="90000"/>
              </a:lnSpc>
              <a:spcAft>
                <a:spcPts val="600"/>
              </a:spcAft>
              <a:buFont typeface="Arial" panose="020B0604020202020204" pitchFamily="34" charset="0"/>
              <a:buChar char="•"/>
              <a:tabLst>
                <a:tab pos="3447016" algn="l"/>
              </a:tabLst>
            </a:pPr>
            <a:endParaRPr lang="en-US" altLang="en-US" sz="2000"/>
          </a:p>
        </p:txBody>
      </p:sp>
      <p:pic>
        <p:nvPicPr>
          <p:cNvPr id="5" name="Picture 4" descr="Electronic components on a white background">
            <a:extLst>
              <a:ext uri="{FF2B5EF4-FFF2-40B4-BE49-F238E27FC236}">
                <a16:creationId xmlns:a16="http://schemas.microsoft.com/office/drawing/2014/main" id="{D1AA1DD4-F33E-6B89-79A0-F856562A41F8}"/>
              </a:ext>
            </a:extLst>
          </p:cNvPr>
          <p:cNvPicPr>
            <a:picLocks noChangeAspect="1"/>
          </p:cNvPicPr>
          <p:nvPr/>
        </p:nvPicPr>
        <p:blipFill rotWithShape="1">
          <a:blip r:embed="rId5"/>
          <a:srcRect l="40681" r="8" b="8"/>
          <a:stretch/>
        </p:blipFill>
        <p:spPr>
          <a:xfrm>
            <a:off x="6096000" y="10"/>
            <a:ext cx="6092823" cy="6856310"/>
          </a:xfrm>
          <a:prstGeom prst="rect">
            <a:avLst/>
          </a:prstGeom>
          <a:ln>
            <a:noFill/>
          </a:ln>
          <a:effectLst/>
        </p:spPr>
      </p:pic>
      <p:sp>
        <p:nvSpPr>
          <p:cNvPr id="23" name="Rectangle 2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01461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299F0357-B1D4-2E9E-DFE5-9DF0C0FD1851}"/>
              </a:ext>
            </a:extLst>
          </p:cNvPr>
          <p:cNvSpPr>
            <a:spLocks noGrp="1"/>
          </p:cNvSpPr>
          <p:nvPr>
            <p:ph idx="1"/>
          </p:nvPr>
        </p:nvSpPr>
        <p:spPr>
          <a:xfrm>
            <a:off x="680322" y="2336873"/>
            <a:ext cx="5041628" cy="3599316"/>
          </a:xfrm>
        </p:spPr>
        <p:txBody>
          <a:bodyPr vert="horz" lIns="91440" tIns="45720" rIns="91440" bIns="45720" rtlCol="0">
            <a:noAutofit/>
          </a:bodyPr>
          <a:lstStyle/>
          <a:p>
            <a:r>
              <a:rPr lang="en-US" sz="2000">
                <a:ea typeface="+mn-lt"/>
                <a:cs typeface="+mn-lt"/>
              </a:rPr>
              <a:t>To design and implement a 4-bit password security system using NOR and XOR gates. This system aims to provide a user-friendly and cost-effective solution for securing access to doors, bank lockers, digital appliances, and switching systems. The project focuses on creating a reliable and practical security mechanism, enhancing the overall safety of various applications</a:t>
            </a:r>
            <a:endParaRPr lang="en-US" sz="2000"/>
          </a:p>
          <a:p>
            <a:pPr marL="0" indent="0">
              <a:buNone/>
            </a:pPr>
            <a:endParaRPr lang="en-PK" sz="2000"/>
          </a:p>
        </p:txBody>
      </p:sp>
      <p:pic>
        <p:nvPicPr>
          <p:cNvPr id="5" name="Picture 4" descr="Padlock on computer motherboard">
            <a:extLst>
              <a:ext uri="{FF2B5EF4-FFF2-40B4-BE49-F238E27FC236}">
                <a16:creationId xmlns:a16="http://schemas.microsoft.com/office/drawing/2014/main" id="{767DB9FA-B45E-DA79-4626-FD9173AEFB18}"/>
              </a:ext>
            </a:extLst>
          </p:cNvPr>
          <p:cNvPicPr>
            <a:picLocks noChangeAspect="1"/>
          </p:cNvPicPr>
          <p:nvPr/>
        </p:nvPicPr>
        <p:blipFill rotWithShape="1">
          <a:blip r:embed="rId3"/>
          <a:srcRect l="6288" r="34402" b="8"/>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2C3870-EBE8-2995-7C60-AC6C424D62EA}"/>
              </a:ext>
            </a:extLst>
          </p:cNvPr>
          <p:cNvSpPr>
            <a:spLocks noGrp="1"/>
          </p:cNvSpPr>
          <p:nvPr>
            <p:ph type="title"/>
          </p:nvPr>
        </p:nvSpPr>
        <p:spPr>
          <a:xfrm>
            <a:off x="680321" y="753228"/>
            <a:ext cx="5041629" cy="1080938"/>
          </a:xfrm>
        </p:spPr>
        <p:txBody>
          <a:bodyPr>
            <a:normAutofit/>
          </a:bodyPr>
          <a:lstStyle/>
          <a:p>
            <a:r>
              <a:rPr lang="en-US" dirty="0"/>
              <a:t>OBJECTIVES</a:t>
            </a:r>
            <a:endParaRPr lang="en-PK" dirty="0"/>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60412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djustable measurement tool">
            <a:extLst>
              <a:ext uri="{FF2B5EF4-FFF2-40B4-BE49-F238E27FC236}">
                <a16:creationId xmlns:a16="http://schemas.microsoft.com/office/drawing/2014/main" id="{829CA668-27BF-1E07-84CC-DE0F1CC5F0B1}"/>
              </a:ext>
            </a:extLst>
          </p:cNvPr>
          <p:cNvPicPr>
            <a:picLocks noChangeAspect="1"/>
          </p:cNvPicPr>
          <p:nvPr/>
        </p:nvPicPr>
        <p:blipFill rotWithShape="1">
          <a:blip r:embed="rId2">
            <a:alphaModFix amt="15000"/>
            <a:grayscl/>
          </a:blip>
          <a:srcRect t="9212" r="8031" b="13171"/>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D7AD8D-3AF9-3901-92FC-FD57117D797A}"/>
              </a:ext>
            </a:extLst>
          </p:cNvPr>
          <p:cNvSpPr>
            <a:spLocks noGrp="1"/>
          </p:cNvSpPr>
          <p:nvPr>
            <p:ph type="title"/>
          </p:nvPr>
        </p:nvSpPr>
        <p:spPr>
          <a:xfrm>
            <a:off x="680321" y="753228"/>
            <a:ext cx="9613861" cy="1080938"/>
          </a:xfrm>
        </p:spPr>
        <p:txBody>
          <a:bodyPr>
            <a:normAutofit/>
          </a:bodyPr>
          <a:lstStyle/>
          <a:p>
            <a:r>
              <a:rPr lang="en-US" dirty="0"/>
              <a:t>COMPONENT LIST</a:t>
            </a:r>
            <a:endParaRPr lang="en-PK" dirty="0"/>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1921505-9A54-A1EC-5B31-C38A455AB52C}"/>
              </a:ext>
            </a:extLst>
          </p:cNvPr>
          <p:cNvSpPr>
            <a:spLocks noGrp="1"/>
          </p:cNvSpPr>
          <p:nvPr>
            <p:ph idx="1"/>
          </p:nvPr>
        </p:nvSpPr>
        <p:spPr>
          <a:xfrm>
            <a:off x="680321" y="2336873"/>
            <a:ext cx="9613861" cy="3395060"/>
          </a:xfrm>
        </p:spPr>
        <p:txBody>
          <a:bodyPr vert="horz" lIns="91440" tIns="45720" rIns="91440" bIns="45720" rtlCol="0" anchor="ctr">
            <a:normAutofit/>
          </a:bodyPr>
          <a:lstStyle/>
          <a:p>
            <a:r>
              <a:rPr lang="en-US" sz="1700">
                <a:ea typeface="+mn-lt"/>
                <a:cs typeface="+mn-lt"/>
              </a:rPr>
              <a:t>4001 quad NOR gate</a:t>
            </a:r>
            <a:endParaRPr lang="en-US" sz="1700"/>
          </a:p>
          <a:p>
            <a:r>
              <a:rPr lang="en-US" sz="1700">
                <a:ea typeface="+mn-lt"/>
                <a:cs typeface="+mn-lt"/>
              </a:rPr>
              <a:t>4070 quad XOR gate</a:t>
            </a:r>
            <a:endParaRPr lang="en-US" sz="1700"/>
          </a:p>
          <a:p>
            <a:r>
              <a:rPr lang="en-US" sz="1700">
                <a:ea typeface="+mn-lt"/>
                <a:cs typeface="+mn-lt"/>
              </a:rPr>
              <a:t>Two four-position DIP switches</a:t>
            </a:r>
            <a:endParaRPr lang="en-US" sz="1700"/>
          </a:p>
          <a:p>
            <a:r>
              <a:rPr lang="en-US" sz="1700">
                <a:ea typeface="+mn-lt"/>
                <a:cs typeface="+mn-lt"/>
              </a:rPr>
              <a:t>Two light-emitting diodes (LED)</a:t>
            </a:r>
            <a:endParaRPr lang="en-US" sz="1700"/>
          </a:p>
          <a:p>
            <a:r>
              <a:rPr lang="en-US" sz="1700">
                <a:ea typeface="+mn-lt"/>
                <a:cs typeface="+mn-lt"/>
              </a:rPr>
              <a:t>Four 4007 "switching" diodes</a:t>
            </a:r>
            <a:endParaRPr lang="en-US" sz="1700"/>
          </a:p>
          <a:p>
            <a:r>
              <a:rPr lang="en-US" sz="1700">
                <a:ea typeface="+mn-lt"/>
                <a:cs typeface="+mn-lt"/>
              </a:rPr>
              <a:t>Ten 10k ohms resistors</a:t>
            </a:r>
            <a:endParaRPr lang="en-US" sz="1700"/>
          </a:p>
          <a:p>
            <a:r>
              <a:rPr lang="en-US" sz="1700">
                <a:ea typeface="+mn-lt"/>
                <a:cs typeface="+mn-lt"/>
              </a:rPr>
              <a:t>Two 470 ohms resistors</a:t>
            </a:r>
            <a:endParaRPr lang="en-US" sz="1700"/>
          </a:p>
          <a:p>
            <a:r>
              <a:rPr lang="en-US" sz="1700">
                <a:ea typeface="+mn-lt"/>
                <a:cs typeface="+mn-lt"/>
              </a:rPr>
              <a:t>Pushbutton switch (normally open)</a:t>
            </a:r>
            <a:endParaRPr lang="en-US" sz="1700"/>
          </a:p>
          <a:p>
            <a:r>
              <a:rPr lang="en-US" sz="1700">
                <a:ea typeface="+mn-lt"/>
                <a:cs typeface="+mn-lt"/>
              </a:rPr>
              <a:t>9-volt battery</a:t>
            </a:r>
            <a:endParaRPr lang="en-US" sz="1700"/>
          </a:p>
        </p:txBody>
      </p:sp>
    </p:spTree>
    <p:extLst>
      <p:ext uri="{BB962C8B-B14F-4D97-AF65-F5344CB8AC3E}">
        <p14:creationId xmlns:p14="http://schemas.microsoft.com/office/powerpoint/2010/main" val="344557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3" name="Picture 3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4" name="Rectangle 3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37">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5A88BD-BBB3-E132-1940-611CB01E9259}"/>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b="1"/>
              <a:t>4001 Quad NOR Gate</a:t>
            </a:r>
          </a:p>
        </p:txBody>
      </p:sp>
      <p:pic>
        <p:nvPicPr>
          <p:cNvPr id="40" name="Picture 39">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BA0330E1-7B29-2528-FED2-FFB2B3AB2314}"/>
              </a:ext>
            </a:extLst>
          </p:cNvPr>
          <p:cNvSpPr>
            <a:spLocks noGrp="1"/>
          </p:cNvSpPr>
          <p:nvPr>
            <p:ph sz="half" idx="1"/>
          </p:nvPr>
        </p:nvSpPr>
        <p:spPr>
          <a:xfrm>
            <a:off x="680321" y="2336873"/>
            <a:ext cx="6423211" cy="3599316"/>
          </a:xfrm>
        </p:spPr>
        <p:txBody>
          <a:bodyPr vert="horz" lIns="91440" tIns="45720" rIns="91440" bIns="45720" rtlCol="0">
            <a:normAutofit/>
          </a:bodyPr>
          <a:lstStyle/>
          <a:p>
            <a:r>
              <a:rPr lang="en-US" sz="1900" dirty="0"/>
              <a:t>The 4001 Quad NOR Gate is a fundamental digital logic IC that plays a key role in processing logical NOR operations within electronic circuits. In the context of our 4-bit password security system project, the 4001 Quad NOR Gate is responsible for executing logical NOR functions, crucial for comparing and validating the entered data with the stored key code. NOR gates output a high signal (1) only when none of their inputs are high (0), making them essential for creating a secure password validation system. The 4001 Quad NOR Gate serves as a building block for constructing the logical framework that determines access authorization within our security system</a:t>
            </a:r>
          </a:p>
        </p:txBody>
      </p:sp>
      <p:pic>
        <p:nvPicPr>
          <p:cNvPr id="4" name="Picture 3" descr="A diagram of a circuit&#10;&#10;Description automatically generated">
            <a:extLst>
              <a:ext uri="{FF2B5EF4-FFF2-40B4-BE49-F238E27FC236}">
                <a16:creationId xmlns:a16="http://schemas.microsoft.com/office/drawing/2014/main" id="{8922DFD8-5886-AB0B-9CB0-3EBA24955175}"/>
              </a:ext>
            </a:extLst>
          </p:cNvPr>
          <p:cNvPicPr>
            <a:picLocks noChangeAspect="1"/>
          </p:cNvPicPr>
          <p:nvPr/>
        </p:nvPicPr>
        <p:blipFill>
          <a:blip r:embed="rId5"/>
          <a:stretch>
            <a:fillRect/>
          </a:stretch>
        </p:blipFill>
        <p:spPr>
          <a:xfrm>
            <a:off x="8187091" y="2169571"/>
            <a:ext cx="3358478" cy="251885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73707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F3C5-4B18-4E02-1E1C-87C4E2B34FE4}"/>
              </a:ext>
            </a:extLst>
          </p:cNvPr>
          <p:cNvSpPr>
            <a:spLocks noGrp="1"/>
          </p:cNvSpPr>
          <p:nvPr>
            <p:ph type="title"/>
          </p:nvPr>
        </p:nvSpPr>
        <p:spPr/>
        <p:txBody>
          <a:bodyPr>
            <a:normAutofit/>
          </a:bodyPr>
          <a:lstStyle/>
          <a:p>
            <a:r>
              <a:rPr lang="en-US" b="1" dirty="0">
                <a:ea typeface="+mj-lt"/>
                <a:cs typeface="+mj-lt"/>
              </a:rPr>
              <a:t>4070 Quad XOR Gate</a:t>
            </a:r>
            <a:endParaRPr lang="en-US" b="1"/>
          </a:p>
        </p:txBody>
      </p:sp>
      <p:sp>
        <p:nvSpPr>
          <p:cNvPr id="3" name="Content Placeholder 2">
            <a:extLst>
              <a:ext uri="{FF2B5EF4-FFF2-40B4-BE49-F238E27FC236}">
                <a16:creationId xmlns:a16="http://schemas.microsoft.com/office/drawing/2014/main" id="{A04509EE-F3DC-0B8B-3063-5691D14B142C}"/>
              </a:ext>
            </a:extLst>
          </p:cNvPr>
          <p:cNvSpPr>
            <a:spLocks noGrp="1"/>
          </p:cNvSpPr>
          <p:nvPr>
            <p:ph idx="1"/>
          </p:nvPr>
        </p:nvSpPr>
        <p:spPr>
          <a:xfrm>
            <a:off x="680321" y="2432481"/>
            <a:ext cx="8943073" cy="3503707"/>
          </a:xfrm>
        </p:spPr>
        <p:txBody>
          <a:bodyPr vert="horz" lIns="91440" tIns="45720" rIns="91440" bIns="45720" rtlCol="0" anchor="t">
            <a:normAutofit/>
          </a:bodyPr>
          <a:lstStyle/>
          <a:p>
            <a:pPr marL="457200" lvl="1" indent="0">
              <a:buNone/>
            </a:pPr>
            <a:r>
              <a:rPr lang="en-US" sz="2400" dirty="0">
                <a:solidFill>
                  <a:srgbClr val="D1D5DB"/>
                </a:solidFill>
                <a:ea typeface="+mn-lt"/>
                <a:cs typeface="+mn-lt"/>
              </a:rPr>
              <a:t>The 4070 Quad XOR Gate is a vital component in digital circuitry, specifically designed for performing exclusive OR (XOR) operations. In our 4-bit password security system project, the 4070 XOR Gate plays a critical role in comparing the entered data with the key code. XOR gates produce a high output (1) only when the number of high inputs is odd, making them essential for password validation. The 4070 Quad XOR Gate is instrumental in creating a secure and reliable mechanism for verifying the correctness of the entered code.</a:t>
            </a:r>
            <a:endParaRPr lang="en-US" sz="2400"/>
          </a:p>
        </p:txBody>
      </p:sp>
      <p:pic>
        <p:nvPicPr>
          <p:cNvPr id="4" name="Picture 3">
            <a:extLst>
              <a:ext uri="{FF2B5EF4-FFF2-40B4-BE49-F238E27FC236}">
                <a16:creationId xmlns:a16="http://schemas.microsoft.com/office/drawing/2014/main" id="{D1BDFD7E-EB37-2B35-7B4D-6C2837DF349C}"/>
              </a:ext>
            </a:extLst>
          </p:cNvPr>
          <p:cNvPicPr>
            <a:picLocks noChangeAspect="1"/>
          </p:cNvPicPr>
          <p:nvPr/>
        </p:nvPicPr>
        <p:blipFill>
          <a:blip r:embed="rId2"/>
          <a:stretch>
            <a:fillRect/>
          </a:stretch>
        </p:blipFill>
        <p:spPr>
          <a:xfrm>
            <a:off x="9467851" y="2179690"/>
            <a:ext cx="2424879" cy="4047202"/>
          </a:xfrm>
          <a:prstGeom prst="rect">
            <a:avLst/>
          </a:prstGeom>
        </p:spPr>
      </p:pic>
    </p:spTree>
    <p:extLst>
      <p:ext uri="{BB962C8B-B14F-4D97-AF65-F5344CB8AC3E}">
        <p14:creationId xmlns:p14="http://schemas.microsoft.com/office/powerpoint/2010/main" val="249736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330D4D-16DB-FA4A-4731-039D593BC9A8}"/>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a:solidFill>
                  <a:srgbClr val="FFFFFF"/>
                </a:solidFill>
              </a:rPr>
              <a:t>Four-Position DIP Switches</a:t>
            </a:r>
          </a:p>
        </p:txBody>
      </p:sp>
      <p:pic>
        <p:nvPicPr>
          <p:cNvPr id="28" name="Picture 2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E6BFA53D-5F69-FA8B-EFC8-410C814A6146}"/>
              </a:ext>
            </a:extLst>
          </p:cNvPr>
          <p:cNvSpPr>
            <a:spLocks noGrp="1"/>
          </p:cNvSpPr>
          <p:nvPr>
            <p:ph sz="half" idx="1"/>
          </p:nvPr>
        </p:nvSpPr>
        <p:spPr>
          <a:xfrm>
            <a:off x="680321" y="2336873"/>
            <a:ext cx="5104843" cy="3599316"/>
          </a:xfrm>
        </p:spPr>
        <p:txBody>
          <a:bodyPr vert="horz" lIns="91440" tIns="45720" rIns="91440" bIns="45720" rtlCol="0">
            <a:normAutofit/>
          </a:bodyPr>
          <a:lstStyle/>
          <a:p>
            <a:r>
              <a:rPr lang="en-US" sz="1900">
                <a:solidFill>
                  <a:srgbClr val="FFFFFF"/>
                </a:solidFill>
              </a:rPr>
              <a:t>Four-Position Dual Inline Package (DIP) switches are integral to our 4-bit password security system, serving as both "KEY CODE SWITCHES" and "DATA ENTRY SWITCHES." These switches provide a convenient means for users to input and store the password. The position of each switch determines the binary code entered into the system. The Four-Position DIP Switches play a fundamental role in configuring and securing access to the system, making them a key component in our project.</a:t>
            </a:r>
            <a:endParaRPr lang="en-US" sz="1900" b="1">
              <a:solidFill>
                <a:srgbClr val="FFFFFF"/>
              </a:solidFill>
            </a:endParaRPr>
          </a:p>
        </p:txBody>
      </p:sp>
      <p:sp useBgFill="1">
        <p:nvSpPr>
          <p:cNvPr id="30" name="Rectangle 2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dip switch with white text&#10;&#10;Description automatically generated">
            <a:extLst>
              <a:ext uri="{FF2B5EF4-FFF2-40B4-BE49-F238E27FC236}">
                <a16:creationId xmlns:a16="http://schemas.microsoft.com/office/drawing/2014/main" id="{383688E4-677B-2B37-87BB-1E269070CDBF}"/>
              </a:ext>
            </a:extLst>
          </p:cNvPr>
          <p:cNvPicPr>
            <a:picLocks noChangeAspect="1"/>
          </p:cNvPicPr>
          <p:nvPr/>
        </p:nvPicPr>
        <p:blipFill>
          <a:blip r:embed="rId5"/>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41440272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ircuit board&#10;&#10;Description automatically generated">
            <a:extLst>
              <a:ext uri="{FF2B5EF4-FFF2-40B4-BE49-F238E27FC236}">
                <a16:creationId xmlns:a16="http://schemas.microsoft.com/office/drawing/2014/main" id="{36F08BB8-16CA-5B09-57F1-215EDD59414E}"/>
              </a:ext>
            </a:extLst>
          </p:cNvPr>
          <p:cNvPicPr>
            <a:picLocks noChangeAspect="1"/>
          </p:cNvPicPr>
          <p:nvPr/>
        </p:nvPicPr>
        <p:blipFill>
          <a:blip r:embed="rId2"/>
          <a:stretch>
            <a:fillRect/>
          </a:stretch>
        </p:blipFill>
        <p:spPr>
          <a:xfrm>
            <a:off x="1380716" y="931333"/>
            <a:ext cx="8167022" cy="4961466"/>
          </a:xfrm>
          <a:prstGeom prst="rect">
            <a:avLst/>
          </a:prstGeom>
          <a:ln>
            <a:noFill/>
          </a:ln>
          <a:effectLst/>
        </p:spPr>
      </p:pic>
      <p:pic>
        <p:nvPicPr>
          <p:cNvPr id="11" name="Picture 10">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48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Electronics protoboard">
            <a:extLst>
              <a:ext uri="{FF2B5EF4-FFF2-40B4-BE49-F238E27FC236}">
                <a16:creationId xmlns:a16="http://schemas.microsoft.com/office/drawing/2014/main" id="{1EDAC252-A281-21D6-37AC-FDE9D36A8576}"/>
              </a:ext>
            </a:extLst>
          </p:cNvPr>
          <p:cNvPicPr>
            <a:picLocks noChangeAspect="1"/>
          </p:cNvPicPr>
          <p:nvPr/>
        </p:nvPicPr>
        <p:blipFill rotWithShape="1">
          <a:blip r:embed="rId3"/>
          <a:srcRect r="26580" b="1"/>
          <a:stretch/>
        </p:blipFill>
        <p:spPr>
          <a:xfrm>
            <a:off x="4636008" y="10"/>
            <a:ext cx="7552815" cy="6856310"/>
          </a:xfrm>
          <a:prstGeom prst="rect">
            <a:avLst/>
          </a:prstGeom>
          <a:ln>
            <a:noFill/>
          </a:ln>
          <a:effectLst/>
        </p:spPr>
      </p:pic>
      <p:sp>
        <p:nvSpPr>
          <p:cNvPr id="13" name="Rectangle 12">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187616-DD7B-F983-CE5E-565437B62006}"/>
              </a:ext>
            </a:extLst>
          </p:cNvPr>
          <p:cNvSpPr>
            <a:spLocks noGrp="1"/>
          </p:cNvSpPr>
          <p:nvPr>
            <p:ph type="title"/>
          </p:nvPr>
        </p:nvSpPr>
        <p:spPr>
          <a:xfrm>
            <a:off x="680322" y="753228"/>
            <a:ext cx="3679028" cy="1080938"/>
          </a:xfrm>
        </p:spPr>
        <p:txBody>
          <a:bodyPr>
            <a:normAutofit/>
          </a:bodyPr>
          <a:lstStyle/>
          <a:p>
            <a:r>
              <a:rPr lang="en-US" sz="3200"/>
              <a:t>CONSTRUCTIONS</a:t>
            </a:r>
            <a:endParaRPr lang="en-PK" sz="3200"/>
          </a:p>
        </p:txBody>
      </p:sp>
      <p:pic>
        <p:nvPicPr>
          <p:cNvPr id="15" name="Picture 14">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038E9470-CE7F-4C7D-7FA0-E599CBFAB363}"/>
              </a:ext>
            </a:extLst>
          </p:cNvPr>
          <p:cNvSpPr>
            <a:spLocks noGrp="1"/>
          </p:cNvSpPr>
          <p:nvPr>
            <p:ph idx="1"/>
          </p:nvPr>
        </p:nvSpPr>
        <p:spPr>
          <a:xfrm>
            <a:off x="90387" y="2078777"/>
            <a:ext cx="4171570" cy="4594831"/>
          </a:xfrm>
        </p:spPr>
        <p:txBody>
          <a:bodyPr vert="horz" lIns="91440" tIns="45720" rIns="91440" bIns="45720" rtlCol="0" anchor="t">
            <a:normAutofit/>
          </a:bodyPr>
          <a:lstStyle/>
          <a:p>
            <a:pPr marL="457200" indent="-457200">
              <a:buAutoNum type="arabicPeriod"/>
            </a:pPr>
            <a:r>
              <a:rPr lang="en-US" sz="1600" dirty="0">
                <a:ea typeface="+mn-lt"/>
                <a:cs typeface="+mn-lt"/>
              </a:rPr>
              <a:t>Install the IC’s and resistors neatly on the bread board.</a:t>
            </a:r>
          </a:p>
          <a:p>
            <a:pPr marL="457200" indent="-457200">
              <a:buAutoNum type="arabicPeriod"/>
            </a:pPr>
            <a:r>
              <a:rPr lang="en-US" sz="1600" dirty="0">
                <a:ea typeface="+mn-lt"/>
                <a:cs typeface="+mn-lt"/>
              </a:rPr>
              <a:t>Wire the pins 7 &amp; 14 of both IC’s to </a:t>
            </a:r>
            <a:r>
              <a:rPr lang="en-US" sz="1600" err="1">
                <a:ea typeface="+mn-lt"/>
                <a:cs typeface="+mn-lt"/>
              </a:rPr>
              <a:t>Vcc</a:t>
            </a:r>
            <a:r>
              <a:rPr lang="en-US" sz="1600" dirty="0">
                <a:ea typeface="+mn-lt"/>
                <a:cs typeface="+mn-lt"/>
              </a:rPr>
              <a:t>&amp; GND respectively. </a:t>
            </a:r>
          </a:p>
          <a:p>
            <a:pPr marL="457200" indent="-457200">
              <a:buAutoNum type="arabicPeriod"/>
            </a:pPr>
            <a:r>
              <a:rPr lang="en-US" sz="1600" dirty="0">
                <a:ea typeface="+mn-lt"/>
                <a:cs typeface="+mn-lt"/>
              </a:rPr>
              <a:t>Wire one end of the switches with </a:t>
            </a:r>
            <a:r>
              <a:rPr lang="en-US" sz="1600" err="1">
                <a:ea typeface="+mn-lt"/>
                <a:cs typeface="+mn-lt"/>
              </a:rPr>
              <a:t>Vcc</a:t>
            </a:r>
            <a:r>
              <a:rPr lang="en-US" sz="1600" dirty="0">
                <a:ea typeface="+mn-lt"/>
                <a:cs typeface="+mn-lt"/>
              </a:rPr>
              <a:t>. </a:t>
            </a:r>
          </a:p>
          <a:p>
            <a:pPr marL="457200" indent="-457200">
              <a:buAutoNum type="arabicPeriod"/>
            </a:pPr>
            <a:r>
              <a:rPr lang="en-US" sz="1600" dirty="0">
                <a:ea typeface="+mn-lt"/>
                <a:cs typeface="+mn-lt"/>
              </a:rPr>
              <a:t>Wire one end of resistors to GND. </a:t>
            </a:r>
          </a:p>
          <a:p>
            <a:pPr marL="457200" indent="-457200">
              <a:buAutoNum type="arabicPeriod"/>
            </a:pPr>
            <a:r>
              <a:rPr lang="en-US" sz="1600" dirty="0">
                <a:ea typeface="+mn-lt"/>
                <a:cs typeface="+mn-lt"/>
              </a:rPr>
              <a:t> Now connect the other end of the switches to the resistors and wire it to the gates of XOR IC. </a:t>
            </a:r>
          </a:p>
          <a:p>
            <a:pPr marL="457200" indent="-457200">
              <a:buAutoNum type="arabicPeriod"/>
            </a:pPr>
            <a:r>
              <a:rPr lang="en-US" sz="1600" dirty="0">
                <a:ea typeface="+mn-lt"/>
                <a:cs typeface="+mn-lt"/>
              </a:rPr>
              <a:t>Now the output of the XOR is sent as inputs in NOR IC and is grounded with help of a resistor simultaneously. </a:t>
            </a:r>
          </a:p>
          <a:p>
            <a:pPr marL="457200" indent="-457200">
              <a:buAutoNum type="arabicPeriod"/>
            </a:pPr>
            <a:r>
              <a:rPr lang="en-US" sz="1600" dirty="0">
                <a:ea typeface="+mn-lt"/>
                <a:cs typeface="+mn-lt"/>
              </a:rPr>
              <a:t>Connect the led lights (green &amp; red) and ground them with help of resistors</a:t>
            </a:r>
            <a:endParaRPr lang="en-US" sz="1600" dirty="0"/>
          </a:p>
        </p:txBody>
      </p:sp>
    </p:spTree>
    <p:extLst>
      <p:ext uri="{BB962C8B-B14F-4D97-AF65-F5344CB8AC3E}">
        <p14:creationId xmlns:p14="http://schemas.microsoft.com/office/powerpoint/2010/main" val="4234030979"/>
      </p:ext>
    </p:extLst>
  </p:cSld>
  <p:clrMapOvr>
    <a:masterClrMapping/>
  </p:clrMapOvr>
</p:sld>
</file>

<file path=ppt/theme/theme1.xml><?xml version="1.0" encoding="utf-8"?>
<a:theme xmlns:a="http://schemas.openxmlformats.org/drawingml/2006/main" name="161997-network-cab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97</TotalTime>
  <Words>541</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161997-network-cable-template-16x9</vt:lpstr>
      <vt:lpstr>Berlin</vt:lpstr>
      <vt:lpstr>4 BITS PASSWORD SECURITY</vt:lpstr>
      <vt:lpstr>PowerPoint Presentation</vt:lpstr>
      <vt:lpstr>OBJECTIVES</vt:lpstr>
      <vt:lpstr>COMPONENT LIST</vt:lpstr>
      <vt:lpstr>4001 Quad NOR Gate</vt:lpstr>
      <vt:lpstr>4070 Quad XOR Gate</vt:lpstr>
      <vt:lpstr>Four-Position DIP Switches</vt:lpstr>
      <vt:lpstr>PowerPoint Presentation</vt:lpstr>
      <vt:lpstr>CONSTRUCTIONS</vt:lpstr>
      <vt:lpstr>PowerPoint Presentation</vt:lpstr>
      <vt:lpstr>WORKING PRINCIPLE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ALARM CIRCUIT</dc:title>
  <dc:creator>Abdullah Vohra</dc:creator>
  <cp:lastModifiedBy>(SP21-BSE-010)    ALI HAMZA</cp:lastModifiedBy>
  <cp:revision>158</cp:revision>
  <dcterms:created xsi:type="dcterms:W3CDTF">2022-06-19T08:17:52Z</dcterms:created>
  <dcterms:modified xsi:type="dcterms:W3CDTF">2023-12-18T20:54:37Z</dcterms:modified>
</cp:coreProperties>
</file>