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79" r:id="rId2"/>
    <p:sldId id="283" r:id="rId3"/>
    <p:sldId id="284" r:id="rId4"/>
    <p:sldId id="256" r:id="rId5"/>
    <p:sldId id="315" r:id="rId6"/>
    <p:sldId id="281" r:id="rId7"/>
    <p:sldId id="323" r:id="rId8"/>
    <p:sldId id="264" r:id="rId9"/>
    <p:sldId id="266" r:id="rId10"/>
    <p:sldId id="288" r:id="rId11"/>
    <p:sldId id="285" r:id="rId12"/>
    <p:sldId id="289" r:id="rId13"/>
    <p:sldId id="290" r:id="rId14"/>
    <p:sldId id="296" r:id="rId15"/>
    <p:sldId id="291" r:id="rId16"/>
    <p:sldId id="295" r:id="rId17"/>
    <p:sldId id="293" r:id="rId18"/>
    <p:sldId id="294" r:id="rId19"/>
    <p:sldId id="298" r:id="rId20"/>
    <p:sldId id="267" r:id="rId21"/>
    <p:sldId id="269" r:id="rId22"/>
    <p:sldId id="309" r:id="rId23"/>
    <p:sldId id="310" r:id="rId24"/>
    <p:sldId id="311" r:id="rId25"/>
    <p:sldId id="312" r:id="rId26"/>
    <p:sldId id="313" r:id="rId27"/>
    <p:sldId id="314" r:id="rId28"/>
    <p:sldId id="324" r:id="rId29"/>
    <p:sldId id="322" r:id="rId30"/>
    <p:sldId id="317" r:id="rId31"/>
    <p:sldId id="320" r:id="rId32"/>
    <p:sldId id="321" r:id="rId33"/>
    <p:sldId id="29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AAF4"/>
    <a:srgbClr val="B0BDF6"/>
    <a:srgbClr val="A063F9"/>
    <a:srgbClr val="B482DA"/>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22E833-D2AE-488C-944C-CBF0A538DB5D}" type="datetimeFigureOut">
              <a:rPr lang="en-IN" smtClean="0"/>
              <a:t>21-05-2024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D45395-41ED-4A4B-80BA-DD8FA725ADE0}" type="slidenum">
              <a:rPr lang="en-IN" smtClean="0"/>
              <a:t>‹#›</a:t>
            </a:fld>
            <a:endParaRPr lang="en-IN"/>
          </a:p>
        </p:txBody>
      </p:sp>
    </p:spTree>
    <p:extLst>
      <p:ext uri="{BB962C8B-B14F-4D97-AF65-F5344CB8AC3E}">
        <p14:creationId xmlns:p14="http://schemas.microsoft.com/office/powerpoint/2010/main" val="2808413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D45395-41ED-4A4B-80BA-DD8FA725ADE0}" type="slidenum">
              <a:rPr lang="en-IN" smtClean="0"/>
              <a:t>11</a:t>
            </a:fld>
            <a:endParaRPr lang="en-IN"/>
          </a:p>
        </p:txBody>
      </p:sp>
    </p:spTree>
    <p:extLst>
      <p:ext uri="{BB962C8B-B14F-4D97-AF65-F5344CB8AC3E}">
        <p14:creationId xmlns:p14="http://schemas.microsoft.com/office/powerpoint/2010/main" val="239294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D45395-41ED-4A4B-80BA-DD8FA725ADE0}" type="slidenum">
              <a:rPr lang="en-IN" smtClean="0"/>
              <a:t>12</a:t>
            </a:fld>
            <a:endParaRPr lang="en-IN"/>
          </a:p>
        </p:txBody>
      </p:sp>
    </p:spTree>
    <p:extLst>
      <p:ext uri="{BB962C8B-B14F-4D97-AF65-F5344CB8AC3E}">
        <p14:creationId xmlns:p14="http://schemas.microsoft.com/office/powerpoint/2010/main" val="1841483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D45395-41ED-4A4B-80BA-DD8FA725ADE0}" type="slidenum">
              <a:rPr lang="en-IN" smtClean="0"/>
              <a:t>13</a:t>
            </a:fld>
            <a:endParaRPr lang="en-IN"/>
          </a:p>
        </p:txBody>
      </p:sp>
    </p:spTree>
    <p:extLst>
      <p:ext uri="{BB962C8B-B14F-4D97-AF65-F5344CB8AC3E}">
        <p14:creationId xmlns:p14="http://schemas.microsoft.com/office/powerpoint/2010/main" val="2528565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D45395-41ED-4A4B-80BA-DD8FA725ADE0}" type="slidenum">
              <a:rPr lang="en-IN" smtClean="0"/>
              <a:t>22</a:t>
            </a:fld>
            <a:endParaRPr lang="en-IN"/>
          </a:p>
        </p:txBody>
      </p:sp>
    </p:spTree>
    <p:extLst>
      <p:ext uri="{BB962C8B-B14F-4D97-AF65-F5344CB8AC3E}">
        <p14:creationId xmlns:p14="http://schemas.microsoft.com/office/powerpoint/2010/main" val="782697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D45395-41ED-4A4B-80BA-DD8FA725ADE0}" type="slidenum">
              <a:rPr lang="en-IN" smtClean="0"/>
              <a:t>23</a:t>
            </a:fld>
            <a:endParaRPr lang="en-IN"/>
          </a:p>
        </p:txBody>
      </p:sp>
    </p:spTree>
    <p:extLst>
      <p:ext uri="{BB962C8B-B14F-4D97-AF65-F5344CB8AC3E}">
        <p14:creationId xmlns:p14="http://schemas.microsoft.com/office/powerpoint/2010/main" val="3850118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D45395-41ED-4A4B-80BA-DD8FA725ADE0}" type="slidenum">
              <a:rPr lang="en-IN" smtClean="0"/>
              <a:t>24</a:t>
            </a:fld>
            <a:endParaRPr lang="en-IN"/>
          </a:p>
        </p:txBody>
      </p:sp>
    </p:spTree>
    <p:extLst>
      <p:ext uri="{BB962C8B-B14F-4D97-AF65-F5344CB8AC3E}">
        <p14:creationId xmlns:p14="http://schemas.microsoft.com/office/powerpoint/2010/main" val="4260402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D45395-41ED-4A4B-80BA-DD8FA725ADE0}" type="slidenum">
              <a:rPr lang="en-IN" smtClean="0"/>
              <a:t>25</a:t>
            </a:fld>
            <a:endParaRPr lang="en-IN"/>
          </a:p>
        </p:txBody>
      </p:sp>
    </p:spTree>
    <p:extLst>
      <p:ext uri="{BB962C8B-B14F-4D97-AF65-F5344CB8AC3E}">
        <p14:creationId xmlns:p14="http://schemas.microsoft.com/office/powerpoint/2010/main" val="4127352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D45395-41ED-4A4B-80BA-DD8FA725ADE0}" type="slidenum">
              <a:rPr lang="en-IN" smtClean="0"/>
              <a:t>26</a:t>
            </a:fld>
            <a:endParaRPr lang="en-IN"/>
          </a:p>
        </p:txBody>
      </p:sp>
    </p:spTree>
    <p:extLst>
      <p:ext uri="{BB962C8B-B14F-4D97-AF65-F5344CB8AC3E}">
        <p14:creationId xmlns:p14="http://schemas.microsoft.com/office/powerpoint/2010/main" val="2865864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D45395-41ED-4A4B-80BA-DD8FA725ADE0}" type="slidenum">
              <a:rPr lang="en-IN" smtClean="0"/>
              <a:t>27</a:t>
            </a:fld>
            <a:endParaRPr lang="en-IN"/>
          </a:p>
        </p:txBody>
      </p:sp>
    </p:spTree>
    <p:extLst>
      <p:ext uri="{BB962C8B-B14F-4D97-AF65-F5344CB8AC3E}">
        <p14:creationId xmlns:p14="http://schemas.microsoft.com/office/powerpoint/2010/main" val="2692578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33AD5-6EA6-13ED-AB1C-8EDD26C847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BFD05C-5E03-5760-EFA9-5A6F7A0175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5BA8F1-D81C-91AD-C36E-21B4B41FE942}"/>
              </a:ext>
            </a:extLst>
          </p:cNvPr>
          <p:cNvSpPr>
            <a:spLocks noGrp="1"/>
          </p:cNvSpPr>
          <p:nvPr>
            <p:ph type="dt" sz="half" idx="10"/>
          </p:nvPr>
        </p:nvSpPr>
        <p:spPr/>
        <p:txBody>
          <a:bodyPr/>
          <a:lstStyle/>
          <a:p>
            <a:fld id="{612AADD3-83A7-4C69-8FF6-8DB1F23656D6}" type="datetimeFigureOut">
              <a:rPr lang="en-IN" smtClean="0"/>
              <a:t>21-05-2024</a:t>
            </a:fld>
            <a:endParaRPr lang="en-IN"/>
          </a:p>
        </p:txBody>
      </p:sp>
      <p:sp>
        <p:nvSpPr>
          <p:cNvPr id="5" name="Footer Placeholder 4">
            <a:extLst>
              <a:ext uri="{FF2B5EF4-FFF2-40B4-BE49-F238E27FC236}">
                <a16:creationId xmlns:a16="http://schemas.microsoft.com/office/drawing/2014/main" id="{7B6D81CE-0949-5137-CAB3-D90C1D418E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205EDB-2D80-AB79-D394-2D6DFD6100CB}"/>
              </a:ext>
            </a:extLst>
          </p:cNvPr>
          <p:cNvSpPr>
            <a:spLocks noGrp="1"/>
          </p:cNvSpPr>
          <p:nvPr>
            <p:ph type="sldNum" sz="quarter" idx="12"/>
          </p:nvPr>
        </p:nvSpPr>
        <p:spPr/>
        <p:txBody>
          <a:bodyPr/>
          <a:lstStyle/>
          <a:p>
            <a:fld id="{0995BA48-B08A-476D-962A-681E8F7164B3}" type="slidenum">
              <a:rPr lang="en-IN" smtClean="0"/>
              <a:t>‹#›</a:t>
            </a:fld>
            <a:endParaRPr lang="en-IN"/>
          </a:p>
        </p:txBody>
      </p:sp>
    </p:spTree>
    <p:extLst>
      <p:ext uri="{BB962C8B-B14F-4D97-AF65-F5344CB8AC3E}">
        <p14:creationId xmlns:p14="http://schemas.microsoft.com/office/powerpoint/2010/main" val="2936384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F66DB-7A08-E790-F320-85BDECE670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BF93F8-935F-978A-AFF7-03470B113B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BC74CB-EF01-1D99-B5E9-2A9E6066607A}"/>
              </a:ext>
            </a:extLst>
          </p:cNvPr>
          <p:cNvSpPr>
            <a:spLocks noGrp="1"/>
          </p:cNvSpPr>
          <p:nvPr>
            <p:ph type="dt" sz="half" idx="10"/>
          </p:nvPr>
        </p:nvSpPr>
        <p:spPr/>
        <p:txBody>
          <a:bodyPr/>
          <a:lstStyle/>
          <a:p>
            <a:fld id="{612AADD3-83A7-4C69-8FF6-8DB1F23656D6}" type="datetimeFigureOut">
              <a:rPr lang="en-IN" smtClean="0"/>
              <a:t>21-05-2024</a:t>
            </a:fld>
            <a:endParaRPr lang="en-IN"/>
          </a:p>
        </p:txBody>
      </p:sp>
      <p:sp>
        <p:nvSpPr>
          <p:cNvPr id="5" name="Footer Placeholder 4">
            <a:extLst>
              <a:ext uri="{FF2B5EF4-FFF2-40B4-BE49-F238E27FC236}">
                <a16:creationId xmlns:a16="http://schemas.microsoft.com/office/drawing/2014/main" id="{29C6FD3B-B0E7-8C54-D954-6FF8A126BA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C49EE0-D508-0258-12D9-6C229C29DE61}"/>
              </a:ext>
            </a:extLst>
          </p:cNvPr>
          <p:cNvSpPr>
            <a:spLocks noGrp="1"/>
          </p:cNvSpPr>
          <p:nvPr>
            <p:ph type="sldNum" sz="quarter" idx="12"/>
          </p:nvPr>
        </p:nvSpPr>
        <p:spPr/>
        <p:txBody>
          <a:bodyPr/>
          <a:lstStyle/>
          <a:p>
            <a:fld id="{0995BA48-B08A-476D-962A-681E8F7164B3}" type="slidenum">
              <a:rPr lang="en-IN" smtClean="0"/>
              <a:t>‹#›</a:t>
            </a:fld>
            <a:endParaRPr lang="en-IN"/>
          </a:p>
        </p:txBody>
      </p:sp>
    </p:spTree>
    <p:extLst>
      <p:ext uri="{BB962C8B-B14F-4D97-AF65-F5344CB8AC3E}">
        <p14:creationId xmlns:p14="http://schemas.microsoft.com/office/powerpoint/2010/main" val="1702363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567604-B0A2-5083-1B5B-FE56AD3EC8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9F0487-85BD-B2FA-3CE5-9C27C308B4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7E2B27-F459-633A-613B-4025DC07D2F9}"/>
              </a:ext>
            </a:extLst>
          </p:cNvPr>
          <p:cNvSpPr>
            <a:spLocks noGrp="1"/>
          </p:cNvSpPr>
          <p:nvPr>
            <p:ph type="dt" sz="half" idx="10"/>
          </p:nvPr>
        </p:nvSpPr>
        <p:spPr/>
        <p:txBody>
          <a:bodyPr/>
          <a:lstStyle/>
          <a:p>
            <a:fld id="{612AADD3-83A7-4C69-8FF6-8DB1F23656D6}" type="datetimeFigureOut">
              <a:rPr lang="en-IN" smtClean="0"/>
              <a:t>21-05-2024</a:t>
            </a:fld>
            <a:endParaRPr lang="en-IN"/>
          </a:p>
        </p:txBody>
      </p:sp>
      <p:sp>
        <p:nvSpPr>
          <p:cNvPr id="5" name="Footer Placeholder 4">
            <a:extLst>
              <a:ext uri="{FF2B5EF4-FFF2-40B4-BE49-F238E27FC236}">
                <a16:creationId xmlns:a16="http://schemas.microsoft.com/office/drawing/2014/main" id="{E3E10094-383B-313A-C2C6-FC2E8A7209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35CDDF-A30A-430C-9D12-03A1AF0FC8F4}"/>
              </a:ext>
            </a:extLst>
          </p:cNvPr>
          <p:cNvSpPr>
            <a:spLocks noGrp="1"/>
          </p:cNvSpPr>
          <p:nvPr>
            <p:ph type="sldNum" sz="quarter" idx="12"/>
          </p:nvPr>
        </p:nvSpPr>
        <p:spPr/>
        <p:txBody>
          <a:bodyPr/>
          <a:lstStyle/>
          <a:p>
            <a:fld id="{0995BA48-B08A-476D-962A-681E8F7164B3}" type="slidenum">
              <a:rPr lang="en-IN" smtClean="0"/>
              <a:t>‹#›</a:t>
            </a:fld>
            <a:endParaRPr lang="en-IN"/>
          </a:p>
        </p:txBody>
      </p:sp>
    </p:spTree>
    <p:extLst>
      <p:ext uri="{BB962C8B-B14F-4D97-AF65-F5344CB8AC3E}">
        <p14:creationId xmlns:p14="http://schemas.microsoft.com/office/powerpoint/2010/main" val="1333609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B7492-159B-7C0B-749E-1125001F55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093F5C-1221-AFD7-3477-DFF4FFC3DD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546A5B-DEF5-E396-E17D-C233E3F2C067}"/>
              </a:ext>
            </a:extLst>
          </p:cNvPr>
          <p:cNvSpPr>
            <a:spLocks noGrp="1"/>
          </p:cNvSpPr>
          <p:nvPr>
            <p:ph type="dt" sz="half" idx="10"/>
          </p:nvPr>
        </p:nvSpPr>
        <p:spPr/>
        <p:txBody>
          <a:bodyPr/>
          <a:lstStyle/>
          <a:p>
            <a:fld id="{612AADD3-83A7-4C69-8FF6-8DB1F23656D6}" type="datetimeFigureOut">
              <a:rPr lang="en-IN" smtClean="0"/>
              <a:t>21-05-2024</a:t>
            </a:fld>
            <a:endParaRPr lang="en-IN"/>
          </a:p>
        </p:txBody>
      </p:sp>
      <p:sp>
        <p:nvSpPr>
          <p:cNvPr id="5" name="Footer Placeholder 4">
            <a:extLst>
              <a:ext uri="{FF2B5EF4-FFF2-40B4-BE49-F238E27FC236}">
                <a16:creationId xmlns:a16="http://schemas.microsoft.com/office/drawing/2014/main" id="{84383A0A-949A-ED7A-AF98-1BA0541A2B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03D014-B7BD-1C87-B5A3-4ED18A1633D8}"/>
              </a:ext>
            </a:extLst>
          </p:cNvPr>
          <p:cNvSpPr>
            <a:spLocks noGrp="1"/>
          </p:cNvSpPr>
          <p:nvPr>
            <p:ph type="sldNum" sz="quarter" idx="12"/>
          </p:nvPr>
        </p:nvSpPr>
        <p:spPr/>
        <p:txBody>
          <a:bodyPr/>
          <a:lstStyle/>
          <a:p>
            <a:fld id="{0995BA48-B08A-476D-962A-681E8F7164B3}" type="slidenum">
              <a:rPr lang="en-IN" smtClean="0"/>
              <a:t>‹#›</a:t>
            </a:fld>
            <a:endParaRPr lang="en-IN"/>
          </a:p>
        </p:txBody>
      </p:sp>
    </p:spTree>
    <p:extLst>
      <p:ext uri="{BB962C8B-B14F-4D97-AF65-F5344CB8AC3E}">
        <p14:creationId xmlns:p14="http://schemas.microsoft.com/office/powerpoint/2010/main" val="402432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1B4C3-6B09-B008-2AFA-334C53BAFD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57C2599-F25D-C30C-0452-43071E1133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A98287-FD8B-3795-1BFA-C1C7BBA1512E}"/>
              </a:ext>
            </a:extLst>
          </p:cNvPr>
          <p:cNvSpPr>
            <a:spLocks noGrp="1"/>
          </p:cNvSpPr>
          <p:nvPr>
            <p:ph type="dt" sz="half" idx="10"/>
          </p:nvPr>
        </p:nvSpPr>
        <p:spPr/>
        <p:txBody>
          <a:bodyPr/>
          <a:lstStyle/>
          <a:p>
            <a:fld id="{612AADD3-83A7-4C69-8FF6-8DB1F23656D6}" type="datetimeFigureOut">
              <a:rPr lang="en-IN" smtClean="0"/>
              <a:t>21-05-2024</a:t>
            </a:fld>
            <a:endParaRPr lang="en-IN"/>
          </a:p>
        </p:txBody>
      </p:sp>
      <p:sp>
        <p:nvSpPr>
          <p:cNvPr id="5" name="Footer Placeholder 4">
            <a:extLst>
              <a:ext uri="{FF2B5EF4-FFF2-40B4-BE49-F238E27FC236}">
                <a16:creationId xmlns:a16="http://schemas.microsoft.com/office/drawing/2014/main" id="{54619AAD-5998-CDF5-F545-329ECD34F7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5AC66E-CEEF-80DF-E188-BEEEE7C2E52C}"/>
              </a:ext>
            </a:extLst>
          </p:cNvPr>
          <p:cNvSpPr>
            <a:spLocks noGrp="1"/>
          </p:cNvSpPr>
          <p:nvPr>
            <p:ph type="sldNum" sz="quarter" idx="12"/>
          </p:nvPr>
        </p:nvSpPr>
        <p:spPr/>
        <p:txBody>
          <a:bodyPr/>
          <a:lstStyle/>
          <a:p>
            <a:fld id="{0995BA48-B08A-476D-962A-681E8F7164B3}" type="slidenum">
              <a:rPr lang="en-IN" smtClean="0"/>
              <a:t>‹#›</a:t>
            </a:fld>
            <a:endParaRPr lang="en-IN"/>
          </a:p>
        </p:txBody>
      </p:sp>
    </p:spTree>
    <p:extLst>
      <p:ext uri="{BB962C8B-B14F-4D97-AF65-F5344CB8AC3E}">
        <p14:creationId xmlns:p14="http://schemas.microsoft.com/office/powerpoint/2010/main" val="1614298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14FB9-D2BA-E134-7B5B-1F0649247E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5347E1-5EFB-1A74-3079-88A085FCC8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8C51A1-80A9-353B-9A1E-15DF84A656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BB9C39-44B3-FAE7-0C5D-C16024088B33}"/>
              </a:ext>
            </a:extLst>
          </p:cNvPr>
          <p:cNvSpPr>
            <a:spLocks noGrp="1"/>
          </p:cNvSpPr>
          <p:nvPr>
            <p:ph type="dt" sz="half" idx="10"/>
          </p:nvPr>
        </p:nvSpPr>
        <p:spPr/>
        <p:txBody>
          <a:bodyPr/>
          <a:lstStyle/>
          <a:p>
            <a:fld id="{612AADD3-83A7-4C69-8FF6-8DB1F23656D6}" type="datetimeFigureOut">
              <a:rPr lang="en-IN" smtClean="0"/>
              <a:t>21-05-2024</a:t>
            </a:fld>
            <a:endParaRPr lang="en-IN"/>
          </a:p>
        </p:txBody>
      </p:sp>
      <p:sp>
        <p:nvSpPr>
          <p:cNvPr id="6" name="Footer Placeholder 5">
            <a:extLst>
              <a:ext uri="{FF2B5EF4-FFF2-40B4-BE49-F238E27FC236}">
                <a16:creationId xmlns:a16="http://schemas.microsoft.com/office/drawing/2014/main" id="{20AEAD08-8205-3C38-826F-F2907A78AC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4709C6-A8F4-360F-E742-143F8ADA296F}"/>
              </a:ext>
            </a:extLst>
          </p:cNvPr>
          <p:cNvSpPr>
            <a:spLocks noGrp="1"/>
          </p:cNvSpPr>
          <p:nvPr>
            <p:ph type="sldNum" sz="quarter" idx="12"/>
          </p:nvPr>
        </p:nvSpPr>
        <p:spPr/>
        <p:txBody>
          <a:bodyPr/>
          <a:lstStyle/>
          <a:p>
            <a:fld id="{0995BA48-B08A-476D-962A-681E8F7164B3}" type="slidenum">
              <a:rPr lang="en-IN" smtClean="0"/>
              <a:t>‹#›</a:t>
            </a:fld>
            <a:endParaRPr lang="en-IN"/>
          </a:p>
        </p:txBody>
      </p:sp>
    </p:spTree>
    <p:extLst>
      <p:ext uri="{BB962C8B-B14F-4D97-AF65-F5344CB8AC3E}">
        <p14:creationId xmlns:p14="http://schemas.microsoft.com/office/powerpoint/2010/main" val="105735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D3C8F-6BC8-6C2C-6B0F-40AE3EB118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DD7BB7-2908-8A77-83E9-5D81AAE103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975E00-72D7-ABBD-3DA7-B29E1A8680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F3AC09-1091-8764-F673-4B927CC71A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EE3DC4-A1AD-B6ED-B29F-E72D81F749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BDA47AB-9CBD-2673-DB7F-195A8B195BAF}"/>
              </a:ext>
            </a:extLst>
          </p:cNvPr>
          <p:cNvSpPr>
            <a:spLocks noGrp="1"/>
          </p:cNvSpPr>
          <p:nvPr>
            <p:ph type="dt" sz="half" idx="10"/>
          </p:nvPr>
        </p:nvSpPr>
        <p:spPr/>
        <p:txBody>
          <a:bodyPr/>
          <a:lstStyle/>
          <a:p>
            <a:fld id="{612AADD3-83A7-4C69-8FF6-8DB1F23656D6}" type="datetimeFigureOut">
              <a:rPr lang="en-IN" smtClean="0"/>
              <a:t>21-05-2024</a:t>
            </a:fld>
            <a:endParaRPr lang="en-IN"/>
          </a:p>
        </p:txBody>
      </p:sp>
      <p:sp>
        <p:nvSpPr>
          <p:cNvPr id="8" name="Footer Placeholder 7">
            <a:extLst>
              <a:ext uri="{FF2B5EF4-FFF2-40B4-BE49-F238E27FC236}">
                <a16:creationId xmlns:a16="http://schemas.microsoft.com/office/drawing/2014/main" id="{78D05509-92C4-0972-770E-C16A01034CF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C4C8ED9-32D5-35CF-3ED3-BD19A306D2D4}"/>
              </a:ext>
            </a:extLst>
          </p:cNvPr>
          <p:cNvSpPr>
            <a:spLocks noGrp="1"/>
          </p:cNvSpPr>
          <p:nvPr>
            <p:ph type="sldNum" sz="quarter" idx="12"/>
          </p:nvPr>
        </p:nvSpPr>
        <p:spPr/>
        <p:txBody>
          <a:bodyPr/>
          <a:lstStyle/>
          <a:p>
            <a:fld id="{0995BA48-B08A-476D-962A-681E8F7164B3}" type="slidenum">
              <a:rPr lang="en-IN" smtClean="0"/>
              <a:t>‹#›</a:t>
            </a:fld>
            <a:endParaRPr lang="en-IN"/>
          </a:p>
        </p:txBody>
      </p:sp>
    </p:spTree>
    <p:extLst>
      <p:ext uri="{BB962C8B-B14F-4D97-AF65-F5344CB8AC3E}">
        <p14:creationId xmlns:p14="http://schemas.microsoft.com/office/powerpoint/2010/main" val="1455808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C8981-2C93-AD37-90EE-E0057E0F5C3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D827BD-B9C9-8333-768D-C610FD290EF9}"/>
              </a:ext>
            </a:extLst>
          </p:cNvPr>
          <p:cNvSpPr>
            <a:spLocks noGrp="1"/>
          </p:cNvSpPr>
          <p:nvPr>
            <p:ph type="dt" sz="half" idx="10"/>
          </p:nvPr>
        </p:nvSpPr>
        <p:spPr/>
        <p:txBody>
          <a:bodyPr/>
          <a:lstStyle/>
          <a:p>
            <a:fld id="{612AADD3-83A7-4C69-8FF6-8DB1F23656D6}" type="datetimeFigureOut">
              <a:rPr lang="en-IN" smtClean="0"/>
              <a:t>21-05-2024</a:t>
            </a:fld>
            <a:endParaRPr lang="en-IN"/>
          </a:p>
        </p:txBody>
      </p:sp>
      <p:sp>
        <p:nvSpPr>
          <p:cNvPr id="4" name="Footer Placeholder 3">
            <a:extLst>
              <a:ext uri="{FF2B5EF4-FFF2-40B4-BE49-F238E27FC236}">
                <a16:creationId xmlns:a16="http://schemas.microsoft.com/office/drawing/2014/main" id="{8FC2967B-9570-70C3-41DA-D1661746F4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B8579EC-7C1E-6693-5FF7-DC7320927987}"/>
              </a:ext>
            </a:extLst>
          </p:cNvPr>
          <p:cNvSpPr>
            <a:spLocks noGrp="1"/>
          </p:cNvSpPr>
          <p:nvPr>
            <p:ph type="sldNum" sz="quarter" idx="12"/>
          </p:nvPr>
        </p:nvSpPr>
        <p:spPr/>
        <p:txBody>
          <a:bodyPr/>
          <a:lstStyle/>
          <a:p>
            <a:fld id="{0995BA48-B08A-476D-962A-681E8F7164B3}" type="slidenum">
              <a:rPr lang="en-IN" smtClean="0"/>
              <a:t>‹#›</a:t>
            </a:fld>
            <a:endParaRPr lang="en-IN"/>
          </a:p>
        </p:txBody>
      </p:sp>
    </p:spTree>
    <p:extLst>
      <p:ext uri="{BB962C8B-B14F-4D97-AF65-F5344CB8AC3E}">
        <p14:creationId xmlns:p14="http://schemas.microsoft.com/office/powerpoint/2010/main" val="2971006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A10069-CE94-52D0-AE58-223E20E8C65B}"/>
              </a:ext>
            </a:extLst>
          </p:cNvPr>
          <p:cNvSpPr>
            <a:spLocks noGrp="1"/>
          </p:cNvSpPr>
          <p:nvPr>
            <p:ph type="dt" sz="half" idx="10"/>
          </p:nvPr>
        </p:nvSpPr>
        <p:spPr/>
        <p:txBody>
          <a:bodyPr/>
          <a:lstStyle/>
          <a:p>
            <a:fld id="{612AADD3-83A7-4C69-8FF6-8DB1F23656D6}" type="datetimeFigureOut">
              <a:rPr lang="en-IN" smtClean="0"/>
              <a:t>21-05-2024</a:t>
            </a:fld>
            <a:endParaRPr lang="en-IN"/>
          </a:p>
        </p:txBody>
      </p:sp>
      <p:sp>
        <p:nvSpPr>
          <p:cNvPr id="3" name="Footer Placeholder 2">
            <a:extLst>
              <a:ext uri="{FF2B5EF4-FFF2-40B4-BE49-F238E27FC236}">
                <a16:creationId xmlns:a16="http://schemas.microsoft.com/office/drawing/2014/main" id="{609EC615-882B-098B-24E2-042394E1E3E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1F9005-2953-EA72-C52B-0B7A918E019C}"/>
              </a:ext>
            </a:extLst>
          </p:cNvPr>
          <p:cNvSpPr>
            <a:spLocks noGrp="1"/>
          </p:cNvSpPr>
          <p:nvPr>
            <p:ph type="sldNum" sz="quarter" idx="12"/>
          </p:nvPr>
        </p:nvSpPr>
        <p:spPr/>
        <p:txBody>
          <a:bodyPr/>
          <a:lstStyle/>
          <a:p>
            <a:fld id="{0995BA48-B08A-476D-962A-681E8F7164B3}" type="slidenum">
              <a:rPr lang="en-IN" smtClean="0"/>
              <a:t>‹#›</a:t>
            </a:fld>
            <a:endParaRPr lang="en-IN"/>
          </a:p>
        </p:txBody>
      </p:sp>
    </p:spTree>
    <p:extLst>
      <p:ext uri="{BB962C8B-B14F-4D97-AF65-F5344CB8AC3E}">
        <p14:creationId xmlns:p14="http://schemas.microsoft.com/office/powerpoint/2010/main" val="2170073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D8D1-7D56-D861-F07D-6DA2FF9D0F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2BED1E-56B6-3161-20C9-E8C0351C1B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6EF063-836B-4124-DF30-A6FB1D79B5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D88CA0-E030-8129-93D1-6530CAB89295}"/>
              </a:ext>
            </a:extLst>
          </p:cNvPr>
          <p:cNvSpPr>
            <a:spLocks noGrp="1"/>
          </p:cNvSpPr>
          <p:nvPr>
            <p:ph type="dt" sz="half" idx="10"/>
          </p:nvPr>
        </p:nvSpPr>
        <p:spPr/>
        <p:txBody>
          <a:bodyPr/>
          <a:lstStyle/>
          <a:p>
            <a:fld id="{612AADD3-83A7-4C69-8FF6-8DB1F23656D6}" type="datetimeFigureOut">
              <a:rPr lang="en-IN" smtClean="0"/>
              <a:t>21-05-2024</a:t>
            </a:fld>
            <a:endParaRPr lang="en-IN"/>
          </a:p>
        </p:txBody>
      </p:sp>
      <p:sp>
        <p:nvSpPr>
          <p:cNvPr id="6" name="Footer Placeholder 5">
            <a:extLst>
              <a:ext uri="{FF2B5EF4-FFF2-40B4-BE49-F238E27FC236}">
                <a16:creationId xmlns:a16="http://schemas.microsoft.com/office/drawing/2014/main" id="{01173F5A-13D0-17B1-D71E-A4F19C6EA4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2BE76B-7D6D-AD4F-665B-CC394E377320}"/>
              </a:ext>
            </a:extLst>
          </p:cNvPr>
          <p:cNvSpPr>
            <a:spLocks noGrp="1"/>
          </p:cNvSpPr>
          <p:nvPr>
            <p:ph type="sldNum" sz="quarter" idx="12"/>
          </p:nvPr>
        </p:nvSpPr>
        <p:spPr/>
        <p:txBody>
          <a:bodyPr/>
          <a:lstStyle/>
          <a:p>
            <a:fld id="{0995BA48-B08A-476D-962A-681E8F7164B3}" type="slidenum">
              <a:rPr lang="en-IN" smtClean="0"/>
              <a:t>‹#›</a:t>
            </a:fld>
            <a:endParaRPr lang="en-IN"/>
          </a:p>
        </p:txBody>
      </p:sp>
    </p:spTree>
    <p:extLst>
      <p:ext uri="{BB962C8B-B14F-4D97-AF65-F5344CB8AC3E}">
        <p14:creationId xmlns:p14="http://schemas.microsoft.com/office/powerpoint/2010/main" val="1612376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7984C-1F16-CF46-E5BB-11C384CE5C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825AA3-AE85-430A-0C4E-514CE7DC52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01D5B7-B339-9A1C-96DB-BB305BB513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DC82CC-4A7B-0277-E32A-316906D26734}"/>
              </a:ext>
            </a:extLst>
          </p:cNvPr>
          <p:cNvSpPr>
            <a:spLocks noGrp="1"/>
          </p:cNvSpPr>
          <p:nvPr>
            <p:ph type="dt" sz="half" idx="10"/>
          </p:nvPr>
        </p:nvSpPr>
        <p:spPr/>
        <p:txBody>
          <a:bodyPr/>
          <a:lstStyle/>
          <a:p>
            <a:fld id="{612AADD3-83A7-4C69-8FF6-8DB1F23656D6}" type="datetimeFigureOut">
              <a:rPr lang="en-IN" smtClean="0"/>
              <a:t>21-05-2024</a:t>
            </a:fld>
            <a:endParaRPr lang="en-IN"/>
          </a:p>
        </p:txBody>
      </p:sp>
      <p:sp>
        <p:nvSpPr>
          <p:cNvPr id="6" name="Footer Placeholder 5">
            <a:extLst>
              <a:ext uri="{FF2B5EF4-FFF2-40B4-BE49-F238E27FC236}">
                <a16:creationId xmlns:a16="http://schemas.microsoft.com/office/drawing/2014/main" id="{E9C40A97-75ED-09B7-83BA-6833E9DDC3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1DF6E0-CFC3-C7E5-79C3-D9E283063148}"/>
              </a:ext>
            </a:extLst>
          </p:cNvPr>
          <p:cNvSpPr>
            <a:spLocks noGrp="1"/>
          </p:cNvSpPr>
          <p:nvPr>
            <p:ph type="sldNum" sz="quarter" idx="12"/>
          </p:nvPr>
        </p:nvSpPr>
        <p:spPr/>
        <p:txBody>
          <a:bodyPr/>
          <a:lstStyle/>
          <a:p>
            <a:fld id="{0995BA48-B08A-476D-962A-681E8F7164B3}" type="slidenum">
              <a:rPr lang="en-IN" smtClean="0"/>
              <a:t>‹#›</a:t>
            </a:fld>
            <a:endParaRPr lang="en-IN"/>
          </a:p>
        </p:txBody>
      </p:sp>
    </p:spTree>
    <p:extLst>
      <p:ext uri="{BB962C8B-B14F-4D97-AF65-F5344CB8AC3E}">
        <p14:creationId xmlns:p14="http://schemas.microsoft.com/office/powerpoint/2010/main" val="1346574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3AAF4"/>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B79267-96B5-A6C6-B26D-0A26827184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9C00AD-7BB3-9E59-0185-583699B3DD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DF6D90-4BF5-BE0F-DCD6-47A6FFECA9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2AADD3-83A7-4C69-8FF6-8DB1F23656D6}" type="datetimeFigureOut">
              <a:rPr lang="en-IN" smtClean="0"/>
              <a:t>21-05-2024</a:t>
            </a:fld>
            <a:endParaRPr lang="en-IN"/>
          </a:p>
        </p:txBody>
      </p:sp>
      <p:sp>
        <p:nvSpPr>
          <p:cNvPr id="5" name="Footer Placeholder 4">
            <a:extLst>
              <a:ext uri="{FF2B5EF4-FFF2-40B4-BE49-F238E27FC236}">
                <a16:creationId xmlns:a16="http://schemas.microsoft.com/office/drawing/2014/main" id="{C40082F2-F6D3-B161-F7EF-93276F4395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CDC2382-1548-DBFD-E81B-6B027E0D06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95BA48-B08A-476D-962A-681E8F7164B3}" type="slidenum">
              <a:rPr lang="en-IN" smtClean="0"/>
              <a:t>‹#›</a:t>
            </a:fld>
            <a:endParaRPr lang="en-IN"/>
          </a:p>
        </p:txBody>
      </p:sp>
    </p:spTree>
    <p:extLst>
      <p:ext uri="{BB962C8B-B14F-4D97-AF65-F5344CB8AC3E}">
        <p14:creationId xmlns:p14="http://schemas.microsoft.com/office/powerpoint/2010/main" val="837624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arget="../media/image8.jpeg" Type="http://schemas.openxmlformats.org/officeDocument/2006/relationships/image"/><Relationship Id="rId1" Target="../slideLayouts/slideLayout6.xml" Type="http://schemas.openxmlformats.org/officeDocument/2006/relationships/slideLayout"/></Relationships>
</file>

<file path=ppt/slides/_rels/slide11.xml.rels><?xml version="1.0" encoding="UTF-8" standalone="yes" ?><Relationships xmlns="http://schemas.openxmlformats.org/package/2006/relationships"><Relationship Id="rId3" Target="../media/image8.jpeg" Type="http://schemas.openxmlformats.org/officeDocument/2006/relationships/image"/><Relationship Id="rId2" Target="../notesSlides/notesSlide1.xml" Type="http://schemas.openxmlformats.org/officeDocument/2006/relationships/notesSlide"/><Relationship Id="rId1" Target="../slideLayouts/slideLayout7.xml" Type="http://schemas.openxmlformats.org/officeDocument/2006/relationships/slideLayout"/></Relationships>
</file>

<file path=ppt/slides/_rels/slide12.xml.rels><?xml version="1.0" encoding="UTF-8" standalone="yes" ?><Relationships xmlns="http://schemas.openxmlformats.org/package/2006/relationships"><Relationship Id="rId3" Target="../media/image8.jpeg" Type="http://schemas.openxmlformats.org/officeDocument/2006/relationships/image"/><Relationship Id="rId2" Target="../notesSlides/notesSlide2.xml" Type="http://schemas.openxmlformats.org/officeDocument/2006/relationships/notesSlide"/><Relationship Id="rId1" Target="../slideLayouts/slideLayout7.xml" Type="http://schemas.openxmlformats.org/officeDocument/2006/relationships/slideLayout"/></Relationships>
</file>

<file path=ppt/slides/_rels/slide13.xml.rels><?xml version="1.0" encoding="UTF-8" standalone="yes" ?><Relationships xmlns="http://schemas.openxmlformats.org/package/2006/relationships"><Relationship Id="rId3" Target="../media/image8.jpeg" Type="http://schemas.openxmlformats.org/officeDocument/2006/relationships/image"/><Relationship Id="rId2" Target="../notesSlides/notesSlide3.xml" Type="http://schemas.openxmlformats.org/officeDocument/2006/relationships/notesSlide"/><Relationship Id="rId1" Target="../slideLayouts/slideLayout7.xml" Type="http://schemas.openxmlformats.org/officeDocument/2006/relationships/slideLayout"/></Relationships>
</file>

<file path=ppt/slides/_rels/slide14.xml.rels><?xml version="1.0" encoding="UTF-8" standalone="yes" ?><Relationships xmlns="http://schemas.openxmlformats.org/package/2006/relationships"><Relationship Id="rId2" Target="../media/image9.jpeg" Type="http://schemas.openxmlformats.org/officeDocument/2006/relationships/image"/><Relationship Id="rId1" Target="../slideLayouts/slideLayout7.xml" Type="http://schemas.openxmlformats.org/officeDocument/2006/relationships/slideLayout"/></Relationships>
</file>

<file path=ppt/slides/_rels/slide15.xml.rels><?xml version="1.0" encoding="UTF-8" standalone="yes" ?><Relationships xmlns="http://schemas.openxmlformats.org/package/2006/relationships"><Relationship Id="rId2" Target="../media/image9.jpeg" Type="http://schemas.openxmlformats.org/officeDocument/2006/relationships/image"/><Relationship Id="rId1" Target="../slideLayouts/slideLayout7.xml" Type="http://schemas.openxmlformats.org/officeDocument/2006/relationships/slideLayout"/></Relationships>
</file>

<file path=ppt/slides/_rels/slide16.xml.rels><?xml version="1.0" encoding="UTF-8" standalone="yes" ?><Relationships xmlns="http://schemas.openxmlformats.org/package/2006/relationships"><Relationship Id="rId2" Target="../media/image9.jpeg" Type="http://schemas.openxmlformats.org/officeDocument/2006/relationships/image"/><Relationship Id="rId1" Target="../slideLayouts/slideLayout7.xml" Type="http://schemas.openxmlformats.org/officeDocument/2006/relationships/slideLayout"/></Relationships>
</file>

<file path=ppt/slides/_rels/slide17.xml.rels><?xml version="1.0" encoding="UTF-8" standalone="yes" ?><Relationships xmlns="http://schemas.openxmlformats.org/package/2006/relationships"><Relationship Id="rId2" Target="../media/image9.jpeg" Type="http://schemas.openxmlformats.org/officeDocument/2006/relationships/image"/><Relationship Id="rId1" Target="../slideLayouts/slideLayout7.xml" Type="http://schemas.openxmlformats.org/officeDocument/2006/relationships/slideLayout"/></Relationships>
</file>

<file path=ppt/slides/_rels/slide18.xml.rels><?xml version="1.0" encoding="UTF-8" standalone="yes" ?><Relationships xmlns="http://schemas.openxmlformats.org/package/2006/relationships"><Relationship Id="rId2" Target="../media/image10.jpeg" Type="http://schemas.openxmlformats.org/officeDocument/2006/relationships/image"/><Relationship Id="rId1" Target="../slideLayouts/slideLayout7.xml" Type="http://schemas.openxmlformats.org/officeDocument/2006/relationships/slideLayout"/></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arget="../media/image4.jpeg" Type="http://schemas.openxmlformats.org/officeDocument/2006/relationships/image"/><Relationship Id="rId1" Target="../slideLayouts/slideLayout2.xml" Type="http://schemas.openxmlformats.org/officeDocument/2006/relationships/slideLayout"/></Relationships>
</file>

<file path=ppt/slides/_rels/slide9.xml.rels><?xml version="1.0" encoding="UTF-8" standalone="yes" ?><Relationships xmlns="http://schemas.openxmlformats.org/package/2006/relationships"><Relationship Id="rId3" Target="../media/image5.jpeg" Type="http://schemas.openxmlformats.org/officeDocument/2006/relationships/image"/><Relationship Id="rId2" Target="../media/image4.jpeg" Type="http://schemas.openxmlformats.org/officeDocument/2006/relationships/image"/><Relationship Id="rId1" Target="../slideLayouts/slideLayout2.xml" Type="http://schemas.openxmlformats.org/officeDocument/2006/relationships/slideLayout"/><Relationship Id="rId5" Target="../media/image7.svg" Type="http://schemas.openxmlformats.org/officeDocument/2006/relationships/image"/><Relationship Id="rId4" Target="../media/image6.png" Type="http://schemas.openxmlformats.org/officeDocument/2006/relationships/image"/></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01FACB9F-6FD1-3DEC-8E31-02BDC3FFC6AC}"/>
              </a:ext>
            </a:extLst>
          </p:cNvPr>
          <p:cNvGrpSpPr/>
          <p:nvPr/>
        </p:nvGrpSpPr>
        <p:grpSpPr>
          <a:xfrm>
            <a:off x="5879690" y="0"/>
            <a:ext cx="6312310" cy="6858000"/>
            <a:chOff x="5879690" y="0"/>
            <a:chExt cx="6312310" cy="6858000"/>
          </a:xfrm>
          <a:blipFill dpi="0" rotWithShape="1">
            <a:blip r:embed="rId2">
              <a:alphaModFix amt="57000"/>
            </a:blip>
            <a:srcRect/>
            <a:tile tx="0" ty="0" sx="100000" sy="100000" flip="none" algn="tl"/>
          </a:blipFill>
        </p:grpSpPr>
        <p:sp>
          <p:nvSpPr>
            <p:cNvPr id="2" name="Rectangle 1">
              <a:extLst>
                <a:ext uri="{FF2B5EF4-FFF2-40B4-BE49-F238E27FC236}">
                  <a16:creationId xmlns:a16="http://schemas.microsoft.com/office/drawing/2014/main" id="{B20272D3-8396-0F16-99B7-26692C26A443}"/>
                </a:ext>
              </a:extLst>
            </p:cNvPr>
            <p:cNvSpPr/>
            <p:nvPr/>
          </p:nvSpPr>
          <p:spPr>
            <a:xfrm>
              <a:off x="5879690" y="0"/>
              <a:ext cx="6312310" cy="1966452"/>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80DE2169-1C89-2451-9B0D-1CD633BBF43D}"/>
                </a:ext>
              </a:extLst>
            </p:cNvPr>
            <p:cNvSpPr/>
            <p:nvPr/>
          </p:nvSpPr>
          <p:spPr>
            <a:xfrm>
              <a:off x="7393858" y="2445774"/>
              <a:ext cx="4798142" cy="1966452"/>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585956E2-FFBB-B822-3D2F-A7F451109F66}"/>
                </a:ext>
              </a:extLst>
            </p:cNvPr>
            <p:cNvSpPr/>
            <p:nvPr/>
          </p:nvSpPr>
          <p:spPr>
            <a:xfrm>
              <a:off x="5879690" y="4891548"/>
              <a:ext cx="6312310" cy="1966452"/>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a:extLst>
              <a:ext uri="{FF2B5EF4-FFF2-40B4-BE49-F238E27FC236}">
                <a16:creationId xmlns:a16="http://schemas.microsoft.com/office/drawing/2014/main" id="{6A58B2AA-4D42-F858-ACB8-1D36975FB338}"/>
              </a:ext>
            </a:extLst>
          </p:cNvPr>
          <p:cNvGrpSpPr/>
          <p:nvPr/>
        </p:nvGrpSpPr>
        <p:grpSpPr>
          <a:xfrm>
            <a:off x="255638" y="1317523"/>
            <a:ext cx="5525730" cy="4417812"/>
            <a:chOff x="255638" y="1317523"/>
            <a:chExt cx="5525730" cy="4417812"/>
          </a:xfrm>
        </p:grpSpPr>
        <p:sp>
          <p:nvSpPr>
            <p:cNvPr id="7" name="TextBox 6">
              <a:extLst>
                <a:ext uri="{FF2B5EF4-FFF2-40B4-BE49-F238E27FC236}">
                  <a16:creationId xmlns:a16="http://schemas.microsoft.com/office/drawing/2014/main" id="{A5133CA3-E806-7D75-A583-18E931F3C687}"/>
                </a:ext>
              </a:extLst>
            </p:cNvPr>
            <p:cNvSpPr txBox="1"/>
            <p:nvPr/>
          </p:nvSpPr>
          <p:spPr>
            <a:xfrm>
              <a:off x="580103" y="1317523"/>
              <a:ext cx="5201265" cy="1754326"/>
            </a:xfrm>
            <a:prstGeom prst="rect">
              <a:avLst/>
            </a:prstGeom>
            <a:noFill/>
          </p:spPr>
          <p:txBody>
            <a:bodyPr wrap="square" rtlCol="0">
              <a:spAutoFit/>
            </a:bodyPr>
            <a:lstStyle/>
            <a:p>
              <a:pPr algn="ctr"/>
              <a:r>
                <a:rPr lang="en-IN" sz="5400" dirty="0">
                  <a:latin typeface="Times New Roman" panose="02020603050405020304" pitchFamily="18" charset="0"/>
                  <a:cs typeface="Times New Roman" panose="02020603050405020304" pitchFamily="18" charset="0"/>
                </a:rPr>
                <a:t>GAS LEAKAGE DETECTION</a:t>
              </a:r>
            </a:p>
          </p:txBody>
        </p:sp>
        <p:sp>
          <p:nvSpPr>
            <p:cNvPr id="9" name="TextBox 8">
              <a:extLst>
                <a:ext uri="{FF2B5EF4-FFF2-40B4-BE49-F238E27FC236}">
                  <a16:creationId xmlns:a16="http://schemas.microsoft.com/office/drawing/2014/main" id="{28ED6399-1C48-F73B-038F-5FDEE5A137A8}"/>
                </a:ext>
              </a:extLst>
            </p:cNvPr>
            <p:cNvSpPr txBox="1"/>
            <p:nvPr/>
          </p:nvSpPr>
          <p:spPr>
            <a:xfrm>
              <a:off x="255639" y="3429000"/>
              <a:ext cx="5201265" cy="523220"/>
            </a:xfrm>
            <a:prstGeom prst="rect">
              <a:avLst/>
            </a:prstGeom>
            <a:noFill/>
          </p:spPr>
          <p:txBody>
            <a:bodyPr wrap="square" rtlCol="0">
              <a:spAutoFit/>
            </a:bodyPr>
            <a:lstStyle/>
            <a:p>
              <a:r>
                <a:rPr lang="en-IN" sz="2800" dirty="0"/>
                <a:t>PRETI SHERINE P(210701195)</a:t>
              </a:r>
            </a:p>
          </p:txBody>
        </p:sp>
        <p:sp>
          <p:nvSpPr>
            <p:cNvPr id="10" name="TextBox 9">
              <a:extLst>
                <a:ext uri="{FF2B5EF4-FFF2-40B4-BE49-F238E27FC236}">
                  <a16:creationId xmlns:a16="http://schemas.microsoft.com/office/drawing/2014/main" id="{4B41498D-F618-E119-DC1D-4A57EDE270F3}"/>
                </a:ext>
              </a:extLst>
            </p:cNvPr>
            <p:cNvSpPr txBox="1"/>
            <p:nvPr/>
          </p:nvSpPr>
          <p:spPr>
            <a:xfrm>
              <a:off x="255639" y="4047761"/>
              <a:ext cx="5201265" cy="523220"/>
            </a:xfrm>
            <a:prstGeom prst="rect">
              <a:avLst/>
            </a:prstGeom>
            <a:noFill/>
          </p:spPr>
          <p:txBody>
            <a:bodyPr wrap="square" rtlCol="0">
              <a:spAutoFit/>
            </a:bodyPr>
            <a:lstStyle/>
            <a:p>
              <a:r>
                <a:rPr lang="en-IN" sz="2800" dirty="0"/>
                <a:t>PRISCILLA RACHEL G(210701196)</a:t>
              </a:r>
            </a:p>
          </p:txBody>
        </p:sp>
        <p:sp>
          <p:nvSpPr>
            <p:cNvPr id="11" name="TextBox 10">
              <a:extLst>
                <a:ext uri="{FF2B5EF4-FFF2-40B4-BE49-F238E27FC236}">
                  <a16:creationId xmlns:a16="http://schemas.microsoft.com/office/drawing/2014/main" id="{962A51F3-E702-1463-93FF-75E859D6B0E9}"/>
                </a:ext>
              </a:extLst>
            </p:cNvPr>
            <p:cNvSpPr txBox="1"/>
            <p:nvPr/>
          </p:nvSpPr>
          <p:spPr>
            <a:xfrm>
              <a:off x="255638" y="5212115"/>
              <a:ext cx="5201265" cy="523220"/>
            </a:xfrm>
            <a:prstGeom prst="rect">
              <a:avLst/>
            </a:prstGeom>
            <a:noFill/>
          </p:spPr>
          <p:txBody>
            <a:bodyPr wrap="square" rtlCol="0">
              <a:spAutoFit/>
            </a:bodyPr>
            <a:lstStyle/>
            <a:p>
              <a:r>
                <a:rPr lang="en-IN" sz="2800" dirty="0"/>
                <a:t>YUVAMALINI M(210701507)</a:t>
              </a:r>
            </a:p>
          </p:txBody>
        </p:sp>
        <p:sp>
          <p:nvSpPr>
            <p:cNvPr id="12" name="TextBox 11">
              <a:extLst>
                <a:ext uri="{FF2B5EF4-FFF2-40B4-BE49-F238E27FC236}">
                  <a16:creationId xmlns:a16="http://schemas.microsoft.com/office/drawing/2014/main" id="{DE7E8F99-0AF9-5E6F-E31B-98831C3B4F83}"/>
                </a:ext>
              </a:extLst>
            </p:cNvPr>
            <p:cNvSpPr txBox="1"/>
            <p:nvPr/>
          </p:nvSpPr>
          <p:spPr>
            <a:xfrm>
              <a:off x="255639" y="4629938"/>
              <a:ext cx="5201265" cy="523220"/>
            </a:xfrm>
            <a:prstGeom prst="rect">
              <a:avLst/>
            </a:prstGeom>
            <a:noFill/>
          </p:spPr>
          <p:txBody>
            <a:bodyPr wrap="square" rtlCol="0">
              <a:spAutoFit/>
            </a:bodyPr>
            <a:lstStyle/>
            <a:p>
              <a:r>
                <a:rPr lang="en-IN" sz="2800" dirty="0"/>
                <a:t>SHANDIYA N S(210701240)</a:t>
              </a:r>
            </a:p>
          </p:txBody>
        </p:sp>
      </p:grpSp>
    </p:spTree>
    <p:extLst>
      <p:ext uri="{BB962C8B-B14F-4D97-AF65-F5344CB8AC3E}">
        <p14:creationId xmlns:p14="http://schemas.microsoft.com/office/powerpoint/2010/main" val="520765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000" fill="hold"/>
                                        <p:tgtEl>
                                          <p:spTgt spid="13"/>
                                        </p:tgtEl>
                                        <p:attrNameLst>
                                          <p:attrName>ppt_x</p:attrName>
                                        </p:attrNameLst>
                                      </p:cBhvr>
                                      <p:tavLst>
                                        <p:tav tm="0">
                                          <p:val>
                                            <p:strVal val="0-#ppt_w/2"/>
                                          </p:val>
                                        </p:tav>
                                        <p:tav tm="100000">
                                          <p:val>
                                            <p:strVal val="#ppt_x"/>
                                          </p:val>
                                        </p:tav>
                                      </p:tavLst>
                                    </p:anim>
                                    <p:anim calcmode="lin" valueType="num">
                                      <p:cBhvr additive="base">
                                        <p:cTn id="12" dur="1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2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9AF5-0B5A-5A5D-943E-655954C286ED}"/>
              </a:ext>
            </a:extLst>
          </p:cNvPr>
          <p:cNvSpPr>
            <a:spLocks noGrp="1"/>
          </p:cNvSpPr>
          <p:nvPr>
            <p:ph type="title"/>
          </p:nvPr>
        </p:nvSpPr>
        <p:spPr>
          <a:xfrm>
            <a:off x="694202" y="1116930"/>
            <a:ext cx="10662920" cy="1930400"/>
          </a:xfrm>
        </p:spPr>
        <p:txBody>
          <a:bodyPr>
            <a:normAutofit/>
          </a:bodyPr>
          <a:lstStyle/>
          <a:p>
            <a:pPr algn="ctr"/>
            <a:r>
              <a:rPr lang="en-IN" sz="8000" dirty="0">
                <a:latin typeface="Times New Roman" panose="02020603050405020304" pitchFamily="18" charset="0"/>
                <a:cs typeface="Times New Roman" panose="02020603050405020304" pitchFamily="18" charset="0"/>
              </a:rPr>
              <a:t>EXISTING SYSTEM</a:t>
            </a:r>
          </a:p>
        </p:txBody>
      </p:sp>
    </p:spTree>
    <p:extLst>
      <p:ext uri="{BB962C8B-B14F-4D97-AF65-F5344CB8AC3E}">
        <p14:creationId xmlns:p14="http://schemas.microsoft.com/office/powerpoint/2010/main" val="304414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FAD2912A-5781-6C13-A3BE-B26CF3081175}"/>
              </a:ext>
            </a:extLst>
          </p:cNvPr>
          <p:cNvGrpSpPr/>
          <p:nvPr/>
        </p:nvGrpSpPr>
        <p:grpSpPr>
          <a:xfrm>
            <a:off x="8733182" y="-1"/>
            <a:ext cx="10415512" cy="6858001"/>
            <a:chOff x="8733182" y="-1"/>
            <a:chExt cx="10415512" cy="6858001"/>
          </a:xfrm>
        </p:grpSpPr>
        <p:grpSp>
          <p:nvGrpSpPr>
            <p:cNvPr id="35" name="Group 34">
              <a:extLst>
                <a:ext uri="{FF2B5EF4-FFF2-40B4-BE49-F238E27FC236}">
                  <a16:creationId xmlns:a16="http://schemas.microsoft.com/office/drawing/2014/main" id="{41AC7984-50DF-3E4C-05AD-E50F23715AE7}"/>
                </a:ext>
              </a:extLst>
            </p:cNvPr>
            <p:cNvGrpSpPr/>
            <p:nvPr/>
          </p:nvGrpSpPr>
          <p:grpSpPr>
            <a:xfrm>
              <a:off x="8733182" y="0"/>
              <a:ext cx="3458818" cy="6858000"/>
              <a:chOff x="5308895" y="0"/>
              <a:chExt cx="3458818" cy="6858000"/>
            </a:xfrm>
          </p:grpSpPr>
          <p:sp>
            <p:nvSpPr>
              <p:cNvPr id="3" name="Rectangle 2">
                <a:extLst>
                  <a:ext uri="{FF2B5EF4-FFF2-40B4-BE49-F238E27FC236}">
                    <a16:creationId xmlns:a16="http://schemas.microsoft.com/office/drawing/2014/main" id="{27BF4287-2600-01C1-72A6-FD7D6FB149F7}"/>
                  </a:ext>
                </a:extLst>
              </p:cNvPr>
              <p:cNvSpPr/>
              <p:nvPr/>
            </p:nvSpPr>
            <p:spPr>
              <a:xfrm>
                <a:off x="5308895" y="0"/>
                <a:ext cx="3458818" cy="685800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4" name="Group 33">
                <a:extLst>
                  <a:ext uri="{FF2B5EF4-FFF2-40B4-BE49-F238E27FC236}">
                    <a16:creationId xmlns:a16="http://schemas.microsoft.com/office/drawing/2014/main" id="{3893C201-862D-6E8F-835D-778B526D9CC8}"/>
                  </a:ext>
                </a:extLst>
              </p:cNvPr>
              <p:cNvGrpSpPr/>
              <p:nvPr/>
            </p:nvGrpSpPr>
            <p:grpSpPr>
              <a:xfrm>
                <a:off x="5504449" y="769006"/>
                <a:ext cx="3160295" cy="4642012"/>
                <a:chOff x="5504449" y="769006"/>
                <a:chExt cx="3160295" cy="4642012"/>
              </a:xfrm>
            </p:grpSpPr>
            <p:sp>
              <p:nvSpPr>
                <p:cNvPr id="6" name="TextBox 5">
                  <a:extLst>
                    <a:ext uri="{FF2B5EF4-FFF2-40B4-BE49-F238E27FC236}">
                      <a16:creationId xmlns:a16="http://schemas.microsoft.com/office/drawing/2014/main" id="{1D6550C9-51E5-F603-24B8-199941FE65B2}"/>
                    </a:ext>
                  </a:extLst>
                </p:cNvPr>
                <p:cNvSpPr txBox="1"/>
                <p:nvPr/>
              </p:nvSpPr>
              <p:spPr>
                <a:xfrm>
                  <a:off x="5504449" y="769006"/>
                  <a:ext cx="3160295" cy="1446550"/>
                </a:xfrm>
                <a:prstGeom prst="rect">
                  <a:avLst/>
                </a:prstGeom>
                <a:noFill/>
                <a:ln>
                  <a:noFill/>
                </a:ln>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ARDUINO UNO</a:t>
                  </a:r>
                </a:p>
              </p:txBody>
            </p:sp>
            <p:sp>
              <p:nvSpPr>
                <p:cNvPr id="9" name="TextBox 8">
                  <a:extLst>
                    <a:ext uri="{FF2B5EF4-FFF2-40B4-BE49-F238E27FC236}">
                      <a16:creationId xmlns:a16="http://schemas.microsoft.com/office/drawing/2014/main" id="{9B6DCDD3-48AD-47FF-22D7-21302A77120B}"/>
                    </a:ext>
                  </a:extLst>
                </p:cNvPr>
                <p:cNvSpPr txBox="1"/>
                <p:nvPr/>
              </p:nvSpPr>
              <p:spPr>
                <a:xfrm>
                  <a:off x="5743074" y="2197768"/>
                  <a:ext cx="2791326" cy="461665"/>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Micro Controller</a:t>
                  </a:r>
                </a:p>
              </p:txBody>
            </p:sp>
            <p:sp>
              <p:nvSpPr>
                <p:cNvPr id="10" name="TextBox 9">
                  <a:extLst>
                    <a:ext uri="{FF2B5EF4-FFF2-40B4-BE49-F238E27FC236}">
                      <a16:creationId xmlns:a16="http://schemas.microsoft.com/office/drawing/2014/main" id="{1B5A7BE1-86EF-E4D0-66B8-A1CB9DFBBBC4}"/>
                    </a:ext>
                  </a:extLst>
                </p:cNvPr>
                <p:cNvSpPr txBox="1"/>
                <p:nvPr/>
              </p:nvSpPr>
              <p:spPr>
                <a:xfrm>
                  <a:off x="5743074" y="3034606"/>
                  <a:ext cx="2791326" cy="461665"/>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Beginner friendly</a:t>
                  </a:r>
                </a:p>
              </p:txBody>
            </p:sp>
            <p:sp>
              <p:nvSpPr>
                <p:cNvPr id="11" name="TextBox 10">
                  <a:extLst>
                    <a:ext uri="{FF2B5EF4-FFF2-40B4-BE49-F238E27FC236}">
                      <a16:creationId xmlns:a16="http://schemas.microsoft.com/office/drawing/2014/main" id="{3FB1537D-4108-AC23-9C25-66488DCEF7FF}"/>
                    </a:ext>
                  </a:extLst>
                </p:cNvPr>
                <p:cNvSpPr txBox="1"/>
                <p:nvPr/>
              </p:nvSpPr>
              <p:spPr>
                <a:xfrm>
                  <a:off x="5743074" y="3871444"/>
                  <a:ext cx="2791326" cy="461665"/>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USB Connection</a:t>
                  </a:r>
                </a:p>
              </p:txBody>
            </p:sp>
            <p:sp>
              <p:nvSpPr>
                <p:cNvPr id="12" name="TextBox 11">
                  <a:extLst>
                    <a:ext uri="{FF2B5EF4-FFF2-40B4-BE49-F238E27FC236}">
                      <a16:creationId xmlns:a16="http://schemas.microsoft.com/office/drawing/2014/main" id="{0D99E013-3204-C364-9563-CDCF309CA203}"/>
                    </a:ext>
                  </a:extLst>
                </p:cNvPr>
                <p:cNvSpPr txBox="1"/>
                <p:nvPr/>
              </p:nvSpPr>
              <p:spPr>
                <a:xfrm>
                  <a:off x="5735228" y="4580021"/>
                  <a:ext cx="2791326" cy="830997"/>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Digital and Analog pins</a:t>
                  </a:r>
                </a:p>
              </p:txBody>
            </p:sp>
          </p:grpSp>
        </p:grpSp>
        <p:grpSp>
          <p:nvGrpSpPr>
            <p:cNvPr id="33" name="Group 32">
              <a:extLst>
                <a:ext uri="{FF2B5EF4-FFF2-40B4-BE49-F238E27FC236}">
                  <a16:creationId xmlns:a16="http://schemas.microsoft.com/office/drawing/2014/main" id="{1D8DDB93-0D84-7398-F780-031BE89B45F0}"/>
                </a:ext>
              </a:extLst>
            </p:cNvPr>
            <p:cNvGrpSpPr/>
            <p:nvPr/>
          </p:nvGrpSpPr>
          <p:grpSpPr>
            <a:xfrm>
              <a:off x="12206383" y="-1"/>
              <a:ext cx="3458818" cy="6858000"/>
              <a:chOff x="8796131" y="0"/>
              <a:chExt cx="3458818" cy="6858000"/>
            </a:xfrm>
          </p:grpSpPr>
          <p:sp>
            <p:nvSpPr>
              <p:cNvPr id="4" name="Rectangle 3">
                <a:extLst>
                  <a:ext uri="{FF2B5EF4-FFF2-40B4-BE49-F238E27FC236}">
                    <a16:creationId xmlns:a16="http://schemas.microsoft.com/office/drawing/2014/main" id="{00178B6F-E8D1-018E-3AD1-B5B29410877D}"/>
                  </a:ext>
                </a:extLst>
              </p:cNvPr>
              <p:cNvSpPr/>
              <p:nvPr/>
            </p:nvSpPr>
            <p:spPr>
              <a:xfrm>
                <a:off x="8796131" y="0"/>
                <a:ext cx="3458818"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2" name="Group 31">
                <a:extLst>
                  <a:ext uri="{FF2B5EF4-FFF2-40B4-BE49-F238E27FC236}">
                    <a16:creationId xmlns:a16="http://schemas.microsoft.com/office/drawing/2014/main" id="{3EDEDC22-B23D-E5D7-A85B-B82FDF9398E7}"/>
                  </a:ext>
                </a:extLst>
              </p:cNvPr>
              <p:cNvGrpSpPr/>
              <p:nvPr/>
            </p:nvGrpSpPr>
            <p:grpSpPr>
              <a:xfrm>
                <a:off x="8926562" y="577516"/>
                <a:ext cx="3211035" cy="4780691"/>
                <a:chOff x="8926562" y="577516"/>
                <a:chExt cx="3211035" cy="4780691"/>
              </a:xfrm>
            </p:grpSpPr>
            <p:sp>
              <p:nvSpPr>
                <p:cNvPr id="7" name="TextBox 6">
                  <a:extLst>
                    <a:ext uri="{FF2B5EF4-FFF2-40B4-BE49-F238E27FC236}">
                      <a16:creationId xmlns:a16="http://schemas.microsoft.com/office/drawing/2014/main" id="{766C7512-B7CC-6573-CAB5-848A41FDD457}"/>
                    </a:ext>
                  </a:extLst>
                </p:cNvPr>
                <p:cNvSpPr txBox="1"/>
                <p:nvPr/>
              </p:nvSpPr>
              <p:spPr>
                <a:xfrm>
                  <a:off x="8977302" y="577516"/>
                  <a:ext cx="3160295" cy="1200329"/>
                </a:xfrm>
                <a:prstGeom prst="rect">
                  <a:avLst/>
                </a:prstGeom>
                <a:noFill/>
                <a:ln>
                  <a:noFill/>
                </a:ln>
              </p:spPr>
              <p:txBody>
                <a:bodyPr wrap="square" rtlCol="0">
                  <a:spAutoFit/>
                </a:bodyPr>
                <a:lstStyle/>
                <a:p>
                  <a:pPr algn="ctr"/>
                  <a:r>
                    <a:rPr lang="en-IN" sz="3600" dirty="0">
                      <a:latin typeface="Times New Roman" panose="02020603050405020304" pitchFamily="18" charset="0"/>
                      <a:cs typeface="Times New Roman" panose="02020603050405020304" pitchFamily="18" charset="0"/>
                    </a:rPr>
                    <a:t>MQ2 GAS SENSOR</a:t>
                  </a:r>
                </a:p>
              </p:txBody>
            </p:sp>
            <p:sp>
              <p:nvSpPr>
                <p:cNvPr id="13" name="TextBox 12">
                  <a:extLst>
                    <a:ext uri="{FF2B5EF4-FFF2-40B4-BE49-F238E27FC236}">
                      <a16:creationId xmlns:a16="http://schemas.microsoft.com/office/drawing/2014/main" id="{FDFC6874-D101-A242-D86D-D448FF9A2403}"/>
                    </a:ext>
                  </a:extLst>
                </p:cNvPr>
                <p:cNvSpPr txBox="1"/>
                <p:nvPr/>
              </p:nvSpPr>
              <p:spPr>
                <a:xfrm>
                  <a:off x="8926562" y="4896542"/>
                  <a:ext cx="2791326" cy="461665"/>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Affordable</a:t>
                  </a:r>
                </a:p>
              </p:txBody>
            </p:sp>
            <p:sp>
              <p:nvSpPr>
                <p:cNvPr id="14" name="TextBox 13">
                  <a:extLst>
                    <a:ext uri="{FF2B5EF4-FFF2-40B4-BE49-F238E27FC236}">
                      <a16:creationId xmlns:a16="http://schemas.microsoft.com/office/drawing/2014/main" id="{BDA8AFF3-4648-ABF9-24E3-73D7D0F07EA7}"/>
                    </a:ext>
                  </a:extLst>
                </p:cNvPr>
                <p:cNvSpPr txBox="1"/>
                <p:nvPr/>
              </p:nvSpPr>
              <p:spPr>
                <a:xfrm>
                  <a:off x="8949231" y="3850430"/>
                  <a:ext cx="2791326" cy="830997"/>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Simple Integration </a:t>
                  </a:r>
                </a:p>
              </p:txBody>
            </p:sp>
            <p:sp>
              <p:nvSpPr>
                <p:cNvPr id="15" name="TextBox 14">
                  <a:extLst>
                    <a:ext uri="{FF2B5EF4-FFF2-40B4-BE49-F238E27FC236}">
                      <a16:creationId xmlns:a16="http://schemas.microsoft.com/office/drawing/2014/main" id="{6F8CB548-1101-0D58-968D-AC0FA1248330}"/>
                    </a:ext>
                  </a:extLst>
                </p:cNvPr>
                <p:cNvSpPr txBox="1"/>
                <p:nvPr/>
              </p:nvSpPr>
              <p:spPr>
                <a:xfrm>
                  <a:off x="8941210" y="3034606"/>
                  <a:ext cx="2791326" cy="461665"/>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High sensitivity</a:t>
                  </a:r>
                </a:p>
              </p:txBody>
            </p:sp>
            <p:sp>
              <p:nvSpPr>
                <p:cNvPr id="16" name="TextBox 15">
                  <a:extLst>
                    <a:ext uri="{FF2B5EF4-FFF2-40B4-BE49-F238E27FC236}">
                      <a16:creationId xmlns:a16="http://schemas.microsoft.com/office/drawing/2014/main" id="{72971320-D2A1-1AD8-4C0C-C07DDF07B4A7}"/>
                    </a:ext>
                  </a:extLst>
                </p:cNvPr>
                <p:cNvSpPr txBox="1"/>
                <p:nvPr/>
              </p:nvSpPr>
              <p:spPr>
                <a:xfrm>
                  <a:off x="8965618" y="2197768"/>
                  <a:ext cx="2791326" cy="461665"/>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Gas detection</a:t>
                  </a:r>
                </a:p>
              </p:txBody>
            </p:sp>
          </p:grpSp>
        </p:grpSp>
        <p:grpSp>
          <p:nvGrpSpPr>
            <p:cNvPr id="31" name="Group 30">
              <a:extLst>
                <a:ext uri="{FF2B5EF4-FFF2-40B4-BE49-F238E27FC236}">
                  <a16:creationId xmlns:a16="http://schemas.microsoft.com/office/drawing/2014/main" id="{02ECEF1C-E89C-2F52-0328-EE6E076017E0}"/>
                </a:ext>
              </a:extLst>
            </p:cNvPr>
            <p:cNvGrpSpPr/>
            <p:nvPr/>
          </p:nvGrpSpPr>
          <p:grpSpPr>
            <a:xfrm>
              <a:off x="15689876" y="0"/>
              <a:ext cx="3458818" cy="6858000"/>
              <a:chOff x="12254949" y="0"/>
              <a:chExt cx="3458818" cy="6858000"/>
            </a:xfrm>
          </p:grpSpPr>
          <p:sp>
            <p:nvSpPr>
              <p:cNvPr id="5" name="Rectangle 4">
                <a:extLst>
                  <a:ext uri="{FF2B5EF4-FFF2-40B4-BE49-F238E27FC236}">
                    <a16:creationId xmlns:a16="http://schemas.microsoft.com/office/drawing/2014/main" id="{A3AA1070-4813-A921-52DA-DE869214E094}"/>
                  </a:ext>
                </a:extLst>
              </p:cNvPr>
              <p:cNvSpPr/>
              <p:nvPr/>
            </p:nvSpPr>
            <p:spPr>
              <a:xfrm>
                <a:off x="12254949" y="0"/>
                <a:ext cx="3458818" cy="68580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2" name="Group 21">
                <a:extLst>
                  <a:ext uri="{FF2B5EF4-FFF2-40B4-BE49-F238E27FC236}">
                    <a16:creationId xmlns:a16="http://schemas.microsoft.com/office/drawing/2014/main" id="{9E2C373F-CEDA-FECB-827F-9DE0AB85D383}"/>
                  </a:ext>
                </a:extLst>
              </p:cNvPr>
              <p:cNvGrpSpPr/>
              <p:nvPr/>
            </p:nvGrpSpPr>
            <p:grpSpPr>
              <a:xfrm>
                <a:off x="12372301" y="735106"/>
                <a:ext cx="3160295" cy="4942273"/>
                <a:chOff x="12372301" y="735106"/>
                <a:chExt cx="3160295" cy="4942273"/>
              </a:xfrm>
            </p:grpSpPr>
            <p:sp>
              <p:nvSpPr>
                <p:cNvPr id="8" name="TextBox 7">
                  <a:extLst>
                    <a:ext uri="{FF2B5EF4-FFF2-40B4-BE49-F238E27FC236}">
                      <a16:creationId xmlns:a16="http://schemas.microsoft.com/office/drawing/2014/main" id="{74DB5724-C533-C0A1-B742-FC5FC468EEBA}"/>
                    </a:ext>
                  </a:extLst>
                </p:cNvPr>
                <p:cNvSpPr txBox="1"/>
                <p:nvPr/>
              </p:nvSpPr>
              <p:spPr>
                <a:xfrm>
                  <a:off x="12372301" y="735106"/>
                  <a:ext cx="3160295" cy="646331"/>
                </a:xfrm>
                <a:prstGeom prst="rect">
                  <a:avLst/>
                </a:prstGeom>
                <a:noFill/>
                <a:ln>
                  <a:noFill/>
                </a:ln>
              </p:spPr>
              <p:txBody>
                <a:bodyPr wrap="square" rtlCol="0">
                  <a:spAutoFit/>
                </a:bodyPr>
                <a:lstStyle/>
                <a:p>
                  <a:pPr algn="ctr"/>
                  <a:r>
                    <a:rPr lang="en-IN" sz="3600" dirty="0">
                      <a:latin typeface="Times New Roman" panose="02020603050405020304" pitchFamily="18" charset="0"/>
                      <a:cs typeface="Times New Roman" panose="02020603050405020304" pitchFamily="18" charset="0"/>
                    </a:rPr>
                    <a:t>BUZZER</a:t>
                  </a:r>
                </a:p>
              </p:txBody>
            </p:sp>
            <p:sp>
              <p:nvSpPr>
                <p:cNvPr id="18" name="TextBox 17">
                  <a:extLst>
                    <a:ext uri="{FF2B5EF4-FFF2-40B4-BE49-F238E27FC236}">
                      <a16:creationId xmlns:a16="http://schemas.microsoft.com/office/drawing/2014/main" id="{ECAE45C7-23B0-5A1D-B49E-32FAC6714541}"/>
                    </a:ext>
                  </a:extLst>
                </p:cNvPr>
                <p:cNvSpPr txBox="1"/>
                <p:nvPr/>
              </p:nvSpPr>
              <p:spPr>
                <a:xfrm>
                  <a:off x="12617985" y="4035095"/>
                  <a:ext cx="2791326" cy="461665"/>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Cost effective</a:t>
                  </a:r>
                </a:p>
              </p:txBody>
            </p:sp>
            <p:sp>
              <p:nvSpPr>
                <p:cNvPr id="19" name="TextBox 18">
                  <a:extLst>
                    <a:ext uri="{FF2B5EF4-FFF2-40B4-BE49-F238E27FC236}">
                      <a16:creationId xmlns:a16="http://schemas.microsoft.com/office/drawing/2014/main" id="{51279CAB-55F9-CC39-15F9-BB87C03AB4B1}"/>
                    </a:ext>
                  </a:extLst>
                </p:cNvPr>
                <p:cNvSpPr txBox="1"/>
                <p:nvPr/>
              </p:nvSpPr>
              <p:spPr>
                <a:xfrm>
                  <a:off x="12617985" y="3034606"/>
                  <a:ext cx="2791326" cy="830997"/>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Low power consumption</a:t>
                  </a:r>
                </a:p>
              </p:txBody>
            </p:sp>
            <p:sp>
              <p:nvSpPr>
                <p:cNvPr id="20" name="TextBox 19">
                  <a:extLst>
                    <a:ext uri="{FF2B5EF4-FFF2-40B4-BE49-F238E27FC236}">
                      <a16:creationId xmlns:a16="http://schemas.microsoft.com/office/drawing/2014/main" id="{6B124BD8-9066-EBD1-51C3-69F8B40ABEA4}"/>
                    </a:ext>
                  </a:extLst>
                </p:cNvPr>
                <p:cNvSpPr txBox="1"/>
                <p:nvPr/>
              </p:nvSpPr>
              <p:spPr>
                <a:xfrm>
                  <a:off x="12617985" y="2193303"/>
                  <a:ext cx="2791326" cy="461665"/>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Sound output</a:t>
                  </a:r>
                </a:p>
              </p:txBody>
            </p:sp>
            <p:sp>
              <p:nvSpPr>
                <p:cNvPr id="21" name="TextBox 20">
                  <a:extLst>
                    <a:ext uri="{FF2B5EF4-FFF2-40B4-BE49-F238E27FC236}">
                      <a16:creationId xmlns:a16="http://schemas.microsoft.com/office/drawing/2014/main" id="{803C773C-2B7C-8278-6543-314714D00A99}"/>
                    </a:ext>
                  </a:extLst>
                </p:cNvPr>
                <p:cNvSpPr txBox="1"/>
                <p:nvPr/>
              </p:nvSpPr>
              <p:spPr>
                <a:xfrm>
                  <a:off x="12617985" y="4846382"/>
                  <a:ext cx="2791326" cy="830997"/>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Versatile application</a:t>
                  </a:r>
                </a:p>
              </p:txBody>
            </p:sp>
          </p:grpSp>
        </p:grpSp>
      </p:grpSp>
      <p:sp>
        <p:nvSpPr>
          <p:cNvPr id="2" name="Rectangle 1">
            <a:extLst>
              <a:ext uri="{FF2B5EF4-FFF2-40B4-BE49-F238E27FC236}">
                <a16:creationId xmlns:a16="http://schemas.microsoft.com/office/drawing/2014/main" id="{3EDD8B09-3B4C-DFC8-D996-395177F1B100}"/>
              </a:ext>
            </a:extLst>
          </p:cNvPr>
          <p:cNvSpPr/>
          <p:nvPr/>
        </p:nvSpPr>
        <p:spPr>
          <a:xfrm>
            <a:off x="0" y="0"/>
            <a:ext cx="8733182" cy="6857999"/>
          </a:xfrm>
          <a:prstGeom prst="rect">
            <a:avLst/>
          </a:prstGeom>
          <a:blipFill>
            <a:blip r:embed="rId3"/>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BB49D0E3-D844-D1CB-C682-E4D4F5CF9196}"/>
              </a:ext>
            </a:extLst>
          </p:cNvPr>
          <p:cNvSpPr txBox="1"/>
          <p:nvPr/>
        </p:nvSpPr>
        <p:spPr>
          <a:xfrm>
            <a:off x="1625832" y="5261880"/>
            <a:ext cx="3609474"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ARDUINO UNO</a:t>
            </a:r>
          </a:p>
        </p:txBody>
      </p:sp>
    </p:spTree>
    <p:extLst>
      <p:ext uri="{BB962C8B-B14F-4D97-AF65-F5344CB8AC3E}">
        <p14:creationId xmlns:p14="http://schemas.microsoft.com/office/powerpoint/2010/main" val="2107582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FAD2912A-5781-6C13-A3BE-B26CF3081175}"/>
              </a:ext>
            </a:extLst>
          </p:cNvPr>
          <p:cNvGrpSpPr/>
          <p:nvPr/>
        </p:nvGrpSpPr>
        <p:grpSpPr>
          <a:xfrm>
            <a:off x="5272352" y="0"/>
            <a:ext cx="10415512" cy="6858001"/>
            <a:chOff x="8733182" y="-1"/>
            <a:chExt cx="10415512" cy="6858001"/>
          </a:xfrm>
        </p:grpSpPr>
        <p:grpSp>
          <p:nvGrpSpPr>
            <p:cNvPr id="35" name="Group 34">
              <a:extLst>
                <a:ext uri="{FF2B5EF4-FFF2-40B4-BE49-F238E27FC236}">
                  <a16:creationId xmlns:a16="http://schemas.microsoft.com/office/drawing/2014/main" id="{41AC7984-50DF-3E4C-05AD-E50F23715AE7}"/>
                </a:ext>
              </a:extLst>
            </p:cNvPr>
            <p:cNvGrpSpPr/>
            <p:nvPr/>
          </p:nvGrpSpPr>
          <p:grpSpPr>
            <a:xfrm>
              <a:off x="8733182" y="0"/>
              <a:ext cx="3458818" cy="6858000"/>
              <a:chOff x="5308895" y="0"/>
              <a:chExt cx="3458818" cy="6858000"/>
            </a:xfrm>
          </p:grpSpPr>
          <p:sp>
            <p:nvSpPr>
              <p:cNvPr id="3" name="Rectangle 2">
                <a:extLst>
                  <a:ext uri="{FF2B5EF4-FFF2-40B4-BE49-F238E27FC236}">
                    <a16:creationId xmlns:a16="http://schemas.microsoft.com/office/drawing/2014/main" id="{27BF4287-2600-01C1-72A6-FD7D6FB149F7}"/>
                  </a:ext>
                </a:extLst>
              </p:cNvPr>
              <p:cNvSpPr/>
              <p:nvPr/>
            </p:nvSpPr>
            <p:spPr>
              <a:xfrm>
                <a:off x="5308895" y="0"/>
                <a:ext cx="3458818" cy="685800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4" name="Group 33">
                <a:extLst>
                  <a:ext uri="{FF2B5EF4-FFF2-40B4-BE49-F238E27FC236}">
                    <a16:creationId xmlns:a16="http://schemas.microsoft.com/office/drawing/2014/main" id="{3893C201-862D-6E8F-835D-778B526D9CC8}"/>
                  </a:ext>
                </a:extLst>
              </p:cNvPr>
              <p:cNvGrpSpPr/>
              <p:nvPr/>
            </p:nvGrpSpPr>
            <p:grpSpPr>
              <a:xfrm>
                <a:off x="5504449" y="769006"/>
                <a:ext cx="3160295" cy="4642012"/>
                <a:chOff x="5504449" y="769006"/>
                <a:chExt cx="3160295" cy="4642012"/>
              </a:xfrm>
            </p:grpSpPr>
            <p:sp>
              <p:nvSpPr>
                <p:cNvPr id="6" name="TextBox 5">
                  <a:extLst>
                    <a:ext uri="{FF2B5EF4-FFF2-40B4-BE49-F238E27FC236}">
                      <a16:creationId xmlns:a16="http://schemas.microsoft.com/office/drawing/2014/main" id="{1D6550C9-51E5-F603-24B8-199941FE65B2}"/>
                    </a:ext>
                  </a:extLst>
                </p:cNvPr>
                <p:cNvSpPr txBox="1"/>
                <p:nvPr/>
              </p:nvSpPr>
              <p:spPr>
                <a:xfrm>
                  <a:off x="5504449" y="769006"/>
                  <a:ext cx="3160295" cy="1200329"/>
                </a:xfrm>
                <a:prstGeom prst="rect">
                  <a:avLst/>
                </a:prstGeom>
                <a:noFill/>
                <a:ln>
                  <a:noFill/>
                </a:ln>
              </p:spPr>
              <p:txBody>
                <a:bodyPr wrap="square" rtlCol="0">
                  <a:spAutoFit/>
                </a:bodyPr>
                <a:lstStyle/>
                <a:p>
                  <a:pPr algn="ctr"/>
                  <a:r>
                    <a:rPr lang="en-IN" sz="3600" dirty="0">
                      <a:latin typeface="Times New Roman" panose="02020603050405020304" pitchFamily="18" charset="0"/>
                      <a:cs typeface="Times New Roman" panose="02020603050405020304" pitchFamily="18" charset="0"/>
                    </a:rPr>
                    <a:t>ARDUINO UNO</a:t>
                  </a:r>
                </a:p>
              </p:txBody>
            </p:sp>
            <p:sp>
              <p:nvSpPr>
                <p:cNvPr id="9" name="TextBox 8">
                  <a:extLst>
                    <a:ext uri="{FF2B5EF4-FFF2-40B4-BE49-F238E27FC236}">
                      <a16:creationId xmlns:a16="http://schemas.microsoft.com/office/drawing/2014/main" id="{9B6DCDD3-48AD-47FF-22D7-21302A77120B}"/>
                    </a:ext>
                  </a:extLst>
                </p:cNvPr>
                <p:cNvSpPr txBox="1"/>
                <p:nvPr/>
              </p:nvSpPr>
              <p:spPr>
                <a:xfrm>
                  <a:off x="5743074" y="2197768"/>
                  <a:ext cx="2791326" cy="461665"/>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Micro Controller</a:t>
                  </a:r>
                </a:p>
              </p:txBody>
            </p:sp>
            <p:sp>
              <p:nvSpPr>
                <p:cNvPr id="10" name="TextBox 9">
                  <a:extLst>
                    <a:ext uri="{FF2B5EF4-FFF2-40B4-BE49-F238E27FC236}">
                      <a16:creationId xmlns:a16="http://schemas.microsoft.com/office/drawing/2014/main" id="{1B5A7BE1-86EF-E4D0-66B8-A1CB9DFBBBC4}"/>
                    </a:ext>
                  </a:extLst>
                </p:cNvPr>
                <p:cNvSpPr txBox="1"/>
                <p:nvPr/>
              </p:nvSpPr>
              <p:spPr>
                <a:xfrm>
                  <a:off x="5743074" y="3034606"/>
                  <a:ext cx="2791326" cy="461665"/>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Beginner friendly</a:t>
                  </a:r>
                </a:p>
              </p:txBody>
            </p:sp>
            <p:sp>
              <p:nvSpPr>
                <p:cNvPr id="11" name="TextBox 10">
                  <a:extLst>
                    <a:ext uri="{FF2B5EF4-FFF2-40B4-BE49-F238E27FC236}">
                      <a16:creationId xmlns:a16="http://schemas.microsoft.com/office/drawing/2014/main" id="{3FB1537D-4108-AC23-9C25-66488DCEF7FF}"/>
                    </a:ext>
                  </a:extLst>
                </p:cNvPr>
                <p:cNvSpPr txBox="1"/>
                <p:nvPr/>
              </p:nvSpPr>
              <p:spPr>
                <a:xfrm>
                  <a:off x="5743074" y="3871444"/>
                  <a:ext cx="2791326" cy="461665"/>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USB Connection</a:t>
                  </a:r>
                </a:p>
              </p:txBody>
            </p:sp>
            <p:sp>
              <p:nvSpPr>
                <p:cNvPr id="12" name="TextBox 11">
                  <a:extLst>
                    <a:ext uri="{FF2B5EF4-FFF2-40B4-BE49-F238E27FC236}">
                      <a16:creationId xmlns:a16="http://schemas.microsoft.com/office/drawing/2014/main" id="{0D99E013-3204-C364-9563-CDCF309CA203}"/>
                    </a:ext>
                  </a:extLst>
                </p:cNvPr>
                <p:cNvSpPr txBox="1"/>
                <p:nvPr/>
              </p:nvSpPr>
              <p:spPr>
                <a:xfrm>
                  <a:off x="5735228" y="4580021"/>
                  <a:ext cx="2791326" cy="830997"/>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Digital and Analog pins</a:t>
                  </a:r>
                </a:p>
              </p:txBody>
            </p:sp>
          </p:grpSp>
        </p:grpSp>
        <p:grpSp>
          <p:nvGrpSpPr>
            <p:cNvPr id="33" name="Group 32">
              <a:extLst>
                <a:ext uri="{FF2B5EF4-FFF2-40B4-BE49-F238E27FC236}">
                  <a16:creationId xmlns:a16="http://schemas.microsoft.com/office/drawing/2014/main" id="{1D8DDB93-0D84-7398-F780-031BE89B45F0}"/>
                </a:ext>
              </a:extLst>
            </p:cNvPr>
            <p:cNvGrpSpPr/>
            <p:nvPr/>
          </p:nvGrpSpPr>
          <p:grpSpPr>
            <a:xfrm>
              <a:off x="12206383" y="-1"/>
              <a:ext cx="3458818" cy="6858000"/>
              <a:chOff x="8796131" y="0"/>
              <a:chExt cx="3458818" cy="6858000"/>
            </a:xfrm>
          </p:grpSpPr>
          <p:sp>
            <p:nvSpPr>
              <p:cNvPr id="4" name="Rectangle 3">
                <a:extLst>
                  <a:ext uri="{FF2B5EF4-FFF2-40B4-BE49-F238E27FC236}">
                    <a16:creationId xmlns:a16="http://schemas.microsoft.com/office/drawing/2014/main" id="{00178B6F-E8D1-018E-3AD1-B5B29410877D}"/>
                  </a:ext>
                </a:extLst>
              </p:cNvPr>
              <p:cNvSpPr/>
              <p:nvPr/>
            </p:nvSpPr>
            <p:spPr>
              <a:xfrm>
                <a:off x="8796131" y="0"/>
                <a:ext cx="3458818"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2" name="Group 31">
                <a:extLst>
                  <a:ext uri="{FF2B5EF4-FFF2-40B4-BE49-F238E27FC236}">
                    <a16:creationId xmlns:a16="http://schemas.microsoft.com/office/drawing/2014/main" id="{3EDEDC22-B23D-E5D7-A85B-B82FDF9398E7}"/>
                  </a:ext>
                </a:extLst>
              </p:cNvPr>
              <p:cNvGrpSpPr/>
              <p:nvPr/>
            </p:nvGrpSpPr>
            <p:grpSpPr>
              <a:xfrm>
                <a:off x="8926562" y="577516"/>
                <a:ext cx="3211035" cy="4780691"/>
                <a:chOff x="8926562" y="577516"/>
                <a:chExt cx="3211035" cy="4780691"/>
              </a:xfrm>
            </p:grpSpPr>
            <p:sp>
              <p:nvSpPr>
                <p:cNvPr id="7" name="TextBox 6">
                  <a:extLst>
                    <a:ext uri="{FF2B5EF4-FFF2-40B4-BE49-F238E27FC236}">
                      <a16:creationId xmlns:a16="http://schemas.microsoft.com/office/drawing/2014/main" id="{766C7512-B7CC-6573-CAB5-848A41FDD457}"/>
                    </a:ext>
                  </a:extLst>
                </p:cNvPr>
                <p:cNvSpPr txBox="1"/>
                <p:nvPr/>
              </p:nvSpPr>
              <p:spPr>
                <a:xfrm>
                  <a:off x="8977302" y="577516"/>
                  <a:ext cx="3160295" cy="1446550"/>
                </a:xfrm>
                <a:prstGeom prst="rect">
                  <a:avLst/>
                </a:prstGeom>
                <a:noFill/>
                <a:ln>
                  <a:noFill/>
                </a:ln>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MQ2 GAS SENSOR</a:t>
                  </a:r>
                </a:p>
              </p:txBody>
            </p:sp>
            <p:sp>
              <p:nvSpPr>
                <p:cNvPr id="13" name="TextBox 12">
                  <a:extLst>
                    <a:ext uri="{FF2B5EF4-FFF2-40B4-BE49-F238E27FC236}">
                      <a16:creationId xmlns:a16="http://schemas.microsoft.com/office/drawing/2014/main" id="{FDFC6874-D101-A242-D86D-D448FF9A2403}"/>
                    </a:ext>
                  </a:extLst>
                </p:cNvPr>
                <p:cNvSpPr txBox="1"/>
                <p:nvPr/>
              </p:nvSpPr>
              <p:spPr>
                <a:xfrm>
                  <a:off x="8926562" y="4896542"/>
                  <a:ext cx="2791326" cy="461665"/>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Affordable</a:t>
                  </a:r>
                </a:p>
              </p:txBody>
            </p:sp>
            <p:sp>
              <p:nvSpPr>
                <p:cNvPr id="14" name="TextBox 13">
                  <a:extLst>
                    <a:ext uri="{FF2B5EF4-FFF2-40B4-BE49-F238E27FC236}">
                      <a16:creationId xmlns:a16="http://schemas.microsoft.com/office/drawing/2014/main" id="{BDA8AFF3-4648-ABF9-24E3-73D7D0F07EA7}"/>
                    </a:ext>
                  </a:extLst>
                </p:cNvPr>
                <p:cNvSpPr txBox="1"/>
                <p:nvPr/>
              </p:nvSpPr>
              <p:spPr>
                <a:xfrm>
                  <a:off x="8949231" y="3850430"/>
                  <a:ext cx="2791326" cy="830997"/>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Simple Integration </a:t>
                  </a:r>
                </a:p>
              </p:txBody>
            </p:sp>
            <p:sp>
              <p:nvSpPr>
                <p:cNvPr id="15" name="TextBox 14">
                  <a:extLst>
                    <a:ext uri="{FF2B5EF4-FFF2-40B4-BE49-F238E27FC236}">
                      <a16:creationId xmlns:a16="http://schemas.microsoft.com/office/drawing/2014/main" id="{6F8CB548-1101-0D58-968D-AC0FA1248330}"/>
                    </a:ext>
                  </a:extLst>
                </p:cNvPr>
                <p:cNvSpPr txBox="1"/>
                <p:nvPr/>
              </p:nvSpPr>
              <p:spPr>
                <a:xfrm>
                  <a:off x="8941210" y="3034606"/>
                  <a:ext cx="2791326" cy="461665"/>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High sensitivity</a:t>
                  </a:r>
                </a:p>
              </p:txBody>
            </p:sp>
            <p:sp>
              <p:nvSpPr>
                <p:cNvPr id="16" name="TextBox 15">
                  <a:extLst>
                    <a:ext uri="{FF2B5EF4-FFF2-40B4-BE49-F238E27FC236}">
                      <a16:creationId xmlns:a16="http://schemas.microsoft.com/office/drawing/2014/main" id="{72971320-D2A1-1AD8-4C0C-C07DDF07B4A7}"/>
                    </a:ext>
                  </a:extLst>
                </p:cNvPr>
                <p:cNvSpPr txBox="1"/>
                <p:nvPr/>
              </p:nvSpPr>
              <p:spPr>
                <a:xfrm>
                  <a:off x="8965618" y="2197768"/>
                  <a:ext cx="2791326" cy="461665"/>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Gas detection</a:t>
                  </a:r>
                </a:p>
              </p:txBody>
            </p:sp>
          </p:grpSp>
        </p:grpSp>
        <p:grpSp>
          <p:nvGrpSpPr>
            <p:cNvPr id="31" name="Group 30">
              <a:extLst>
                <a:ext uri="{FF2B5EF4-FFF2-40B4-BE49-F238E27FC236}">
                  <a16:creationId xmlns:a16="http://schemas.microsoft.com/office/drawing/2014/main" id="{02ECEF1C-E89C-2F52-0328-EE6E076017E0}"/>
                </a:ext>
              </a:extLst>
            </p:cNvPr>
            <p:cNvGrpSpPr/>
            <p:nvPr/>
          </p:nvGrpSpPr>
          <p:grpSpPr>
            <a:xfrm>
              <a:off x="15689876" y="0"/>
              <a:ext cx="3458818" cy="6858000"/>
              <a:chOff x="12254949" y="0"/>
              <a:chExt cx="3458818" cy="6858000"/>
            </a:xfrm>
          </p:grpSpPr>
          <p:sp>
            <p:nvSpPr>
              <p:cNvPr id="5" name="Rectangle 4">
                <a:extLst>
                  <a:ext uri="{FF2B5EF4-FFF2-40B4-BE49-F238E27FC236}">
                    <a16:creationId xmlns:a16="http://schemas.microsoft.com/office/drawing/2014/main" id="{A3AA1070-4813-A921-52DA-DE869214E094}"/>
                  </a:ext>
                </a:extLst>
              </p:cNvPr>
              <p:cNvSpPr/>
              <p:nvPr/>
            </p:nvSpPr>
            <p:spPr>
              <a:xfrm>
                <a:off x="12254949" y="0"/>
                <a:ext cx="3458818" cy="68580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2" name="Group 21">
                <a:extLst>
                  <a:ext uri="{FF2B5EF4-FFF2-40B4-BE49-F238E27FC236}">
                    <a16:creationId xmlns:a16="http://schemas.microsoft.com/office/drawing/2014/main" id="{9E2C373F-CEDA-FECB-827F-9DE0AB85D383}"/>
                  </a:ext>
                </a:extLst>
              </p:cNvPr>
              <p:cNvGrpSpPr/>
              <p:nvPr/>
            </p:nvGrpSpPr>
            <p:grpSpPr>
              <a:xfrm>
                <a:off x="12372301" y="735106"/>
                <a:ext cx="3160295" cy="4942273"/>
                <a:chOff x="12372301" y="735106"/>
                <a:chExt cx="3160295" cy="4942273"/>
              </a:xfrm>
            </p:grpSpPr>
            <p:sp>
              <p:nvSpPr>
                <p:cNvPr id="8" name="TextBox 7">
                  <a:extLst>
                    <a:ext uri="{FF2B5EF4-FFF2-40B4-BE49-F238E27FC236}">
                      <a16:creationId xmlns:a16="http://schemas.microsoft.com/office/drawing/2014/main" id="{74DB5724-C533-C0A1-B742-FC5FC468EEBA}"/>
                    </a:ext>
                  </a:extLst>
                </p:cNvPr>
                <p:cNvSpPr txBox="1"/>
                <p:nvPr/>
              </p:nvSpPr>
              <p:spPr>
                <a:xfrm>
                  <a:off x="12372301" y="735106"/>
                  <a:ext cx="3160295" cy="646331"/>
                </a:xfrm>
                <a:prstGeom prst="rect">
                  <a:avLst/>
                </a:prstGeom>
                <a:noFill/>
                <a:ln>
                  <a:noFill/>
                </a:ln>
              </p:spPr>
              <p:txBody>
                <a:bodyPr wrap="square" rtlCol="0">
                  <a:spAutoFit/>
                </a:bodyPr>
                <a:lstStyle/>
                <a:p>
                  <a:pPr algn="ctr"/>
                  <a:r>
                    <a:rPr lang="en-IN" sz="3600" dirty="0">
                      <a:latin typeface="Times New Roman" panose="02020603050405020304" pitchFamily="18" charset="0"/>
                      <a:cs typeface="Times New Roman" panose="02020603050405020304" pitchFamily="18" charset="0"/>
                    </a:rPr>
                    <a:t>BUZZER</a:t>
                  </a:r>
                </a:p>
              </p:txBody>
            </p:sp>
            <p:sp>
              <p:nvSpPr>
                <p:cNvPr id="18" name="TextBox 17">
                  <a:extLst>
                    <a:ext uri="{FF2B5EF4-FFF2-40B4-BE49-F238E27FC236}">
                      <a16:creationId xmlns:a16="http://schemas.microsoft.com/office/drawing/2014/main" id="{ECAE45C7-23B0-5A1D-B49E-32FAC6714541}"/>
                    </a:ext>
                  </a:extLst>
                </p:cNvPr>
                <p:cNvSpPr txBox="1"/>
                <p:nvPr/>
              </p:nvSpPr>
              <p:spPr>
                <a:xfrm>
                  <a:off x="12617985" y="4035095"/>
                  <a:ext cx="2791326" cy="461665"/>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Cost effective</a:t>
                  </a:r>
                </a:p>
              </p:txBody>
            </p:sp>
            <p:sp>
              <p:nvSpPr>
                <p:cNvPr id="19" name="TextBox 18">
                  <a:extLst>
                    <a:ext uri="{FF2B5EF4-FFF2-40B4-BE49-F238E27FC236}">
                      <a16:creationId xmlns:a16="http://schemas.microsoft.com/office/drawing/2014/main" id="{51279CAB-55F9-CC39-15F9-BB87C03AB4B1}"/>
                    </a:ext>
                  </a:extLst>
                </p:cNvPr>
                <p:cNvSpPr txBox="1"/>
                <p:nvPr/>
              </p:nvSpPr>
              <p:spPr>
                <a:xfrm>
                  <a:off x="12617985" y="3034606"/>
                  <a:ext cx="2791326" cy="830997"/>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Low power consumption</a:t>
                  </a:r>
                </a:p>
              </p:txBody>
            </p:sp>
            <p:sp>
              <p:nvSpPr>
                <p:cNvPr id="20" name="TextBox 19">
                  <a:extLst>
                    <a:ext uri="{FF2B5EF4-FFF2-40B4-BE49-F238E27FC236}">
                      <a16:creationId xmlns:a16="http://schemas.microsoft.com/office/drawing/2014/main" id="{6B124BD8-9066-EBD1-51C3-69F8B40ABEA4}"/>
                    </a:ext>
                  </a:extLst>
                </p:cNvPr>
                <p:cNvSpPr txBox="1"/>
                <p:nvPr/>
              </p:nvSpPr>
              <p:spPr>
                <a:xfrm>
                  <a:off x="12617985" y="2193303"/>
                  <a:ext cx="2791326" cy="461665"/>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Sound output</a:t>
                  </a:r>
                </a:p>
              </p:txBody>
            </p:sp>
            <p:sp>
              <p:nvSpPr>
                <p:cNvPr id="21" name="TextBox 20">
                  <a:extLst>
                    <a:ext uri="{FF2B5EF4-FFF2-40B4-BE49-F238E27FC236}">
                      <a16:creationId xmlns:a16="http://schemas.microsoft.com/office/drawing/2014/main" id="{803C773C-2B7C-8278-6543-314714D00A99}"/>
                    </a:ext>
                  </a:extLst>
                </p:cNvPr>
                <p:cNvSpPr txBox="1"/>
                <p:nvPr/>
              </p:nvSpPr>
              <p:spPr>
                <a:xfrm>
                  <a:off x="12617985" y="4846382"/>
                  <a:ext cx="2791326" cy="830997"/>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Versatile application</a:t>
                  </a:r>
                </a:p>
              </p:txBody>
            </p:sp>
          </p:grpSp>
        </p:grpSp>
      </p:grpSp>
      <p:sp>
        <p:nvSpPr>
          <p:cNvPr id="2" name="Rectangle 1">
            <a:extLst>
              <a:ext uri="{FF2B5EF4-FFF2-40B4-BE49-F238E27FC236}">
                <a16:creationId xmlns:a16="http://schemas.microsoft.com/office/drawing/2014/main" id="{3EDD8B09-3B4C-DFC8-D996-395177F1B100}"/>
              </a:ext>
            </a:extLst>
          </p:cNvPr>
          <p:cNvSpPr/>
          <p:nvPr/>
        </p:nvSpPr>
        <p:spPr>
          <a:xfrm>
            <a:off x="0" y="0"/>
            <a:ext cx="8733182" cy="6857999"/>
          </a:xfrm>
          <a:prstGeom prst="rect">
            <a:avLst/>
          </a:prstGeom>
          <a:blipFill>
            <a:blip r:embed="rId3"/>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F0F03E98-F401-1C6A-5691-91D2E53BE77C}"/>
              </a:ext>
            </a:extLst>
          </p:cNvPr>
          <p:cNvSpPr txBox="1"/>
          <p:nvPr/>
        </p:nvSpPr>
        <p:spPr>
          <a:xfrm>
            <a:off x="6786510" y="2089049"/>
            <a:ext cx="2140214" cy="954107"/>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MQ2 GAS SENSOR</a:t>
            </a:r>
          </a:p>
        </p:txBody>
      </p:sp>
    </p:spTree>
    <p:extLst>
      <p:ext uri="{BB962C8B-B14F-4D97-AF65-F5344CB8AC3E}">
        <p14:creationId xmlns:p14="http://schemas.microsoft.com/office/powerpoint/2010/main" val="3216216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FAD2912A-5781-6C13-A3BE-B26CF3081175}"/>
              </a:ext>
            </a:extLst>
          </p:cNvPr>
          <p:cNvGrpSpPr/>
          <p:nvPr/>
        </p:nvGrpSpPr>
        <p:grpSpPr>
          <a:xfrm>
            <a:off x="1776488" y="0"/>
            <a:ext cx="10415512" cy="6858001"/>
            <a:chOff x="8733182" y="-1"/>
            <a:chExt cx="10415512" cy="6858001"/>
          </a:xfrm>
        </p:grpSpPr>
        <p:grpSp>
          <p:nvGrpSpPr>
            <p:cNvPr id="35" name="Group 34">
              <a:extLst>
                <a:ext uri="{FF2B5EF4-FFF2-40B4-BE49-F238E27FC236}">
                  <a16:creationId xmlns:a16="http://schemas.microsoft.com/office/drawing/2014/main" id="{41AC7984-50DF-3E4C-05AD-E50F23715AE7}"/>
                </a:ext>
              </a:extLst>
            </p:cNvPr>
            <p:cNvGrpSpPr/>
            <p:nvPr/>
          </p:nvGrpSpPr>
          <p:grpSpPr>
            <a:xfrm>
              <a:off x="8733182" y="0"/>
              <a:ext cx="3458818" cy="6858000"/>
              <a:chOff x="5308895" y="0"/>
              <a:chExt cx="3458818" cy="6858000"/>
            </a:xfrm>
          </p:grpSpPr>
          <p:sp>
            <p:nvSpPr>
              <p:cNvPr id="3" name="Rectangle 2">
                <a:extLst>
                  <a:ext uri="{FF2B5EF4-FFF2-40B4-BE49-F238E27FC236}">
                    <a16:creationId xmlns:a16="http://schemas.microsoft.com/office/drawing/2014/main" id="{27BF4287-2600-01C1-72A6-FD7D6FB149F7}"/>
                  </a:ext>
                </a:extLst>
              </p:cNvPr>
              <p:cNvSpPr/>
              <p:nvPr/>
            </p:nvSpPr>
            <p:spPr>
              <a:xfrm>
                <a:off x="5308895" y="0"/>
                <a:ext cx="3458818" cy="685800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4" name="Group 33">
                <a:extLst>
                  <a:ext uri="{FF2B5EF4-FFF2-40B4-BE49-F238E27FC236}">
                    <a16:creationId xmlns:a16="http://schemas.microsoft.com/office/drawing/2014/main" id="{3893C201-862D-6E8F-835D-778B526D9CC8}"/>
                  </a:ext>
                </a:extLst>
              </p:cNvPr>
              <p:cNvGrpSpPr/>
              <p:nvPr/>
            </p:nvGrpSpPr>
            <p:grpSpPr>
              <a:xfrm>
                <a:off x="5504449" y="769006"/>
                <a:ext cx="3160295" cy="4642012"/>
                <a:chOff x="5504449" y="769006"/>
                <a:chExt cx="3160295" cy="4642012"/>
              </a:xfrm>
            </p:grpSpPr>
            <p:sp>
              <p:nvSpPr>
                <p:cNvPr id="6" name="TextBox 5">
                  <a:extLst>
                    <a:ext uri="{FF2B5EF4-FFF2-40B4-BE49-F238E27FC236}">
                      <a16:creationId xmlns:a16="http://schemas.microsoft.com/office/drawing/2014/main" id="{1D6550C9-51E5-F603-24B8-199941FE65B2}"/>
                    </a:ext>
                  </a:extLst>
                </p:cNvPr>
                <p:cNvSpPr txBox="1"/>
                <p:nvPr/>
              </p:nvSpPr>
              <p:spPr>
                <a:xfrm>
                  <a:off x="5504449" y="769006"/>
                  <a:ext cx="3160295" cy="1200329"/>
                </a:xfrm>
                <a:prstGeom prst="rect">
                  <a:avLst/>
                </a:prstGeom>
                <a:noFill/>
                <a:ln>
                  <a:noFill/>
                </a:ln>
              </p:spPr>
              <p:txBody>
                <a:bodyPr wrap="square" rtlCol="0">
                  <a:spAutoFit/>
                </a:bodyPr>
                <a:lstStyle/>
                <a:p>
                  <a:pPr algn="ctr"/>
                  <a:r>
                    <a:rPr lang="en-IN" sz="3600" dirty="0">
                      <a:latin typeface="Times New Roman" panose="02020603050405020304" pitchFamily="18" charset="0"/>
                      <a:cs typeface="Times New Roman" panose="02020603050405020304" pitchFamily="18" charset="0"/>
                    </a:rPr>
                    <a:t>ARDUINO UNO</a:t>
                  </a:r>
                </a:p>
              </p:txBody>
            </p:sp>
            <p:sp>
              <p:nvSpPr>
                <p:cNvPr id="9" name="TextBox 8">
                  <a:extLst>
                    <a:ext uri="{FF2B5EF4-FFF2-40B4-BE49-F238E27FC236}">
                      <a16:creationId xmlns:a16="http://schemas.microsoft.com/office/drawing/2014/main" id="{9B6DCDD3-48AD-47FF-22D7-21302A77120B}"/>
                    </a:ext>
                  </a:extLst>
                </p:cNvPr>
                <p:cNvSpPr txBox="1"/>
                <p:nvPr/>
              </p:nvSpPr>
              <p:spPr>
                <a:xfrm>
                  <a:off x="5743074" y="2197768"/>
                  <a:ext cx="2791326" cy="461665"/>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Micro Controller</a:t>
                  </a:r>
                </a:p>
              </p:txBody>
            </p:sp>
            <p:sp>
              <p:nvSpPr>
                <p:cNvPr id="10" name="TextBox 9">
                  <a:extLst>
                    <a:ext uri="{FF2B5EF4-FFF2-40B4-BE49-F238E27FC236}">
                      <a16:creationId xmlns:a16="http://schemas.microsoft.com/office/drawing/2014/main" id="{1B5A7BE1-86EF-E4D0-66B8-A1CB9DFBBBC4}"/>
                    </a:ext>
                  </a:extLst>
                </p:cNvPr>
                <p:cNvSpPr txBox="1"/>
                <p:nvPr/>
              </p:nvSpPr>
              <p:spPr>
                <a:xfrm>
                  <a:off x="5743074" y="3034606"/>
                  <a:ext cx="2791326" cy="461665"/>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Beginner friendly</a:t>
                  </a:r>
                </a:p>
              </p:txBody>
            </p:sp>
            <p:sp>
              <p:nvSpPr>
                <p:cNvPr id="11" name="TextBox 10">
                  <a:extLst>
                    <a:ext uri="{FF2B5EF4-FFF2-40B4-BE49-F238E27FC236}">
                      <a16:creationId xmlns:a16="http://schemas.microsoft.com/office/drawing/2014/main" id="{3FB1537D-4108-AC23-9C25-66488DCEF7FF}"/>
                    </a:ext>
                  </a:extLst>
                </p:cNvPr>
                <p:cNvSpPr txBox="1"/>
                <p:nvPr/>
              </p:nvSpPr>
              <p:spPr>
                <a:xfrm>
                  <a:off x="5743074" y="3871444"/>
                  <a:ext cx="2791326" cy="461665"/>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USB Connection</a:t>
                  </a:r>
                </a:p>
              </p:txBody>
            </p:sp>
            <p:sp>
              <p:nvSpPr>
                <p:cNvPr id="12" name="TextBox 11">
                  <a:extLst>
                    <a:ext uri="{FF2B5EF4-FFF2-40B4-BE49-F238E27FC236}">
                      <a16:creationId xmlns:a16="http://schemas.microsoft.com/office/drawing/2014/main" id="{0D99E013-3204-C364-9563-CDCF309CA203}"/>
                    </a:ext>
                  </a:extLst>
                </p:cNvPr>
                <p:cNvSpPr txBox="1"/>
                <p:nvPr/>
              </p:nvSpPr>
              <p:spPr>
                <a:xfrm>
                  <a:off x="5735228" y="4580021"/>
                  <a:ext cx="2791326" cy="830997"/>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Digital and Analog pins</a:t>
                  </a:r>
                </a:p>
              </p:txBody>
            </p:sp>
          </p:grpSp>
        </p:grpSp>
        <p:grpSp>
          <p:nvGrpSpPr>
            <p:cNvPr id="33" name="Group 32">
              <a:extLst>
                <a:ext uri="{FF2B5EF4-FFF2-40B4-BE49-F238E27FC236}">
                  <a16:creationId xmlns:a16="http://schemas.microsoft.com/office/drawing/2014/main" id="{1D8DDB93-0D84-7398-F780-031BE89B45F0}"/>
                </a:ext>
              </a:extLst>
            </p:cNvPr>
            <p:cNvGrpSpPr/>
            <p:nvPr/>
          </p:nvGrpSpPr>
          <p:grpSpPr>
            <a:xfrm>
              <a:off x="12206383" y="-1"/>
              <a:ext cx="3458818" cy="6858000"/>
              <a:chOff x="8796131" y="0"/>
              <a:chExt cx="3458818" cy="6858000"/>
            </a:xfrm>
          </p:grpSpPr>
          <p:sp>
            <p:nvSpPr>
              <p:cNvPr id="4" name="Rectangle 3">
                <a:extLst>
                  <a:ext uri="{FF2B5EF4-FFF2-40B4-BE49-F238E27FC236}">
                    <a16:creationId xmlns:a16="http://schemas.microsoft.com/office/drawing/2014/main" id="{00178B6F-E8D1-018E-3AD1-B5B29410877D}"/>
                  </a:ext>
                </a:extLst>
              </p:cNvPr>
              <p:cNvSpPr/>
              <p:nvPr/>
            </p:nvSpPr>
            <p:spPr>
              <a:xfrm>
                <a:off x="8796131" y="0"/>
                <a:ext cx="3458818"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2" name="Group 31">
                <a:extLst>
                  <a:ext uri="{FF2B5EF4-FFF2-40B4-BE49-F238E27FC236}">
                    <a16:creationId xmlns:a16="http://schemas.microsoft.com/office/drawing/2014/main" id="{3EDEDC22-B23D-E5D7-A85B-B82FDF9398E7}"/>
                  </a:ext>
                </a:extLst>
              </p:cNvPr>
              <p:cNvGrpSpPr/>
              <p:nvPr/>
            </p:nvGrpSpPr>
            <p:grpSpPr>
              <a:xfrm>
                <a:off x="8926562" y="577516"/>
                <a:ext cx="3211035" cy="4780691"/>
                <a:chOff x="8926562" y="577516"/>
                <a:chExt cx="3211035" cy="4780691"/>
              </a:xfrm>
            </p:grpSpPr>
            <p:sp>
              <p:nvSpPr>
                <p:cNvPr id="7" name="TextBox 6">
                  <a:extLst>
                    <a:ext uri="{FF2B5EF4-FFF2-40B4-BE49-F238E27FC236}">
                      <a16:creationId xmlns:a16="http://schemas.microsoft.com/office/drawing/2014/main" id="{766C7512-B7CC-6573-CAB5-848A41FDD457}"/>
                    </a:ext>
                  </a:extLst>
                </p:cNvPr>
                <p:cNvSpPr txBox="1"/>
                <p:nvPr/>
              </p:nvSpPr>
              <p:spPr>
                <a:xfrm>
                  <a:off x="8977302" y="577516"/>
                  <a:ext cx="3160295" cy="1200329"/>
                </a:xfrm>
                <a:prstGeom prst="rect">
                  <a:avLst/>
                </a:prstGeom>
                <a:noFill/>
                <a:ln>
                  <a:noFill/>
                </a:ln>
              </p:spPr>
              <p:txBody>
                <a:bodyPr wrap="square" rtlCol="0">
                  <a:spAutoFit/>
                </a:bodyPr>
                <a:lstStyle/>
                <a:p>
                  <a:pPr algn="ctr"/>
                  <a:r>
                    <a:rPr lang="en-IN" sz="3600" dirty="0">
                      <a:latin typeface="Times New Roman" panose="02020603050405020304" pitchFamily="18" charset="0"/>
                      <a:cs typeface="Times New Roman" panose="02020603050405020304" pitchFamily="18" charset="0"/>
                    </a:rPr>
                    <a:t>MQ2 GAS SENSOR</a:t>
                  </a:r>
                </a:p>
              </p:txBody>
            </p:sp>
            <p:sp>
              <p:nvSpPr>
                <p:cNvPr id="13" name="TextBox 12">
                  <a:extLst>
                    <a:ext uri="{FF2B5EF4-FFF2-40B4-BE49-F238E27FC236}">
                      <a16:creationId xmlns:a16="http://schemas.microsoft.com/office/drawing/2014/main" id="{FDFC6874-D101-A242-D86D-D448FF9A2403}"/>
                    </a:ext>
                  </a:extLst>
                </p:cNvPr>
                <p:cNvSpPr txBox="1"/>
                <p:nvPr/>
              </p:nvSpPr>
              <p:spPr>
                <a:xfrm>
                  <a:off x="8926562" y="4896542"/>
                  <a:ext cx="2791326" cy="461665"/>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Affordable</a:t>
                  </a:r>
                </a:p>
              </p:txBody>
            </p:sp>
            <p:sp>
              <p:nvSpPr>
                <p:cNvPr id="14" name="TextBox 13">
                  <a:extLst>
                    <a:ext uri="{FF2B5EF4-FFF2-40B4-BE49-F238E27FC236}">
                      <a16:creationId xmlns:a16="http://schemas.microsoft.com/office/drawing/2014/main" id="{BDA8AFF3-4648-ABF9-24E3-73D7D0F07EA7}"/>
                    </a:ext>
                  </a:extLst>
                </p:cNvPr>
                <p:cNvSpPr txBox="1"/>
                <p:nvPr/>
              </p:nvSpPr>
              <p:spPr>
                <a:xfrm>
                  <a:off x="8949231" y="3850430"/>
                  <a:ext cx="2791326" cy="830997"/>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Simple Integration </a:t>
                  </a:r>
                </a:p>
              </p:txBody>
            </p:sp>
            <p:sp>
              <p:nvSpPr>
                <p:cNvPr id="15" name="TextBox 14">
                  <a:extLst>
                    <a:ext uri="{FF2B5EF4-FFF2-40B4-BE49-F238E27FC236}">
                      <a16:creationId xmlns:a16="http://schemas.microsoft.com/office/drawing/2014/main" id="{6F8CB548-1101-0D58-968D-AC0FA1248330}"/>
                    </a:ext>
                  </a:extLst>
                </p:cNvPr>
                <p:cNvSpPr txBox="1"/>
                <p:nvPr/>
              </p:nvSpPr>
              <p:spPr>
                <a:xfrm>
                  <a:off x="8941210" y="3034606"/>
                  <a:ext cx="2791326" cy="461665"/>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High sensitivity</a:t>
                  </a:r>
                </a:p>
              </p:txBody>
            </p:sp>
            <p:sp>
              <p:nvSpPr>
                <p:cNvPr id="16" name="TextBox 15">
                  <a:extLst>
                    <a:ext uri="{FF2B5EF4-FFF2-40B4-BE49-F238E27FC236}">
                      <a16:creationId xmlns:a16="http://schemas.microsoft.com/office/drawing/2014/main" id="{72971320-D2A1-1AD8-4C0C-C07DDF07B4A7}"/>
                    </a:ext>
                  </a:extLst>
                </p:cNvPr>
                <p:cNvSpPr txBox="1"/>
                <p:nvPr/>
              </p:nvSpPr>
              <p:spPr>
                <a:xfrm>
                  <a:off x="8965618" y="2197768"/>
                  <a:ext cx="2791326" cy="461665"/>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Gas detection</a:t>
                  </a:r>
                </a:p>
              </p:txBody>
            </p:sp>
          </p:grpSp>
        </p:grpSp>
        <p:grpSp>
          <p:nvGrpSpPr>
            <p:cNvPr id="31" name="Group 30">
              <a:extLst>
                <a:ext uri="{FF2B5EF4-FFF2-40B4-BE49-F238E27FC236}">
                  <a16:creationId xmlns:a16="http://schemas.microsoft.com/office/drawing/2014/main" id="{02ECEF1C-E89C-2F52-0328-EE6E076017E0}"/>
                </a:ext>
              </a:extLst>
            </p:cNvPr>
            <p:cNvGrpSpPr/>
            <p:nvPr/>
          </p:nvGrpSpPr>
          <p:grpSpPr>
            <a:xfrm>
              <a:off x="15689876" y="0"/>
              <a:ext cx="3458818" cy="6858000"/>
              <a:chOff x="12254949" y="0"/>
              <a:chExt cx="3458818" cy="6858000"/>
            </a:xfrm>
          </p:grpSpPr>
          <p:sp>
            <p:nvSpPr>
              <p:cNvPr id="5" name="Rectangle 4">
                <a:extLst>
                  <a:ext uri="{FF2B5EF4-FFF2-40B4-BE49-F238E27FC236}">
                    <a16:creationId xmlns:a16="http://schemas.microsoft.com/office/drawing/2014/main" id="{A3AA1070-4813-A921-52DA-DE869214E094}"/>
                  </a:ext>
                </a:extLst>
              </p:cNvPr>
              <p:cNvSpPr/>
              <p:nvPr/>
            </p:nvSpPr>
            <p:spPr>
              <a:xfrm>
                <a:off x="12254949" y="0"/>
                <a:ext cx="3458818" cy="68580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2" name="Group 21">
                <a:extLst>
                  <a:ext uri="{FF2B5EF4-FFF2-40B4-BE49-F238E27FC236}">
                    <a16:creationId xmlns:a16="http://schemas.microsoft.com/office/drawing/2014/main" id="{9E2C373F-CEDA-FECB-827F-9DE0AB85D383}"/>
                  </a:ext>
                </a:extLst>
              </p:cNvPr>
              <p:cNvGrpSpPr/>
              <p:nvPr/>
            </p:nvGrpSpPr>
            <p:grpSpPr>
              <a:xfrm>
                <a:off x="12372301" y="735106"/>
                <a:ext cx="3160295" cy="4942273"/>
                <a:chOff x="12372301" y="735106"/>
                <a:chExt cx="3160295" cy="4942273"/>
              </a:xfrm>
            </p:grpSpPr>
            <p:sp>
              <p:nvSpPr>
                <p:cNvPr id="8" name="TextBox 7">
                  <a:extLst>
                    <a:ext uri="{FF2B5EF4-FFF2-40B4-BE49-F238E27FC236}">
                      <a16:creationId xmlns:a16="http://schemas.microsoft.com/office/drawing/2014/main" id="{74DB5724-C533-C0A1-B742-FC5FC468EEBA}"/>
                    </a:ext>
                  </a:extLst>
                </p:cNvPr>
                <p:cNvSpPr txBox="1"/>
                <p:nvPr/>
              </p:nvSpPr>
              <p:spPr>
                <a:xfrm>
                  <a:off x="12372301" y="735106"/>
                  <a:ext cx="3160295" cy="769441"/>
                </a:xfrm>
                <a:prstGeom prst="rect">
                  <a:avLst/>
                </a:prstGeom>
                <a:noFill/>
                <a:ln>
                  <a:noFill/>
                </a:ln>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BUZZER</a:t>
                  </a:r>
                </a:p>
              </p:txBody>
            </p:sp>
            <p:sp>
              <p:nvSpPr>
                <p:cNvPr id="18" name="TextBox 17">
                  <a:extLst>
                    <a:ext uri="{FF2B5EF4-FFF2-40B4-BE49-F238E27FC236}">
                      <a16:creationId xmlns:a16="http://schemas.microsoft.com/office/drawing/2014/main" id="{ECAE45C7-23B0-5A1D-B49E-32FAC6714541}"/>
                    </a:ext>
                  </a:extLst>
                </p:cNvPr>
                <p:cNvSpPr txBox="1"/>
                <p:nvPr/>
              </p:nvSpPr>
              <p:spPr>
                <a:xfrm>
                  <a:off x="12617985" y="4035095"/>
                  <a:ext cx="2791326" cy="461665"/>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Cost effective</a:t>
                  </a:r>
                </a:p>
              </p:txBody>
            </p:sp>
            <p:sp>
              <p:nvSpPr>
                <p:cNvPr id="19" name="TextBox 18">
                  <a:extLst>
                    <a:ext uri="{FF2B5EF4-FFF2-40B4-BE49-F238E27FC236}">
                      <a16:creationId xmlns:a16="http://schemas.microsoft.com/office/drawing/2014/main" id="{51279CAB-55F9-CC39-15F9-BB87C03AB4B1}"/>
                    </a:ext>
                  </a:extLst>
                </p:cNvPr>
                <p:cNvSpPr txBox="1"/>
                <p:nvPr/>
              </p:nvSpPr>
              <p:spPr>
                <a:xfrm>
                  <a:off x="12617985" y="3034606"/>
                  <a:ext cx="2791326" cy="830997"/>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Low power consumption</a:t>
                  </a:r>
                </a:p>
              </p:txBody>
            </p:sp>
            <p:sp>
              <p:nvSpPr>
                <p:cNvPr id="20" name="TextBox 19">
                  <a:extLst>
                    <a:ext uri="{FF2B5EF4-FFF2-40B4-BE49-F238E27FC236}">
                      <a16:creationId xmlns:a16="http://schemas.microsoft.com/office/drawing/2014/main" id="{6B124BD8-9066-EBD1-51C3-69F8B40ABEA4}"/>
                    </a:ext>
                  </a:extLst>
                </p:cNvPr>
                <p:cNvSpPr txBox="1"/>
                <p:nvPr/>
              </p:nvSpPr>
              <p:spPr>
                <a:xfrm>
                  <a:off x="12617985" y="2193303"/>
                  <a:ext cx="2791326" cy="461665"/>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Sound output</a:t>
                  </a:r>
                </a:p>
              </p:txBody>
            </p:sp>
            <p:sp>
              <p:nvSpPr>
                <p:cNvPr id="21" name="TextBox 20">
                  <a:extLst>
                    <a:ext uri="{FF2B5EF4-FFF2-40B4-BE49-F238E27FC236}">
                      <a16:creationId xmlns:a16="http://schemas.microsoft.com/office/drawing/2014/main" id="{803C773C-2B7C-8278-6543-314714D00A99}"/>
                    </a:ext>
                  </a:extLst>
                </p:cNvPr>
                <p:cNvSpPr txBox="1"/>
                <p:nvPr/>
              </p:nvSpPr>
              <p:spPr>
                <a:xfrm>
                  <a:off x="12617985" y="4846382"/>
                  <a:ext cx="2791326" cy="830997"/>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Versatile application</a:t>
                  </a:r>
                </a:p>
              </p:txBody>
            </p:sp>
          </p:grpSp>
        </p:grpSp>
      </p:grpSp>
      <p:sp>
        <p:nvSpPr>
          <p:cNvPr id="2" name="Rectangle 1">
            <a:extLst>
              <a:ext uri="{FF2B5EF4-FFF2-40B4-BE49-F238E27FC236}">
                <a16:creationId xmlns:a16="http://schemas.microsoft.com/office/drawing/2014/main" id="{3EDD8B09-3B4C-DFC8-D996-395177F1B100}"/>
              </a:ext>
            </a:extLst>
          </p:cNvPr>
          <p:cNvSpPr/>
          <p:nvPr/>
        </p:nvSpPr>
        <p:spPr>
          <a:xfrm>
            <a:off x="0" y="0"/>
            <a:ext cx="8733182" cy="6857999"/>
          </a:xfrm>
          <a:prstGeom prst="rect">
            <a:avLst/>
          </a:prstGeom>
          <a:blipFill>
            <a:blip r:embed="rId3"/>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42DFC133-F2AD-CC7C-0B6C-7CD349B38A24}"/>
              </a:ext>
            </a:extLst>
          </p:cNvPr>
          <p:cNvSpPr txBox="1"/>
          <p:nvPr/>
        </p:nvSpPr>
        <p:spPr>
          <a:xfrm>
            <a:off x="4525226" y="4040925"/>
            <a:ext cx="1653474"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BUZZER</a:t>
            </a:r>
          </a:p>
        </p:txBody>
      </p:sp>
    </p:spTree>
    <p:extLst>
      <p:ext uri="{BB962C8B-B14F-4D97-AF65-F5344CB8AC3E}">
        <p14:creationId xmlns:p14="http://schemas.microsoft.com/office/powerpoint/2010/main" val="32658959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7000"/>
            <a:lum/>
          </a:blip>
          <a:srcRect/>
          <a:stretch>
            <a:fillRect t="-18000" b="-18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DC9580-86E3-1EAD-6FDE-FC0106BC7F17}"/>
              </a:ext>
            </a:extLst>
          </p:cNvPr>
          <p:cNvSpPr txBox="1"/>
          <p:nvPr/>
        </p:nvSpPr>
        <p:spPr>
          <a:xfrm>
            <a:off x="3610708" y="4157192"/>
            <a:ext cx="8581292" cy="707886"/>
          </a:xfrm>
          <a:prstGeom prst="rect">
            <a:avLst/>
          </a:prstGeom>
          <a:noFill/>
        </p:spPr>
        <p:txBody>
          <a:bodyPr wrap="square" rtlCol="0">
            <a:spAutoFit/>
          </a:bodyPr>
          <a:lstStyle/>
          <a:p>
            <a:r>
              <a:rPr lang="en-IN" sz="4000" dirty="0">
                <a:highlight>
                  <a:srgbClr val="00FF00"/>
                </a:highlight>
                <a:latin typeface="Times New Roman" panose="02020603050405020304" pitchFamily="18" charset="0"/>
                <a:cs typeface="Times New Roman" panose="02020603050405020304" pitchFamily="18" charset="0"/>
              </a:rPr>
              <a:t>PROPOSED SYSTEM</a:t>
            </a:r>
          </a:p>
        </p:txBody>
      </p:sp>
    </p:spTree>
    <p:extLst>
      <p:ext uri="{BB962C8B-B14F-4D97-AF65-F5344CB8AC3E}">
        <p14:creationId xmlns:p14="http://schemas.microsoft.com/office/powerpoint/2010/main" val="33350867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70B82C4C-A97A-E348-3FE9-3FEC84575F3D}"/>
              </a:ext>
            </a:extLst>
          </p:cNvPr>
          <p:cNvGrpSpPr/>
          <p:nvPr/>
        </p:nvGrpSpPr>
        <p:grpSpPr>
          <a:xfrm>
            <a:off x="7419372" y="-121534"/>
            <a:ext cx="19090512" cy="7040301"/>
            <a:chOff x="7419372" y="-121534"/>
            <a:chExt cx="19090512" cy="7040301"/>
          </a:xfrm>
        </p:grpSpPr>
        <p:sp>
          <p:nvSpPr>
            <p:cNvPr id="3" name="Rectangle 2">
              <a:extLst>
                <a:ext uri="{FF2B5EF4-FFF2-40B4-BE49-F238E27FC236}">
                  <a16:creationId xmlns:a16="http://schemas.microsoft.com/office/drawing/2014/main" id="{28E40B8F-8824-4C84-1D9D-772AFDBBDFA0}"/>
                </a:ext>
              </a:extLst>
            </p:cNvPr>
            <p:cNvSpPr/>
            <p:nvPr/>
          </p:nvSpPr>
          <p:spPr>
            <a:xfrm>
              <a:off x="7419372" y="-121534"/>
              <a:ext cx="4772628" cy="6979534"/>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A816588A-CA00-9BD8-3854-4BBE3A872607}"/>
                </a:ext>
              </a:extLst>
            </p:cNvPr>
            <p:cNvSpPr/>
            <p:nvPr/>
          </p:nvSpPr>
          <p:spPr>
            <a:xfrm>
              <a:off x="12192000" y="-60767"/>
              <a:ext cx="4772628" cy="6979534"/>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F0E0B980-B0E4-B532-86C8-7DBBF795DEC4}"/>
                </a:ext>
              </a:extLst>
            </p:cNvPr>
            <p:cNvSpPr/>
            <p:nvPr/>
          </p:nvSpPr>
          <p:spPr>
            <a:xfrm>
              <a:off x="16964628" y="-60767"/>
              <a:ext cx="4772628" cy="6979534"/>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BC0DF3A-8BF1-58FD-BCB6-DD963599BE91}"/>
                </a:ext>
              </a:extLst>
            </p:cNvPr>
            <p:cNvSpPr/>
            <p:nvPr/>
          </p:nvSpPr>
          <p:spPr>
            <a:xfrm>
              <a:off x="21737256" y="-60767"/>
              <a:ext cx="4772628" cy="6979534"/>
            </a:xfrm>
            <a:prstGeom prst="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28450AD6-83F4-FB88-484F-47284A557ED0}"/>
                </a:ext>
              </a:extLst>
            </p:cNvPr>
            <p:cNvSpPr txBox="1"/>
            <p:nvPr/>
          </p:nvSpPr>
          <p:spPr>
            <a:xfrm>
              <a:off x="7642109" y="795367"/>
              <a:ext cx="4126524"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EXHAUST FAN</a:t>
              </a:r>
            </a:p>
          </p:txBody>
        </p:sp>
        <p:sp>
          <p:nvSpPr>
            <p:cNvPr id="12" name="TextBox 11">
              <a:extLst>
                <a:ext uri="{FF2B5EF4-FFF2-40B4-BE49-F238E27FC236}">
                  <a16:creationId xmlns:a16="http://schemas.microsoft.com/office/drawing/2014/main" id="{C8E122E9-636B-C040-7C2E-6616C074A626}"/>
                </a:ext>
              </a:extLst>
            </p:cNvPr>
            <p:cNvSpPr txBox="1"/>
            <p:nvPr/>
          </p:nvSpPr>
          <p:spPr>
            <a:xfrm>
              <a:off x="7690338" y="2086708"/>
              <a:ext cx="3727939"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AIR VENTILATION</a:t>
              </a:r>
            </a:p>
          </p:txBody>
        </p:sp>
        <p:sp>
          <p:nvSpPr>
            <p:cNvPr id="13" name="TextBox 12">
              <a:extLst>
                <a:ext uri="{FF2B5EF4-FFF2-40B4-BE49-F238E27FC236}">
                  <a16:creationId xmlns:a16="http://schemas.microsoft.com/office/drawing/2014/main" id="{5C65EC52-CE7D-B5A1-70D6-06A6BE1F5B49}"/>
                </a:ext>
              </a:extLst>
            </p:cNvPr>
            <p:cNvSpPr txBox="1"/>
            <p:nvPr/>
          </p:nvSpPr>
          <p:spPr>
            <a:xfrm>
              <a:off x="7690337" y="2966645"/>
              <a:ext cx="3727939"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COMMON LOCATION</a:t>
              </a:r>
            </a:p>
          </p:txBody>
        </p:sp>
        <p:sp>
          <p:nvSpPr>
            <p:cNvPr id="14" name="TextBox 13">
              <a:extLst>
                <a:ext uri="{FF2B5EF4-FFF2-40B4-BE49-F238E27FC236}">
                  <a16:creationId xmlns:a16="http://schemas.microsoft.com/office/drawing/2014/main" id="{15488904-8782-69C4-FA67-CD4FC58B0C4F}"/>
                </a:ext>
              </a:extLst>
            </p:cNvPr>
            <p:cNvSpPr txBox="1"/>
            <p:nvPr/>
          </p:nvSpPr>
          <p:spPr>
            <a:xfrm>
              <a:off x="7666891" y="3697803"/>
              <a:ext cx="3727939"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ENERGY EFFICIENT</a:t>
              </a:r>
            </a:p>
          </p:txBody>
        </p:sp>
        <p:sp>
          <p:nvSpPr>
            <p:cNvPr id="15" name="TextBox 14">
              <a:extLst>
                <a:ext uri="{FF2B5EF4-FFF2-40B4-BE49-F238E27FC236}">
                  <a16:creationId xmlns:a16="http://schemas.microsoft.com/office/drawing/2014/main" id="{012AF1FF-1B0F-2025-D69D-F52BB7328114}"/>
                </a:ext>
              </a:extLst>
            </p:cNvPr>
            <p:cNvSpPr txBox="1"/>
            <p:nvPr/>
          </p:nvSpPr>
          <p:spPr>
            <a:xfrm>
              <a:off x="7690336" y="4472354"/>
              <a:ext cx="3727939"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MAINTANENCE</a:t>
              </a:r>
            </a:p>
          </p:txBody>
        </p:sp>
        <p:sp>
          <p:nvSpPr>
            <p:cNvPr id="16" name="TextBox 15">
              <a:extLst>
                <a:ext uri="{FF2B5EF4-FFF2-40B4-BE49-F238E27FC236}">
                  <a16:creationId xmlns:a16="http://schemas.microsoft.com/office/drawing/2014/main" id="{BBBF2B5C-14AE-6981-D544-54216C6C19DE}"/>
                </a:ext>
              </a:extLst>
            </p:cNvPr>
            <p:cNvSpPr txBox="1"/>
            <p:nvPr/>
          </p:nvSpPr>
          <p:spPr>
            <a:xfrm>
              <a:off x="12590585" y="744063"/>
              <a:ext cx="4126524" cy="523220"/>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LED </a:t>
              </a:r>
            </a:p>
          </p:txBody>
        </p:sp>
        <p:sp>
          <p:nvSpPr>
            <p:cNvPr id="17" name="TextBox 16">
              <a:extLst>
                <a:ext uri="{FF2B5EF4-FFF2-40B4-BE49-F238E27FC236}">
                  <a16:creationId xmlns:a16="http://schemas.microsoft.com/office/drawing/2014/main" id="{1AC2E3DF-B344-DA75-862B-6033A18AB08D}"/>
                </a:ext>
              </a:extLst>
            </p:cNvPr>
            <p:cNvSpPr txBox="1"/>
            <p:nvPr/>
          </p:nvSpPr>
          <p:spPr>
            <a:xfrm>
              <a:off x="12590585" y="2086708"/>
              <a:ext cx="3727939"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LONG LIFESPAN</a:t>
              </a:r>
            </a:p>
          </p:txBody>
        </p:sp>
        <p:sp>
          <p:nvSpPr>
            <p:cNvPr id="18" name="TextBox 17">
              <a:extLst>
                <a:ext uri="{FF2B5EF4-FFF2-40B4-BE49-F238E27FC236}">
                  <a16:creationId xmlns:a16="http://schemas.microsoft.com/office/drawing/2014/main" id="{4DC962E9-D427-8FF6-927E-D076CF63935F}"/>
                </a:ext>
              </a:extLst>
            </p:cNvPr>
            <p:cNvSpPr txBox="1"/>
            <p:nvPr/>
          </p:nvSpPr>
          <p:spPr>
            <a:xfrm>
              <a:off x="12590585" y="2966644"/>
              <a:ext cx="3727939"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COMPACT SIZE</a:t>
              </a:r>
            </a:p>
          </p:txBody>
        </p:sp>
        <p:sp>
          <p:nvSpPr>
            <p:cNvPr id="19" name="TextBox 18">
              <a:extLst>
                <a:ext uri="{FF2B5EF4-FFF2-40B4-BE49-F238E27FC236}">
                  <a16:creationId xmlns:a16="http://schemas.microsoft.com/office/drawing/2014/main" id="{8AF5B20D-4B22-7CCB-4B3C-31565424F35A}"/>
                </a:ext>
              </a:extLst>
            </p:cNvPr>
            <p:cNvSpPr txBox="1"/>
            <p:nvPr/>
          </p:nvSpPr>
          <p:spPr>
            <a:xfrm>
              <a:off x="12590585" y="3697802"/>
              <a:ext cx="3727939"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SAFE</a:t>
              </a:r>
            </a:p>
          </p:txBody>
        </p:sp>
        <p:sp>
          <p:nvSpPr>
            <p:cNvPr id="20" name="TextBox 19">
              <a:extLst>
                <a:ext uri="{FF2B5EF4-FFF2-40B4-BE49-F238E27FC236}">
                  <a16:creationId xmlns:a16="http://schemas.microsoft.com/office/drawing/2014/main" id="{7E621C0E-B2A1-341E-937F-77D3C17059E8}"/>
                </a:ext>
              </a:extLst>
            </p:cNvPr>
            <p:cNvSpPr txBox="1"/>
            <p:nvPr/>
          </p:nvSpPr>
          <p:spPr>
            <a:xfrm>
              <a:off x="12590585" y="4385019"/>
              <a:ext cx="3727939" cy="830997"/>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ENVIRONMENTAL FRIENDLY</a:t>
              </a:r>
            </a:p>
          </p:txBody>
        </p:sp>
        <p:sp>
          <p:nvSpPr>
            <p:cNvPr id="21" name="TextBox 20">
              <a:extLst>
                <a:ext uri="{FF2B5EF4-FFF2-40B4-BE49-F238E27FC236}">
                  <a16:creationId xmlns:a16="http://schemas.microsoft.com/office/drawing/2014/main" id="{9E64EF05-322B-DB35-2264-6C0AFF67B692}"/>
                </a:ext>
              </a:extLst>
            </p:cNvPr>
            <p:cNvSpPr txBox="1"/>
            <p:nvPr/>
          </p:nvSpPr>
          <p:spPr>
            <a:xfrm>
              <a:off x="17115694" y="744063"/>
              <a:ext cx="4126524" cy="523220"/>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LCD DISPLAY</a:t>
              </a:r>
            </a:p>
          </p:txBody>
        </p:sp>
        <p:sp>
          <p:nvSpPr>
            <p:cNvPr id="22" name="TextBox 21">
              <a:extLst>
                <a:ext uri="{FF2B5EF4-FFF2-40B4-BE49-F238E27FC236}">
                  <a16:creationId xmlns:a16="http://schemas.microsoft.com/office/drawing/2014/main" id="{940450BF-EE05-5BFE-35F5-FEDE65CEF67F}"/>
                </a:ext>
              </a:extLst>
            </p:cNvPr>
            <p:cNvSpPr txBox="1"/>
            <p:nvPr/>
          </p:nvSpPr>
          <p:spPr>
            <a:xfrm>
              <a:off x="17212147" y="2086708"/>
              <a:ext cx="3727939" cy="830997"/>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DISPLAYS CURRENT STATUS</a:t>
              </a:r>
            </a:p>
          </p:txBody>
        </p:sp>
        <p:sp>
          <p:nvSpPr>
            <p:cNvPr id="23" name="TextBox 22">
              <a:extLst>
                <a:ext uri="{FF2B5EF4-FFF2-40B4-BE49-F238E27FC236}">
                  <a16:creationId xmlns:a16="http://schemas.microsoft.com/office/drawing/2014/main" id="{B1D27EAC-AFAB-9078-D661-2BA4EA08B4E8}"/>
                </a:ext>
              </a:extLst>
            </p:cNvPr>
            <p:cNvSpPr txBox="1"/>
            <p:nvPr/>
          </p:nvSpPr>
          <p:spPr>
            <a:xfrm>
              <a:off x="17212147" y="3275465"/>
              <a:ext cx="3727939" cy="830997"/>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THIN AND LIGHT WEIGHT</a:t>
              </a:r>
            </a:p>
          </p:txBody>
        </p:sp>
        <p:sp>
          <p:nvSpPr>
            <p:cNvPr id="24" name="TextBox 23">
              <a:extLst>
                <a:ext uri="{FF2B5EF4-FFF2-40B4-BE49-F238E27FC236}">
                  <a16:creationId xmlns:a16="http://schemas.microsoft.com/office/drawing/2014/main" id="{0C3650F2-A3D1-06C6-01D7-B66D4EE90779}"/>
                </a:ext>
              </a:extLst>
            </p:cNvPr>
            <p:cNvSpPr txBox="1"/>
            <p:nvPr/>
          </p:nvSpPr>
          <p:spPr>
            <a:xfrm>
              <a:off x="17212146" y="4569684"/>
              <a:ext cx="3727939"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FAST RESPONCE</a:t>
              </a:r>
            </a:p>
          </p:txBody>
        </p:sp>
        <p:sp>
          <p:nvSpPr>
            <p:cNvPr id="27" name="TextBox 26">
              <a:extLst>
                <a:ext uri="{FF2B5EF4-FFF2-40B4-BE49-F238E27FC236}">
                  <a16:creationId xmlns:a16="http://schemas.microsoft.com/office/drawing/2014/main" id="{DC788E9B-F495-A64A-F436-595621ECA170}"/>
                </a:ext>
              </a:extLst>
            </p:cNvPr>
            <p:cNvSpPr txBox="1"/>
            <p:nvPr/>
          </p:nvSpPr>
          <p:spPr>
            <a:xfrm>
              <a:off x="21984775" y="826647"/>
              <a:ext cx="4126524" cy="523220"/>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SIM 800L</a:t>
              </a:r>
            </a:p>
          </p:txBody>
        </p:sp>
        <p:sp>
          <p:nvSpPr>
            <p:cNvPr id="28" name="TextBox 27">
              <a:extLst>
                <a:ext uri="{FF2B5EF4-FFF2-40B4-BE49-F238E27FC236}">
                  <a16:creationId xmlns:a16="http://schemas.microsoft.com/office/drawing/2014/main" id="{8EE401F4-FD74-C38C-14F2-4414F69D84EC}"/>
                </a:ext>
              </a:extLst>
            </p:cNvPr>
            <p:cNvSpPr txBox="1"/>
            <p:nvPr/>
          </p:nvSpPr>
          <p:spPr>
            <a:xfrm>
              <a:off x="22160623" y="2087587"/>
              <a:ext cx="3727939"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COMMUNICATION</a:t>
              </a:r>
            </a:p>
          </p:txBody>
        </p:sp>
        <p:sp>
          <p:nvSpPr>
            <p:cNvPr id="29" name="TextBox 28">
              <a:extLst>
                <a:ext uri="{FF2B5EF4-FFF2-40B4-BE49-F238E27FC236}">
                  <a16:creationId xmlns:a16="http://schemas.microsoft.com/office/drawing/2014/main" id="{175B27E5-AA00-134E-07D2-DB0C3289529B}"/>
                </a:ext>
              </a:extLst>
            </p:cNvPr>
            <p:cNvSpPr txBox="1"/>
            <p:nvPr/>
          </p:nvSpPr>
          <p:spPr>
            <a:xfrm>
              <a:off x="22160622" y="3044632"/>
              <a:ext cx="3727939"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GSM AND GPRS</a:t>
              </a:r>
            </a:p>
          </p:txBody>
        </p:sp>
        <p:sp>
          <p:nvSpPr>
            <p:cNvPr id="30" name="TextBox 29">
              <a:extLst>
                <a:ext uri="{FF2B5EF4-FFF2-40B4-BE49-F238E27FC236}">
                  <a16:creationId xmlns:a16="http://schemas.microsoft.com/office/drawing/2014/main" id="{A27A7ED4-1795-3E35-2BFA-B936AF11AC0F}"/>
                </a:ext>
              </a:extLst>
            </p:cNvPr>
            <p:cNvSpPr txBox="1"/>
            <p:nvPr/>
          </p:nvSpPr>
          <p:spPr>
            <a:xfrm>
              <a:off x="22135841" y="3940802"/>
              <a:ext cx="3727939" cy="830997"/>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EMBEDDED SIM FUNCTINALITY</a:t>
              </a:r>
            </a:p>
          </p:txBody>
        </p:sp>
      </p:grpSp>
      <p:sp>
        <p:nvSpPr>
          <p:cNvPr id="2" name="Rectangle 1">
            <a:extLst>
              <a:ext uri="{FF2B5EF4-FFF2-40B4-BE49-F238E27FC236}">
                <a16:creationId xmlns:a16="http://schemas.microsoft.com/office/drawing/2014/main" id="{64F225DE-DB6B-134C-3904-49121435A177}"/>
              </a:ext>
            </a:extLst>
          </p:cNvPr>
          <p:cNvSpPr/>
          <p:nvPr/>
        </p:nvSpPr>
        <p:spPr>
          <a:xfrm>
            <a:off x="0" y="-121534"/>
            <a:ext cx="7419372" cy="6979534"/>
          </a:xfrm>
          <a:prstGeom prst="rect">
            <a:avLst/>
          </a:prstGeom>
          <a:blipFill>
            <a:blip r:embed="rId2">
              <a:alphaModFix amt="97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Rectangle 31">
            <a:extLst>
              <a:ext uri="{FF2B5EF4-FFF2-40B4-BE49-F238E27FC236}">
                <a16:creationId xmlns:a16="http://schemas.microsoft.com/office/drawing/2014/main" id="{33B6AAD6-90B1-4044-AFAF-54C7D16529FD}"/>
              </a:ext>
            </a:extLst>
          </p:cNvPr>
          <p:cNvSpPr/>
          <p:nvPr/>
        </p:nvSpPr>
        <p:spPr>
          <a:xfrm>
            <a:off x="4973053" y="2086708"/>
            <a:ext cx="2293918"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446870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70B82C4C-A97A-E348-3FE9-3FEC84575F3D}"/>
              </a:ext>
            </a:extLst>
          </p:cNvPr>
          <p:cNvGrpSpPr/>
          <p:nvPr/>
        </p:nvGrpSpPr>
        <p:grpSpPr>
          <a:xfrm>
            <a:off x="2646744" y="-91151"/>
            <a:ext cx="19090512" cy="7040301"/>
            <a:chOff x="7419372" y="-121534"/>
            <a:chExt cx="19090512" cy="7040301"/>
          </a:xfrm>
        </p:grpSpPr>
        <p:sp>
          <p:nvSpPr>
            <p:cNvPr id="3" name="Rectangle 2">
              <a:extLst>
                <a:ext uri="{FF2B5EF4-FFF2-40B4-BE49-F238E27FC236}">
                  <a16:creationId xmlns:a16="http://schemas.microsoft.com/office/drawing/2014/main" id="{28E40B8F-8824-4C84-1D9D-772AFDBBDFA0}"/>
                </a:ext>
              </a:extLst>
            </p:cNvPr>
            <p:cNvSpPr/>
            <p:nvPr/>
          </p:nvSpPr>
          <p:spPr>
            <a:xfrm>
              <a:off x="7419372" y="-121534"/>
              <a:ext cx="4772628" cy="6979534"/>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A816588A-CA00-9BD8-3854-4BBE3A872607}"/>
                </a:ext>
              </a:extLst>
            </p:cNvPr>
            <p:cNvSpPr/>
            <p:nvPr/>
          </p:nvSpPr>
          <p:spPr>
            <a:xfrm>
              <a:off x="12191999" y="-60767"/>
              <a:ext cx="4772628" cy="6979534"/>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F0E0B980-B0E4-B532-86C8-7DBBF795DEC4}"/>
                </a:ext>
              </a:extLst>
            </p:cNvPr>
            <p:cNvSpPr/>
            <p:nvPr/>
          </p:nvSpPr>
          <p:spPr>
            <a:xfrm>
              <a:off x="16964628" y="-60767"/>
              <a:ext cx="4772628" cy="6979534"/>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BC0DF3A-8BF1-58FD-BCB6-DD963599BE91}"/>
                </a:ext>
              </a:extLst>
            </p:cNvPr>
            <p:cNvSpPr/>
            <p:nvPr/>
          </p:nvSpPr>
          <p:spPr>
            <a:xfrm>
              <a:off x="21737256" y="-60767"/>
              <a:ext cx="4772628" cy="6979534"/>
            </a:xfrm>
            <a:prstGeom prst="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28450AD6-83F4-FB88-484F-47284A557ED0}"/>
                </a:ext>
              </a:extLst>
            </p:cNvPr>
            <p:cNvSpPr txBox="1"/>
            <p:nvPr/>
          </p:nvSpPr>
          <p:spPr>
            <a:xfrm>
              <a:off x="7690338" y="750277"/>
              <a:ext cx="4126524" cy="523220"/>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EXHAUST FAN</a:t>
              </a:r>
            </a:p>
          </p:txBody>
        </p:sp>
        <p:sp>
          <p:nvSpPr>
            <p:cNvPr id="12" name="TextBox 11">
              <a:extLst>
                <a:ext uri="{FF2B5EF4-FFF2-40B4-BE49-F238E27FC236}">
                  <a16:creationId xmlns:a16="http://schemas.microsoft.com/office/drawing/2014/main" id="{C8E122E9-636B-C040-7C2E-6616C074A626}"/>
                </a:ext>
              </a:extLst>
            </p:cNvPr>
            <p:cNvSpPr txBox="1"/>
            <p:nvPr/>
          </p:nvSpPr>
          <p:spPr>
            <a:xfrm>
              <a:off x="7690338" y="2086708"/>
              <a:ext cx="3727939"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AIR VENTILATION</a:t>
              </a:r>
            </a:p>
          </p:txBody>
        </p:sp>
        <p:sp>
          <p:nvSpPr>
            <p:cNvPr id="13" name="TextBox 12">
              <a:extLst>
                <a:ext uri="{FF2B5EF4-FFF2-40B4-BE49-F238E27FC236}">
                  <a16:creationId xmlns:a16="http://schemas.microsoft.com/office/drawing/2014/main" id="{5C65EC52-CE7D-B5A1-70D6-06A6BE1F5B49}"/>
                </a:ext>
              </a:extLst>
            </p:cNvPr>
            <p:cNvSpPr txBox="1"/>
            <p:nvPr/>
          </p:nvSpPr>
          <p:spPr>
            <a:xfrm>
              <a:off x="7690337" y="2966645"/>
              <a:ext cx="3727939"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COMMON LOCATION</a:t>
              </a:r>
            </a:p>
          </p:txBody>
        </p:sp>
        <p:sp>
          <p:nvSpPr>
            <p:cNvPr id="14" name="TextBox 13">
              <a:extLst>
                <a:ext uri="{FF2B5EF4-FFF2-40B4-BE49-F238E27FC236}">
                  <a16:creationId xmlns:a16="http://schemas.microsoft.com/office/drawing/2014/main" id="{15488904-8782-69C4-FA67-CD4FC58B0C4F}"/>
                </a:ext>
              </a:extLst>
            </p:cNvPr>
            <p:cNvSpPr txBox="1"/>
            <p:nvPr/>
          </p:nvSpPr>
          <p:spPr>
            <a:xfrm>
              <a:off x="7666891" y="3697803"/>
              <a:ext cx="3727939"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ENERGY EFFICIENT</a:t>
              </a:r>
            </a:p>
          </p:txBody>
        </p:sp>
        <p:sp>
          <p:nvSpPr>
            <p:cNvPr id="15" name="TextBox 14">
              <a:extLst>
                <a:ext uri="{FF2B5EF4-FFF2-40B4-BE49-F238E27FC236}">
                  <a16:creationId xmlns:a16="http://schemas.microsoft.com/office/drawing/2014/main" id="{012AF1FF-1B0F-2025-D69D-F52BB7328114}"/>
                </a:ext>
              </a:extLst>
            </p:cNvPr>
            <p:cNvSpPr txBox="1"/>
            <p:nvPr/>
          </p:nvSpPr>
          <p:spPr>
            <a:xfrm>
              <a:off x="7690336" y="4472354"/>
              <a:ext cx="3727939"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MAINTANENCE</a:t>
              </a:r>
            </a:p>
          </p:txBody>
        </p:sp>
        <p:sp>
          <p:nvSpPr>
            <p:cNvPr id="16" name="TextBox 15">
              <a:extLst>
                <a:ext uri="{FF2B5EF4-FFF2-40B4-BE49-F238E27FC236}">
                  <a16:creationId xmlns:a16="http://schemas.microsoft.com/office/drawing/2014/main" id="{BBBF2B5C-14AE-6981-D544-54216C6C19DE}"/>
                </a:ext>
              </a:extLst>
            </p:cNvPr>
            <p:cNvSpPr txBox="1"/>
            <p:nvPr/>
          </p:nvSpPr>
          <p:spPr>
            <a:xfrm>
              <a:off x="12590585" y="744063"/>
              <a:ext cx="4126524"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LED</a:t>
              </a:r>
              <a:r>
                <a:rPr lang="en-IN" sz="2800" dirty="0">
                  <a:latin typeface="Times New Roman" panose="02020603050405020304" pitchFamily="18" charset="0"/>
                  <a:cs typeface="Times New Roman" panose="02020603050405020304" pitchFamily="18" charset="0"/>
                </a:rPr>
                <a:t> </a:t>
              </a:r>
            </a:p>
          </p:txBody>
        </p:sp>
        <p:sp>
          <p:nvSpPr>
            <p:cNvPr id="17" name="TextBox 16">
              <a:extLst>
                <a:ext uri="{FF2B5EF4-FFF2-40B4-BE49-F238E27FC236}">
                  <a16:creationId xmlns:a16="http://schemas.microsoft.com/office/drawing/2014/main" id="{1AC2E3DF-B344-DA75-862B-6033A18AB08D}"/>
                </a:ext>
              </a:extLst>
            </p:cNvPr>
            <p:cNvSpPr txBox="1"/>
            <p:nvPr/>
          </p:nvSpPr>
          <p:spPr>
            <a:xfrm>
              <a:off x="12590585" y="2086708"/>
              <a:ext cx="3727939"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LONG LIFESPAN</a:t>
              </a:r>
            </a:p>
          </p:txBody>
        </p:sp>
        <p:sp>
          <p:nvSpPr>
            <p:cNvPr id="18" name="TextBox 17">
              <a:extLst>
                <a:ext uri="{FF2B5EF4-FFF2-40B4-BE49-F238E27FC236}">
                  <a16:creationId xmlns:a16="http://schemas.microsoft.com/office/drawing/2014/main" id="{4DC962E9-D427-8FF6-927E-D076CF63935F}"/>
                </a:ext>
              </a:extLst>
            </p:cNvPr>
            <p:cNvSpPr txBox="1"/>
            <p:nvPr/>
          </p:nvSpPr>
          <p:spPr>
            <a:xfrm>
              <a:off x="12590585" y="2966644"/>
              <a:ext cx="3727939"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COMPACT SIZE</a:t>
              </a:r>
            </a:p>
          </p:txBody>
        </p:sp>
        <p:sp>
          <p:nvSpPr>
            <p:cNvPr id="19" name="TextBox 18">
              <a:extLst>
                <a:ext uri="{FF2B5EF4-FFF2-40B4-BE49-F238E27FC236}">
                  <a16:creationId xmlns:a16="http://schemas.microsoft.com/office/drawing/2014/main" id="{8AF5B20D-4B22-7CCB-4B3C-31565424F35A}"/>
                </a:ext>
              </a:extLst>
            </p:cNvPr>
            <p:cNvSpPr txBox="1"/>
            <p:nvPr/>
          </p:nvSpPr>
          <p:spPr>
            <a:xfrm>
              <a:off x="12590585" y="3697802"/>
              <a:ext cx="3727939"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SAFE</a:t>
              </a:r>
            </a:p>
          </p:txBody>
        </p:sp>
        <p:sp>
          <p:nvSpPr>
            <p:cNvPr id="20" name="TextBox 19">
              <a:extLst>
                <a:ext uri="{FF2B5EF4-FFF2-40B4-BE49-F238E27FC236}">
                  <a16:creationId xmlns:a16="http://schemas.microsoft.com/office/drawing/2014/main" id="{7E621C0E-B2A1-341E-937F-77D3C17059E8}"/>
                </a:ext>
              </a:extLst>
            </p:cNvPr>
            <p:cNvSpPr txBox="1"/>
            <p:nvPr/>
          </p:nvSpPr>
          <p:spPr>
            <a:xfrm>
              <a:off x="12590585" y="4385019"/>
              <a:ext cx="3727939" cy="830997"/>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ENVIRONMENTAL FRIENDLY</a:t>
              </a:r>
            </a:p>
          </p:txBody>
        </p:sp>
        <p:sp>
          <p:nvSpPr>
            <p:cNvPr id="21" name="TextBox 20">
              <a:extLst>
                <a:ext uri="{FF2B5EF4-FFF2-40B4-BE49-F238E27FC236}">
                  <a16:creationId xmlns:a16="http://schemas.microsoft.com/office/drawing/2014/main" id="{9E64EF05-322B-DB35-2264-6C0AFF67B692}"/>
                </a:ext>
              </a:extLst>
            </p:cNvPr>
            <p:cNvSpPr txBox="1"/>
            <p:nvPr/>
          </p:nvSpPr>
          <p:spPr>
            <a:xfrm>
              <a:off x="17115694" y="744063"/>
              <a:ext cx="4126524" cy="523220"/>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LCD DISPLAY</a:t>
              </a:r>
            </a:p>
          </p:txBody>
        </p:sp>
        <p:sp>
          <p:nvSpPr>
            <p:cNvPr id="22" name="TextBox 21">
              <a:extLst>
                <a:ext uri="{FF2B5EF4-FFF2-40B4-BE49-F238E27FC236}">
                  <a16:creationId xmlns:a16="http://schemas.microsoft.com/office/drawing/2014/main" id="{940450BF-EE05-5BFE-35F5-FEDE65CEF67F}"/>
                </a:ext>
              </a:extLst>
            </p:cNvPr>
            <p:cNvSpPr txBox="1"/>
            <p:nvPr/>
          </p:nvSpPr>
          <p:spPr>
            <a:xfrm>
              <a:off x="17212147" y="2086708"/>
              <a:ext cx="3727939" cy="830997"/>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DISPLAYS CURRENT STATUS</a:t>
              </a:r>
            </a:p>
          </p:txBody>
        </p:sp>
        <p:sp>
          <p:nvSpPr>
            <p:cNvPr id="23" name="TextBox 22">
              <a:extLst>
                <a:ext uri="{FF2B5EF4-FFF2-40B4-BE49-F238E27FC236}">
                  <a16:creationId xmlns:a16="http://schemas.microsoft.com/office/drawing/2014/main" id="{B1D27EAC-AFAB-9078-D661-2BA4EA08B4E8}"/>
                </a:ext>
              </a:extLst>
            </p:cNvPr>
            <p:cNvSpPr txBox="1"/>
            <p:nvPr/>
          </p:nvSpPr>
          <p:spPr>
            <a:xfrm>
              <a:off x="17212147" y="3275465"/>
              <a:ext cx="3727939" cy="830997"/>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THIN AND LIGHT WEIGHT</a:t>
              </a:r>
            </a:p>
          </p:txBody>
        </p:sp>
        <p:sp>
          <p:nvSpPr>
            <p:cNvPr id="24" name="TextBox 23">
              <a:extLst>
                <a:ext uri="{FF2B5EF4-FFF2-40B4-BE49-F238E27FC236}">
                  <a16:creationId xmlns:a16="http://schemas.microsoft.com/office/drawing/2014/main" id="{0C3650F2-A3D1-06C6-01D7-B66D4EE90779}"/>
                </a:ext>
              </a:extLst>
            </p:cNvPr>
            <p:cNvSpPr txBox="1"/>
            <p:nvPr/>
          </p:nvSpPr>
          <p:spPr>
            <a:xfrm>
              <a:off x="17212146" y="4569684"/>
              <a:ext cx="3727939"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FAST RESPONCE</a:t>
              </a:r>
            </a:p>
          </p:txBody>
        </p:sp>
        <p:sp>
          <p:nvSpPr>
            <p:cNvPr id="27" name="TextBox 26">
              <a:extLst>
                <a:ext uri="{FF2B5EF4-FFF2-40B4-BE49-F238E27FC236}">
                  <a16:creationId xmlns:a16="http://schemas.microsoft.com/office/drawing/2014/main" id="{DC788E9B-F495-A64A-F436-595621ECA170}"/>
                </a:ext>
              </a:extLst>
            </p:cNvPr>
            <p:cNvSpPr txBox="1"/>
            <p:nvPr/>
          </p:nvSpPr>
          <p:spPr>
            <a:xfrm>
              <a:off x="21984775" y="826647"/>
              <a:ext cx="4126524" cy="523220"/>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SIM 800L</a:t>
              </a:r>
            </a:p>
          </p:txBody>
        </p:sp>
        <p:sp>
          <p:nvSpPr>
            <p:cNvPr id="28" name="TextBox 27">
              <a:extLst>
                <a:ext uri="{FF2B5EF4-FFF2-40B4-BE49-F238E27FC236}">
                  <a16:creationId xmlns:a16="http://schemas.microsoft.com/office/drawing/2014/main" id="{8EE401F4-FD74-C38C-14F2-4414F69D84EC}"/>
                </a:ext>
              </a:extLst>
            </p:cNvPr>
            <p:cNvSpPr txBox="1"/>
            <p:nvPr/>
          </p:nvSpPr>
          <p:spPr>
            <a:xfrm>
              <a:off x="22160623" y="2087587"/>
              <a:ext cx="3727939"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COMMUNICATION</a:t>
              </a:r>
            </a:p>
          </p:txBody>
        </p:sp>
        <p:sp>
          <p:nvSpPr>
            <p:cNvPr id="29" name="TextBox 28">
              <a:extLst>
                <a:ext uri="{FF2B5EF4-FFF2-40B4-BE49-F238E27FC236}">
                  <a16:creationId xmlns:a16="http://schemas.microsoft.com/office/drawing/2014/main" id="{175B27E5-AA00-134E-07D2-DB0C3289529B}"/>
                </a:ext>
              </a:extLst>
            </p:cNvPr>
            <p:cNvSpPr txBox="1"/>
            <p:nvPr/>
          </p:nvSpPr>
          <p:spPr>
            <a:xfrm>
              <a:off x="22160622" y="3044632"/>
              <a:ext cx="3727939"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GSM AND GPRS</a:t>
              </a:r>
            </a:p>
          </p:txBody>
        </p:sp>
        <p:sp>
          <p:nvSpPr>
            <p:cNvPr id="30" name="TextBox 29">
              <a:extLst>
                <a:ext uri="{FF2B5EF4-FFF2-40B4-BE49-F238E27FC236}">
                  <a16:creationId xmlns:a16="http://schemas.microsoft.com/office/drawing/2014/main" id="{A27A7ED4-1795-3E35-2BFA-B936AF11AC0F}"/>
                </a:ext>
              </a:extLst>
            </p:cNvPr>
            <p:cNvSpPr txBox="1"/>
            <p:nvPr/>
          </p:nvSpPr>
          <p:spPr>
            <a:xfrm>
              <a:off x="22135841" y="3940802"/>
              <a:ext cx="3727939" cy="830997"/>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EMBEDDED SIM FUNCTINALITY</a:t>
              </a:r>
            </a:p>
          </p:txBody>
        </p:sp>
      </p:grpSp>
      <p:sp>
        <p:nvSpPr>
          <p:cNvPr id="2" name="Rectangle 1">
            <a:extLst>
              <a:ext uri="{FF2B5EF4-FFF2-40B4-BE49-F238E27FC236}">
                <a16:creationId xmlns:a16="http://schemas.microsoft.com/office/drawing/2014/main" id="{64F225DE-DB6B-134C-3904-49121435A177}"/>
              </a:ext>
            </a:extLst>
          </p:cNvPr>
          <p:cNvSpPr/>
          <p:nvPr/>
        </p:nvSpPr>
        <p:spPr>
          <a:xfrm>
            <a:off x="0" y="-121534"/>
            <a:ext cx="7419372" cy="6979534"/>
          </a:xfrm>
          <a:prstGeom prst="rect">
            <a:avLst/>
          </a:prstGeom>
          <a:blipFill>
            <a:blip r:embed="rId2">
              <a:alphaModFix amt="97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4703C26A-96F5-994C-B9E3-8249D893BA27}"/>
              </a:ext>
            </a:extLst>
          </p:cNvPr>
          <p:cNvSpPr/>
          <p:nvPr/>
        </p:nvSpPr>
        <p:spPr>
          <a:xfrm>
            <a:off x="3545305" y="2681439"/>
            <a:ext cx="433137"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986695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70B82C4C-A97A-E348-3FE9-3FEC84575F3D}"/>
              </a:ext>
            </a:extLst>
          </p:cNvPr>
          <p:cNvGrpSpPr/>
          <p:nvPr/>
        </p:nvGrpSpPr>
        <p:grpSpPr>
          <a:xfrm>
            <a:off x="-2125884" y="-182301"/>
            <a:ext cx="19090512" cy="7040301"/>
            <a:chOff x="7419372" y="-121534"/>
            <a:chExt cx="19090512" cy="7040301"/>
          </a:xfrm>
        </p:grpSpPr>
        <p:sp>
          <p:nvSpPr>
            <p:cNvPr id="3" name="Rectangle 2">
              <a:extLst>
                <a:ext uri="{FF2B5EF4-FFF2-40B4-BE49-F238E27FC236}">
                  <a16:creationId xmlns:a16="http://schemas.microsoft.com/office/drawing/2014/main" id="{28E40B8F-8824-4C84-1D9D-772AFDBBDFA0}"/>
                </a:ext>
              </a:extLst>
            </p:cNvPr>
            <p:cNvSpPr/>
            <p:nvPr/>
          </p:nvSpPr>
          <p:spPr>
            <a:xfrm>
              <a:off x="7419372" y="-121534"/>
              <a:ext cx="4772628" cy="6979534"/>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A816588A-CA00-9BD8-3854-4BBE3A872607}"/>
                </a:ext>
              </a:extLst>
            </p:cNvPr>
            <p:cNvSpPr/>
            <p:nvPr/>
          </p:nvSpPr>
          <p:spPr>
            <a:xfrm>
              <a:off x="12192000" y="-60767"/>
              <a:ext cx="4772628" cy="6979534"/>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F0E0B980-B0E4-B532-86C8-7DBBF795DEC4}"/>
                </a:ext>
              </a:extLst>
            </p:cNvPr>
            <p:cNvSpPr/>
            <p:nvPr/>
          </p:nvSpPr>
          <p:spPr>
            <a:xfrm>
              <a:off x="16964628" y="-60767"/>
              <a:ext cx="4772628" cy="6979534"/>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BC0DF3A-8BF1-58FD-BCB6-DD963599BE91}"/>
                </a:ext>
              </a:extLst>
            </p:cNvPr>
            <p:cNvSpPr/>
            <p:nvPr/>
          </p:nvSpPr>
          <p:spPr>
            <a:xfrm>
              <a:off x="21737256" y="-60767"/>
              <a:ext cx="4772628" cy="6979534"/>
            </a:xfrm>
            <a:prstGeom prst="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28450AD6-83F4-FB88-484F-47284A557ED0}"/>
                </a:ext>
              </a:extLst>
            </p:cNvPr>
            <p:cNvSpPr txBox="1"/>
            <p:nvPr/>
          </p:nvSpPr>
          <p:spPr>
            <a:xfrm>
              <a:off x="7690338" y="750277"/>
              <a:ext cx="4126524" cy="523220"/>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EXHAUST FAN</a:t>
              </a:r>
            </a:p>
          </p:txBody>
        </p:sp>
        <p:sp>
          <p:nvSpPr>
            <p:cNvPr id="12" name="TextBox 11">
              <a:extLst>
                <a:ext uri="{FF2B5EF4-FFF2-40B4-BE49-F238E27FC236}">
                  <a16:creationId xmlns:a16="http://schemas.microsoft.com/office/drawing/2014/main" id="{C8E122E9-636B-C040-7C2E-6616C074A626}"/>
                </a:ext>
              </a:extLst>
            </p:cNvPr>
            <p:cNvSpPr txBox="1"/>
            <p:nvPr/>
          </p:nvSpPr>
          <p:spPr>
            <a:xfrm>
              <a:off x="7690338" y="2086708"/>
              <a:ext cx="3727939"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AIR VENTILATION</a:t>
              </a:r>
            </a:p>
          </p:txBody>
        </p:sp>
        <p:sp>
          <p:nvSpPr>
            <p:cNvPr id="13" name="TextBox 12">
              <a:extLst>
                <a:ext uri="{FF2B5EF4-FFF2-40B4-BE49-F238E27FC236}">
                  <a16:creationId xmlns:a16="http://schemas.microsoft.com/office/drawing/2014/main" id="{5C65EC52-CE7D-B5A1-70D6-06A6BE1F5B49}"/>
                </a:ext>
              </a:extLst>
            </p:cNvPr>
            <p:cNvSpPr txBox="1"/>
            <p:nvPr/>
          </p:nvSpPr>
          <p:spPr>
            <a:xfrm>
              <a:off x="7690337" y="2966645"/>
              <a:ext cx="3727939"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COMMON LOCATION</a:t>
              </a:r>
            </a:p>
          </p:txBody>
        </p:sp>
        <p:sp>
          <p:nvSpPr>
            <p:cNvPr id="14" name="TextBox 13">
              <a:extLst>
                <a:ext uri="{FF2B5EF4-FFF2-40B4-BE49-F238E27FC236}">
                  <a16:creationId xmlns:a16="http://schemas.microsoft.com/office/drawing/2014/main" id="{15488904-8782-69C4-FA67-CD4FC58B0C4F}"/>
                </a:ext>
              </a:extLst>
            </p:cNvPr>
            <p:cNvSpPr txBox="1"/>
            <p:nvPr/>
          </p:nvSpPr>
          <p:spPr>
            <a:xfrm>
              <a:off x="7666891" y="3697803"/>
              <a:ext cx="3727939"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ENERGY EFFICIENT</a:t>
              </a:r>
            </a:p>
          </p:txBody>
        </p:sp>
        <p:sp>
          <p:nvSpPr>
            <p:cNvPr id="15" name="TextBox 14">
              <a:extLst>
                <a:ext uri="{FF2B5EF4-FFF2-40B4-BE49-F238E27FC236}">
                  <a16:creationId xmlns:a16="http://schemas.microsoft.com/office/drawing/2014/main" id="{012AF1FF-1B0F-2025-D69D-F52BB7328114}"/>
                </a:ext>
              </a:extLst>
            </p:cNvPr>
            <p:cNvSpPr txBox="1"/>
            <p:nvPr/>
          </p:nvSpPr>
          <p:spPr>
            <a:xfrm>
              <a:off x="7690336" y="4472354"/>
              <a:ext cx="3727939"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MAINTANENCE</a:t>
              </a:r>
            </a:p>
          </p:txBody>
        </p:sp>
        <p:sp>
          <p:nvSpPr>
            <p:cNvPr id="16" name="TextBox 15">
              <a:extLst>
                <a:ext uri="{FF2B5EF4-FFF2-40B4-BE49-F238E27FC236}">
                  <a16:creationId xmlns:a16="http://schemas.microsoft.com/office/drawing/2014/main" id="{BBBF2B5C-14AE-6981-D544-54216C6C19DE}"/>
                </a:ext>
              </a:extLst>
            </p:cNvPr>
            <p:cNvSpPr txBox="1"/>
            <p:nvPr/>
          </p:nvSpPr>
          <p:spPr>
            <a:xfrm>
              <a:off x="12590585" y="744063"/>
              <a:ext cx="4126524" cy="523220"/>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LED </a:t>
              </a:r>
            </a:p>
          </p:txBody>
        </p:sp>
        <p:sp>
          <p:nvSpPr>
            <p:cNvPr id="17" name="TextBox 16">
              <a:extLst>
                <a:ext uri="{FF2B5EF4-FFF2-40B4-BE49-F238E27FC236}">
                  <a16:creationId xmlns:a16="http://schemas.microsoft.com/office/drawing/2014/main" id="{1AC2E3DF-B344-DA75-862B-6033A18AB08D}"/>
                </a:ext>
              </a:extLst>
            </p:cNvPr>
            <p:cNvSpPr txBox="1"/>
            <p:nvPr/>
          </p:nvSpPr>
          <p:spPr>
            <a:xfrm>
              <a:off x="12590585" y="2086708"/>
              <a:ext cx="3727939"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LONG LIFESPAN</a:t>
              </a:r>
            </a:p>
          </p:txBody>
        </p:sp>
        <p:sp>
          <p:nvSpPr>
            <p:cNvPr id="18" name="TextBox 17">
              <a:extLst>
                <a:ext uri="{FF2B5EF4-FFF2-40B4-BE49-F238E27FC236}">
                  <a16:creationId xmlns:a16="http://schemas.microsoft.com/office/drawing/2014/main" id="{4DC962E9-D427-8FF6-927E-D076CF63935F}"/>
                </a:ext>
              </a:extLst>
            </p:cNvPr>
            <p:cNvSpPr txBox="1"/>
            <p:nvPr/>
          </p:nvSpPr>
          <p:spPr>
            <a:xfrm>
              <a:off x="12590585" y="2966644"/>
              <a:ext cx="3727939"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COMPACT SIZE</a:t>
              </a:r>
            </a:p>
          </p:txBody>
        </p:sp>
        <p:sp>
          <p:nvSpPr>
            <p:cNvPr id="19" name="TextBox 18">
              <a:extLst>
                <a:ext uri="{FF2B5EF4-FFF2-40B4-BE49-F238E27FC236}">
                  <a16:creationId xmlns:a16="http://schemas.microsoft.com/office/drawing/2014/main" id="{8AF5B20D-4B22-7CCB-4B3C-31565424F35A}"/>
                </a:ext>
              </a:extLst>
            </p:cNvPr>
            <p:cNvSpPr txBox="1"/>
            <p:nvPr/>
          </p:nvSpPr>
          <p:spPr>
            <a:xfrm>
              <a:off x="12590585" y="3697802"/>
              <a:ext cx="3727939"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SAFE</a:t>
              </a:r>
            </a:p>
          </p:txBody>
        </p:sp>
        <p:sp>
          <p:nvSpPr>
            <p:cNvPr id="20" name="TextBox 19">
              <a:extLst>
                <a:ext uri="{FF2B5EF4-FFF2-40B4-BE49-F238E27FC236}">
                  <a16:creationId xmlns:a16="http://schemas.microsoft.com/office/drawing/2014/main" id="{7E621C0E-B2A1-341E-937F-77D3C17059E8}"/>
                </a:ext>
              </a:extLst>
            </p:cNvPr>
            <p:cNvSpPr txBox="1"/>
            <p:nvPr/>
          </p:nvSpPr>
          <p:spPr>
            <a:xfrm>
              <a:off x="12590585" y="4385019"/>
              <a:ext cx="3727939" cy="830997"/>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ENVIRONMENTAL FRIENDLY</a:t>
              </a:r>
            </a:p>
          </p:txBody>
        </p:sp>
        <p:sp>
          <p:nvSpPr>
            <p:cNvPr id="21" name="TextBox 20">
              <a:extLst>
                <a:ext uri="{FF2B5EF4-FFF2-40B4-BE49-F238E27FC236}">
                  <a16:creationId xmlns:a16="http://schemas.microsoft.com/office/drawing/2014/main" id="{9E64EF05-322B-DB35-2264-6C0AFF67B692}"/>
                </a:ext>
              </a:extLst>
            </p:cNvPr>
            <p:cNvSpPr txBox="1"/>
            <p:nvPr/>
          </p:nvSpPr>
          <p:spPr>
            <a:xfrm>
              <a:off x="17115694" y="744063"/>
              <a:ext cx="4126524"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LCD DISPLAY</a:t>
              </a:r>
            </a:p>
          </p:txBody>
        </p:sp>
        <p:sp>
          <p:nvSpPr>
            <p:cNvPr id="22" name="TextBox 21">
              <a:extLst>
                <a:ext uri="{FF2B5EF4-FFF2-40B4-BE49-F238E27FC236}">
                  <a16:creationId xmlns:a16="http://schemas.microsoft.com/office/drawing/2014/main" id="{940450BF-EE05-5BFE-35F5-FEDE65CEF67F}"/>
                </a:ext>
              </a:extLst>
            </p:cNvPr>
            <p:cNvSpPr txBox="1"/>
            <p:nvPr/>
          </p:nvSpPr>
          <p:spPr>
            <a:xfrm>
              <a:off x="17212147" y="2086708"/>
              <a:ext cx="3727939" cy="830997"/>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DISPLAYS CURRENT STATUS</a:t>
              </a:r>
            </a:p>
          </p:txBody>
        </p:sp>
        <p:sp>
          <p:nvSpPr>
            <p:cNvPr id="23" name="TextBox 22">
              <a:extLst>
                <a:ext uri="{FF2B5EF4-FFF2-40B4-BE49-F238E27FC236}">
                  <a16:creationId xmlns:a16="http://schemas.microsoft.com/office/drawing/2014/main" id="{B1D27EAC-AFAB-9078-D661-2BA4EA08B4E8}"/>
                </a:ext>
              </a:extLst>
            </p:cNvPr>
            <p:cNvSpPr txBox="1"/>
            <p:nvPr/>
          </p:nvSpPr>
          <p:spPr>
            <a:xfrm>
              <a:off x="17212147" y="3275465"/>
              <a:ext cx="3727939" cy="830997"/>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THIN AND LIGHT WEIGHT</a:t>
              </a:r>
            </a:p>
          </p:txBody>
        </p:sp>
        <p:sp>
          <p:nvSpPr>
            <p:cNvPr id="24" name="TextBox 23">
              <a:extLst>
                <a:ext uri="{FF2B5EF4-FFF2-40B4-BE49-F238E27FC236}">
                  <a16:creationId xmlns:a16="http://schemas.microsoft.com/office/drawing/2014/main" id="{0C3650F2-A3D1-06C6-01D7-B66D4EE90779}"/>
                </a:ext>
              </a:extLst>
            </p:cNvPr>
            <p:cNvSpPr txBox="1"/>
            <p:nvPr/>
          </p:nvSpPr>
          <p:spPr>
            <a:xfrm>
              <a:off x="17212146" y="4569684"/>
              <a:ext cx="3727939"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FAST RESPONCE</a:t>
              </a:r>
            </a:p>
          </p:txBody>
        </p:sp>
        <p:sp>
          <p:nvSpPr>
            <p:cNvPr id="27" name="TextBox 26">
              <a:extLst>
                <a:ext uri="{FF2B5EF4-FFF2-40B4-BE49-F238E27FC236}">
                  <a16:creationId xmlns:a16="http://schemas.microsoft.com/office/drawing/2014/main" id="{DC788E9B-F495-A64A-F436-595621ECA170}"/>
                </a:ext>
              </a:extLst>
            </p:cNvPr>
            <p:cNvSpPr txBox="1"/>
            <p:nvPr/>
          </p:nvSpPr>
          <p:spPr>
            <a:xfrm>
              <a:off x="21984775" y="826647"/>
              <a:ext cx="4126524" cy="523220"/>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SIM 800L</a:t>
              </a:r>
            </a:p>
          </p:txBody>
        </p:sp>
        <p:sp>
          <p:nvSpPr>
            <p:cNvPr id="28" name="TextBox 27">
              <a:extLst>
                <a:ext uri="{FF2B5EF4-FFF2-40B4-BE49-F238E27FC236}">
                  <a16:creationId xmlns:a16="http://schemas.microsoft.com/office/drawing/2014/main" id="{8EE401F4-FD74-C38C-14F2-4414F69D84EC}"/>
                </a:ext>
              </a:extLst>
            </p:cNvPr>
            <p:cNvSpPr txBox="1"/>
            <p:nvPr/>
          </p:nvSpPr>
          <p:spPr>
            <a:xfrm>
              <a:off x="22160623" y="2087587"/>
              <a:ext cx="3727939"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COMMUNICATION</a:t>
              </a:r>
            </a:p>
          </p:txBody>
        </p:sp>
        <p:sp>
          <p:nvSpPr>
            <p:cNvPr id="29" name="TextBox 28">
              <a:extLst>
                <a:ext uri="{FF2B5EF4-FFF2-40B4-BE49-F238E27FC236}">
                  <a16:creationId xmlns:a16="http://schemas.microsoft.com/office/drawing/2014/main" id="{175B27E5-AA00-134E-07D2-DB0C3289529B}"/>
                </a:ext>
              </a:extLst>
            </p:cNvPr>
            <p:cNvSpPr txBox="1"/>
            <p:nvPr/>
          </p:nvSpPr>
          <p:spPr>
            <a:xfrm>
              <a:off x="22160622" y="3044632"/>
              <a:ext cx="3727939"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GSM AND GPRS</a:t>
              </a:r>
            </a:p>
          </p:txBody>
        </p:sp>
        <p:sp>
          <p:nvSpPr>
            <p:cNvPr id="30" name="TextBox 29">
              <a:extLst>
                <a:ext uri="{FF2B5EF4-FFF2-40B4-BE49-F238E27FC236}">
                  <a16:creationId xmlns:a16="http://schemas.microsoft.com/office/drawing/2014/main" id="{A27A7ED4-1795-3E35-2BFA-B936AF11AC0F}"/>
                </a:ext>
              </a:extLst>
            </p:cNvPr>
            <p:cNvSpPr txBox="1"/>
            <p:nvPr/>
          </p:nvSpPr>
          <p:spPr>
            <a:xfrm>
              <a:off x="22135841" y="3940802"/>
              <a:ext cx="3727939" cy="830997"/>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EMBEDDED SIM FUNCTINALITY</a:t>
              </a:r>
            </a:p>
          </p:txBody>
        </p:sp>
      </p:grpSp>
      <p:sp>
        <p:nvSpPr>
          <p:cNvPr id="2" name="Rectangle 1">
            <a:extLst>
              <a:ext uri="{FF2B5EF4-FFF2-40B4-BE49-F238E27FC236}">
                <a16:creationId xmlns:a16="http://schemas.microsoft.com/office/drawing/2014/main" id="{64F225DE-DB6B-134C-3904-49121435A177}"/>
              </a:ext>
            </a:extLst>
          </p:cNvPr>
          <p:cNvSpPr/>
          <p:nvPr/>
        </p:nvSpPr>
        <p:spPr>
          <a:xfrm>
            <a:off x="0" y="-121534"/>
            <a:ext cx="7419372" cy="6979534"/>
          </a:xfrm>
          <a:prstGeom prst="rect">
            <a:avLst/>
          </a:prstGeom>
          <a:blipFill>
            <a:blip r:embed="rId2">
              <a:alphaModFix amt="97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C163186D-44FB-39BF-D5D6-416870679527}"/>
              </a:ext>
            </a:extLst>
          </p:cNvPr>
          <p:cNvSpPr/>
          <p:nvPr/>
        </p:nvSpPr>
        <p:spPr>
          <a:xfrm>
            <a:off x="2382564" y="6583434"/>
            <a:ext cx="2075805"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77047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70B82C4C-A97A-E348-3FE9-3FEC84575F3D}"/>
              </a:ext>
            </a:extLst>
          </p:cNvPr>
          <p:cNvGrpSpPr/>
          <p:nvPr/>
        </p:nvGrpSpPr>
        <p:grpSpPr>
          <a:xfrm>
            <a:off x="-6898512" y="-182301"/>
            <a:ext cx="19090512" cy="7040301"/>
            <a:chOff x="7419372" y="-121534"/>
            <a:chExt cx="19090512" cy="7040301"/>
          </a:xfrm>
        </p:grpSpPr>
        <p:sp>
          <p:nvSpPr>
            <p:cNvPr id="3" name="Rectangle 2">
              <a:extLst>
                <a:ext uri="{FF2B5EF4-FFF2-40B4-BE49-F238E27FC236}">
                  <a16:creationId xmlns:a16="http://schemas.microsoft.com/office/drawing/2014/main" id="{28E40B8F-8824-4C84-1D9D-772AFDBBDFA0}"/>
                </a:ext>
              </a:extLst>
            </p:cNvPr>
            <p:cNvSpPr/>
            <p:nvPr/>
          </p:nvSpPr>
          <p:spPr>
            <a:xfrm>
              <a:off x="7419372" y="-121534"/>
              <a:ext cx="4772628" cy="6979534"/>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A816588A-CA00-9BD8-3854-4BBE3A872607}"/>
                </a:ext>
              </a:extLst>
            </p:cNvPr>
            <p:cNvSpPr/>
            <p:nvPr/>
          </p:nvSpPr>
          <p:spPr>
            <a:xfrm>
              <a:off x="12192000" y="-60767"/>
              <a:ext cx="4772628" cy="6979534"/>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F0E0B980-B0E4-B532-86C8-7DBBF795DEC4}"/>
                </a:ext>
              </a:extLst>
            </p:cNvPr>
            <p:cNvSpPr/>
            <p:nvPr/>
          </p:nvSpPr>
          <p:spPr>
            <a:xfrm>
              <a:off x="16964628" y="-60767"/>
              <a:ext cx="4772628" cy="6979534"/>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BC0DF3A-8BF1-58FD-BCB6-DD963599BE91}"/>
                </a:ext>
              </a:extLst>
            </p:cNvPr>
            <p:cNvSpPr/>
            <p:nvPr/>
          </p:nvSpPr>
          <p:spPr>
            <a:xfrm>
              <a:off x="21737256" y="-60767"/>
              <a:ext cx="4772628" cy="6979534"/>
            </a:xfrm>
            <a:prstGeom prst="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28450AD6-83F4-FB88-484F-47284A557ED0}"/>
                </a:ext>
              </a:extLst>
            </p:cNvPr>
            <p:cNvSpPr txBox="1"/>
            <p:nvPr/>
          </p:nvSpPr>
          <p:spPr>
            <a:xfrm>
              <a:off x="7690338" y="750277"/>
              <a:ext cx="4126524" cy="523220"/>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EXHAUST FAN</a:t>
              </a:r>
            </a:p>
          </p:txBody>
        </p:sp>
        <p:sp>
          <p:nvSpPr>
            <p:cNvPr id="12" name="TextBox 11">
              <a:extLst>
                <a:ext uri="{FF2B5EF4-FFF2-40B4-BE49-F238E27FC236}">
                  <a16:creationId xmlns:a16="http://schemas.microsoft.com/office/drawing/2014/main" id="{C8E122E9-636B-C040-7C2E-6616C074A626}"/>
                </a:ext>
              </a:extLst>
            </p:cNvPr>
            <p:cNvSpPr txBox="1"/>
            <p:nvPr/>
          </p:nvSpPr>
          <p:spPr>
            <a:xfrm>
              <a:off x="7690338" y="2086708"/>
              <a:ext cx="3727939"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AIR VENTILATION</a:t>
              </a:r>
            </a:p>
          </p:txBody>
        </p:sp>
        <p:sp>
          <p:nvSpPr>
            <p:cNvPr id="13" name="TextBox 12">
              <a:extLst>
                <a:ext uri="{FF2B5EF4-FFF2-40B4-BE49-F238E27FC236}">
                  <a16:creationId xmlns:a16="http://schemas.microsoft.com/office/drawing/2014/main" id="{5C65EC52-CE7D-B5A1-70D6-06A6BE1F5B49}"/>
                </a:ext>
              </a:extLst>
            </p:cNvPr>
            <p:cNvSpPr txBox="1"/>
            <p:nvPr/>
          </p:nvSpPr>
          <p:spPr>
            <a:xfrm>
              <a:off x="7690337" y="2966645"/>
              <a:ext cx="3727939"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COMMON LOCATION</a:t>
              </a:r>
            </a:p>
          </p:txBody>
        </p:sp>
        <p:sp>
          <p:nvSpPr>
            <p:cNvPr id="14" name="TextBox 13">
              <a:extLst>
                <a:ext uri="{FF2B5EF4-FFF2-40B4-BE49-F238E27FC236}">
                  <a16:creationId xmlns:a16="http://schemas.microsoft.com/office/drawing/2014/main" id="{15488904-8782-69C4-FA67-CD4FC58B0C4F}"/>
                </a:ext>
              </a:extLst>
            </p:cNvPr>
            <p:cNvSpPr txBox="1"/>
            <p:nvPr/>
          </p:nvSpPr>
          <p:spPr>
            <a:xfrm>
              <a:off x="7666891" y="3697803"/>
              <a:ext cx="3727939"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ENERGY EFFICIENT</a:t>
              </a:r>
            </a:p>
          </p:txBody>
        </p:sp>
        <p:sp>
          <p:nvSpPr>
            <p:cNvPr id="15" name="TextBox 14">
              <a:extLst>
                <a:ext uri="{FF2B5EF4-FFF2-40B4-BE49-F238E27FC236}">
                  <a16:creationId xmlns:a16="http://schemas.microsoft.com/office/drawing/2014/main" id="{012AF1FF-1B0F-2025-D69D-F52BB7328114}"/>
                </a:ext>
              </a:extLst>
            </p:cNvPr>
            <p:cNvSpPr txBox="1"/>
            <p:nvPr/>
          </p:nvSpPr>
          <p:spPr>
            <a:xfrm>
              <a:off x="7690336" y="4472354"/>
              <a:ext cx="3727939"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MAINTANENCE</a:t>
              </a:r>
            </a:p>
          </p:txBody>
        </p:sp>
        <p:sp>
          <p:nvSpPr>
            <p:cNvPr id="16" name="TextBox 15">
              <a:extLst>
                <a:ext uri="{FF2B5EF4-FFF2-40B4-BE49-F238E27FC236}">
                  <a16:creationId xmlns:a16="http://schemas.microsoft.com/office/drawing/2014/main" id="{BBBF2B5C-14AE-6981-D544-54216C6C19DE}"/>
                </a:ext>
              </a:extLst>
            </p:cNvPr>
            <p:cNvSpPr txBox="1"/>
            <p:nvPr/>
          </p:nvSpPr>
          <p:spPr>
            <a:xfrm>
              <a:off x="12590585" y="744063"/>
              <a:ext cx="4126524" cy="523220"/>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LED </a:t>
              </a:r>
            </a:p>
          </p:txBody>
        </p:sp>
        <p:sp>
          <p:nvSpPr>
            <p:cNvPr id="17" name="TextBox 16">
              <a:extLst>
                <a:ext uri="{FF2B5EF4-FFF2-40B4-BE49-F238E27FC236}">
                  <a16:creationId xmlns:a16="http://schemas.microsoft.com/office/drawing/2014/main" id="{1AC2E3DF-B344-DA75-862B-6033A18AB08D}"/>
                </a:ext>
              </a:extLst>
            </p:cNvPr>
            <p:cNvSpPr txBox="1"/>
            <p:nvPr/>
          </p:nvSpPr>
          <p:spPr>
            <a:xfrm>
              <a:off x="12590585" y="2086708"/>
              <a:ext cx="3727939"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LONG LIFESPAN</a:t>
              </a:r>
            </a:p>
          </p:txBody>
        </p:sp>
        <p:sp>
          <p:nvSpPr>
            <p:cNvPr id="18" name="TextBox 17">
              <a:extLst>
                <a:ext uri="{FF2B5EF4-FFF2-40B4-BE49-F238E27FC236}">
                  <a16:creationId xmlns:a16="http://schemas.microsoft.com/office/drawing/2014/main" id="{4DC962E9-D427-8FF6-927E-D076CF63935F}"/>
                </a:ext>
              </a:extLst>
            </p:cNvPr>
            <p:cNvSpPr txBox="1"/>
            <p:nvPr/>
          </p:nvSpPr>
          <p:spPr>
            <a:xfrm>
              <a:off x="12590585" y="2966644"/>
              <a:ext cx="3727939"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COMPACT SIZE</a:t>
              </a:r>
            </a:p>
          </p:txBody>
        </p:sp>
        <p:sp>
          <p:nvSpPr>
            <p:cNvPr id="19" name="TextBox 18">
              <a:extLst>
                <a:ext uri="{FF2B5EF4-FFF2-40B4-BE49-F238E27FC236}">
                  <a16:creationId xmlns:a16="http://schemas.microsoft.com/office/drawing/2014/main" id="{8AF5B20D-4B22-7CCB-4B3C-31565424F35A}"/>
                </a:ext>
              </a:extLst>
            </p:cNvPr>
            <p:cNvSpPr txBox="1"/>
            <p:nvPr/>
          </p:nvSpPr>
          <p:spPr>
            <a:xfrm>
              <a:off x="12590585" y="3697802"/>
              <a:ext cx="3727939"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SAFE</a:t>
              </a:r>
            </a:p>
          </p:txBody>
        </p:sp>
        <p:sp>
          <p:nvSpPr>
            <p:cNvPr id="20" name="TextBox 19">
              <a:extLst>
                <a:ext uri="{FF2B5EF4-FFF2-40B4-BE49-F238E27FC236}">
                  <a16:creationId xmlns:a16="http://schemas.microsoft.com/office/drawing/2014/main" id="{7E621C0E-B2A1-341E-937F-77D3C17059E8}"/>
                </a:ext>
              </a:extLst>
            </p:cNvPr>
            <p:cNvSpPr txBox="1"/>
            <p:nvPr/>
          </p:nvSpPr>
          <p:spPr>
            <a:xfrm>
              <a:off x="12590585" y="4385019"/>
              <a:ext cx="3727939" cy="830997"/>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ENVIRONMENTAL FRIENDLY</a:t>
              </a:r>
            </a:p>
          </p:txBody>
        </p:sp>
        <p:sp>
          <p:nvSpPr>
            <p:cNvPr id="21" name="TextBox 20">
              <a:extLst>
                <a:ext uri="{FF2B5EF4-FFF2-40B4-BE49-F238E27FC236}">
                  <a16:creationId xmlns:a16="http://schemas.microsoft.com/office/drawing/2014/main" id="{9E64EF05-322B-DB35-2264-6C0AFF67B692}"/>
                </a:ext>
              </a:extLst>
            </p:cNvPr>
            <p:cNvSpPr txBox="1"/>
            <p:nvPr/>
          </p:nvSpPr>
          <p:spPr>
            <a:xfrm>
              <a:off x="17115694" y="744063"/>
              <a:ext cx="4126524" cy="523220"/>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LCD DISPLAY</a:t>
              </a:r>
            </a:p>
          </p:txBody>
        </p:sp>
        <p:sp>
          <p:nvSpPr>
            <p:cNvPr id="22" name="TextBox 21">
              <a:extLst>
                <a:ext uri="{FF2B5EF4-FFF2-40B4-BE49-F238E27FC236}">
                  <a16:creationId xmlns:a16="http://schemas.microsoft.com/office/drawing/2014/main" id="{940450BF-EE05-5BFE-35F5-FEDE65CEF67F}"/>
                </a:ext>
              </a:extLst>
            </p:cNvPr>
            <p:cNvSpPr txBox="1"/>
            <p:nvPr/>
          </p:nvSpPr>
          <p:spPr>
            <a:xfrm>
              <a:off x="17212147" y="2086708"/>
              <a:ext cx="3727939" cy="830997"/>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DISPLAYS CURRENT STATUS</a:t>
              </a:r>
            </a:p>
          </p:txBody>
        </p:sp>
        <p:sp>
          <p:nvSpPr>
            <p:cNvPr id="23" name="TextBox 22">
              <a:extLst>
                <a:ext uri="{FF2B5EF4-FFF2-40B4-BE49-F238E27FC236}">
                  <a16:creationId xmlns:a16="http://schemas.microsoft.com/office/drawing/2014/main" id="{B1D27EAC-AFAB-9078-D661-2BA4EA08B4E8}"/>
                </a:ext>
              </a:extLst>
            </p:cNvPr>
            <p:cNvSpPr txBox="1"/>
            <p:nvPr/>
          </p:nvSpPr>
          <p:spPr>
            <a:xfrm>
              <a:off x="17212147" y="3275465"/>
              <a:ext cx="3727939" cy="830997"/>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THIN AND LIGHT WEIGHT</a:t>
              </a:r>
            </a:p>
          </p:txBody>
        </p:sp>
        <p:sp>
          <p:nvSpPr>
            <p:cNvPr id="24" name="TextBox 23">
              <a:extLst>
                <a:ext uri="{FF2B5EF4-FFF2-40B4-BE49-F238E27FC236}">
                  <a16:creationId xmlns:a16="http://schemas.microsoft.com/office/drawing/2014/main" id="{0C3650F2-A3D1-06C6-01D7-B66D4EE90779}"/>
                </a:ext>
              </a:extLst>
            </p:cNvPr>
            <p:cNvSpPr txBox="1"/>
            <p:nvPr/>
          </p:nvSpPr>
          <p:spPr>
            <a:xfrm>
              <a:off x="17212146" y="4569684"/>
              <a:ext cx="3727939"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FAST RESPONCE</a:t>
              </a:r>
            </a:p>
          </p:txBody>
        </p:sp>
        <p:sp>
          <p:nvSpPr>
            <p:cNvPr id="27" name="TextBox 26">
              <a:extLst>
                <a:ext uri="{FF2B5EF4-FFF2-40B4-BE49-F238E27FC236}">
                  <a16:creationId xmlns:a16="http://schemas.microsoft.com/office/drawing/2014/main" id="{DC788E9B-F495-A64A-F436-595621ECA170}"/>
                </a:ext>
              </a:extLst>
            </p:cNvPr>
            <p:cNvSpPr txBox="1"/>
            <p:nvPr/>
          </p:nvSpPr>
          <p:spPr>
            <a:xfrm>
              <a:off x="21984775" y="826647"/>
              <a:ext cx="4126524"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SIM 800L</a:t>
              </a:r>
            </a:p>
          </p:txBody>
        </p:sp>
        <p:sp>
          <p:nvSpPr>
            <p:cNvPr id="28" name="TextBox 27">
              <a:extLst>
                <a:ext uri="{FF2B5EF4-FFF2-40B4-BE49-F238E27FC236}">
                  <a16:creationId xmlns:a16="http://schemas.microsoft.com/office/drawing/2014/main" id="{8EE401F4-FD74-C38C-14F2-4414F69D84EC}"/>
                </a:ext>
              </a:extLst>
            </p:cNvPr>
            <p:cNvSpPr txBox="1"/>
            <p:nvPr/>
          </p:nvSpPr>
          <p:spPr>
            <a:xfrm>
              <a:off x="22160623" y="2087587"/>
              <a:ext cx="3727939"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COMMUNICATION</a:t>
              </a:r>
            </a:p>
          </p:txBody>
        </p:sp>
        <p:sp>
          <p:nvSpPr>
            <p:cNvPr id="29" name="TextBox 28">
              <a:extLst>
                <a:ext uri="{FF2B5EF4-FFF2-40B4-BE49-F238E27FC236}">
                  <a16:creationId xmlns:a16="http://schemas.microsoft.com/office/drawing/2014/main" id="{175B27E5-AA00-134E-07D2-DB0C3289529B}"/>
                </a:ext>
              </a:extLst>
            </p:cNvPr>
            <p:cNvSpPr txBox="1"/>
            <p:nvPr/>
          </p:nvSpPr>
          <p:spPr>
            <a:xfrm>
              <a:off x="22160622" y="3044632"/>
              <a:ext cx="3727939"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GSM AND GPRS</a:t>
              </a:r>
            </a:p>
          </p:txBody>
        </p:sp>
        <p:sp>
          <p:nvSpPr>
            <p:cNvPr id="30" name="TextBox 29">
              <a:extLst>
                <a:ext uri="{FF2B5EF4-FFF2-40B4-BE49-F238E27FC236}">
                  <a16:creationId xmlns:a16="http://schemas.microsoft.com/office/drawing/2014/main" id="{A27A7ED4-1795-3E35-2BFA-B936AF11AC0F}"/>
                </a:ext>
              </a:extLst>
            </p:cNvPr>
            <p:cNvSpPr txBox="1"/>
            <p:nvPr/>
          </p:nvSpPr>
          <p:spPr>
            <a:xfrm>
              <a:off x="22135841" y="3940802"/>
              <a:ext cx="3727939" cy="830997"/>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EMBEDDED SIM FUNCTINALITY</a:t>
              </a:r>
            </a:p>
          </p:txBody>
        </p:sp>
      </p:grpSp>
      <p:sp>
        <p:nvSpPr>
          <p:cNvPr id="2" name="Rectangle 1">
            <a:extLst>
              <a:ext uri="{FF2B5EF4-FFF2-40B4-BE49-F238E27FC236}">
                <a16:creationId xmlns:a16="http://schemas.microsoft.com/office/drawing/2014/main" id="{64F225DE-DB6B-134C-3904-49121435A177}"/>
              </a:ext>
            </a:extLst>
          </p:cNvPr>
          <p:cNvSpPr/>
          <p:nvPr/>
        </p:nvSpPr>
        <p:spPr>
          <a:xfrm>
            <a:off x="48227" y="-154949"/>
            <a:ext cx="7419372" cy="6979534"/>
          </a:xfrm>
          <a:prstGeom prst="rect">
            <a:avLst/>
          </a:prstGeom>
          <a:blipFill>
            <a:blip r:embed="rId2">
              <a:alphaModFix amt="97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ACB9BC57-8CC4-5DE5-C8B5-94ED89B5A8D2}"/>
              </a:ext>
            </a:extLst>
          </p:cNvPr>
          <p:cNvSpPr/>
          <p:nvPr/>
        </p:nvSpPr>
        <p:spPr>
          <a:xfrm>
            <a:off x="3292848" y="5639114"/>
            <a:ext cx="1792093"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49783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100000">
              <a:schemeClr val="accent1">
                <a:lumMod val="50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007B43-B5ED-28CA-FE6B-9D4CB0D0CF25}"/>
              </a:ext>
            </a:extLst>
          </p:cNvPr>
          <p:cNvSpPr txBox="1"/>
          <p:nvPr/>
        </p:nvSpPr>
        <p:spPr>
          <a:xfrm>
            <a:off x="349538" y="310064"/>
            <a:ext cx="4917233" cy="1569660"/>
          </a:xfrm>
          <a:prstGeom prst="rect">
            <a:avLst/>
          </a:prstGeom>
          <a:noFill/>
        </p:spPr>
        <p:txBody>
          <a:bodyPr wrap="square" rtlCol="0">
            <a:spAutoFit/>
          </a:bodyPr>
          <a:lstStyle/>
          <a:p>
            <a:r>
              <a:rPr lang="en-IN" sz="4800" dirty="0">
                <a:latin typeface="Times New Roman" panose="02020603050405020304" pitchFamily="18" charset="0"/>
                <a:cs typeface="Times New Roman" panose="02020603050405020304" pitchFamily="18" charset="0"/>
              </a:rPr>
              <a:t>SYSTEM ARCHITECTURE</a:t>
            </a:r>
          </a:p>
        </p:txBody>
      </p:sp>
      <p:pic>
        <p:nvPicPr>
          <p:cNvPr id="2052" name="Picture 4">
            <a:extLst>
              <a:ext uri="{FF2B5EF4-FFF2-40B4-BE49-F238E27FC236}">
                <a16:creationId xmlns:a16="http://schemas.microsoft.com/office/drawing/2014/main" id="{90B8E0A9-CA07-6348-B1F5-F693DF440A44}"/>
              </a:ext>
            </a:extLst>
          </p:cNvPr>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1266092" y="703386"/>
            <a:ext cx="9465548" cy="5928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8519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100000">
              <a:schemeClr val="accent1">
                <a:lumMod val="50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4" descr="What are the applications of IoT?">
            <a:extLst>
              <a:ext uri="{FF2B5EF4-FFF2-40B4-BE49-F238E27FC236}">
                <a16:creationId xmlns:a16="http://schemas.microsoft.com/office/drawing/2014/main" id="{4CA017A7-82B8-5135-DD8C-859FEC724B3B}"/>
              </a:ext>
            </a:extLst>
          </p:cNvPr>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3974920" y="2442753"/>
            <a:ext cx="4242160" cy="197249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D16F1792-DF29-A612-9686-A62EFE574ED5}"/>
              </a:ext>
            </a:extLst>
          </p:cNvPr>
          <p:cNvSpPr/>
          <p:nvPr/>
        </p:nvSpPr>
        <p:spPr>
          <a:xfrm>
            <a:off x="3153696" y="626807"/>
            <a:ext cx="5884608" cy="5604387"/>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IN" sz="2800" dirty="0">
                <a:latin typeface="Times New Roman" panose="02020603050405020304" pitchFamily="18" charset="0"/>
                <a:cs typeface="Times New Roman" panose="02020603050405020304" pitchFamily="18" charset="0"/>
              </a:rPr>
              <a:t>Gas leakage imposes a significant threat to both safety of beings and the properties present in that particular area. This also affects the environment when harmful gasses are emitted in the air. Hence there is a constant need to monitor the gas value present in order to detect any leak that might take place</a:t>
            </a:r>
          </a:p>
        </p:txBody>
      </p:sp>
      <p:sp>
        <p:nvSpPr>
          <p:cNvPr id="7" name="Rectangle 6">
            <a:extLst>
              <a:ext uri="{FF2B5EF4-FFF2-40B4-BE49-F238E27FC236}">
                <a16:creationId xmlns:a16="http://schemas.microsoft.com/office/drawing/2014/main" id="{C3B27CCA-C2AD-A9F9-AB97-D373E786D79F}"/>
              </a:ext>
            </a:extLst>
          </p:cNvPr>
          <p:cNvSpPr/>
          <p:nvPr/>
        </p:nvSpPr>
        <p:spPr>
          <a:xfrm>
            <a:off x="3153696" y="626807"/>
            <a:ext cx="5884608" cy="560438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7200" dirty="0">
                <a:solidFill>
                  <a:schemeClr val="tx1">
                    <a:lumMod val="65000"/>
                    <a:lumOff val="35000"/>
                  </a:schemeClr>
                </a:solidFill>
                <a:latin typeface="Times New Roman" panose="02020603050405020304" pitchFamily="18" charset="0"/>
                <a:cs typeface="Times New Roman" panose="02020603050405020304" pitchFamily="18" charset="0"/>
              </a:rPr>
              <a:t>PROBLEM STATEMENT</a:t>
            </a:r>
          </a:p>
        </p:txBody>
      </p:sp>
    </p:spTree>
    <p:extLst>
      <p:ext uri="{BB962C8B-B14F-4D97-AF65-F5344CB8AC3E}">
        <p14:creationId xmlns:p14="http://schemas.microsoft.com/office/powerpoint/2010/main" val="34042697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80" name="Picture 12" descr="IoT in Business in 2023: Benefits of Implementing Internet of Things -  Clockwise Software">
            <a:extLst>
              <a:ext uri="{FF2B5EF4-FFF2-40B4-BE49-F238E27FC236}">
                <a16:creationId xmlns:a16="http://schemas.microsoft.com/office/drawing/2014/main" id="{5C5254DF-F648-98DA-9418-2941EDE854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939" y="-61802"/>
            <a:ext cx="12666809" cy="7125080"/>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descr="IoT in Business in 2023: Benefits of Implementing Internet of Things -  Clockwise Software">
            <a:extLst>
              <a:ext uri="{FF2B5EF4-FFF2-40B4-BE49-F238E27FC236}">
                <a16:creationId xmlns:a16="http://schemas.microsoft.com/office/drawing/2014/main" id="{FB38E373-21B7-826A-6891-ED6C7551B007}"/>
              </a:ext>
            </a:extLst>
          </p:cNvPr>
          <p:cNvPicPr>
            <a:picLocks noChangeAspect="1" noChangeArrowheads="1"/>
          </p:cNvPicPr>
          <p:nvPr/>
        </p:nvPicPr>
        <p:blipFill rotWithShape="1">
          <a:blip r:embed="rId3"/>
          <a:srcRect/>
          <a:stretch/>
        </p:blipFill>
        <p:spPr bwMode="auto">
          <a:xfrm>
            <a:off x="-515826" y="-100686"/>
            <a:ext cx="150888" cy="7264650"/>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7030F345-C366-025C-A1D3-FD997BE638CB}"/>
              </a:ext>
            </a:extLst>
          </p:cNvPr>
          <p:cNvGrpSpPr/>
          <p:nvPr/>
        </p:nvGrpSpPr>
        <p:grpSpPr>
          <a:xfrm>
            <a:off x="-6931412" y="148856"/>
            <a:ext cx="6931412" cy="5425992"/>
            <a:chOff x="233914" y="674613"/>
            <a:chExt cx="6858001" cy="5389333"/>
          </a:xfrm>
        </p:grpSpPr>
        <p:sp>
          <p:nvSpPr>
            <p:cNvPr id="2" name="TextBox 1">
              <a:extLst>
                <a:ext uri="{FF2B5EF4-FFF2-40B4-BE49-F238E27FC236}">
                  <a16:creationId xmlns:a16="http://schemas.microsoft.com/office/drawing/2014/main" id="{0E28F05C-DDE2-85FF-863F-37D725EC0432}"/>
                </a:ext>
              </a:extLst>
            </p:cNvPr>
            <p:cNvSpPr txBox="1"/>
            <p:nvPr/>
          </p:nvSpPr>
          <p:spPr>
            <a:xfrm>
              <a:off x="233914" y="674613"/>
              <a:ext cx="6347637" cy="1200329"/>
            </a:xfrm>
            <a:prstGeom prst="rect">
              <a:avLst/>
            </a:prstGeom>
            <a:noFill/>
          </p:spPr>
          <p:txBody>
            <a:bodyPr wrap="square" rtlCol="0">
              <a:spAutoFit/>
            </a:bodyPr>
            <a:lstStyle/>
            <a:p>
              <a:r>
                <a:rPr lang="en-IN" sz="7200" dirty="0">
                  <a:solidFill>
                    <a:schemeClr val="bg1"/>
                  </a:solidFill>
                </a:rPr>
                <a:t>BENIFITS</a:t>
              </a:r>
            </a:p>
          </p:txBody>
        </p:sp>
        <p:sp>
          <p:nvSpPr>
            <p:cNvPr id="3" name="TextBox 2">
              <a:extLst>
                <a:ext uri="{FF2B5EF4-FFF2-40B4-BE49-F238E27FC236}">
                  <a16:creationId xmlns:a16="http://schemas.microsoft.com/office/drawing/2014/main" id="{4ACCC363-40C7-9283-42E8-BB9216B4D605}"/>
                </a:ext>
              </a:extLst>
            </p:cNvPr>
            <p:cNvSpPr txBox="1"/>
            <p:nvPr/>
          </p:nvSpPr>
          <p:spPr>
            <a:xfrm>
              <a:off x="233915" y="1977673"/>
              <a:ext cx="4816549" cy="707886"/>
            </a:xfrm>
            <a:prstGeom prst="rect">
              <a:avLst/>
            </a:prstGeom>
            <a:noFill/>
          </p:spPr>
          <p:txBody>
            <a:bodyPr wrap="square" rtlCol="0">
              <a:spAutoFit/>
            </a:bodyPr>
            <a:lstStyle/>
            <a:p>
              <a:pPr marL="457200" indent="-457200">
                <a:buFont typeface="Arial" panose="020B0604020202020204" pitchFamily="34" charset="0"/>
                <a:buChar char="•"/>
              </a:pPr>
              <a:r>
                <a:rPr lang="en-IN" sz="4000" dirty="0">
                  <a:solidFill>
                    <a:schemeClr val="bg1"/>
                  </a:solidFill>
                  <a:latin typeface="Times New Roman" panose="02020603050405020304" pitchFamily="18" charset="0"/>
                  <a:cs typeface="Times New Roman" panose="02020603050405020304" pitchFamily="18" charset="0"/>
                </a:rPr>
                <a:t>ENERGY</a:t>
              </a:r>
              <a:r>
                <a:rPr lang="en-IN" sz="3600" dirty="0">
                  <a:solidFill>
                    <a:schemeClr val="bg1"/>
                  </a:solidFill>
                  <a:latin typeface="Times New Roman" panose="02020603050405020304" pitchFamily="18" charset="0"/>
                  <a:cs typeface="Times New Roman" panose="02020603050405020304" pitchFamily="18" charset="0"/>
                </a:rPr>
                <a:t> SAVING</a:t>
              </a:r>
            </a:p>
          </p:txBody>
        </p:sp>
        <p:sp>
          <p:nvSpPr>
            <p:cNvPr id="7" name="TextBox 6">
              <a:extLst>
                <a:ext uri="{FF2B5EF4-FFF2-40B4-BE49-F238E27FC236}">
                  <a16:creationId xmlns:a16="http://schemas.microsoft.com/office/drawing/2014/main" id="{0EFDE653-58FC-DA26-3745-882EA94B58B8}"/>
                </a:ext>
              </a:extLst>
            </p:cNvPr>
            <p:cNvSpPr txBox="1"/>
            <p:nvPr/>
          </p:nvSpPr>
          <p:spPr>
            <a:xfrm>
              <a:off x="244434" y="2744813"/>
              <a:ext cx="4391247" cy="707886"/>
            </a:xfrm>
            <a:prstGeom prst="rect">
              <a:avLst/>
            </a:prstGeom>
            <a:noFill/>
          </p:spPr>
          <p:txBody>
            <a:bodyPr wrap="square" rtlCol="0">
              <a:spAutoFit/>
            </a:bodyPr>
            <a:lstStyle/>
            <a:p>
              <a:pPr marL="571500" indent="-571500">
                <a:buFont typeface="Arial" panose="020B0604020202020204" pitchFamily="34" charset="0"/>
                <a:buChar char="•"/>
              </a:pPr>
              <a:r>
                <a:rPr lang="en-IN" sz="4000" dirty="0">
                  <a:solidFill>
                    <a:schemeClr val="bg1"/>
                  </a:solidFill>
                  <a:latin typeface="Times New Roman" panose="02020603050405020304" pitchFamily="18" charset="0"/>
                  <a:cs typeface="Times New Roman" panose="02020603050405020304" pitchFamily="18" charset="0"/>
                </a:rPr>
                <a:t>CONVENIENCE</a:t>
              </a:r>
            </a:p>
          </p:txBody>
        </p:sp>
        <p:sp>
          <p:nvSpPr>
            <p:cNvPr id="8" name="TextBox 7">
              <a:extLst>
                <a:ext uri="{FF2B5EF4-FFF2-40B4-BE49-F238E27FC236}">
                  <a16:creationId xmlns:a16="http://schemas.microsoft.com/office/drawing/2014/main" id="{4C80F440-E528-5B57-4069-2963DEEF7BF8}"/>
                </a:ext>
              </a:extLst>
            </p:cNvPr>
            <p:cNvSpPr txBox="1"/>
            <p:nvPr/>
          </p:nvSpPr>
          <p:spPr>
            <a:xfrm>
              <a:off x="233915" y="3587666"/>
              <a:ext cx="5263117" cy="707886"/>
            </a:xfrm>
            <a:prstGeom prst="rect">
              <a:avLst/>
            </a:prstGeom>
            <a:noFill/>
          </p:spPr>
          <p:txBody>
            <a:bodyPr wrap="square" rtlCol="0">
              <a:spAutoFit/>
            </a:bodyPr>
            <a:lstStyle/>
            <a:p>
              <a:pPr marL="571500" indent="-571500">
                <a:buFont typeface="Arial" panose="020B0604020202020204" pitchFamily="34" charset="0"/>
                <a:buChar char="•"/>
              </a:pPr>
              <a:r>
                <a:rPr lang="en-IN" sz="4000" dirty="0">
                  <a:solidFill>
                    <a:schemeClr val="bg1"/>
                  </a:solidFill>
                  <a:latin typeface="Times New Roman" panose="02020603050405020304" pitchFamily="18" charset="0"/>
                  <a:cs typeface="Times New Roman" panose="02020603050405020304" pitchFamily="18" charset="0"/>
                </a:rPr>
                <a:t>COST REDUCTION</a:t>
              </a:r>
            </a:p>
          </p:txBody>
        </p:sp>
        <p:sp>
          <p:nvSpPr>
            <p:cNvPr id="9" name="TextBox 8">
              <a:extLst>
                <a:ext uri="{FF2B5EF4-FFF2-40B4-BE49-F238E27FC236}">
                  <a16:creationId xmlns:a16="http://schemas.microsoft.com/office/drawing/2014/main" id="{5E0E173D-41A0-B595-3FE4-AE73B292A993}"/>
                </a:ext>
              </a:extLst>
            </p:cNvPr>
            <p:cNvSpPr txBox="1"/>
            <p:nvPr/>
          </p:nvSpPr>
          <p:spPr>
            <a:xfrm>
              <a:off x="233914" y="4501014"/>
              <a:ext cx="6858001" cy="707886"/>
            </a:xfrm>
            <a:prstGeom prst="rect">
              <a:avLst/>
            </a:prstGeom>
            <a:noFill/>
          </p:spPr>
          <p:txBody>
            <a:bodyPr wrap="square" rtlCol="0">
              <a:spAutoFit/>
            </a:bodyPr>
            <a:lstStyle/>
            <a:p>
              <a:pPr marL="571500" indent="-571500">
                <a:buFont typeface="Arial" panose="020B0604020202020204" pitchFamily="34" charset="0"/>
                <a:buChar char="•"/>
              </a:pPr>
              <a:r>
                <a:rPr lang="en-IN" sz="4000" dirty="0">
                  <a:solidFill>
                    <a:schemeClr val="bg1"/>
                  </a:solidFill>
                  <a:latin typeface="Times New Roman" panose="02020603050405020304" pitchFamily="18" charset="0"/>
                  <a:cs typeface="Times New Roman" panose="02020603050405020304" pitchFamily="18" charset="0"/>
                </a:rPr>
                <a:t>SAFETY ENHANCEMENT</a:t>
              </a:r>
            </a:p>
          </p:txBody>
        </p:sp>
        <p:sp>
          <p:nvSpPr>
            <p:cNvPr id="10" name="TextBox 9">
              <a:extLst>
                <a:ext uri="{FF2B5EF4-FFF2-40B4-BE49-F238E27FC236}">
                  <a16:creationId xmlns:a16="http://schemas.microsoft.com/office/drawing/2014/main" id="{29863413-232E-D87E-D105-1CA503D5C13F}"/>
                </a:ext>
              </a:extLst>
            </p:cNvPr>
            <p:cNvSpPr txBox="1"/>
            <p:nvPr/>
          </p:nvSpPr>
          <p:spPr>
            <a:xfrm>
              <a:off x="233915" y="5356060"/>
              <a:ext cx="5263117" cy="707886"/>
            </a:xfrm>
            <a:prstGeom prst="rect">
              <a:avLst/>
            </a:prstGeom>
            <a:noFill/>
          </p:spPr>
          <p:txBody>
            <a:bodyPr wrap="square" rtlCol="0">
              <a:spAutoFit/>
            </a:bodyPr>
            <a:lstStyle/>
            <a:p>
              <a:pPr marL="571500" indent="-571500">
                <a:buFont typeface="Arial" panose="020B0604020202020204" pitchFamily="34" charset="0"/>
                <a:buChar char="•"/>
              </a:pPr>
              <a:r>
                <a:rPr lang="en-IN" sz="4000" dirty="0">
                  <a:solidFill>
                    <a:schemeClr val="bg1"/>
                  </a:solidFill>
                  <a:latin typeface="Times New Roman" panose="02020603050405020304" pitchFamily="18" charset="0"/>
                  <a:cs typeface="Times New Roman" panose="02020603050405020304" pitchFamily="18" charset="0"/>
                </a:rPr>
                <a:t>CUSTOMIZATION</a:t>
              </a:r>
            </a:p>
          </p:txBody>
        </p:sp>
      </p:grpSp>
    </p:spTree>
    <p:extLst>
      <p:ext uri="{BB962C8B-B14F-4D97-AF65-F5344CB8AC3E}">
        <p14:creationId xmlns:p14="http://schemas.microsoft.com/office/powerpoint/2010/main" val="1478118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descr="IoT in Business in 2023: Benefits of Implementing Internet of Things -  Clockwise Software" id="7180" name="Picture 12">
            <a:extLst>
              <a:ext uri="{FF2B5EF4-FFF2-40B4-BE49-F238E27FC236}">
                <a16:creationId xmlns:a16="http://schemas.microsoft.com/office/drawing/2014/main" id="{5C5254DF-F648-98DA-9418-2941EDE854A1}"/>
              </a:ext>
            </a:extLst>
          </p:cNvPr>
          <p:cNvPicPr>
            <a:picLocks noChangeArrowheads="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4939" y="-100686"/>
            <a:ext cx="12735936" cy="7163964"/>
          </a:xfrm>
          <a:prstGeom prst="rect">
            <a:avLst/>
          </a:prstGeom>
          <a:noFill/>
          <a:extLst>
            <a:ext uri="{909E8E84-426E-40DD-AFC4-6F175D3DCCD1}">
              <a14:hiddenFill xmlns:a14="http://schemas.microsoft.com/office/drawing/2010/main">
                <a:solidFill>
                  <a:srgbClr val="FFFFFF"/>
                </a:solidFill>
              </a14:hiddenFill>
            </a:ext>
          </a:extLst>
        </p:spPr>
      </p:pic>
      <p:pic>
        <p:nvPicPr>
          <p:cNvPr descr="IoT in Business in 2023: Benefits of Implementing Internet of Things -  Clockwise Software" id="7182" name="Picture 14">
            <a:extLst>
              <a:ext uri="{FF2B5EF4-FFF2-40B4-BE49-F238E27FC236}">
                <a16:creationId xmlns:a16="http://schemas.microsoft.com/office/drawing/2014/main" id="{FB38E373-21B7-826A-6891-ED6C7551B007}"/>
              </a:ext>
            </a:extLst>
          </p:cNvPr>
          <p:cNvPicPr>
            <a:picLocks noChangeArrowheads="1" noChangeAspect="1"/>
          </p:cNvPicPr>
          <p:nvPr/>
        </p:nvPicPr>
        <p:blipFill rotWithShape="1">
          <a:blip cstate="screen" r:embed="rId3">
            <a:extLst>
              <a:ext uri="{28A0092B-C50C-407E-A947-70E740481C1C}">
                <a14:useLocalDpi xmlns:a14="http://schemas.microsoft.com/office/drawing/2010/main" val="0"/>
              </a:ext>
            </a:extLst>
          </a:blip>
          <a:srcRect r="15"/>
          <a:stretch/>
        </p:blipFill>
        <p:spPr bwMode="auto">
          <a:xfrm>
            <a:off x="-364939" y="-100686"/>
            <a:ext cx="7028129" cy="7264650"/>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7030F345-C366-025C-A1D3-FD997BE638CB}"/>
              </a:ext>
            </a:extLst>
          </p:cNvPr>
          <p:cNvGrpSpPr/>
          <p:nvPr/>
        </p:nvGrpSpPr>
        <p:grpSpPr>
          <a:xfrm>
            <a:off x="22282" y="486541"/>
            <a:ext cx="6931412" cy="5207171"/>
            <a:chOff x="233914" y="703755"/>
            <a:chExt cx="6858001" cy="5171990"/>
          </a:xfrm>
        </p:grpSpPr>
        <p:sp>
          <p:nvSpPr>
            <p:cNvPr id="2" name="TextBox 1">
              <a:extLst>
                <a:ext uri="{FF2B5EF4-FFF2-40B4-BE49-F238E27FC236}">
                  <a16:creationId xmlns:a16="http://schemas.microsoft.com/office/drawing/2014/main" id="{0E28F05C-DDE2-85FF-863F-37D725EC0432}"/>
                </a:ext>
              </a:extLst>
            </p:cNvPr>
            <p:cNvSpPr txBox="1"/>
            <p:nvPr/>
          </p:nvSpPr>
          <p:spPr>
            <a:xfrm>
              <a:off x="244434" y="703755"/>
              <a:ext cx="6347637" cy="1200329"/>
            </a:xfrm>
            <a:prstGeom prst="rect">
              <a:avLst/>
            </a:prstGeom>
            <a:noFill/>
          </p:spPr>
          <p:txBody>
            <a:bodyPr rtlCol="0" wrap="square">
              <a:spAutoFit/>
            </a:bodyPr>
            <a:lstStyle/>
            <a:p>
              <a:r>
                <a:rPr dirty="0" lang="en-IN" sz="7200">
                  <a:solidFill>
                    <a:schemeClr val="bg1"/>
                  </a:solidFill>
                </a:rPr>
                <a:t>MODULES USED</a:t>
              </a:r>
            </a:p>
          </p:txBody>
        </p:sp>
        <p:sp>
          <p:nvSpPr>
            <p:cNvPr id="3" name="TextBox 2">
              <a:extLst>
                <a:ext uri="{FF2B5EF4-FFF2-40B4-BE49-F238E27FC236}">
                  <a16:creationId xmlns:a16="http://schemas.microsoft.com/office/drawing/2014/main" id="{4ACCC363-40C7-9283-42E8-BB9216B4D605}"/>
                </a:ext>
              </a:extLst>
            </p:cNvPr>
            <p:cNvSpPr txBox="1"/>
            <p:nvPr/>
          </p:nvSpPr>
          <p:spPr>
            <a:xfrm>
              <a:off x="244434" y="1937650"/>
              <a:ext cx="4816549" cy="519685"/>
            </a:xfrm>
            <a:prstGeom prst="rect">
              <a:avLst/>
            </a:prstGeom>
            <a:noFill/>
          </p:spPr>
          <p:txBody>
            <a:bodyPr rtlCol="0" wrap="square">
              <a:spAutoFit/>
            </a:bodyPr>
            <a:lstStyle/>
            <a:p>
              <a:pPr indent="-571500" marL="571500">
                <a:buFont charset="0" panose="020B0604020202020204" pitchFamily="34" typeface="Arial"/>
                <a:buChar char="•"/>
              </a:pPr>
              <a:r>
                <a:rPr dirty="0" lang="en-IN" sz="2800">
                  <a:solidFill>
                    <a:schemeClr val="bg1"/>
                  </a:solidFill>
                  <a:latin charset="0" panose="02020603050405020304" pitchFamily="18" typeface="Times New Roman"/>
                  <a:cs charset="0" panose="02020603050405020304" pitchFamily="18" typeface="Times New Roman"/>
                </a:rPr>
                <a:t>GAS SENSING MODULE</a:t>
              </a:r>
            </a:p>
          </p:txBody>
        </p:sp>
        <p:sp>
          <p:nvSpPr>
            <p:cNvPr id="7" name="TextBox 6">
              <a:extLst>
                <a:ext uri="{FF2B5EF4-FFF2-40B4-BE49-F238E27FC236}">
                  <a16:creationId xmlns:a16="http://schemas.microsoft.com/office/drawing/2014/main" id="{0EFDE653-58FC-DA26-3745-882EA94B58B8}"/>
                </a:ext>
              </a:extLst>
            </p:cNvPr>
            <p:cNvSpPr txBox="1"/>
            <p:nvPr/>
          </p:nvSpPr>
          <p:spPr>
            <a:xfrm>
              <a:off x="244434" y="2744813"/>
              <a:ext cx="4391247" cy="519685"/>
            </a:xfrm>
            <a:prstGeom prst="rect">
              <a:avLst/>
            </a:prstGeom>
            <a:noFill/>
          </p:spPr>
          <p:txBody>
            <a:bodyPr rtlCol="0" wrap="square">
              <a:spAutoFit/>
            </a:bodyPr>
            <a:lstStyle/>
            <a:p>
              <a:pPr indent="-571500" marL="571500">
                <a:buFont charset="0" panose="020B0604020202020204" pitchFamily="34" typeface="Arial"/>
                <a:buChar char="•"/>
              </a:pPr>
              <a:r>
                <a:rPr dirty="0" lang="en-IN" sz="2800">
                  <a:solidFill>
                    <a:schemeClr val="bg1"/>
                  </a:solidFill>
                  <a:latin charset="0" panose="02020603050405020304" pitchFamily="18" typeface="Times New Roman"/>
                  <a:cs charset="0" panose="02020603050405020304" pitchFamily="18" typeface="Times New Roman"/>
                </a:rPr>
                <a:t>ALERTING MODULE</a:t>
              </a:r>
            </a:p>
          </p:txBody>
        </p:sp>
        <p:sp>
          <p:nvSpPr>
            <p:cNvPr id="8" name="TextBox 7">
              <a:extLst>
                <a:ext uri="{FF2B5EF4-FFF2-40B4-BE49-F238E27FC236}">
                  <a16:creationId xmlns:a16="http://schemas.microsoft.com/office/drawing/2014/main" id="{4C80F440-E528-5B57-4069-2963DEEF7BF8}"/>
                </a:ext>
              </a:extLst>
            </p:cNvPr>
            <p:cNvSpPr txBox="1"/>
            <p:nvPr/>
          </p:nvSpPr>
          <p:spPr>
            <a:xfrm>
              <a:off x="233915" y="3587666"/>
              <a:ext cx="5263117" cy="519685"/>
            </a:xfrm>
            <a:prstGeom prst="rect">
              <a:avLst/>
            </a:prstGeom>
            <a:noFill/>
          </p:spPr>
          <p:txBody>
            <a:bodyPr rtlCol="0" wrap="square">
              <a:spAutoFit/>
            </a:bodyPr>
            <a:lstStyle/>
            <a:p>
              <a:pPr indent="-571500" marL="571500">
                <a:buFont charset="0" panose="020B0604020202020204" pitchFamily="34" typeface="Arial"/>
                <a:buChar char="•"/>
              </a:pPr>
              <a:r>
                <a:rPr dirty="0" lang="en-IN" sz="2800">
                  <a:solidFill>
                    <a:schemeClr val="bg1"/>
                  </a:solidFill>
                  <a:latin charset="0" panose="02020603050405020304" pitchFamily="18" typeface="Times New Roman"/>
                  <a:cs charset="0" panose="02020603050405020304" pitchFamily="18" typeface="Times New Roman"/>
                </a:rPr>
                <a:t>CONTROL MODULE</a:t>
              </a:r>
            </a:p>
          </p:txBody>
        </p:sp>
        <p:sp>
          <p:nvSpPr>
            <p:cNvPr id="9" name="TextBox 8">
              <a:extLst>
                <a:ext uri="{FF2B5EF4-FFF2-40B4-BE49-F238E27FC236}">
                  <a16:creationId xmlns:a16="http://schemas.microsoft.com/office/drawing/2014/main" id="{5E0E173D-41A0-B595-3FE4-AE73B292A993}"/>
                </a:ext>
              </a:extLst>
            </p:cNvPr>
            <p:cNvSpPr txBox="1"/>
            <p:nvPr/>
          </p:nvSpPr>
          <p:spPr>
            <a:xfrm>
              <a:off x="233914" y="4501014"/>
              <a:ext cx="6858001" cy="519685"/>
            </a:xfrm>
            <a:prstGeom prst="rect">
              <a:avLst/>
            </a:prstGeom>
            <a:noFill/>
          </p:spPr>
          <p:txBody>
            <a:bodyPr rtlCol="0" wrap="square">
              <a:spAutoFit/>
            </a:bodyPr>
            <a:lstStyle/>
            <a:p>
              <a:pPr indent="-571500" marL="571500">
                <a:buFont charset="0" panose="020B0604020202020204" pitchFamily="34" typeface="Arial"/>
                <a:buChar char="•"/>
              </a:pPr>
              <a:r>
                <a:rPr dirty="0" lang="en-IN" sz="2800">
                  <a:solidFill>
                    <a:schemeClr val="bg1"/>
                  </a:solidFill>
                  <a:latin charset="0" panose="02020603050405020304" pitchFamily="18" typeface="Times New Roman"/>
                  <a:cs charset="0" panose="02020603050405020304" pitchFamily="18" typeface="Times New Roman"/>
                </a:rPr>
                <a:t>COMMUNICATION MODULE</a:t>
              </a:r>
            </a:p>
          </p:txBody>
        </p:sp>
        <p:sp>
          <p:nvSpPr>
            <p:cNvPr id="10" name="TextBox 9">
              <a:extLst>
                <a:ext uri="{FF2B5EF4-FFF2-40B4-BE49-F238E27FC236}">
                  <a16:creationId xmlns:a16="http://schemas.microsoft.com/office/drawing/2014/main" id="{29863413-232E-D87E-D105-1CA503D5C13F}"/>
                </a:ext>
              </a:extLst>
            </p:cNvPr>
            <p:cNvSpPr txBox="1"/>
            <p:nvPr/>
          </p:nvSpPr>
          <p:spPr>
            <a:xfrm>
              <a:off x="233915" y="5356060"/>
              <a:ext cx="5263117" cy="519685"/>
            </a:xfrm>
            <a:prstGeom prst="rect">
              <a:avLst/>
            </a:prstGeom>
            <a:noFill/>
          </p:spPr>
          <p:txBody>
            <a:bodyPr rtlCol="0" wrap="square">
              <a:spAutoFit/>
            </a:bodyPr>
            <a:lstStyle/>
            <a:p>
              <a:pPr indent="-571500" marL="571500">
                <a:buFont charset="0" panose="020B0604020202020204" pitchFamily="34" typeface="Arial"/>
                <a:buChar char="•"/>
              </a:pPr>
              <a:r>
                <a:rPr dirty="0" lang="en-IN" sz="2800">
                  <a:solidFill>
                    <a:schemeClr val="bg1"/>
                  </a:solidFill>
                  <a:latin charset="0" panose="02020603050405020304" pitchFamily="18" typeface="Times New Roman"/>
                  <a:cs charset="0" panose="02020603050405020304" pitchFamily="18" typeface="Times New Roman"/>
                </a:rPr>
                <a:t>VENTILATION MODULE</a:t>
              </a:r>
            </a:p>
          </p:txBody>
        </p:sp>
      </p:grpSp>
    </p:spTree>
    <p:extLst>
      <p:ext uri="{BB962C8B-B14F-4D97-AF65-F5344CB8AC3E}">
        <p14:creationId xmlns:p14="http://schemas.microsoft.com/office/powerpoint/2010/main" val="20056857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FC964E6A-2C35-3B4B-7ECE-88D25C25138F}"/>
              </a:ext>
            </a:extLst>
          </p:cNvPr>
          <p:cNvGrpSpPr/>
          <p:nvPr/>
        </p:nvGrpSpPr>
        <p:grpSpPr>
          <a:xfrm>
            <a:off x="-6616057" y="9691"/>
            <a:ext cx="11645094" cy="6858000"/>
            <a:chOff x="0" y="0"/>
            <a:chExt cx="11645094" cy="6858000"/>
          </a:xfrm>
        </p:grpSpPr>
        <p:grpSp>
          <p:nvGrpSpPr>
            <p:cNvPr id="8" name="Group 7">
              <a:extLst>
                <a:ext uri="{FF2B5EF4-FFF2-40B4-BE49-F238E27FC236}">
                  <a16:creationId xmlns:a16="http://schemas.microsoft.com/office/drawing/2014/main" id="{4FBCDA3B-060D-4037-48D0-C76797BC7C08}"/>
                </a:ext>
              </a:extLst>
            </p:cNvPr>
            <p:cNvGrpSpPr/>
            <p:nvPr/>
          </p:nvGrpSpPr>
          <p:grpSpPr>
            <a:xfrm>
              <a:off x="0" y="0"/>
              <a:ext cx="11645094" cy="6858000"/>
              <a:chOff x="1678" y="0"/>
              <a:chExt cx="11645094" cy="6858000"/>
            </a:xfrm>
          </p:grpSpPr>
          <p:sp>
            <p:nvSpPr>
              <p:cNvPr id="2" name="Rectangle 1">
                <a:extLst>
                  <a:ext uri="{FF2B5EF4-FFF2-40B4-BE49-F238E27FC236}">
                    <a16:creationId xmlns:a16="http://schemas.microsoft.com/office/drawing/2014/main" id="{9163069C-B4D3-FDAC-3611-CA5395395734}"/>
                  </a:ext>
                </a:extLst>
              </p:cNvPr>
              <p:cNvSpPr/>
              <p:nvPr/>
            </p:nvSpPr>
            <p:spPr>
              <a:xfrm>
                <a:off x="1678" y="0"/>
                <a:ext cx="10711543" cy="6858000"/>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Rounded Corners 2">
                <a:extLst>
                  <a:ext uri="{FF2B5EF4-FFF2-40B4-BE49-F238E27FC236}">
                    <a16:creationId xmlns:a16="http://schemas.microsoft.com/office/drawing/2014/main" id="{072490DC-DCD3-65E7-37DA-13180B64135A}"/>
                  </a:ext>
                </a:extLst>
              </p:cNvPr>
              <p:cNvSpPr/>
              <p:nvPr/>
            </p:nvSpPr>
            <p:spPr>
              <a:xfrm>
                <a:off x="10641937" y="5065469"/>
                <a:ext cx="1004835" cy="753626"/>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7" name="Group 6">
              <a:extLst>
                <a:ext uri="{FF2B5EF4-FFF2-40B4-BE49-F238E27FC236}">
                  <a16:creationId xmlns:a16="http://schemas.microsoft.com/office/drawing/2014/main" id="{1766BF11-023A-1576-6989-8BB0F0698668}"/>
                </a:ext>
              </a:extLst>
            </p:cNvPr>
            <p:cNvGrpSpPr/>
            <p:nvPr/>
          </p:nvGrpSpPr>
          <p:grpSpPr>
            <a:xfrm>
              <a:off x="5665590" y="860707"/>
              <a:ext cx="4459706" cy="4356692"/>
              <a:chOff x="5525885" y="435239"/>
              <a:chExt cx="4459706" cy="4356692"/>
            </a:xfrm>
          </p:grpSpPr>
          <p:sp>
            <p:nvSpPr>
              <p:cNvPr id="21" name="TextBox 20">
                <a:extLst>
                  <a:ext uri="{FF2B5EF4-FFF2-40B4-BE49-F238E27FC236}">
                    <a16:creationId xmlns:a16="http://schemas.microsoft.com/office/drawing/2014/main" id="{9A68782A-19BC-96E8-DCCC-0A4BEC41F4C3}"/>
                  </a:ext>
                </a:extLst>
              </p:cNvPr>
              <p:cNvSpPr txBox="1"/>
              <p:nvPr/>
            </p:nvSpPr>
            <p:spPr>
              <a:xfrm>
                <a:off x="5525886" y="435239"/>
                <a:ext cx="4459705"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1)GAS SENSING MODULE</a:t>
                </a:r>
              </a:p>
            </p:txBody>
          </p:sp>
          <p:sp>
            <p:nvSpPr>
              <p:cNvPr id="22" name="TextBox 21">
                <a:extLst>
                  <a:ext uri="{FF2B5EF4-FFF2-40B4-BE49-F238E27FC236}">
                    <a16:creationId xmlns:a16="http://schemas.microsoft.com/office/drawing/2014/main" id="{ECD2607F-0146-4559-B1CF-C826D1286E10}"/>
                  </a:ext>
                </a:extLst>
              </p:cNvPr>
              <p:cNvSpPr txBox="1"/>
              <p:nvPr/>
            </p:nvSpPr>
            <p:spPr>
              <a:xfrm>
                <a:off x="5525886" y="1327791"/>
                <a:ext cx="4459705" cy="1261884"/>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MQ2</a:t>
                </a:r>
                <a:r>
                  <a:rPr lang="en-IN" sz="24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SENSOR</a:t>
                </a:r>
                <a:r>
                  <a:rPr lang="en-IN" sz="2400" dirty="0">
                    <a:latin typeface="Times New Roman" panose="02020603050405020304" pitchFamily="18" charset="0"/>
                    <a:cs typeface="Times New Roman" panose="02020603050405020304" pitchFamily="18" charset="0"/>
                  </a:rPr>
                  <a:t>-DETECTS THE PRESENCE OF GAS IN ENVIRONMENT</a:t>
                </a:r>
              </a:p>
            </p:txBody>
          </p:sp>
          <p:sp>
            <p:nvSpPr>
              <p:cNvPr id="23" name="TextBox 22">
                <a:extLst>
                  <a:ext uri="{FF2B5EF4-FFF2-40B4-BE49-F238E27FC236}">
                    <a16:creationId xmlns:a16="http://schemas.microsoft.com/office/drawing/2014/main" id="{27EE9A2B-A9AE-6AEF-70B8-237A54E7362D}"/>
                  </a:ext>
                </a:extLst>
              </p:cNvPr>
              <p:cNvSpPr txBox="1"/>
              <p:nvPr/>
            </p:nvSpPr>
            <p:spPr>
              <a:xfrm>
                <a:off x="5525885" y="3160715"/>
                <a:ext cx="4459705" cy="1631216"/>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ARDUINO UNO</a:t>
                </a:r>
                <a:r>
                  <a:rPr lang="en-IN" sz="2400" dirty="0">
                    <a:latin typeface="Times New Roman" panose="02020603050405020304" pitchFamily="18" charset="0"/>
                    <a:cs typeface="Times New Roman" panose="02020603050405020304" pitchFamily="18" charset="0"/>
                  </a:rPr>
                  <a:t>-INTERFACES WITH THE GAS SENSOR AND PROCESSES THE DATA</a:t>
                </a:r>
              </a:p>
            </p:txBody>
          </p:sp>
        </p:grpSp>
        <p:sp>
          <p:nvSpPr>
            <p:cNvPr id="27" name="TextBox 26">
              <a:extLst>
                <a:ext uri="{FF2B5EF4-FFF2-40B4-BE49-F238E27FC236}">
                  <a16:creationId xmlns:a16="http://schemas.microsoft.com/office/drawing/2014/main" id="{99A20C85-6D9B-9DF0-DE04-16941870A776}"/>
                </a:ext>
              </a:extLst>
            </p:cNvPr>
            <p:cNvSpPr txBox="1"/>
            <p:nvPr/>
          </p:nvSpPr>
          <p:spPr>
            <a:xfrm>
              <a:off x="10771776" y="5066510"/>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1</a:t>
              </a:r>
            </a:p>
          </p:txBody>
        </p:sp>
      </p:grpSp>
      <p:grpSp>
        <p:nvGrpSpPr>
          <p:cNvPr id="4" name="Group 3">
            <a:extLst>
              <a:ext uri="{FF2B5EF4-FFF2-40B4-BE49-F238E27FC236}">
                <a16:creationId xmlns:a16="http://schemas.microsoft.com/office/drawing/2014/main" id="{A4031691-F5ED-8749-4CF0-4F5D2BAFB0C8}"/>
              </a:ext>
            </a:extLst>
          </p:cNvPr>
          <p:cNvGrpSpPr/>
          <p:nvPr/>
        </p:nvGrpSpPr>
        <p:grpSpPr>
          <a:xfrm>
            <a:off x="-7337947" y="21874"/>
            <a:ext cx="11452059" cy="6858000"/>
            <a:chOff x="73399" y="47608"/>
            <a:chExt cx="11452059" cy="6858000"/>
          </a:xfrm>
        </p:grpSpPr>
        <p:grpSp>
          <p:nvGrpSpPr>
            <p:cNvPr id="5" name="Group 4">
              <a:extLst>
                <a:ext uri="{FF2B5EF4-FFF2-40B4-BE49-F238E27FC236}">
                  <a16:creationId xmlns:a16="http://schemas.microsoft.com/office/drawing/2014/main" id="{A900399E-F9FB-4CF4-B48D-78E30F08ED00}"/>
                </a:ext>
              </a:extLst>
            </p:cNvPr>
            <p:cNvGrpSpPr/>
            <p:nvPr/>
          </p:nvGrpSpPr>
          <p:grpSpPr>
            <a:xfrm>
              <a:off x="73399" y="47608"/>
              <a:ext cx="11452059" cy="6858000"/>
              <a:chOff x="73399" y="47608"/>
              <a:chExt cx="11452059" cy="6858000"/>
            </a:xfrm>
          </p:grpSpPr>
          <p:sp>
            <p:nvSpPr>
              <p:cNvPr id="14" name="Rectangle 13">
                <a:extLst>
                  <a:ext uri="{FF2B5EF4-FFF2-40B4-BE49-F238E27FC236}">
                    <a16:creationId xmlns:a16="http://schemas.microsoft.com/office/drawing/2014/main" id="{A8CD4B48-1B8D-E743-CBA8-6E9E33682375}"/>
                  </a:ext>
                </a:extLst>
              </p:cNvPr>
              <p:cNvSpPr/>
              <p:nvPr/>
            </p:nvSpPr>
            <p:spPr>
              <a:xfrm>
                <a:off x="73399" y="47608"/>
                <a:ext cx="10711543" cy="68580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26BBBBA4-F526-31BB-8489-269D96EB5920}"/>
                  </a:ext>
                </a:extLst>
              </p:cNvPr>
              <p:cNvSpPr/>
              <p:nvPr/>
            </p:nvSpPr>
            <p:spPr>
              <a:xfrm>
                <a:off x="10520623" y="3888712"/>
                <a:ext cx="1004835" cy="753626"/>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6" name="Group 5">
              <a:extLst>
                <a:ext uri="{FF2B5EF4-FFF2-40B4-BE49-F238E27FC236}">
                  <a16:creationId xmlns:a16="http://schemas.microsoft.com/office/drawing/2014/main" id="{371C3EDE-CA51-A606-F962-DF35D14BE6F7}"/>
                </a:ext>
              </a:extLst>
            </p:cNvPr>
            <p:cNvGrpSpPr/>
            <p:nvPr/>
          </p:nvGrpSpPr>
          <p:grpSpPr>
            <a:xfrm>
              <a:off x="5935579" y="674104"/>
              <a:ext cx="3962400" cy="5019247"/>
              <a:chOff x="5935579" y="674104"/>
              <a:chExt cx="3962400" cy="5019247"/>
            </a:xfrm>
          </p:grpSpPr>
          <p:sp>
            <p:nvSpPr>
              <p:cNvPr id="10" name="TextBox 9">
                <a:extLst>
                  <a:ext uri="{FF2B5EF4-FFF2-40B4-BE49-F238E27FC236}">
                    <a16:creationId xmlns:a16="http://schemas.microsoft.com/office/drawing/2014/main" id="{2F59D489-58CD-47B1-7B9D-F8888F18FFA1}"/>
                  </a:ext>
                </a:extLst>
              </p:cNvPr>
              <p:cNvSpPr txBox="1"/>
              <p:nvPr/>
            </p:nvSpPr>
            <p:spPr>
              <a:xfrm>
                <a:off x="5935579" y="674104"/>
                <a:ext cx="3962400" cy="1077218"/>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2)ALERTING MODULES</a:t>
                </a:r>
              </a:p>
            </p:txBody>
          </p:sp>
          <p:sp>
            <p:nvSpPr>
              <p:cNvPr id="11" name="TextBox 10">
                <a:extLst>
                  <a:ext uri="{FF2B5EF4-FFF2-40B4-BE49-F238E27FC236}">
                    <a16:creationId xmlns:a16="http://schemas.microsoft.com/office/drawing/2014/main" id="{A45E0906-AEEF-07CC-9841-60A1DBCEA61A}"/>
                  </a:ext>
                </a:extLst>
              </p:cNvPr>
              <p:cNvSpPr txBox="1"/>
              <p:nvPr/>
            </p:nvSpPr>
            <p:spPr>
              <a:xfrm>
                <a:off x="5935579" y="2023931"/>
                <a:ext cx="3962400" cy="892552"/>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BUZZER-</a:t>
                </a:r>
                <a:r>
                  <a:rPr lang="en-IN" sz="2400" dirty="0">
                    <a:latin typeface="Times New Roman" panose="02020603050405020304" pitchFamily="18" charset="0"/>
                    <a:cs typeface="Times New Roman" panose="02020603050405020304" pitchFamily="18" charset="0"/>
                  </a:rPr>
                  <a:t>PROVIDES AUDIBLE ALERT</a:t>
                </a:r>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D4181EF-1DDB-C4DA-3A97-ED9494770E12}"/>
                  </a:ext>
                </a:extLst>
              </p:cNvPr>
              <p:cNvSpPr txBox="1"/>
              <p:nvPr/>
            </p:nvSpPr>
            <p:spPr>
              <a:xfrm>
                <a:off x="5935579" y="3227699"/>
                <a:ext cx="3962400" cy="1261884"/>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LCD DISPLAY-</a:t>
                </a:r>
                <a:r>
                  <a:rPr lang="en-IN" sz="2400" dirty="0">
                    <a:latin typeface="Times New Roman" panose="02020603050405020304" pitchFamily="18" charset="0"/>
                    <a:cs typeface="Times New Roman" panose="02020603050405020304" pitchFamily="18" charset="0"/>
                  </a:rPr>
                  <a:t>DISPLAYS THE ALERT MESSAGE</a:t>
                </a:r>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B2A7562-6C8F-C42A-C960-C67E36A97A21}"/>
                  </a:ext>
                </a:extLst>
              </p:cNvPr>
              <p:cNvSpPr txBox="1"/>
              <p:nvPr/>
            </p:nvSpPr>
            <p:spPr>
              <a:xfrm>
                <a:off x="5935579" y="4800799"/>
                <a:ext cx="3962400" cy="892552"/>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SIM 800L-</a:t>
                </a:r>
                <a:r>
                  <a:rPr lang="en-IN" sz="2400" dirty="0">
                    <a:latin typeface="Times New Roman" panose="02020603050405020304" pitchFamily="18" charset="0"/>
                    <a:cs typeface="Times New Roman" panose="02020603050405020304" pitchFamily="18" charset="0"/>
                  </a:rPr>
                  <a:t>ALERTS USING  CALL </a:t>
                </a:r>
                <a:endParaRPr lang="en-IN" sz="2800" dirty="0">
                  <a:latin typeface="Times New Roman" panose="02020603050405020304" pitchFamily="18" charset="0"/>
                  <a:cs typeface="Times New Roman" panose="02020603050405020304" pitchFamily="18" charset="0"/>
                </a:endParaRPr>
              </a:p>
            </p:txBody>
          </p:sp>
        </p:grpSp>
        <p:sp>
          <p:nvSpPr>
            <p:cNvPr id="9" name="TextBox 8">
              <a:extLst>
                <a:ext uri="{FF2B5EF4-FFF2-40B4-BE49-F238E27FC236}">
                  <a16:creationId xmlns:a16="http://schemas.microsoft.com/office/drawing/2014/main" id="{41331532-1772-7E3D-A987-8DF45786150C}"/>
                </a:ext>
              </a:extLst>
            </p:cNvPr>
            <p:cNvSpPr txBox="1"/>
            <p:nvPr/>
          </p:nvSpPr>
          <p:spPr>
            <a:xfrm>
              <a:off x="10825552" y="3888712"/>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2</a:t>
              </a:r>
            </a:p>
          </p:txBody>
        </p:sp>
      </p:grpSp>
      <p:grpSp>
        <p:nvGrpSpPr>
          <p:cNvPr id="16" name="Group 15">
            <a:extLst>
              <a:ext uri="{FF2B5EF4-FFF2-40B4-BE49-F238E27FC236}">
                <a16:creationId xmlns:a16="http://schemas.microsoft.com/office/drawing/2014/main" id="{0898B973-91B5-A164-8A6B-69542090B018}"/>
              </a:ext>
            </a:extLst>
          </p:cNvPr>
          <p:cNvGrpSpPr/>
          <p:nvPr/>
        </p:nvGrpSpPr>
        <p:grpSpPr>
          <a:xfrm>
            <a:off x="-8235476" y="-29969"/>
            <a:ext cx="11525459" cy="6858000"/>
            <a:chOff x="-1" y="0"/>
            <a:chExt cx="11525459" cy="6858000"/>
          </a:xfrm>
        </p:grpSpPr>
        <p:grpSp>
          <p:nvGrpSpPr>
            <p:cNvPr id="17" name="Group 16">
              <a:extLst>
                <a:ext uri="{FF2B5EF4-FFF2-40B4-BE49-F238E27FC236}">
                  <a16:creationId xmlns:a16="http://schemas.microsoft.com/office/drawing/2014/main" id="{2858F6B6-CEE1-F85B-BE9B-00EDFC640495}"/>
                </a:ext>
              </a:extLst>
            </p:cNvPr>
            <p:cNvGrpSpPr/>
            <p:nvPr/>
          </p:nvGrpSpPr>
          <p:grpSpPr>
            <a:xfrm>
              <a:off x="-1" y="0"/>
              <a:ext cx="11525459" cy="6858000"/>
              <a:chOff x="-1" y="0"/>
              <a:chExt cx="11525459" cy="6858000"/>
            </a:xfrm>
          </p:grpSpPr>
          <p:sp>
            <p:nvSpPr>
              <p:cNvPr id="26" name="Rectangle 25">
                <a:extLst>
                  <a:ext uri="{FF2B5EF4-FFF2-40B4-BE49-F238E27FC236}">
                    <a16:creationId xmlns:a16="http://schemas.microsoft.com/office/drawing/2014/main" id="{7A35EE92-AA64-D372-427D-A76CB59D30E3}"/>
                  </a:ext>
                </a:extLst>
              </p:cNvPr>
              <p:cNvSpPr/>
              <p:nvPr/>
            </p:nvSpPr>
            <p:spPr>
              <a:xfrm>
                <a:off x="-1" y="0"/>
                <a:ext cx="10711543" cy="6858000"/>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Rectangle: Rounded Corners 27">
                <a:extLst>
                  <a:ext uri="{FF2B5EF4-FFF2-40B4-BE49-F238E27FC236}">
                    <a16:creationId xmlns:a16="http://schemas.microsoft.com/office/drawing/2014/main" id="{47761A2C-D73A-922C-91A9-2647861C8BEA}"/>
                  </a:ext>
                </a:extLst>
              </p:cNvPr>
              <p:cNvSpPr/>
              <p:nvPr/>
            </p:nvSpPr>
            <p:spPr>
              <a:xfrm>
                <a:off x="10520623" y="2858756"/>
                <a:ext cx="1004835" cy="753626"/>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18" name="Group 17">
              <a:extLst>
                <a:ext uri="{FF2B5EF4-FFF2-40B4-BE49-F238E27FC236}">
                  <a16:creationId xmlns:a16="http://schemas.microsoft.com/office/drawing/2014/main" id="{996E181E-C85E-3025-1007-E5962ABA10B8}"/>
                </a:ext>
              </a:extLst>
            </p:cNvPr>
            <p:cNvGrpSpPr/>
            <p:nvPr/>
          </p:nvGrpSpPr>
          <p:grpSpPr>
            <a:xfrm>
              <a:off x="6256420" y="756036"/>
              <a:ext cx="3753854" cy="4686246"/>
              <a:chOff x="6192251" y="473896"/>
              <a:chExt cx="3753854" cy="4686246"/>
            </a:xfrm>
          </p:grpSpPr>
          <p:sp>
            <p:nvSpPr>
              <p:cNvPr id="20" name="TextBox 19">
                <a:extLst>
                  <a:ext uri="{FF2B5EF4-FFF2-40B4-BE49-F238E27FC236}">
                    <a16:creationId xmlns:a16="http://schemas.microsoft.com/office/drawing/2014/main" id="{7F9ABBAA-214F-280B-C0FF-5618641AE766}"/>
                  </a:ext>
                </a:extLst>
              </p:cNvPr>
              <p:cNvSpPr txBox="1"/>
              <p:nvPr/>
            </p:nvSpPr>
            <p:spPr>
              <a:xfrm>
                <a:off x="6192252" y="473896"/>
                <a:ext cx="3753853" cy="1077218"/>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3)CONTROL MODULE</a:t>
                </a:r>
              </a:p>
            </p:txBody>
          </p:sp>
          <p:sp>
            <p:nvSpPr>
              <p:cNvPr id="24" name="TextBox 23">
                <a:extLst>
                  <a:ext uri="{FF2B5EF4-FFF2-40B4-BE49-F238E27FC236}">
                    <a16:creationId xmlns:a16="http://schemas.microsoft.com/office/drawing/2014/main" id="{81E67CBA-68CC-9376-EE17-24B491AE51CE}"/>
                  </a:ext>
                </a:extLst>
              </p:cNvPr>
              <p:cNvSpPr txBox="1"/>
              <p:nvPr/>
            </p:nvSpPr>
            <p:spPr>
              <a:xfrm>
                <a:off x="6192251" y="1909078"/>
                <a:ext cx="3753853" cy="1631216"/>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BREADBOARD-</a:t>
                </a:r>
              </a:p>
              <a:p>
                <a:r>
                  <a:rPr lang="en-IN" sz="2400" dirty="0">
                    <a:latin typeface="Times New Roman" panose="02020603050405020304" pitchFamily="18" charset="0"/>
                    <a:cs typeface="Times New Roman" panose="02020603050405020304" pitchFamily="18" charset="0"/>
                  </a:rPr>
                  <a:t>CONNECTS VARIOUS COMPONENTS OF THE SYSTEM</a:t>
                </a:r>
              </a:p>
            </p:txBody>
          </p:sp>
          <p:sp>
            <p:nvSpPr>
              <p:cNvPr id="25" name="TextBox 24">
                <a:extLst>
                  <a:ext uri="{FF2B5EF4-FFF2-40B4-BE49-F238E27FC236}">
                    <a16:creationId xmlns:a16="http://schemas.microsoft.com/office/drawing/2014/main" id="{1DAD0DCC-D859-A8D8-7EF2-44E5DCDC24BC}"/>
                  </a:ext>
                </a:extLst>
              </p:cNvPr>
              <p:cNvSpPr txBox="1"/>
              <p:nvPr/>
            </p:nvSpPr>
            <p:spPr>
              <a:xfrm>
                <a:off x="6192251" y="3898258"/>
                <a:ext cx="3753853" cy="1261884"/>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ARDUINO UNO-</a:t>
                </a:r>
              </a:p>
              <a:p>
                <a:r>
                  <a:rPr lang="en-IN" sz="2400" dirty="0">
                    <a:latin typeface="Times New Roman" panose="02020603050405020304" pitchFamily="18" charset="0"/>
                    <a:cs typeface="Times New Roman" panose="02020603050405020304" pitchFamily="18" charset="0"/>
                  </a:rPr>
                  <a:t>OPERATES THE EXHAUST FAN,LED </a:t>
                </a:r>
              </a:p>
            </p:txBody>
          </p:sp>
        </p:grpSp>
        <p:sp>
          <p:nvSpPr>
            <p:cNvPr id="19" name="TextBox 18">
              <a:extLst>
                <a:ext uri="{FF2B5EF4-FFF2-40B4-BE49-F238E27FC236}">
                  <a16:creationId xmlns:a16="http://schemas.microsoft.com/office/drawing/2014/main" id="{BBAB491B-EC55-9DCF-2592-DDD53F4C299C}"/>
                </a:ext>
              </a:extLst>
            </p:cNvPr>
            <p:cNvSpPr txBox="1"/>
            <p:nvPr/>
          </p:nvSpPr>
          <p:spPr>
            <a:xfrm>
              <a:off x="10711542" y="2842941"/>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3</a:t>
              </a:r>
            </a:p>
          </p:txBody>
        </p:sp>
      </p:grpSp>
      <p:grpSp>
        <p:nvGrpSpPr>
          <p:cNvPr id="29" name="Group 28">
            <a:extLst>
              <a:ext uri="{FF2B5EF4-FFF2-40B4-BE49-F238E27FC236}">
                <a16:creationId xmlns:a16="http://schemas.microsoft.com/office/drawing/2014/main" id="{9602D67E-B0CF-B2CD-801C-CC7BEF80F74A}"/>
              </a:ext>
            </a:extLst>
          </p:cNvPr>
          <p:cNvGrpSpPr/>
          <p:nvPr/>
        </p:nvGrpSpPr>
        <p:grpSpPr>
          <a:xfrm>
            <a:off x="-9135440" y="34057"/>
            <a:ext cx="11525459" cy="6858000"/>
            <a:chOff x="-1" y="0"/>
            <a:chExt cx="11525459" cy="6858000"/>
          </a:xfrm>
        </p:grpSpPr>
        <p:grpSp>
          <p:nvGrpSpPr>
            <p:cNvPr id="30" name="Group 29">
              <a:extLst>
                <a:ext uri="{FF2B5EF4-FFF2-40B4-BE49-F238E27FC236}">
                  <a16:creationId xmlns:a16="http://schemas.microsoft.com/office/drawing/2014/main" id="{EAEC8166-C2F2-ADC5-398E-D215D6B354A8}"/>
                </a:ext>
              </a:extLst>
            </p:cNvPr>
            <p:cNvGrpSpPr/>
            <p:nvPr/>
          </p:nvGrpSpPr>
          <p:grpSpPr>
            <a:xfrm>
              <a:off x="-1" y="0"/>
              <a:ext cx="11525459" cy="6858000"/>
              <a:chOff x="-1" y="0"/>
              <a:chExt cx="11525459" cy="6858000"/>
            </a:xfrm>
          </p:grpSpPr>
          <p:sp>
            <p:nvSpPr>
              <p:cNvPr id="36" name="Rectangle 35">
                <a:extLst>
                  <a:ext uri="{FF2B5EF4-FFF2-40B4-BE49-F238E27FC236}">
                    <a16:creationId xmlns:a16="http://schemas.microsoft.com/office/drawing/2014/main" id="{9786EE21-7E1B-D3A3-800E-F963A1FE4B99}"/>
                  </a:ext>
                </a:extLst>
              </p:cNvPr>
              <p:cNvSpPr/>
              <p:nvPr/>
            </p:nvSpPr>
            <p:spPr>
              <a:xfrm>
                <a:off x="-1" y="0"/>
                <a:ext cx="10711543" cy="68580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Rectangle: Rounded Corners 36">
                <a:extLst>
                  <a:ext uri="{FF2B5EF4-FFF2-40B4-BE49-F238E27FC236}">
                    <a16:creationId xmlns:a16="http://schemas.microsoft.com/office/drawing/2014/main" id="{56C854AB-38DD-3E72-7C87-D314E53CA90C}"/>
                  </a:ext>
                </a:extLst>
              </p:cNvPr>
              <p:cNvSpPr/>
              <p:nvPr/>
            </p:nvSpPr>
            <p:spPr>
              <a:xfrm>
                <a:off x="10520623" y="1750925"/>
                <a:ext cx="1004835" cy="753626"/>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31" name="Group 30">
              <a:extLst>
                <a:ext uri="{FF2B5EF4-FFF2-40B4-BE49-F238E27FC236}">
                  <a16:creationId xmlns:a16="http://schemas.microsoft.com/office/drawing/2014/main" id="{A299ABCC-4B05-0B87-D14F-460523AC1232}"/>
                </a:ext>
              </a:extLst>
            </p:cNvPr>
            <p:cNvGrpSpPr/>
            <p:nvPr/>
          </p:nvGrpSpPr>
          <p:grpSpPr>
            <a:xfrm>
              <a:off x="5772248" y="673707"/>
              <a:ext cx="4267200" cy="2958188"/>
              <a:chOff x="5772248" y="673707"/>
              <a:chExt cx="4267200" cy="2958188"/>
            </a:xfrm>
          </p:grpSpPr>
          <p:sp>
            <p:nvSpPr>
              <p:cNvPr id="34" name="TextBox 33">
                <a:extLst>
                  <a:ext uri="{FF2B5EF4-FFF2-40B4-BE49-F238E27FC236}">
                    <a16:creationId xmlns:a16="http://schemas.microsoft.com/office/drawing/2014/main" id="{F9D7AE88-D5EB-2568-0838-8E79DC8B8C01}"/>
                  </a:ext>
                </a:extLst>
              </p:cNvPr>
              <p:cNvSpPr txBox="1"/>
              <p:nvPr/>
            </p:nvSpPr>
            <p:spPr>
              <a:xfrm>
                <a:off x="5772248" y="673707"/>
                <a:ext cx="4106779" cy="1077218"/>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4)COMMUNICATION MODULE</a:t>
                </a:r>
              </a:p>
            </p:txBody>
          </p:sp>
          <p:sp>
            <p:nvSpPr>
              <p:cNvPr id="35" name="TextBox 34">
                <a:extLst>
                  <a:ext uri="{FF2B5EF4-FFF2-40B4-BE49-F238E27FC236}">
                    <a16:creationId xmlns:a16="http://schemas.microsoft.com/office/drawing/2014/main" id="{24BB4C2A-375F-3BBA-C92B-49F8BEB41027}"/>
                  </a:ext>
                </a:extLst>
              </p:cNvPr>
              <p:cNvSpPr txBox="1"/>
              <p:nvPr/>
            </p:nvSpPr>
            <p:spPr>
              <a:xfrm>
                <a:off x="5772248" y="2000679"/>
                <a:ext cx="4267200" cy="1631216"/>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SIM 800L- </a:t>
                </a:r>
                <a:r>
                  <a:rPr lang="en-IN" sz="2400" dirty="0">
                    <a:latin typeface="Times New Roman" panose="02020603050405020304" pitchFamily="18" charset="0"/>
                    <a:cs typeface="Times New Roman" panose="02020603050405020304" pitchFamily="18" charset="0"/>
                  </a:rPr>
                  <a:t>FACILATES COMMUNICATION WITH EXTERNAL DEVICES BY GIVING CALL</a:t>
                </a:r>
                <a:endParaRPr lang="en-IN" sz="2800" dirty="0">
                  <a:latin typeface="Times New Roman" panose="02020603050405020304" pitchFamily="18" charset="0"/>
                  <a:cs typeface="Times New Roman" panose="02020603050405020304" pitchFamily="18" charset="0"/>
                </a:endParaRPr>
              </a:p>
            </p:txBody>
          </p:sp>
        </p:grpSp>
        <p:sp>
          <p:nvSpPr>
            <p:cNvPr id="33" name="TextBox 32">
              <a:extLst>
                <a:ext uri="{FF2B5EF4-FFF2-40B4-BE49-F238E27FC236}">
                  <a16:creationId xmlns:a16="http://schemas.microsoft.com/office/drawing/2014/main" id="{B1E3365D-A01D-C35F-E120-6D43DC0702CB}"/>
                </a:ext>
              </a:extLst>
            </p:cNvPr>
            <p:cNvSpPr txBox="1"/>
            <p:nvPr/>
          </p:nvSpPr>
          <p:spPr>
            <a:xfrm>
              <a:off x="10730092" y="1750925"/>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4</a:t>
              </a:r>
            </a:p>
          </p:txBody>
        </p:sp>
      </p:grpSp>
      <p:grpSp>
        <p:nvGrpSpPr>
          <p:cNvPr id="38" name="Group 37">
            <a:extLst>
              <a:ext uri="{FF2B5EF4-FFF2-40B4-BE49-F238E27FC236}">
                <a16:creationId xmlns:a16="http://schemas.microsoft.com/office/drawing/2014/main" id="{0CCAEAFE-BBD8-C0C9-F65D-AEA9B38C8589}"/>
              </a:ext>
            </a:extLst>
          </p:cNvPr>
          <p:cNvGrpSpPr/>
          <p:nvPr/>
        </p:nvGrpSpPr>
        <p:grpSpPr>
          <a:xfrm>
            <a:off x="-9873521" y="21874"/>
            <a:ext cx="11473873" cy="6858000"/>
            <a:chOff x="51584" y="-66903"/>
            <a:chExt cx="11473873" cy="6858000"/>
          </a:xfrm>
        </p:grpSpPr>
        <p:grpSp>
          <p:nvGrpSpPr>
            <p:cNvPr id="39" name="Group 38">
              <a:extLst>
                <a:ext uri="{FF2B5EF4-FFF2-40B4-BE49-F238E27FC236}">
                  <a16:creationId xmlns:a16="http://schemas.microsoft.com/office/drawing/2014/main" id="{5BE1FDD2-447E-132A-3B97-4905253FE193}"/>
                </a:ext>
              </a:extLst>
            </p:cNvPr>
            <p:cNvGrpSpPr/>
            <p:nvPr/>
          </p:nvGrpSpPr>
          <p:grpSpPr>
            <a:xfrm>
              <a:off x="51584" y="-66903"/>
              <a:ext cx="11473873" cy="6858000"/>
              <a:chOff x="51584" y="-66903"/>
              <a:chExt cx="11473873" cy="6858000"/>
            </a:xfrm>
          </p:grpSpPr>
          <p:sp>
            <p:nvSpPr>
              <p:cNvPr id="44" name="Rectangle 43">
                <a:extLst>
                  <a:ext uri="{FF2B5EF4-FFF2-40B4-BE49-F238E27FC236}">
                    <a16:creationId xmlns:a16="http://schemas.microsoft.com/office/drawing/2014/main" id="{75392A88-AFEF-A9BA-A902-7F88EC1FDFDC}"/>
                  </a:ext>
                </a:extLst>
              </p:cNvPr>
              <p:cNvSpPr/>
              <p:nvPr/>
            </p:nvSpPr>
            <p:spPr>
              <a:xfrm>
                <a:off x="51584" y="-66903"/>
                <a:ext cx="10711543"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Rounded Corners 44">
                <a:extLst>
                  <a:ext uri="{FF2B5EF4-FFF2-40B4-BE49-F238E27FC236}">
                    <a16:creationId xmlns:a16="http://schemas.microsoft.com/office/drawing/2014/main" id="{C519DE58-6A3A-4C70-532E-B124FE8DFA86}"/>
                  </a:ext>
                </a:extLst>
              </p:cNvPr>
              <p:cNvSpPr/>
              <p:nvPr/>
            </p:nvSpPr>
            <p:spPr>
              <a:xfrm>
                <a:off x="10520622" y="653143"/>
                <a:ext cx="1004835" cy="753626"/>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40" name="Group 39">
              <a:extLst>
                <a:ext uri="{FF2B5EF4-FFF2-40B4-BE49-F238E27FC236}">
                  <a16:creationId xmlns:a16="http://schemas.microsoft.com/office/drawing/2014/main" id="{9AF9858E-9AB2-D81B-3305-B3093C9F5D2E}"/>
                </a:ext>
              </a:extLst>
            </p:cNvPr>
            <p:cNvGrpSpPr/>
            <p:nvPr/>
          </p:nvGrpSpPr>
          <p:grpSpPr>
            <a:xfrm>
              <a:off x="5772246" y="653143"/>
              <a:ext cx="4267200" cy="3042920"/>
              <a:chOff x="5772246" y="653143"/>
              <a:chExt cx="4267200" cy="3042920"/>
            </a:xfrm>
          </p:grpSpPr>
          <p:sp>
            <p:nvSpPr>
              <p:cNvPr id="42" name="TextBox 41">
                <a:extLst>
                  <a:ext uri="{FF2B5EF4-FFF2-40B4-BE49-F238E27FC236}">
                    <a16:creationId xmlns:a16="http://schemas.microsoft.com/office/drawing/2014/main" id="{51BB936F-0378-B10F-4F78-C7A3EC8686CA}"/>
                  </a:ext>
                </a:extLst>
              </p:cNvPr>
              <p:cNvSpPr txBox="1"/>
              <p:nvPr/>
            </p:nvSpPr>
            <p:spPr>
              <a:xfrm>
                <a:off x="5772246" y="653143"/>
                <a:ext cx="4106779" cy="1077218"/>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5)VENTILATION MODULE</a:t>
                </a:r>
              </a:p>
            </p:txBody>
          </p:sp>
          <p:sp>
            <p:nvSpPr>
              <p:cNvPr id="43" name="TextBox 42">
                <a:extLst>
                  <a:ext uri="{FF2B5EF4-FFF2-40B4-BE49-F238E27FC236}">
                    <a16:creationId xmlns:a16="http://schemas.microsoft.com/office/drawing/2014/main" id="{5D7D47A8-7C79-A230-EAA2-362A06E5419E}"/>
                  </a:ext>
                </a:extLst>
              </p:cNvPr>
              <p:cNvSpPr txBox="1"/>
              <p:nvPr/>
            </p:nvSpPr>
            <p:spPr>
              <a:xfrm>
                <a:off x="5772246" y="2064847"/>
                <a:ext cx="4267200" cy="1631216"/>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EXHAUST FAN-</a:t>
                </a:r>
                <a:r>
                  <a:rPr lang="en-IN" sz="2400" dirty="0">
                    <a:latin typeface="Times New Roman" panose="02020603050405020304" pitchFamily="18" charset="0"/>
                    <a:cs typeface="Times New Roman" panose="02020603050405020304" pitchFamily="18" charset="0"/>
                  </a:rPr>
                  <a:t>HELPS IN VENTILATION AND EXPEL GASES IN CASE OF GAS LEAKAGE</a:t>
                </a:r>
                <a:endParaRPr lang="en-IN" sz="2800" dirty="0">
                  <a:latin typeface="Times New Roman" panose="02020603050405020304" pitchFamily="18" charset="0"/>
                  <a:cs typeface="Times New Roman" panose="02020603050405020304" pitchFamily="18" charset="0"/>
                </a:endParaRPr>
              </a:p>
            </p:txBody>
          </p:sp>
        </p:grpSp>
        <p:sp>
          <p:nvSpPr>
            <p:cNvPr id="41" name="TextBox 40">
              <a:extLst>
                <a:ext uri="{FF2B5EF4-FFF2-40B4-BE49-F238E27FC236}">
                  <a16:creationId xmlns:a16="http://schemas.microsoft.com/office/drawing/2014/main" id="{5F71A310-9E76-F052-A0FE-8993981CB169}"/>
                </a:ext>
              </a:extLst>
            </p:cNvPr>
            <p:cNvSpPr txBox="1"/>
            <p:nvPr/>
          </p:nvSpPr>
          <p:spPr>
            <a:xfrm>
              <a:off x="10878501" y="626111"/>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5</a:t>
              </a:r>
            </a:p>
          </p:txBody>
        </p:sp>
      </p:grpSp>
    </p:spTree>
    <p:extLst>
      <p:ext uri="{BB962C8B-B14F-4D97-AF65-F5344CB8AC3E}">
        <p14:creationId xmlns:p14="http://schemas.microsoft.com/office/powerpoint/2010/main" val="15727089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FC964E6A-2C35-3B4B-7ECE-88D25C25138F}"/>
              </a:ext>
            </a:extLst>
          </p:cNvPr>
          <p:cNvGrpSpPr/>
          <p:nvPr/>
        </p:nvGrpSpPr>
        <p:grpSpPr>
          <a:xfrm>
            <a:off x="374367" y="-48833"/>
            <a:ext cx="11645094" cy="6858000"/>
            <a:chOff x="0" y="0"/>
            <a:chExt cx="11645094" cy="6858000"/>
          </a:xfrm>
        </p:grpSpPr>
        <p:grpSp>
          <p:nvGrpSpPr>
            <p:cNvPr id="8" name="Group 7">
              <a:extLst>
                <a:ext uri="{FF2B5EF4-FFF2-40B4-BE49-F238E27FC236}">
                  <a16:creationId xmlns:a16="http://schemas.microsoft.com/office/drawing/2014/main" id="{4FBCDA3B-060D-4037-48D0-C76797BC7C08}"/>
                </a:ext>
              </a:extLst>
            </p:cNvPr>
            <p:cNvGrpSpPr/>
            <p:nvPr/>
          </p:nvGrpSpPr>
          <p:grpSpPr>
            <a:xfrm>
              <a:off x="0" y="0"/>
              <a:ext cx="11645094" cy="6858000"/>
              <a:chOff x="1678" y="0"/>
              <a:chExt cx="11645094" cy="6858000"/>
            </a:xfrm>
          </p:grpSpPr>
          <p:sp>
            <p:nvSpPr>
              <p:cNvPr id="2" name="Rectangle 1">
                <a:extLst>
                  <a:ext uri="{FF2B5EF4-FFF2-40B4-BE49-F238E27FC236}">
                    <a16:creationId xmlns:a16="http://schemas.microsoft.com/office/drawing/2014/main" id="{9163069C-B4D3-FDAC-3611-CA5395395734}"/>
                  </a:ext>
                </a:extLst>
              </p:cNvPr>
              <p:cNvSpPr/>
              <p:nvPr/>
            </p:nvSpPr>
            <p:spPr>
              <a:xfrm>
                <a:off x="1678" y="0"/>
                <a:ext cx="10711543" cy="6858000"/>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Rounded Corners 2">
                <a:extLst>
                  <a:ext uri="{FF2B5EF4-FFF2-40B4-BE49-F238E27FC236}">
                    <a16:creationId xmlns:a16="http://schemas.microsoft.com/office/drawing/2014/main" id="{072490DC-DCD3-65E7-37DA-13180B64135A}"/>
                  </a:ext>
                </a:extLst>
              </p:cNvPr>
              <p:cNvSpPr/>
              <p:nvPr/>
            </p:nvSpPr>
            <p:spPr>
              <a:xfrm>
                <a:off x="10641937" y="5065469"/>
                <a:ext cx="1004835" cy="753626"/>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7" name="Group 6">
              <a:extLst>
                <a:ext uri="{FF2B5EF4-FFF2-40B4-BE49-F238E27FC236}">
                  <a16:creationId xmlns:a16="http://schemas.microsoft.com/office/drawing/2014/main" id="{1766BF11-023A-1576-6989-8BB0F0698668}"/>
                </a:ext>
              </a:extLst>
            </p:cNvPr>
            <p:cNvGrpSpPr/>
            <p:nvPr/>
          </p:nvGrpSpPr>
          <p:grpSpPr>
            <a:xfrm>
              <a:off x="5665590" y="860707"/>
              <a:ext cx="4459706" cy="4356692"/>
              <a:chOff x="5525885" y="435239"/>
              <a:chExt cx="4459706" cy="4356692"/>
            </a:xfrm>
          </p:grpSpPr>
          <p:sp>
            <p:nvSpPr>
              <p:cNvPr id="21" name="TextBox 20">
                <a:extLst>
                  <a:ext uri="{FF2B5EF4-FFF2-40B4-BE49-F238E27FC236}">
                    <a16:creationId xmlns:a16="http://schemas.microsoft.com/office/drawing/2014/main" id="{9A68782A-19BC-96E8-DCCC-0A4BEC41F4C3}"/>
                  </a:ext>
                </a:extLst>
              </p:cNvPr>
              <p:cNvSpPr txBox="1"/>
              <p:nvPr/>
            </p:nvSpPr>
            <p:spPr>
              <a:xfrm>
                <a:off x="5525886" y="435239"/>
                <a:ext cx="4459705"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1)GAS SENSING MODULE</a:t>
                </a:r>
              </a:p>
            </p:txBody>
          </p:sp>
          <p:sp>
            <p:nvSpPr>
              <p:cNvPr id="22" name="TextBox 21">
                <a:extLst>
                  <a:ext uri="{FF2B5EF4-FFF2-40B4-BE49-F238E27FC236}">
                    <a16:creationId xmlns:a16="http://schemas.microsoft.com/office/drawing/2014/main" id="{ECD2607F-0146-4559-B1CF-C826D1286E10}"/>
                  </a:ext>
                </a:extLst>
              </p:cNvPr>
              <p:cNvSpPr txBox="1"/>
              <p:nvPr/>
            </p:nvSpPr>
            <p:spPr>
              <a:xfrm>
                <a:off x="5525886" y="1327791"/>
                <a:ext cx="4459705" cy="1261884"/>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MQ2</a:t>
                </a:r>
                <a:r>
                  <a:rPr lang="en-IN" sz="24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SENSOR</a:t>
                </a:r>
                <a:r>
                  <a:rPr lang="en-IN" sz="2400" dirty="0">
                    <a:latin typeface="Times New Roman" panose="02020603050405020304" pitchFamily="18" charset="0"/>
                    <a:cs typeface="Times New Roman" panose="02020603050405020304" pitchFamily="18" charset="0"/>
                  </a:rPr>
                  <a:t>-DETECTS THE PRESENCE OF GAS IN ENVIRONMENT</a:t>
                </a:r>
              </a:p>
            </p:txBody>
          </p:sp>
          <p:sp>
            <p:nvSpPr>
              <p:cNvPr id="23" name="TextBox 22">
                <a:extLst>
                  <a:ext uri="{FF2B5EF4-FFF2-40B4-BE49-F238E27FC236}">
                    <a16:creationId xmlns:a16="http://schemas.microsoft.com/office/drawing/2014/main" id="{27EE9A2B-A9AE-6AEF-70B8-237A54E7362D}"/>
                  </a:ext>
                </a:extLst>
              </p:cNvPr>
              <p:cNvSpPr txBox="1"/>
              <p:nvPr/>
            </p:nvSpPr>
            <p:spPr>
              <a:xfrm>
                <a:off x="5525885" y="3160715"/>
                <a:ext cx="4459705" cy="1631216"/>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ARDUINO UNO</a:t>
                </a:r>
                <a:r>
                  <a:rPr lang="en-IN" sz="2400" dirty="0">
                    <a:latin typeface="Times New Roman" panose="02020603050405020304" pitchFamily="18" charset="0"/>
                    <a:cs typeface="Times New Roman" panose="02020603050405020304" pitchFamily="18" charset="0"/>
                  </a:rPr>
                  <a:t>-INTERFACES WITH THE GAS SENSOR AND PROCESSES THE DATA</a:t>
                </a:r>
              </a:p>
            </p:txBody>
          </p:sp>
        </p:grpSp>
        <p:sp>
          <p:nvSpPr>
            <p:cNvPr id="27" name="TextBox 26">
              <a:extLst>
                <a:ext uri="{FF2B5EF4-FFF2-40B4-BE49-F238E27FC236}">
                  <a16:creationId xmlns:a16="http://schemas.microsoft.com/office/drawing/2014/main" id="{99A20C85-6D9B-9DF0-DE04-16941870A776}"/>
                </a:ext>
              </a:extLst>
            </p:cNvPr>
            <p:cNvSpPr txBox="1"/>
            <p:nvPr/>
          </p:nvSpPr>
          <p:spPr>
            <a:xfrm>
              <a:off x="10771776" y="5066510"/>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1</a:t>
              </a:r>
            </a:p>
          </p:txBody>
        </p:sp>
      </p:grpSp>
      <p:grpSp>
        <p:nvGrpSpPr>
          <p:cNvPr id="4" name="Group 3">
            <a:extLst>
              <a:ext uri="{FF2B5EF4-FFF2-40B4-BE49-F238E27FC236}">
                <a16:creationId xmlns:a16="http://schemas.microsoft.com/office/drawing/2014/main" id="{A4031691-F5ED-8749-4CF0-4F5D2BAFB0C8}"/>
              </a:ext>
            </a:extLst>
          </p:cNvPr>
          <p:cNvGrpSpPr/>
          <p:nvPr/>
        </p:nvGrpSpPr>
        <p:grpSpPr>
          <a:xfrm>
            <a:off x="-7337947" y="21874"/>
            <a:ext cx="11452059" cy="6858000"/>
            <a:chOff x="73399" y="47608"/>
            <a:chExt cx="11452059" cy="6858000"/>
          </a:xfrm>
        </p:grpSpPr>
        <p:grpSp>
          <p:nvGrpSpPr>
            <p:cNvPr id="5" name="Group 4">
              <a:extLst>
                <a:ext uri="{FF2B5EF4-FFF2-40B4-BE49-F238E27FC236}">
                  <a16:creationId xmlns:a16="http://schemas.microsoft.com/office/drawing/2014/main" id="{A900399E-F9FB-4CF4-B48D-78E30F08ED00}"/>
                </a:ext>
              </a:extLst>
            </p:cNvPr>
            <p:cNvGrpSpPr/>
            <p:nvPr/>
          </p:nvGrpSpPr>
          <p:grpSpPr>
            <a:xfrm>
              <a:off x="73399" y="47608"/>
              <a:ext cx="11452059" cy="6858000"/>
              <a:chOff x="73399" y="47608"/>
              <a:chExt cx="11452059" cy="6858000"/>
            </a:xfrm>
          </p:grpSpPr>
          <p:sp>
            <p:nvSpPr>
              <p:cNvPr id="14" name="Rectangle 13">
                <a:extLst>
                  <a:ext uri="{FF2B5EF4-FFF2-40B4-BE49-F238E27FC236}">
                    <a16:creationId xmlns:a16="http://schemas.microsoft.com/office/drawing/2014/main" id="{A8CD4B48-1B8D-E743-CBA8-6E9E33682375}"/>
                  </a:ext>
                </a:extLst>
              </p:cNvPr>
              <p:cNvSpPr/>
              <p:nvPr/>
            </p:nvSpPr>
            <p:spPr>
              <a:xfrm>
                <a:off x="73399" y="47608"/>
                <a:ext cx="10711543" cy="68580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26BBBBA4-F526-31BB-8489-269D96EB5920}"/>
                  </a:ext>
                </a:extLst>
              </p:cNvPr>
              <p:cNvSpPr/>
              <p:nvPr/>
            </p:nvSpPr>
            <p:spPr>
              <a:xfrm>
                <a:off x="10520623" y="3888712"/>
                <a:ext cx="1004835" cy="753626"/>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6" name="Group 5">
              <a:extLst>
                <a:ext uri="{FF2B5EF4-FFF2-40B4-BE49-F238E27FC236}">
                  <a16:creationId xmlns:a16="http://schemas.microsoft.com/office/drawing/2014/main" id="{371C3EDE-CA51-A606-F962-DF35D14BE6F7}"/>
                </a:ext>
              </a:extLst>
            </p:cNvPr>
            <p:cNvGrpSpPr/>
            <p:nvPr/>
          </p:nvGrpSpPr>
          <p:grpSpPr>
            <a:xfrm>
              <a:off x="5935579" y="674104"/>
              <a:ext cx="3962400" cy="5019247"/>
              <a:chOff x="5935579" y="674104"/>
              <a:chExt cx="3962400" cy="5019247"/>
            </a:xfrm>
          </p:grpSpPr>
          <p:sp>
            <p:nvSpPr>
              <p:cNvPr id="10" name="TextBox 9">
                <a:extLst>
                  <a:ext uri="{FF2B5EF4-FFF2-40B4-BE49-F238E27FC236}">
                    <a16:creationId xmlns:a16="http://schemas.microsoft.com/office/drawing/2014/main" id="{2F59D489-58CD-47B1-7B9D-F8888F18FFA1}"/>
                  </a:ext>
                </a:extLst>
              </p:cNvPr>
              <p:cNvSpPr txBox="1"/>
              <p:nvPr/>
            </p:nvSpPr>
            <p:spPr>
              <a:xfrm>
                <a:off x="5935579" y="674104"/>
                <a:ext cx="3962400" cy="1077218"/>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2)ALERTING MODULES</a:t>
                </a:r>
              </a:p>
            </p:txBody>
          </p:sp>
          <p:sp>
            <p:nvSpPr>
              <p:cNvPr id="11" name="TextBox 10">
                <a:extLst>
                  <a:ext uri="{FF2B5EF4-FFF2-40B4-BE49-F238E27FC236}">
                    <a16:creationId xmlns:a16="http://schemas.microsoft.com/office/drawing/2014/main" id="{A45E0906-AEEF-07CC-9841-60A1DBCEA61A}"/>
                  </a:ext>
                </a:extLst>
              </p:cNvPr>
              <p:cNvSpPr txBox="1"/>
              <p:nvPr/>
            </p:nvSpPr>
            <p:spPr>
              <a:xfrm>
                <a:off x="5935579" y="2023931"/>
                <a:ext cx="3962400" cy="892552"/>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BUZZER-</a:t>
                </a:r>
                <a:r>
                  <a:rPr lang="en-IN" sz="2400" dirty="0">
                    <a:latin typeface="Times New Roman" panose="02020603050405020304" pitchFamily="18" charset="0"/>
                    <a:cs typeface="Times New Roman" panose="02020603050405020304" pitchFamily="18" charset="0"/>
                  </a:rPr>
                  <a:t>PROVIDES AUDIBLE ALERT</a:t>
                </a:r>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D4181EF-1DDB-C4DA-3A97-ED9494770E12}"/>
                  </a:ext>
                </a:extLst>
              </p:cNvPr>
              <p:cNvSpPr txBox="1"/>
              <p:nvPr/>
            </p:nvSpPr>
            <p:spPr>
              <a:xfrm>
                <a:off x="5935579" y="3227699"/>
                <a:ext cx="3962400" cy="1261884"/>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LCD DISPLAY-</a:t>
                </a:r>
                <a:r>
                  <a:rPr lang="en-IN" sz="2400" dirty="0">
                    <a:latin typeface="Times New Roman" panose="02020603050405020304" pitchFamily="18" charset="0"/>
                    <a:cs typeface="Times New Roman" panose="02020603050405020304" pitchFamily="18" charset="0"/>
                  </a:rPr>
                  <a:t>DISPLAYS THE ALERT MESSAGE</a:t>
                </a:r>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B2A7562-6C8F-C42A-C960-C67E36A97A21}"/>
                  </a:ext>
                </a:extLst>
              </p:cNvPr>
              <p:cNvSpPr txBox="1"/>
              <p:nvPr/>
            </p:nvSpPr>
            <p:spPr>
              <a:xfrm>
                <a:off x="5935579" y="4800799"/>
                <a:ext cx="3962400" cy="892552"/>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SIM 800L-</a:t>
                </a:r>
                <a:r>
                  <a:rPr lang="en-IN" sz="2400" dirty="0">
                    <a:latin typeface="Times New Roman" panose="02020603050405020304" pitchFamily="18" charset="0"/>
                    <a:cs typeface="Times New Roman" panose="02020603050405020304" pitchFamily="18" charset="0"/>
                  </a:rPr>
                  <a:t>ALERTS USING  CALL </a:t>
                </a:r>
                <a:endParaRPr lang="en-IN" sz="2800" dirty="0">
                  <a:latin typeface="Times New Roman" panose="02020603050405020304" pitchFamily="18" charset="0"/>
                  <a:cs typeface="Times New Roman" panose="02020603050405020304" pitchFamily="18" charset="0"/>
                </a:endParaRPr>
              </a:p>
            </p:txBody>
          </p:sp>
        </p:grpSp>
        <p:sp>
          <p:nvSpPr>
            <p:cNvPr id="9" name="TextBox 8">
              <a:extLst>
                <a:ext uri="{FF2B5EF4-FFF2-40B4-BE49-F238E27FC236}">
                  <a16:creationId xmlns:a16="http://schemas.microsoft.com/office/drawing/2014/main" id="{41331532-1772-7E3D-A987-8DF45786150C}"/>
                </a:ext>
              </a:extLst>
            </p:cNvPr>
            <p:cNvSpPr txBox="1"/>
            <p:nvPr/>
          </p:nvSpPr>
          <p:spPr>
            <a:xfrm>
              <a:off x="10825552" y="3888712"/>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2</a:t>
              </a:r>
            </a:p>
          </p:txBody>
        </p:sp>
      </p:grpSp>
      <p:grpSp>
        <p:nvGrpSpPr>
          <p:cNvPr id="16" name="Group 15">
            <a:extLst>
              <a:ext uri="{FF2B5EF4-FFF2-40B4-BE49-F238E27FC236}">
                <a16:creationId xmlns:a16="http://schemas.microsoft.com/office/drawing/2014/main" id="{0898B973-91B5-A164-8A6B-69542090B018}"/>
              </a:ext>
            </a:extLst>
          </p:cNvPr>
          <p:cNvGrpSpPr/>
          <p:nvPr/>
        </p:nvGrpSpPr>
        <p:grpSpPr>
          <a:xfrm>
            <a:off x="-8235476" y="-29969"/>
            <a:ext cx="11525459" cy="6858000"/>
            <a:chOff x="-1" y="0"/>
            <a:chExt cx="11525459" cy="6858000"/>
          </a:xfrm>
        </p:grpSpPr>
        <p:grpSp>
          <p:nvGrpSpPr>
            <p:cNvPr id="17" name="Group 16">
              <a:extLst>
                <a:ext uri="{FF2B5EF4-FFF2-40B4-BE49-F238E27FC236}">
                  <a16:creationId xmlns:a16="http://schemas.microsoft.com/office/drawing/2014/main" id="{2858F6B6-CEE1-F85B-BE9B-00EDFC640495}"/>
                </a:ext>
              </a:extLst>
            </p:cNvPr>
            <p:cNvGrpSpPr/>
            <p:nvPr/>
          </p:nvGrpSpPr>
          <p:grpSpPr>
            <a:xfrm>
              <a:off x="-1" y="0"/>
              <a:ext cx="11525459" cy="6858000"/>
              <a:chOff x="-1" y="0"/>
              <a:chExt cx="11525459" cy="6858000"/>
            </a:xfrm>
          </p:grpSpPr>
          <p:sp>
            <p:nvSpPr>
              <p:cNvPr id="26" name="Rectangle 25">
                <a:extLst>
                  <a:ext uri="{FF2B5EF4-FFF2-40B4-BE49-F238E27FC236}">
                    <a16:creationId xmlns:a16="http://schemas.microsoft.com/office/drawing/2014/main" id="{7A35EE92-AA64-D372-427D-A76CB59D30E3}"/>
                  </a:ext>
                </a:extLst>
              </p:cNvPr>
              <p:cNvSpPr/>
              <p:nvPr/>
            </p:nvSpPr>
            <p:spPr>
              <a:xfrm>
                <a:off x="-1" y="0"/>
                <a:ext cx="10711543" cy="6858000"/>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Rectangle: Rounded Corners 27">
                <a:extLst>
                  <a:ext uri="{FF2B5EF4-FFF2-40B4-BE49-F238E27FC236}">
                    <a16:creationId xmlns:a16="http://schemas.microsoft.com/office/drawing/2014/main" id="{47761A2C-D73A-922C-91A9-2647861C8BEA}"/>
                  </a:ext>
                </a:extLst>
              </p:cNvPr>
              <p:cNvSpPr/>
              <p:nvPr/>
            </p:nvSpPr>
            <p:spPr>
              <a:xfrm>
                <a:off x="10520623" y="2858756"/>
                <a:ext cx="1004835" cy="753626"/>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18" name="Group 17">
              <a:extLst>
                <a:ext uri="{FF2B5EF4-FFF2-40B4-BE49-F238E27FC236}">
                  <a16:creationId xmlns:a16="http://schemas.microsoft.com/office/drawing/2014/main" id="{996E181E-C85E-3025-1007-E5962ABA10B8}"/>
                </a:ext>
              </a:extLst>
            </p:cNvPr>
            <p:cNvGrpSpPr/>
            <p:nvPr/>
          </p:nvGrpSpPr>
          <p:grpSpPr>
            <a:xfrm>
              <a:off x="6256420" y="756036"/>
              <a:ext cx="3753854" cy="4686246"/>
              <a:chOff x="6192251" y="473896"/>
              <a:chExt cx="3753854" cy="4686246"/>
            </a:xfrm>
          </p:grpSpPr>
          <p:sp>
            <p:nvSpPr>
              <p:cNvPr id="20" name="TextBox 19">
                <a:extLst>
                  <a:ext uri="{FF2B5EF4-FFF2-40B4-BE49-F238E27FC236}">
                    <a16:creationId xmlns:a16="http://schemas.microsoft.com/office/drawing/2014/main" id="{7F9ABBAA-214F-280B-C0FF-5618641AE766}"/>
                  </a:ext>
                </a:extLst>
              </p:cNvPr>
              <p:cNvSpPr txBox="1"/>
              <p:nvPr/>
            </p:nvSpPr>
            <p:spPr>
              <a:xfrm>
                <a:off x="6192252" y="473896"/>
                <a:ext cx="3753853" cy="1077218"/>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3)CONTROL MODULE</a:t>
                </a:r>
              </a:p>
            </p:txBody>
          </p:sp>
          <p:sp>
            <p:nvSpPr>
              <p:cNvPr id="24" name="TextBox 23">
                <a:extLst>
                  <a:ext uri="{FF2B5EF4-FFF2-40B4-BE49-F238E27FC236}">
                    <a16:creationId xmlns:a16="http://schemas.microsoft.com/office/drawing/2014/main" id="{81E67CBA-68CC-9376-EE17-24B491AE51CE}"/>
                  </a:ext>
                </a:extLst>
              </p:cNvPr>
              <p:cNvSpPr txBox="1"/>
              <p:nvPr/>
            </p:nvSpPr>
            <p:spPr>
              <a:xfrm>
                <a:off x="6192251" y="1909078"/>
                <a:ext cx="3753853" cy="1631216"/>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BREADBOARD-</a:t>
                </a:r>
              </a:p>
              <a:p>
                <a:r>
                  <a:rPr lang="en-IN" sz="2400" dirty="0">
                    <a:latin typeface="Times New Roman" panose="02020603050405020304" pitchFamily="18" charset="0"/>
                    <a:cs typeface="Times New Roman" panose="02020603050405020304" pitchFamily="18" charset="0"/>
                  </a:rPr>
                  <a:t>CONNECTS VARIOUS COMPONENTS OF THE SYSTEM</a:t>
                </a:r>
              </a:p>
            </p:txBody>
          </p:sp>
          <p:sp>
            <p:nvSpPr>
              <p:cNvPr id="25" name="TextBox 24">
                <a:extLst>
                  <a:ext uri="{FF2B5EF4-FFF2-40B4-BE49-F238E27FC236}">
                    <a16:creationId xmlns:a16="http://schemas.microsoft.com/office/drawing/2014/main" id="{1DAD0DCC-D859-A8D8-7EF2-44E5DCDC24BC}"/>
                  </a:ext>
                </a:extLst>
              </p:cNvPr>
              <p:cNvSpPr txBox="1"/>
              <p:nvPr/>
            </p:nvSpPr>
            <p:spPr>
              <a:xfrm>
                <a:off x="6192251" y="3898258"/>
                <a:ext cx="3753853" cy="1261884"/>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ARDUINO UNO-</a:t>
                </a:r>
              </a:p>
              <a:p>
                <a:r>
                  <a:rPr lang="en-IN" sz="2400" dirty="0">
                    <a:latin typeface="Times New Roman" panose="02020603050405020304" pitchFamily="18" charset="0"/>
                    <a:cs typeface="Times New Roman" panose="02020603050405020304" pitchFamily="18" charset="0"/>
                  </a:rPr>
                  <a:t>OPERATES THE EXHAUST FAN,LED </a:t>
                </a:r>
              </a:p>
            </p:txBody>
          </p:sp>
        </p:grpSp>
        <p:sp>
          <p:nvSpPr>
            <p:cNvPr id="19" name="TextBox 18">
              <a:extLst>
                <a:ext uri="{FF2B5EF4-FFF2-40B4-BE49-F238E27FC236}">
                  <a16:creationId xmlns:a16="http://schemas.microsoft.com/office/drawing/2014/main" id="{BBAB491B-EC55-9DCF-2592-DDD53F4C299C}"/>
                </a:ext>
              </a:extLst>
            </p:cNvPr>
            <p:cNvSpPr txBox="1"/>
            <p:nvPr/>
          </p:nvSpPr>
          <p:spPr>
            <a:xfrm>
              <a:off x="10711542" y="2842941"/>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3</a:t>
              </a:r>
            </a:p>
          </p:txBody>
        </p:sp>
      </p:grpSp>
      <p:grpSp>
        <p:nvGrpSpPr>
          <p:cNvPr id="29" name="Group 28">
            <a:extLst>
              <a:ext uri="{FF2B5EF4-FFF2-40B4-BE49-F238E27FC236}">
                <a16:creationId xmlns:a16="http://schemas.microsoft.com/office/drawing/2014/main" id="{9602D67E-B0CF-B2CD-801C-CC7BEF80F74A}"/>
              </a:ext>
            </a:extLst>
          </p:cNvPr>
          <p:cNvGrpSpPr/>
          <p:nvPr/>
        </p:nvGrpSpPr>
        <p:grpSpPr>
          <a:xfrm>
            <a:off x="-9135440" y="34057"/>
            <a:ext cx="11525459" cy="6858000"/>
            <a:chOff x="-1" y="0"/>
            <a:chExt cx="11525459" cy="6858000"/>
          </a:xfrm>
        </p:grpSpPr>
        <p:grpSp>
          <p:nvGrpSpPr>
            <p:cNvPr id="30" name="Group 29">
              <a:extLst>
                <a:ext uri="{FF2B5EF4-FFF2-40B4-BE49-F238E27FC236}">
                  <a16:creationId xmlns:a16="http://schemas.microsoft.com/office/drawing/2014/main" id="{EAEC8166-C2F2-ADC5-398E-D215D6B354A8}"/>
                </a:ext>
              </a:extLst>
            </p:cNvPr>
            <p:cNvGrpSpPr/>
            <p:nvPr/>
          </p:nvGrpSpPr>
          <p:grpSpPr>
            <a:xfrm>
              <a:off x="-1" y="0"/>
              <a:ext cx="11525459" cy="6858000"/>
              <a:chOff x="-1" y="0"/>
              <a:chExt cx="11525459" cy="6858000"/>
            </a:xfrm>
          </p:grpSpPr>
          <p:sp>
            <p:nvSpPr>
              <p:cNvPr id="36" name="Rectangle 35">
                <a:extLst>
                  <a:ext uri="{FF2B5EF4-FFF2-40B4-BE49-F238E27FC236}">
                    <a16:creationId xmlns:a16="http://schemas.microsoft.com/office/drawing/2014/main" id="{9786EE21-7E1B-D3A3-800E-F963A1FE4B99}"/>
                  </a:ext>
                </a:extLst>
              </p:cNvPr>
              <p:cNvSpPr/>
              <p:nvPr/>
            </p:nvSpPr>
            <p:spPr>
              <a:xfrm>
                <a:off x="-1" y="0"/>
                <a:ext cx="10711543" cy="68580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Rectangle: Rounded Corners 36">
                <a:extLst>
                  <a:ext uri="{FF2B5EF4-FFF2-40B4-BE49-F238E27FC236}">
                    <a16:creationId xmlns:a16="http://schemas.microsoft.com/office/drawing/2014/main" id="{56C854AB-38DD-3E72-7C87-D314E53CA90C}"/>
                  </a:ext>
                </a:extLst>
              </p:cNvPr>
              <p:cNvSpPr/>
              <p:nvPr/>
            </p:nvSpPr>
            <p:spPr>
              <a:xfrm>
                <a:off x="10520623" y="1750925"/>
                <a:ext cx="1004835" cy="753626"/>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31" name="Group 30">
              <a:extLst>
                <a:ext uri="{FF2B5EF4-FFF2-40B4-BE49-F238E27FC236}">
                  <a16:creationId xmlns:a16="http://schemas.microsoft.com/office/drawing/2014/main" id="{A299ABCC-4B05-0B87-D14F-460523AC1232}"/>
                </a:ext>
              </a:extLst>
            </p:cNvPr>
            <p:cNvGrpSpPr/>
            <p:nvPr/>
          </p:nvGrpSpPr>
          <p:grpSpPr>
            <a:xfrm>
              <a:off x="5772248" y="673707"/>
              <a:ext cx="4267200" cy="2958188"/>
              <a:chOff x="5772248" y="673707"/>
              <a:chExt cx="4267200" cy="2958188"/>
            </a:xfrm>
          </p:grpSpPr>
          <p:sp>
            <p:nvSpPr>
              <p:cNvPr id="34" name="TextBox 33">
                <a:extLst>
                  <a:ext uri="{FF2B5EF4-FFF2-40B4-BE49-F238E27FC236}">
                    <a16:creationId xmlns:a16="http://schemas.microsoft.com/office/drawing/2014/main" id="{F9D7AE88-D5EB-2568-0838-8E79DC8B8C01}"/>
                  </a:ext>
                </a:extLst>
              </p:cNvPr>
              <p:cNvSpPr txBox="1"/>
              <p:nvPr/>
            </p:nvSpPr>
            <p:spPr>
              <a:xfrm>
                <a:off x="5772248" y="673707"/>
                <a:ext cx="4106779" cy="1077218"/>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4)COMMUNICATION MODULE</a:t>
                </a:r>
              </a:p>
            </p:txBody>
          </p:sp>
          <p:sp>
            <p:nvSpPr>
              <p:cNvPr id="35" name="TextBox 34">
                <a:extLst>
                  <a:ext uri="{FF2B5EF4-FFF2-40B4-BE49-F238E27FC236}">
                    <a16:creationId xmlns:a16="http://schemas.microsoft.com/office/drawing/2014/main" id="{24BB4C2A-375F-3BBA-C92B-49F8BEB41027}"/>
                  </a:ext>
                </a:extLst>
              </p:cNvPr>
              <p:cNvSpPr txBox="1"/>
              <p:nvPr/>
            </p:nvSpPr>
            <p:spPr>
              <a:xfrm>
                <a:off x="5772248" y="2000679"/>
                <a:ext cx="4267200" cy="1631216"/>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SIM 800L- </a:t>
                </a:r>
                <a:r>
                  <a:rPr lang="en-IN" sz="2400" dirty="0">
                    <a:latin typeface="Times New Roman" panose="02020603050405020304" pitchFamily="18" charset="0"/>
                    <a:cs typeface="Times New Roman" panose="02020603050405020304" pitchFamily="18" charset="0"/>
                  </a:rPr>
                  <a:t>FACILATES COMMUNICATION WITH EXTERNAL DEVICES BY GIVING CALL</a:t>
                </a:r>
                <a:endParaRPr lang="en-IN" sz="2800" dirty="0">
                  <a:latin typeface="Times New Roman" panose="02020603050405020304" pitchFamily="18" charset="0"/>
                  <a:cs typeface="Times New Roman" panose="02020603050405020304" pitchFamily="18" charset="0"/>
                </a:endParaRPr>
              </a:p>
            </p:txBody>
          </p:sp>
        </p:grpSp>
        <p:sp>
          <p:nvSpPr>
            <p:cNvPr id="33" name="TextBox 32">
              <a:extLst>
                <a:ext uri="{FF2B5EF4-FFF2-40B4-BE49-F238E27FC236}">
                  <a16:creationId xmlns:a16="http://schemas.microsoft.com/office/drawing/2014/main" id="{B1E3365D-A01D-C35F-E120-6D43DC0702CB}"/>
                </a:ext>
              </a:extLst>
            </p:cNvPr>
            <p:cNvSpPr txBox="1"/>
            <p:nvPr/>
          </p:nvSpPr>
          <p:spPr>
            <a:xfrm>
              <a:off x="10730092" y="1750925"/>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4</a:t>
              </a:r>
            </a:p>
          </p:txBody>
        </p:sp>
      </p:grpSp>
      <p:grpSp>
        <p:nvGrpSpPr>
          <p:cNvPr id="38" name="Group 37">
            <a:extLst>
              <a:ext uri="{FF2B5EF4-FFF2-40B4-BE49-F238E27FC236}">
                <a16:creationId xmlns:a16="http://schemas.microsoft.com/office/drawing/2014/main" id="{0CCAEAFE-BBD8-C0C9-F65D-AEA9B38C8589}"/>
              </a:ext>
            </a:extLst>
          </p:cNvPr>
          <p:cNvGrpSpPr/>
          <p:nvPr/>
        </p:nvGrpSpPr>
        <p:grpSpPr>
          <a:xfrm>
            <a:off x="-9873521" y="21874"/>
            <a:ext cx="11473873" cy="6858000"/>
            <a:chOff x="51584" y="-66903"/>
            <a:chExt cx="11473873" cy="6858000"/>
          </a:xfrm>
        </p:grpSpPr>
        <p:grpSp>
          <p:nvGrpSpPr>
            <p:cNvPr id="39" name="Group 38">
              <a:extLst>
                <a:ext uri="{FF2B5EF4-FFF2-40B4-BE49-F238E27FC236}">
                  <a16:creationId xmlns:a16="http://schemas.microsoft.com/office/drawing/2014/main" id="{5BE1FDD2-447E-132A-3B97-4905253FE193}"/>
                </a:ext>
              </a:extLst>
            </p:cNvPr>
            <p:cNvGrpSpPr/>
            <p:nvPr/>
          </p:nvGrpSpPr>
          <p:grpSpPr>
            <a:xfrm>
              <a:off x="51584" y="-66903"/>
              <a:ext cx="11473873" cy="6858000"/>
              <a:chOff x="51584" y="-66903"/>
              <a:chExt cx="11473873" cy="6858000"/>
            </a:xfrm>
          </p:grpSpPr>
          <p:sp>
            <p:nvSpPr>
              <p:cNvPr id="44" name="Rectangle 43">
                <a:extLst>
                  <a:ext uri="{FF2B5EF4-FFF2-40B4-BE49-F238E27FC236}">
                    <a16:creationId xmlns:a16="http://schemas.microsoft.com/office/drawing/2014/main" id="{75392A88-AFEF-A9BA-A902-7F88EC1FDFDC}"/>
                  </a:ext>
                </a:extLst>
              </p:cNvPr>
              <p:cNvSpPr/>
              <p:nvPr/>
            </p:nvSpPr>
            <p:spPr>
              <a:xfrm>
                <a:off x="51584" y="-66903"/>
                <a:ext cx="10711543"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Rounded Corners 44">
                <a:extLst>
                  <a:ext uri="{FF2B5EF4-FFF2-40B4-BE49-F238E27FC236}">
                    <a16:creationId xmlns:a16="http://schemas.microsoft.com/office/drawing/2014/main" id="{C519DE58-6A3A-4C70-532E-B124FE8DFA86}"/>
                  </a:ext>
                </a:extLst>
              </p:cNvPr>
              <p:cNvSpPr/>
              <p:nvPr/>
            </p:nvSpPr>
            <p:spPr>
              <a:xfrm>
                <a:off x="10520622" y="653143"/>
                <a:ext cx="1004835" cy="753626"/>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40" name="Group 39">
              <a:extLst>
                <a:ext uri="{FF2B5EF4-FFF2-40B4-BE49-F238E27FC236}">
                  <a16:creationId xmlns:a16="http://schemas.microsoft.com/office/drawing/2014/main" id="{9AF9858E-9AB2-D81B-3305-B3093C9F5D2E}"/>
                </a:ext>
              </a:extLst>
            </p:cNvPr>
            <p:cNvGrpSpPr/>
            <p:nvPr/>
          </p:nvGrpSpPr>
          <p:grpSpPr>
            <a:xfrm>
              <a:off x="5772246" y="653143"/>
              <a:ext cx="4267200" cy="3042920"/>
              <a:chOff x="5772246" y="653143"/>
              <a:chExt cx="4267200" cy="3042920"/>
            </a:xfrm>
          </p:grpSpPr>
          <p:sp>
            <p:nvSpPr>
              <p:cNvPr id="42" name="TextBox 41">
                <a:extLst>
                  <a:ext uri="{FF2B5EF4-FFF2-40B4-BE49-F238E27FC236}">
                    <a16:creationId xmlns:a16="http://schemas.microsoft.com/office/drawing/2014/main" id="{51BB936F-0378-B10F-4F78-C7A3EC8686CA}"/>
                  </a:ext>
                </a:extLst>
              </p:cNvPr>
              <p:cNvSpPr txBox="1"/>
              <p:nvPr/>
            </p:nvSpPr>
            <p:spPr>
              <a:xfrm>
                <a:off x="5772246" y="653143"/>
                <a:ext cx="4106779" cy="1077218"/>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5)VENTILATION MODULE</a:t>
                </a:r>
              </a:p>
            </p:txBody>
          </p:sp>
          <p:sp>
            <p:nvSpPr>
              <p:cNvPr id="43" name="TextBox 42">
                <a:extLst>
                  <a:ext uri="{FF2B5EF4-FFF2-40B4-BE49-F238E27FC236}">
                    <a16:creationId xmlns:a16="http://schemas.microsoft.com/office/drawing/2014/main" id="{5D7D47A8-7C79-A230-EAA2-362A06E5419E}"/>
                  </a:ext>
                </a:extLst>
              </p:cNvPr>
              <p:cNvSpPr txBox="1"/>
              <p:nvPr/>
            </p:nvSpPr>
            <p:spPr>
              <a:xfrm>
                <a:off x="5772246" y="2064847"/>
                <a:ext cx="4267200" cy="1631216"/>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EXHAUST FAN-</a:t>
                </a:r>
                <a:r>
                  <a:rPr lang="en-IN" sz="2400" dirty="0">
                    <a:latin typeface="Times New Roman" panose="02020603050405020304" pitchFamily="18" charset="0"/>
                    <a:cs typeface="Times New Roman" panose="02020603050405020304" pitchFamily="18" charset="0"/>
                  </a:rPr>
                  <a:t>HELPS IN VENTILATION AND EXPEL GASES IN CASE OF GAS LEAKAGE</a:t>
                </a:r>
                <a:endParaRPr lang="en-IN" sz="2800" dirty="0">
                  <a:latin typeface="Times New Roman" panose="02020603050405020304" pitchFamily="18" charset="0"/>
                  <a:cs typeface="Times New Roman" panose="02020603050405020304" pitchFamily="18" charset="0"/>
                </a:endParaRPr>
              </a:p>
            </p:txBody>
          </p:sp>
        </p:grpSp>
        <p:sp>
          <p:nvSpPr>
            <p:cNvPr id="41" name="TextBox 40">
              <a:extLst>
                <a:ext uri="{FF2B5EF4-FFF2-40B4-BE49-F238E27FC236}">
                  <a16:creationId xmlns:a16="http://schemas.microsoft.com/office/drawing/2014/main" id="{5F71A310-9E76-F052-A0FE-8993981CB169}"/>
                </a:ext>
              </a:extLst>
            </p:cNvPr>
            <p:cNvSpPr txBox="1"/>
            <p:nvPr/>
          </p:nvSpPr>
          <p:spPr>
            <a:xfrm>
              <a:off x="10878501" y="626111"/>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5</a:t>
              </a:r>
            </a:p>
          </p:txBody>
        </p:sp>
      </p:grpSp>
    </p:spTree>
    <p:extLst>
      <p:ext uri="{BB962C8B-B14F-4D97-AF65-F5344CB8AC3E}">
        <p14:creationId xmlns:p14="http://schemas.microsoft.com/office/powerpoint/2010/main" val="4130131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FC964E6A-2C35-3B4B-7ECE-88D25C25138F}"/>
              </a:ext>
            </a:extLst>
          </p:cNvPr>
          <p:cNvGrpSpPr/>
          <p:nvPr/>
        </p:nvGrpSpPr>
        <p:grpSpPr>
          <a:xfrm>
            <a:off x="374367" y="-48833"/>
            <a:ext cx="11645094" cy="6858000"/>
            <a:chOff x="0" y="0"/>
            <a:chExt cx="11645094" cy="6858000"/>
          </a:xfrm>
        </p:grpSpPr>
        <p:grpSp>
          <p:nvGrpSpPr>
            <p:cNvPr id="8" name="Group 7">
              <a:extLst>
                <a:ext uri="{FF2B5EF4-FFF2-40B4-BE49-F238E27FC236}">
                  <a16:creationId xmlns:a16="http://schemas.microsoft.com/office/drawing/2014/main" id="{4FBCDA3B-060D-4037-48D0-C76797BC7C08}"/>
                </a:ext>
              </a:extLst>
            </p:cNvPr>
            <p:cNvGrpSpPr/>
            <p:nvPr/>
          </p:nvGrpSpPr>
          <p:grpSpPr>
            <a:xfrm>
              <a:off x="0" y="0"/>
              <a:ext cx="11645094" cy="6858000"/>
              <a:chOff x="1678" y="0"/>
              <a:chExt cx="11645094" cy="6858000"/>
            </a:xfrm>
          </p:grpSpPr>
          <p:sp>
            <p:nvSpPr>
              <p:cNvPr id="2" name="Rectangle 1">
                <a:extLst>
                  <a:ext uri="{FF2B5EF4-FFF2-40B4-BE49-F238E27FC236}">
                    <a16:creationId xmlns:a16="http://schemas.microsoft.com/office/drawing/2014/main" id="{9163069C-B4D3-FDAC-3611-CA5395395734}"/>
                  </a:ext>
                </a:extLst>
              </p:cNvPr>
              <p:cNvSpPr/>
              <p:nvPr/>
            </p:nvSpPr>
            <p:spPr>
              <a:xfrm>
                <a:off x="1678" y="0"/>
                <a:ext cx="10711543" cy="6858000"/>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Rounded Corners 2">
                <a:extLst>
                  <a:ext uri="{FF2B5EF4-FFF2-40B4-BE49-F238E27FC236}">
                    <a16:creationId xmlns:a16="http://schemas.microsoft.com/office/drawing/2014/main" id="{072490DC-DCD3-65E7-37DA-13180B64135A}"/>
                  </a:ext>
                </a:extLst>
              </p:cNvPr>
              <p:cNvSpPr/>
              <p:nvPr/>
            </p:nvSpPr>
            <p:spPr>
              <a:xfrm>
                <a:off x="10641937" y="5065469"/>
                <a:ext cx="1004835" cy="753626"/>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7" name="Group 6">
              <a:extLst>
                <a:ext uri="{FF2B5EF4-FFF2-40B4-BE49-F238E27FC236}">
                  <a16:creationId xmlns:a16="http://schemas.microsoft.com/office/drawing/2014/main" id="{1766BF11-023A-1576-6989-8BB0F0698668}"/>
                </a:ext>
              </a:extLst>
            </p:cNvPr>
            <p:cNvGrpSpPr/>
            <p:nvPr/>
          </p:nvGrpSpPr>
          <p:grpSpPr>
            <a:xfrm>
              <a:off x="5665590" y="860707"/>
              <a:ext cx="4459706" cy="4356692"/>
              <a:chOff x="5525885" y="435239"/>
              <a:chExt cx="4459706" cy="4356692"/>
            </a:xfrm>
          </p:grpSpPr>
          <p:sp>
            <p:nvSpPr>
              <p:cNvPr id="21" name="TextBox 20">
                <a:extLst>
                  <a:ext uri="{FF2B5EF4-FFF2-40B4-BE49-F238E27FC236}">
                    <a16:creationId xmlns:a16="http://schemas.microsoft.com/office/drawing/2014/main" id="{9A68782A-19BC-96E8-DCCC-0A4BEC41F4C3}"/>
                  </a:ext>
                </a:extLst>
              </p:cNvPr>
              <p:cNvSpPr txBox="1"/>
              <p:nvPr/>
            </p:nvSpPr>
            <p:spPr>
              <a:xfrm>
                <a:off x="5525886" y="435239"/>
                <a:ext cx="4459705"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1)GAS SENSING MODULE</a:t>
                </a:r>
              </a:p>
            </p:txBody>
          </p:sp>
          <p:sp>
            <p:nvSpPr>
              <p:cNvPr id="22" name="TextBox 21">
                <a:extLst>
                  <a:ext uri="{FF2B5EF4-FFF2-40B4-BE49-F238E27FC236}">
                    <a16:creationId xmlns:a16="http://schemas.microsoft.com/office/drawing/2014/main" id="{ECD2607F-0146-4559-B1CF-C826D1286E10}"/>
                  </a:ext>
                </a:extLst>
              </p:cNvPr>
              <p:cNvSpPr txBox="1"/>
              <p:nvPr/>
            </p:nvSpPr>
            <p:spPr>
              <a:xfrm>
                <a:off x="5525886" y="1327791"/>
                <a:ext cx="4459705" cy="1261884"/>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MQ2</a:t>
                </a:r>
                <a:r>
                  <a:rPr lang="en-IN" sz="24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SENSOR</a:t>
                </a:r>
                <a:r>
                  <a:rPr lang="en-IN" sz="2400" dirty="0">
                    <a:latin typeface="Times New Roman" panose="02020603050405020304" pitchFamily="18" charset="0"/>
                    <a:cs typeface="Times New Roman" panose="02020603050405020304" pitchFamily="18" charset="0"/>
                  </a:rPr>
                  <a:t>-DETECTS THE PRESENCE OF GAS IN ENVIRONMENT</a:t>
                </a:r>
              </a:p>
            </p:txBody>
          </p:sp>
          <p:sp>
            <p:nvSpPr>
              <p:cNvPr id="23" name="TextBox 22">
                <a:extLst>
                  <a:ext uri="{FF2B5EF4-FFF2-40B4-BE49-F238E27FC236}">
                    <a16:creationId xmlns:a16="http://schemas.microsoft.com/office/drawing/2014/main" id="{27EE9A2B-A9AE-6AEF-70B8-237A54E7362D}"/>
                  </a:ext>
                </a:extLst>
              </p:cNvPr>
              <p:cNvSpPr txBox="1"/>
              <p:nvPr/>
            </p:nvSpPr>
            <p:spPr>
              <a:xfrm>
                <a:off x="5525885" y="3160715"/>
                <a:ext cx="4459705" cy="1631216"/>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ARDUINO UNO</a:t>
                </a:r>
                <a:r>
                  <a:rPr lang="en-IN" sz="2400" dirty="0">
                    <a:latin typeface="Times New Roman" panose="02020603050405020304" pitchFamily="18" charset="0"/>
                    <a:cs typeface="Times New Roman" panose="02020603050405020304" pitchFamily="18" charset="0"/>
                  </a:rPr>
                  <a:t>-INTERFACES WITH THE GAS SENSOR AND PROCESSES THE DATA</a:t>
                </a:r>
              </a:p>
            </p:txBody>
          </p:sp>
        </p:grpSp>
        <p:sp>
          <p:nvSpPr>
            <p:cNvPr id="27" name="TextBox 26">
              <a:extLst>
                <a:ext uri="{FF2B5EF4-FFF2-40B4-BE49-F238E27FC236}">
                  <a16:creationId xmlns:a16="http://schemas.microsoft.com/office/drawing/2014/main" id="{99A20C85-6D9B-9DF0-DE04-16941870A776}"/>
                </a:ext>
              </a:extLst>
            </p:cNvPr>
            <p:cNvSpPr txBox="1"/>
            <p:nvPr/>
          </p:nvSpPr>
          <p:spPr>
            <a:xfrm>
              <a:off x="10771776" y="5066510"/>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1</a:t>
              </a:r>
            </a:p>
          </p:txBody>
        </p:sp>
      </p:grpSp>
      <p:grpSp>
        <p:nvGrpSpPr>
          <p:cNvPr id="4" name="Group 3">
            <a:extLst>
              <a:ext uri="{FF2B5EF4-FFF2-40B4-BE49-F238E27FC236}">
                <a16:creationId xmlns:a16="http://schemas.microsoft.com/office/drawing/2014/main" id="{A4031691-F5ED-8749-4CF0-4F5D2BAFB0C8}"/>
              </a:ext>
            </a:extLst>
          </p:cNvPr>
          <p:cNvGrpSpPr/>
          <p:nvPr/>
        </p:nvGrpSpPr>
        <p:grpSpPr>
          <a:xfrm>
            <a:off x="-366149" y="21874"/>
            <a:ext cx="11452059" cy="6858000"/>
            <a:chOff x="73399" y="47608"/>
            <a:chExt cx="11452059" cy="6858000"/>
          </a:xfrm>
        </p:grpSpPr>
        <p:grpSp>
          <p:nvGrpSpPr>
            <p:cNvPr id="5" name="Group 4">
              <a:extLst>
                <a:ext uri="{FF2B5EF4-FFF2-40B4-BE49-F238E27FC236}">
                  <a16:creationId xmlns:a16="http://schemas.microsoft.com/office/drawing/2014/main" id="{A900399E-F9FB-4CF4-B48D-78E30F08ED00}"/>
                </a:ext>
              </a:extLst>
            </p:cNvPr>
            <p:cNvGrpSpPr/>
            <p:nvPr/>
          </p:nvGrpSpPr>
          <p:grpSpPr>
            <a:xfrm>
              <a:off x="73399" y="47608"/>
              <a:ext cx="11452059" cy="6858000"/>
              <a:chOff x="73399" y="47608"/>
              <a:chExt cx="11452059" cy="6858000"/>
            </a:xfrm>
          </p:grpSpPr>
          <p:sp>
            <p:nvSpPr>
              <p:cNvPr id="14" name="Rectangle 13">
                <a:extLst>
                  <a:ext uri="{FF2B5EF4-FFF2-40B4-BE49-F238E27FC236}">
                    <a16:creationId xmlns:a16="http://schemas.microsoft.com/office/drawing/2014/main" id="{A8CD4B48-1B8D-E743-CBA8-6E9E33682375}"/>
                  </a:ext>
                </a:extLst>
              </p:cNvPr>
              <p:cNvSpPr/>
              <p:nvPr/>
            </p:nvSpPr>
            <p:spPr>
              <a:xfrm>
                <a:off x="73399" y="47608"/>
                <a:ext cx="10711543" cy="68580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26BBBBA4-F526-31BB-8489-269D96EB5920}"/>
                  </a:ext>
                </a:extLst>
              </p:cNvPr>
              <p:cNvSpPr/>
              <p:nvPr/>
            </p:nvSpPr>
            <p:spPr>
              <a:xfrm>
                <a:off x="10520623" y="3888712"/>
                <a:ext cx="1004835" cy="753626"/>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6" name="Group 5">
              <a:extLst>
                <a:ext uri="{FF2B5EF4-FFF2-40B4-BE49-F238E27FC236}">
                  <a16:creationId xmlns:a16="http://schemas.microsoft.com/office/drawing/2014/main" id="{371C3EDE-CA51-A606-F962-DF35D14BE6F7}"/>
                </a:ext>
              </a:extLst>
            </p:cNvPr>
            <p:cNvGrpSpPr/>
            <p:nvPr/>
          </p:nvGrpSpPr>
          <p:grpSpPr>
            <a:xfrm>
              <a:off x="5935579" y="674104"/>
              <a:ext cx="3962400" cy="5019247"/>
              <a:chOff x="5935579" y="674104"/>
              <a:chExt cx="3962400" cy="5019247"/>
            </a:xfrm>
          </p:grpSpPr>
          <p:sp>
            <p:nvSpPr>
              <p:cNvPr id="10" name="TextBox 9">
                <a:extLst>
                  <a:ext uri="{FF2B5EF4-FFF2-40B4-BE49-F238E27FC236}">
                    <a16:creationId xmlns:a16="http://schemas.microsoft.com/office/drawing/2014/main" id="{2F59D489-58CD-47B1-7B9D-F8888F18FFA1}"/>
                  </a:ext>
                </a:extLst>
              </p:cNvPr>
              <p:cNvSpPr txBox="1"/>
              <p:nvPr/>
            </p:nvSpPr>
            <p:spPr>
              <a:xfrm>
                <a:off x="5935579" y="674104"/>
                <a:ext cx="3962400" cy="1077218"/>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2)ALERTING MODULES</a:t>
                </a:r>
              </a:p>
            </p:txBody>
          </p:sp>
          <p:sp>
            <p:nvSpPr>
              <p:cNvPr id="11" name="TextBox 10">
                <a:extLst>
                  <a:ext uri="{FF2B5EF4-FFF2-40B4-BE49-F238E27FC236}">
                    <a16:creationId xmlns:a16="http://schemas.microsoft.com/office/drawing/2014/main" id="{A45E0906-AEEF-07CC-9841-60A1DBCEA61A}"/>
                  </a:ext>
                </a:extLst>
              </p:cNvPr>
              <p:cNvSpPr txBox="1"/>
              <p:nvPr/>
            </p:nvSpPr>
            <p:spPr>
              <a:xfrm>
                <a:off x="5935579" y="2023931"/>
                <a:ext cx="3962400" cy="892552"/>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BUZZER-</a:t>
                </a:r>
                <a:r>
                  <a:rPr lang="en-IN" sz="2400" dirty="0">
                    <a:latin typeface="Times New Roman" panose="02020603050405020304" pitchFamily="18" charset="0"/>
                    <a:cs typeface="Times New Roman" panose="02020603050405020304" pitchFamily="18" charset="0"/>
                  </a:rPr>
                  <a:t>PROVIDES AUDIBLE ALERT</a:t>
                </a:r>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D4181EF-1DDB-C4DA-3A97-ED9494770E12}"/>
                  </a:ext>
                </a:extLst>
              </p:cNvPr>
              <p:cNvSpPr txBox="1"/>
              <p:nvPr/>
            </p:nvSpPr>
            <p:spPr>
              <a:xfrm>
                <a:off x="5935579" y="3227699"/>
                <a:ext cx="3962400" cy="1261884"/>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LCD DISPLAY-</a:t>
                </a:r>
                <a:r>
                  <a:rPr lang="en-IN" sz="2400" dirty="0">
                    <a:latin typeface="Times New Roman" panose="02020603050405020304" pitchFamily="18" charset="0"/>
                    <a:cs typeface="Times New Roman" panose="02020603050405020304" pitchFamily="18" charset="0"/>
                  </a:rPr>
                  <a:t>DISPLAYS THE ALERT MESSAGE</a:t>
                </a:r>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B2A7562-6C8F-C42A-C960-C67E36A97A21}"/>
                  </a:ext>
                </a:extLst>
              </p:cNvPr>
              <p:cNvSpPr txBox="1"/>
              <p:nvPr/>
            </p:nvSpPr>
            <p:spPr>
              <a:xfrm>
                <a:off x="5935579" y="4800799"/>
                <a:ext cx="3962400" cy="892552"/>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SIM 800L-</a:t>
                </a:r>
                <a:r>
                  <a:rPr lang="en-IN" sz="2400" dirty="0">
                    <a:latin typeface="Times New Roman" panose="02020603050405020304" pitchFamily="18" charset="0"/>
                    <a:cs typeface="Times New Roman" panose="02020603050405020304" pitchFamily="18" charset="0"/>
                  </a:rPr>
                  <a:t>ALERTS USING  CALL </a:t>
                </a:r>
                <a:endParaRPr lang="en-IN" sz="2800" dirty="0">
                  <a:latin typeface="Times New Roman" panose="02020603050405020304" pitchFamily="18" charset="0"/>
                  <a:cs typeface="Times New Roman" panose="02020603050405020304" pitchFamily="18" charset="0"/>
                </a:endParaRPr>
              </a:p>
            </p:txBody>
          </p:sp>
        </p:grpSp>
        <p:sp>
          <p:nvSpPr>
            <p:cNvPr id="9" name="TextBox 8">
              <a:extLst>
                <a:ext uri="{FF2B5EF4-FFF2-40B4-BE49-F238E27FC236}">
                  <a16:creationId xmlns:a16="http://schemas.microsoft.com/office/drawing/2014/main" id="{41331532-1772-7E3D-A987-8DF45786150C}"/>
                </a:ext>
              </a:extLst>
            </p:cNvPr>
            <p:cNvSpPr txBox="1"/>
            <p:nvPr/>
          </p:nvSpPr>
          <p:spPr>
            <a:xfrm>
              <a:off x="10825552" y="3888712"/>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2</a:t>
              </a:r>
            </a:p>
          </p:txBody>
        </p:sp>
      </p:grpSp>
      <p:grpSp>
        <p:nvGrpSpPr>
          <p:cNvPr id="16" name="Group 15">
            <a:extLst>
              <a:ext uri="{FF2B5EF4-FFF2-40B4-BE49-F238E27FC236}">
                <a16:creationId xmlns:a16="http://schemas.microsoft.com/office/drawing/2014/main" id="{0898B973-91B5-A164-8A6B-69542090B018}"/>
              </a:ext>
            </a:extLst>
          </p:cNvPr>
          <p:cNvGrpSpPr/>
          <p:nvPr/>
        </p:nvGrpSpPr>
        <p:grpSpPr>
          <a:xfrm>
            <a:off x="-8235476" y="-29969"/>
            <a:ext cx="11525459" cy="6858000"/>
            <a:chOff x="-1" y="0"/>
            <a:chExt cx="11525459" cy="6858000"/>
          </a:xfrm>
        </p:grpSpPr>
        <p:grpSp>
          <p:nvGrpSpPr>
            <p:cNvPr id="17" name="Group 16">
              <a:extLst>
                <a:ext uri="{FF2B5EF4-FFF2-40B4-BE49-F238E27FC236}">
                  <a16:creationId xmlns:a16="http://schemas.microsoft.com/office/drawing/2014/main" id="{2858F6B6-CEE1-F85B-BE9B-00EDFC640495}"/>
                </a:ext>
              </a:extLst>
            </p:cNvPr>
            <p:cNvGrpSpPr/>
            <p:nvPr/>
          </p:nvGrpSpPr>
          <p:grpSpPr>
            <a:xfrm>
              <a:off x="-1" y="0"/>
              <a:ext cx="11525459" cy="6858000"/>
              <a:chOff x="-1" y="0"/>
              <a:chExt cx="11525459" cy="6858000"/>
            </a:xfrm>
          </p:grpSpPr>
          <p:sp>
            <p:nvSpPr>
              <p:cNvPr id="26" name="Rectangle 25">
                <a:extLst>
                  <a:ext uri="{FF2B5EF4-FFF2-40B4-BE49-F238E27FC236}">
                    <a16:creationId xmlns:a16="http://schemas.microsoft.com/office/drawing/2014/main" id="{7A35EE92-AA64-D372-427D-A76CB59D30E3}"/>
                  </a:ext>
                </a:extLst>
              </p:cNvPr>
              <p:cNvSpPr/>
              <p:nvPr/>
            </p:nvSpPr>
            <p:spPr>
              <a:xfrm>
                <a:off x="-1" y="0"/>
                <a:ext cx="10711543" cy="6858000"/>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Rectangle: Rounded Corners 27">
                <a:extLst>
                  <a:ext uri="{FF2B5EF4-FFF2-40B4-BE49-F238E27FC236}">
                    <a16:creationId xmlns:a16="http://schemas.microsoft.com/office/drawing/2014/main" id="{47761A2C-D73A-922C-91A9-2647861C8BEA}"/>
                  </a:ext>
                </a:extLst>
              </p:cNvPr>
              <p:cNvSpPr/>
              <p:nvPr/>
            </p:nvSpPr>
            <p:spPr>
              <a:xfrm>
                <a:off x="10520623" y="2858756"/>
                <a:ext cx="1004835" cy="753626"/>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18" name="Group 17">
              <a:extLst>
                <a:ext uri="{FF2B5EF4-FFF2-40B4-BE49-F238E27FC236}">
                  <a16:creationId xmlns:a16="http://schemas.microsoft.com/office/drawing/2014/main" id="{996E181E-C85E-3025-1007-E5962ABA10B8}"/>
                </a:ext>
              </a:extLst>
            </p:cNvPr>
            <p:cNvGrpSpPr/>
            <p:nvPr/>
          </p:nvGrpSpPr>
          <p:grpSpPr>
            <a:xfrm>
              <a:off x="6256420" y="756036"/>
              <a:ext cx="3753854" cy="4686246"/>
              <a:chOff x="6192251" y="473896"/>
              <a:chExt cx="3753854" cy="4686246"/>
            </a:xfrm>
          </p:grpSpPr>
          <p:sp>
            <p:nvSpPr>
              <p:cNvPr id="20" name="TextBox 19">
                <a:extLst>
                  <a:ext uri="{FF2B5EF4-FFF2-40B4-BE49-F238E27FC236}">
                    <a16:creationId xmlns:a16="http://schemas.microsoft.com/office/drawing/2014/main" id="{7F9ABBAA-214F-280B-C0FF-5618641AE766}"/>
                  </a:ext>
                </a:extLst>
              </p:cNvPr>
              <p:cNvSpPr txBox="1"/>
              <p:nvPr/>
            </p:nvSpPr>
            <p:spPr>
              <a:xfrm>
                <a:off x="6192252" y="473896"/>
                <a:ext cx="3753853" cy="1077218"/>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3)CONTROL MODULE</a:t>
                </a:r>
              </a:p>
            </p:txBody>
          </p:sp>
          <p:sp>
            <p:nvSpPr>
              <p:cNvPr id="24" name="TextBox 23">
                <a:extLst>
                  <a:ext uri="{FF2B5EF4-FFF2-40B4-BE49-F238E27FC236}">
                    <a16:creationId xmlns:a16="http://schemas.microsoft.com/office/drawing/2014/main" id="{81E67CBA-68CC-9376-EE17-24B491AE51CE}"/>
                  </a:ext>
                </a:extLst>
              </p:cNvPr>
              <p:cNvSpPr txBox="1"/>
              <p:nvPr/>
            </p:nvSpPr>
            <p:spPr>
              <a:xfrm>
                <a:off x="6192251" y="1909078"/>
                <a:ext cx="3753853" cy="1631216"/>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BREADBOARD-</a:t>
                </a:r>
              </a:p>
              <a:p>
                <a:r>
                  <a:rPr lang="en-IN" sz="2400" dirty="0">
                    <a:latin typeface="Times New Roman" panose="02020603050405020304" pitchFamily="18" charset="0"/>
                    <a:cs typeface="Times New Roman" panose="02020603050405020304" pitchFamily="18" charset="0"/>
                  </a:rPr>
                  <a:t>CONNECTS VARIOUS COMPONENTS OF THE SYSTEM</a:t>
                </a:r>
              </a:p>
            </p:txBody>
          </p:sp>
          <p:sp>
            <p:nvSpPr>
              <p:cNvPr id="25" name="TextBox 24">
                <a:extLst>
                  <a:ext uri="{FF2B5EF4-FFF2-40B4-BE49-F238E27FC236}">
                    <a16:creationId xmlns:a16="http://schemas.microsoft.com/office/drawing/2014/main" id="{1DAD0DCC-D859-A8D8-7EF2-44E5DCDC24BC}"/>
                  </a:ext>
                </a:extLst>
              </p:cNvPr>
              <p:cNvSpPr txBox="1"/>
              <p:nvPr/>
            </p:nvSpPr>
            <p:spPr>
              <a:xfrm>
                <a:off x="6192251" y="3898258"/>
                <a:ext cx="3753853" cy="1261884"/>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ARDUINO UNO-</a:t>
                </a:r>
              </a:p>
              <a:p>
                <a:r>
                  <a:rPr lang="en-IN" sz="2400" dirty="0">
                    <a:latin typeface="Times New Roman" panose="02020603050405020304" pitchFamily="18" charset="0"/>
                    <a:cs typeface="Times New Roman" panose="02020603050405020304" pitchFamily="18" charset="0"/>
                  </a:rPr>
                  <a:t>OPERATES THE EXHAUST FAN,LED </a:t>
                </a:r>
              </a:p>
            </p:txBody>
          </p:sp>
        </p:grpSp>
        <p:sp>
          <p:nvSpPr>
            <p:cNvPr id="19" name="TextBox 18">
              <a:extLst>
                <a:ext uri="{FF2B5EF4-FFF2-40B4-BE49-F238E27FC236}">
                  <a16:creationId xmlns:a16="http://schemas.microsoft.com/office/drawing/2014/main" id="{BBAB491B-EC55-9DCF-2592-DDD53F4C299C}"/>
                </a:ext>
              </a:extLst>
            </p:cNvPr>
            <p:cNvSpPr txBox="1"/>
            <p:nvPr/>
          </p:nvSpPr>
          <p:spPr>
            <a:xfrm>
              <a:off x="10711542" y="2842941"/>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3</a:t>
              </a:r>
            </a:p>
          </p:txBody>
        </p:sp>
      </p:grpSp>
      <p:grpSp>
        <p:nvGrpSpPr>
          <p:cNvPr id="29" name="Group 28">
            <a:extLst>
              <a:ext uri="{FF2B5EF4-FFF2-40B4-BE49-F238E27FC236}">
                <a16:creationId xmlns:a16="http://schemas.microsoft.com/office/drawing/2014/main" id="{9602D67E-B0CF-B2CD-801C-CC7BEF80F74A}"/>
              </a:ext>
            </a:extLst>
          </p:cNvPr>
          <p:cNvGrpSpPr/>
          <p:nvPr/>
        </p:nvGrpSpPr>
        <p:grpSpPr>
          <a:xfrm>
            <a:off x="-9135440" y="34057"/>
            <a:ext cx="11525459" cy="6858000"/>
            <a:chOff x="-1" y="0"/>
            <a:chExt cx="11525459" cy="6858000"/>
          </a:xfrm>
        </p:grpSpPr>
        <p:grpSp>
          <p:nvGrpSpPr>
            <p:cNvPr id="30" name="Group 29">
              <a:extLst>
                <a:ext uri="{FF2B5EF4-FFF2-40B4-BE49-F238E27FC236}">
                  <a16:creationId xmlns:a16="http://schemas.microsoft.com/office/drawing/2014/main" id="{EAEC8166-C2F2-ADC5-398E-D215D6B354A8}"/>
                </a:ext>
              </a:extLst>
            </p:cNvPr>
            <p:cNvGrpSpPr/>
            <p:nvPr/>
          </p:nvGrpSpPr>
          <p:grpSpPr>
            <a:xfrm>
              <a:off x="-1" y="0"/>
              <a:ext cx="11525459" cy="6858000"/>
              <a:chOff x="-1" y="0"/>
              <a:chExt cx="11525459" cy="6858000"/>
            </a:xfrm>
          </p:grpSpPr>
          <p:sp>
            <p:nvSpPr>
              <p:cNvPr id="36" name="Rectangle 35">
                <a:extLst>
                  <a:ext uri="{FF2B5EF4-FFF2-40B4-BE49-F238E27FC236}">
                    <a16:creationId xmlns:a16="http://schemas.microsoft.com/office/drawing/2014/main" id="{9786EE21-7E1B-D3A3-800E-F963A1FE4B99}"/>
                  </a:ext>
                </a:extLst>
              </p:cNvPr>
              <p:cNvSpPr/>
              <p:nvPr/>
            </p:nvSpPr>
            <p:spPr>
              <a:xfrm>
                <a:off x="-1" y="0"/>
                <a:ext cx="10711543" cy="68580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Rectangle: Rounded Corners 36">
                <a:extLst>
                  <a:ext uri="{FF2B5EF4-FFF2-40B4-BE49-F238E27FC236}">
                    <a16:creationId xmlns:a16="http://schemas.microsoft.com/office/drawing/2014/main" id="{56C854AB-38DD-3E72-7C87-D314E53CA90C}"/>
                  </a:ext>
                </a:extLst>
              </p:cNvPr>
              <p:cNvSpPr/>
              <p:nvPr/>
            </p:nvSpPr>
            <p:spPr>
              <a:xfrm>
                <a:off x="10520623" y="1750925"/>
                <a:ext cx="1004835" cy="753626"/>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31" name="Group 30">
              <a:extLst>
                <a:ext uri="{FF2B5EF4-FFF2-40B4-BE49-F238E27FC236}">
                  <a16:creationId xmlns:a16="http://schemas.microsoft.com/office/drawing/2014/main" id="{A299ABCC-4B05-0B87-D14F-460523AC1232}"/>
                </a:ext>
              </a:extLst>
            </p:cNvPr>
            <p:cNvGrpSpPr/>
            <p:nvPr/>
          </p:nvGrpSpPr>
          <p:grpSpPr>
            <a:xfrm>
              <a:off x="5772248" y="673707"/>
              <a:ext cx="4267200" cy="2958188"/>
              <a:chOff x="5772248" y="673707"/>
              <a:chExt cx="4267200" cy="2958188"/>
            </a:xfrm>
          </p:grpSpPr>
          <p:sp>
            <p:nvSpPr>
              <p:cNvPr id="34" name="TextBox 33">
                <a:extLst>
                  <a:ext uri="{FF2B5EF4-FFF2-40B4-BE49-F238E27FC236}">
                    <a16:creationId xmlns:a16="http://schemas.microsoft.com/office/drawing/2014/main" id="{F9D7AE88-D5EB-2568-0838-8E79DC8B8C01}"/>
                  </a:ext>
                </a:extLst>
              </p:cNvPr>
              <p:cNvSpPr txBox="1"/>
              <p:nvPr/>
            </p:nvSpPr>
            <p:spPr>
              <a:xfrm>
                <a:off x="5772248" y="673707"/>
                <a:ext cx="4106779" cy="1077218"/>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4)COMMUNICATION MODULE</a:t>
                </a:r>
              </a:p>
            </p:txBody>
          </p:sp>
          <p:sp>
            <p:nvSpPr>
              <p:cNvPr id="35" name="TextBox 34">
                <a:extLst>
                  <a:ext uri="{FF2B5EF4-FFF2-40B4-BE49-F238E27FC236}">
                    <a16:creationId xmlns:a16="http://schemas.microsoft.com/office/drawing/2014/main" id="{24BB4C2A-375F-3BBA-C92B-49F8BEB41027}"/>
                  </a:ext>
                </a:extLst>
              </p:cNvPr>
              <p:cNvSpPr txBox="1"/>
              <p:nvPr/>
            </p:nvSpPr>
            <p:spPr>
              <a:xfrm>
                <a:off x="5772248" y="2000679"/>
                <a:ext cx="4267200" cy="1631216"/>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SIM 800L- </a:t>
                </a:r>
                <a:r>
                  <a:rPr lang="en-IN" sz="2400" dirty="0">
                    <a:latin typeface="Times New Roman" panose="02020603050405020304" pitchFamily="18" charset="0"/>
                    <a:cs typeface="Times New Roman" panose="02020603050405020304" pitchFamily="18" charset="0"/>
                  </a:rPr>
                  <a:t>FACILATES COMMUNICATION WITH EXTERNAL DEVICES BY GIVING CALL</a:t>
                </a:r>
                <a:endParaRPr lang="en-IN" sz="2800" dirty="0">
                  <a:latin typeface="Times New Roman" panose="02020603050405020304" pitchFamily="18" charset="0"/>
                  <a:cs typeface="Times New Roman" panose="02020603050405020304" pitchFamily="18" charset="0"/>
                </a:endParaRPr>
              </a:p>
            </p:txBody>
          </p:sp>
        </p:grpSp>
        <p:sp>
          <p:nvSpPr>
            <p:cNvPr id="33" name="TextBox 32">
              <a:extLst>
                <a:ext uri="{FF2B5EF4-FFF2-40B4-BE49-F238E27FC236}">
                  <a16:creationId xmlns:a16="http://schemas.microsoft.com/office/drawing/2014/main" id="{B1E3365D-A01D-C35F-E120-6D43DC0702CB}"/>
                </a:ext>
              </a:extLst>
            </p:cNvPr>
            <p:cNvSpPr txBox="1"/>
            <p:nvPr/>
          </p:nvSpPr>
          <p:spPr>
            <a:xfrm>
              <a:off x="10730092" y="1750925"/>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4</a:t>
              </a:r>
            </a:p>
          </p:txBody>
        </p:sp>
      </p:grpSp>
      <p:grpSp>
        <p:nvGrpSpPr>
          <p:cNvPr id="38" name="Group 37">
            <a:extLst>
              <a:ext uri="{FF2B5EF4-FFF2-40B4-BE49-F238E27FC236}">
                <a16:creationId xmlns:a16="http://schemas.microsoft.com/office/drawing/2014/main" id="{0CCAEAFE-BBD8-C0C9-F65D-AEA9B38C8589}"/>
              </a:ext>
            </a:extLst>
          </p:cNvPr>
          <p:cNvGrpSpPr/>
          <p:nvPr/>
        </p:nvGrpSpPr>
        <p:grpSpPr>
          <a:xfrm>
            <a:off x="-9873521" y="21874"/>
            <a:ext cx="11473873" cy="6858000"/>
            <a:chOff x="51584" y="-66903"/>
            <a:chExt cx="11473873" cy="6858000"/>
          </a:xfrm>
        </p:grpSpPr>
        <p:grpSp>
          <p:nvGrpSpPr>
            <p:cNvPr id="39" name="Group 38">
              <a:extLst>
                <a:ext uri="{FF2B5EF4-FFF2-40B4-BE49-F238E27FC236}">
                  <a16:creationId xmlns:a16="http://schemas.microsoft.com/office/drawing/2014/main" id="{5BE1FDD2-447E-132A-3B97-4905253FE193}"/>
                </a:ext>
              </a:extLst>
            </p:cNvPr>
            <p:cNvGrpSpPr/>
            <p:nvPr/>
          </p:nvGrpSpPr>
          <p:grpSpPr>
            <a:xfrm>
              <a:off x="51584" y="-66903"/>
              <a:ext cx="11473873" cy="6858000"/>
              <a:chOff x="51584" y="-66903"/>
              <a:chExt cx="11473873" cy="6858000"/>
            </a:xfrm>
          </p:grpSpPr>
          <p:sp>
            <p:nvSpPr>
              <p:cNvPr id="44" name="Rectangle 43">
                <a:extLst>
                  <a:ext uri="{FF2B5EF4-FFF2-40B4-BE49-F238E27FC236}">
                    <a16:creationId xmlns:a16="http://schemas.microsoft.com/office/drawing/2014/main" id="{75392A88-AFEF-A9BA-A902-7F88EC1FDFDC}"/>
                  </a:ext>
                </a:extLst>
              </p:cNvPr>
              <p:cNvSpPr/>
              <p:nvPr/>
            </p:nvSpPr>
            <p:spPr>
              <a:xfrm>
                <a:off x="51584" y="-66903"/>
                <a:ext cx="10711543"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Rounded Corners 44">
                <a:extLst>
                  <a:ext uri="{FF2B5EF4-FFF2-40B4-BE49-F238E27FC236}">
                    <a16:creationId xmlns:a16="http://schemas.microsoft.com/office/drawing/2014/main" id="{C519DE58-6A3A-4C70-532E-B124FE8DFA86}"/>
                  </a:ext>
                </a:extLst>
              </p:cNvPr>
              <p:cNvSpPr/>
              <p:nvPr/>
            </p:nvSpPr>
            <p:spPr>
              <a:xfrm>
                <a:off x="10520622" y="653143"/>
                <a:ext cx="1004835" cy="753626"/>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40" name="Group 39">
              <a:extLst>
                <a:ext uri="{FF2B5EF4-FFF2-40B4-BE49-F238E27FC236}">
                  <a16:creationId xmlns:a16="http://schemas.microsoft.com/office/drawing/2014/main" id="{9AF9858E-9AB2-D81B-3305-B3093C9F5D2E}"/>
                </a:ext>
              </a:extLst>
            </p:cNvPr>
            <p:cNvGrpSpPr/>
            <p:nvPr/>
          </p:nvGrpSpPr>
          <p:grpSpPr>
            <a:xfrm>
              <a:off x="5772246" y="653143"/>
              <a:ext cx="4267200" cy="3042920"/>
              <a:chOff x="5772246" y="653143"/>
              <a:chExt cx="4267200" cy="3042920"/>
            </a:xfrm>
          </p:grpSpPr>
          <p:sp>
            <p:nvSpPr>
              <p:cNvPr id="42" name="TextBox 41">
                <a:extLst>
                  <a:ext uri="{FF2B5EF4-FFF2-40B4-BE49-F238E27FC236}">
                    <a16:creationId xmlns:a16="http://schemas.microsoft.com/office/drawing/2014/main" id="{51BB936F-0378-B10F-4F78-C7A3EC8686CA}"/>
                  </a:ext>
                </a:extLst>
              </p:cNvPr>
              <p:cNvSpPr txBox="1"/>
              <p:nvPr/>
            </p:nvSpPr>
            <p:spPr>
              <a:xfrm>
                <a:off x="5772246" y="653143"/>
                <a:ext cx="4106779" cy="1077218"/>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5)VENTILATION MODULE</a:t>
                </a:r>
              </a:p>
            </p:txBody>
          </p:sp>
          <p:sp>
            <p:nvSpPr>
              <p:cNvPr id="43" name="TextBox 42">
                <a:extLst>
                  <a:ext uri="{FF2B5EF4-FFF2-40B4-BE49-F238E27FC236}">
                    <a16:creationId xmlns:a16="http://schemas.microsoft.com/office/drawing/2014/main" id="{5D7D47A8-7C79-A230-EAA2-362A06E5419E}"/>
                  </a:ext>
                </a:extLst>
              </p:cNvPr>
              <p:cNvSpPr txBox="1"/>
              <p:nvPr/>
            </p:nvSpPr>
            <p:spPr>
              <a:xfrm>
                <a:off x="5772246" y="2064847"/>
                <a:ext cx="4267200" cy="1631216"/>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EXHAUST FAN-</a:t>
                </a:r>
                <a:r>
                  <a:rPr lang="en-IN" sz="2400" dirty="0">
                    <a:latin typeface="Times New Roman" panose="02020603050405020304" pitchFamily="18" charset="0"/>
                    <a:cs typeface="Times New Roman" panose="02020603050405020304" pitchFamily="18" charset="0"/>
                  </a:rPr>
                  <a:t>HELPS IN VENTILATION AND EXPEL GASES IN CASE OF GAS LEAKAGE</a:t>
                </a:r>
                <a:endParaRPr lang="en-IN" sz="2800" dirty="0">
                  <a:latin typeface="Times New Roman" panose="02020603050405020304" pitchFamily="18" charset="0"/>
                  <a:cs typeface="Times New Roman" panose="02020603050405020304" pitchFamily="18" charset="0"/>
                </a:endParaRPr>
              </a:p>
            </p:txBody>
          </p:sp>
        </p:grpSp>
        <p:sp>
          <p:nvSpPr>
            <p:cNvPr id="41" name="TextBox 40">
              <a:extLst>
                <a:ext uri="{FF2B5EF4-FFF2-40B4-BE49-F238E27FC236}">
                  <a16:creationId xmlns:a16="http://schemas.microsoft.com/office/drawing/2014/main" id="{5F71A310-9E76-F052-A0FE-8993981CB169}"/>
                </a:ext>
              </a:extLst>
            </p:cNvPr>
            <p:cNvSpPr txBox="1"/>
            <p:nvPr/>
          </p:nvSpPr>
          <p:spPr>
            <a:xfrm>
              <a:off x="10878501" y="626111"/>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5</a:t>
              </a:r>
            </a:p>
          </p:txBody>
        </p:sp>
      </p:grpSp>
    </p:spTree>
    <p:extLst>
      <p:ext uri="{BB962C8B-B14F-4D97-AF65-F5344CB8AC3E}">
        <p14:creationId xmlns:p14="http://schemas.microsoft.com/office/powerpoint/2010/main" val="11519596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FC964E6A-2C35-3B4B-7ECE-88D25C25138F}"/>
              </a:ext>
            </a:extLst>
          </p:cNvPr>
          <p:cNvGrpSpPr/>
          <p:nvPr/>
        </p:nvGrpSpPr>
        <p:grpSpPr>
          <a:xfrm>
            <a:off x="374367" y="-48833"/>
            <a:ext cx="11645094" cy="6858000"/>
            <a:chOff x="0" y="0"/>
            <a:chExt cx="11645094" cy="6858000"/>
          </a:xfrm>
        </p:grpSpPr>
        <p:grpSp>
          <p:nvGrpSpPr>
            <p:cNvPr id="8" name="Group 7">
              <a:extLst>
                <a:ext uri="{FF2B5EF4-FFF2-40B4-BE49-F238E27FC236}">
                  <a16:creationId xmlns:a16="http://schemas.microsoft.com/office/drawing/2014/main" id="{4FBCDA3B-060D-4037-48D0-C76797BC7C08}"/>
                </a:ext>
              </a:extLst>
            </p:cNvPr>
            <p:cNvGrpSpPr/>
            <p:nvPr/>
          </p:nvGrpSpPr>
          <p:grpSpPr>
            <a:xfrm>
              <a:off x="0" y="0"/>
              <a:ext cx="11645094" cy="6858000"/>
              <a:chOff x="1678" y="0"/>
              <a:chExt cx="11645094" cy="6858000"/>
            </a:xfrm>
          </p:grpSpPr>
          <p:sp>
            <p:nvSpPr>
              <p:cNvPr id="2" name="Rectangle 1">
                <a:extLst>
                  <a:ext uri="{FF2B5EF4-FFF2-40B4-BE49-F238E27FC236}">
                    <a16:creationId xmlns:a16="http://schemas.microsoft.com/office/drawing/2014/main" id="{9163069C-B4D3-FDAC-3611-CA5395395734}"/>
                  </a:ext>
                </a:extLst>
              </p:cNvPr>
              <p:cNvSpPr/>
              <p:nvPr/>
            </p:nvSpPr>
            <p:spPr>
              <a:xfrm>
                <a:off x="1678" y="0"/>
                <a:ext cx="10711543" cy="6858000"/>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Rounded Corners 2">
                <a:extLst>
                  <a:ext uri="{FF2B5EF4-FFF2-40B4-BE49-F238E27FC236}">
                    <a16:creationId xmlns:a16="http://schemas.microsoft.com/office/drawing/2014/main" id="{072490DC-DCD3-65E7-37DA-13180B64135A}"/>
                  </a:ext>
                </a:extLst>
              </p:cNvPr>
              <p:cNvSpPr/>
              <p:nvPr/>
            </p:nvSpPr>
            <p:spPr>
              <a:xfrm>
                <a:off x="10641937" y="5065469"/>
                <a:ext cx="1004835" cy="753626"/>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7" name="Group 6">
              <a:extLst>
                <a:ext uri="{FF2B5EF4-FFF2-40B4-BE49-F238E27FC236}">
                  <a16:creationId xmlns:a16="http://schemas.microsoft.com/office/drawing/2014/main" id="{1766BF11-023A-1576-6989-8BB0F0698668}"/>
                </a:ext>
              </a:extLst>
            </p:cNvPr>
            <p:cNvGrpSpPr/>
            <p:nvPr/>
          </p:nvGrpSpPr>
          <p:grpSpPr>
            <a:xfrm>
              <a:off x="5665590" y="860707"/>
              <a:ext cx="4459706" cy="4356692"/>
              <a:chOff x="5525885" y="435239"/>
              <a:chExt cx="4459706" cy="4356692"/>
            </a:xfrm>
          </p:grpSpPr>
          <p:sp>
            <p:nvSpPr>
              <p:cNvPr id="21" name="TextBox 20">
                <a:extLst>
                  <a:ext uri="{FF2B5EF4-FFF2-40B4-BE49-F238E27FC236}">
                    <a16:creationId xmlns:a16="http://schemas.microsoft.com/office/drawing/2014/main" id="{9A68782A-19BC-96E8-DCCC-0A4BEC41F4C3}"/>
                  </a:ext>
                </a:extLst>
              </p:cNvPr>
              <p:cNvSpPr txBox="1"/>
              <p:nvPr/>
            </p:nvSpPr>
            <p:spPr>
              <a:xfrm>
                <a:off x="5525886" y="435239"/>
                <a:ext cx="4459705"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1)GAS SENSING MODULE</a:t>
                </a:r>
              </a:p>
            </p:txBody>
          </p:sp>
          <p:sp>
            <p:nvSpPr>
              <p:cNvPr id="22" name="TextBox 21">
                <a:extLst>
                  <a:ext uri="{FF2B5EF4-FFF2-40B4-BE49-F238E27FC236}">
                    <a16:creationId xmlns:a16="http://schemas.microsoft.com/office/drawing/2014/main" id="{ECD2607F-0146-4559-B1CF-C826D1286E10}"/>
                  </a:ext>
                </a:extLst>
              </p:cNvPr>
              <p:cNvSpPr txBox="1"/>
              <p:nvPr/>
            </p:nvSpPr>
            <p:spPr>
              <a:xfrm>
                <a:off x="5525886" y="1327791"/>
                <a:ext cx="4459705" cy="1261884"/>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MQ2</a:t>
                </a:r>
                <a:r>
                  <a:rPr lang="en-IN" sz="24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SENSOR</a:t>
                </a:r>
                <a:r>
                  <a:rPr lang="en-IN" sz="2400" dirty="0">
                    <a:latin typeface="Times New Roman" panose="02020603050405020304" pitchFamily="18" charset="0"/>
                    <a:cs typeface="Times New Roman" panose="02020603050405020304" pitchFamily="18" charset="0"/>
                  </a:rPr>
                  <a:t>-DETECTS THE PRESENCE OF GAS IN ENVIRONMENT</a:t>
                </a:r>
              </a:p>
            </p:txBody>
          </p:sp>
          <p:sp>
            <p:nvSpPr>
              <p:cNvPr id="23" name="TextBox 22">
                <a:extLst>
                  <a:ext uri="{FF2B5EF4-FFF2-40B4-BE49-F238E27FC236}">
                    <a16:creationId xmlns:a16="http://schemas.microsoft.com/office/drawing/2014/main" id="{27EE9A2B-A9AE-6AEF-70B8-237A54E7362D}"/>
                  </a:ext>
                </a:extLst>
              </p:cNvPr>
              <p:cNvSpPr txBox="1"/>
              <p:nvPr/>
            </p:nvSpPr>
            <p:spPr>
              <a:xfrm>
                <a:off x="5525885" y="3160715"/>
                <a:ext cx="4459705" cy="1631216"/>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ARDUINO UNO</a:t>
                </a:r>
                <a:r>
                  <a:rPr lang="en-IN" sz="2400" dirty="0">
                    <a:latin typeface="Times New Roman" panose="02020603050405020304" pitchFamily="18" charset="0"/>
                    <a:cs typeface="Times New Roman" panose="02020603050405020304" pitchFamily="18" charset="0"/>
                  </a:rPr>
                  <a:t>-INTERFACES WITH THE GAS SENSOR AND PROCESSES THE DATA</a:t>
                </a:r>
              </a:p>
            </p:txBody>
          </p:sp>
        </p:grpSp>
        <p:sp>
          <p:nvSpPr>
            <p:cNvPr id="27" name="TextBox 26">
              <a:extLst>
                <a:ext uri="{FF2B5EF4-FFF2-40B4-BE49-F238E27FC236}">
                  <a16:creationId xmlns:a16="http://schemas.microsoft.com/office/drawing/2014/main" id="{99A20C85-6D9B-9DF0-DE04-16941870A776}"/>
                </a:ext>
              </a:extLst>
            </p:cNvPr>
            <p:cNvSpPr txBox="1"/>
            <p:nvPr/>
          </p:nvSpPr>
          <p:spPr>
            <a:xfrm>
              <a:off x="10771776" y="5066510"/>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1</a:t>
              </a:r>
            </a:p>
          </p:txBody>
        </p:sp>
      </p:grpSp>
      <p:grpSp>
        <p:nvGrpSpPr>
          <p:cNvPr id="4" name="Group 3">
            <a:extLst>
              <a:ext uri="{FF2B5EF4-FFF2-40B4-BE49-F238E27FC236}">
                <a16:creationId xmlns:a16="http://schemas.microsoft.com/office/drawing/2014/main" id="{A4031691-F5ED-8749-4CF0-4F5D2BAFB0C8}"/>
              </a:ext>
            </a:extLst>
          </p:cNvPr>
          <p:cNvGrpSpPr/>
          <p:nvPr/>
        </p:nvGrpSpPr>
        <p:grpSpPr>
          <a:xfrm>
            <a:off x="-366149" y="21874"/>
            <a:ext cx="11452059" cy="6858000"/>
            <a:chOff x="73399" y="47608"/>
            <a:chExt cx="11452059" cy="6858000"/>
          </a:xfrm>
        </p:grpSpPr>
        <p:grpSp>
          <p:nvGrpSpPr>
            <p:cNvPr id="5" name="Group 4">
              <a:extLst>
                <a:ext uri="{FF2B5EF4-FFF2-40B4-BE49-F238E27FC236}">
                  <a16:creationId xmlns:a16="http://schemas.microsoft.com/office/drawing/2014/main" id="{A900399E-F9FB-4CF4-B48D-78E30F08ED00}"/>
                </a:ext>
              </a:extLst>
            </p:cNvPr>
            <p:cNvGrpSpPr/>
            <p:nvPr/>
          </p:nvGrpSpPr>
          <p:grpSpPr>
            <a:xfrm>
              <a:off x="73399" y="47608"/>
              <a:ext cx="11452059" cy="6858000"/>
              <a:chOff x="73399" y="47608"/>
              <a:chExt cx="11452059" cy="6858000"/>
            </a:xfrm>
          </p:grpSpPr>
          <p:sp>
            <p:nvSpPr>
              <p:cNvPr id="14" name="Rectangle 13">
                <a:extLst>
                  <a:ext uri="{FF2B5EF4-FFF2-40B4-BE49-F238E27FC236}">
                    <a16:creationId xmlns:a16="http://schemas.microsoft.com/office/drawing/2014/main" id="{A8CD4B48-1B8D-E743-CBA8-6E9E33682375}"/>
                  </a:ext>
                </a:extLst>
              </p:cNvPr>
              <p:cNvSpPr/>
              <p:nvPr/>
            </p:nvSpPr>
            <p:spPr>
              <a:xfrm>
                <a:off x="73399" y="47608"/>
                <a:ext cx="10711543" cy="68580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26BBBBA4-F526-31BB-8489-269D96EB5920}"/>
                  </a:ext>
                </a:extLst>
              </p:cNvPr>
              <p:cNvSpPr/>
              <p:nvPr/>
            </p:nvSpPr>
            <p:spPr>
              <a:xfrm>
                <a:off x="10520623" y="3888712"/>
                <a:ext cx="1004835" cy="753626"/>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6" name="Group 5">
              <a:extLst>
                <a:ext uri="{FF2B5EF4-FFF2-40B4-BE49-F238E27FC236}">
                  <a16:creationId xmlns:a16="http://schemas.microsoft.com/office/drawing/2014/main" id="{371C3EDE-CA51-A606-F962-DF35D14BE6F7}"/>
                </a:ext>
              </a:extLst>
            </p:cNvPr>
            <p:cNvGrpSpPr/>
            <p:nvPr/>
          </p:nvGrpSpPr>
          <p:grpSpPr>
            <a:xfrm>
              <a:off x="5935579" y="674104"/>
              <a:ext cx="3962400" cy="5019247"/>
              <a:chOff x="5935579" y="674104"/>
              <a:chExt cx="3962400" cy="5019247"/>
            </a:xfrm>
          </p:grpSpPr>
          <p:sp>
            <p:nvSpPr>
              <p:cNvPr id="10" name="TextBox 9">
                <a:extLst>
                  <a:ext uri="{FF2B5EF4-FFF2-40B4-BE49-F238E27FC236}">
                    <a16:creationId xmlns:a16="http://schemas.microsoft.com/office/drawing/2014/main" id="{2F59D489-58CD-47B1-7B9D-F8888F18FFA1}"/>
                  </a:ext>
                </a:extLst>
              </p:cNvPr>
              <p:cNvSpPr txBox="1"/>
              <p:nvPr/>
            </p:nvSpPr>
            <p:spPr>
              <a:xfrm>
                <a:off x="5935579" y="674104"/>
                <a:ext cx="3962400" cy="1077218"/>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2)ALERTING MODULES</a:t>
                </a:r>
              </a:p>
            </p:txBody>
          </p:sp>
          <p:sp>
            <p:nvSpPr>
              <p:cNvPr id="11" name="TextBox 10">
                <a:extLst>
                  <a:ext uri="{FF2B5EF4-FFF2-40B4-BE49-F238E27FC236}">
                    <a16:creationId xmlns:a16="http://schemas.microsoft.com/office/drawing/2014/main" id="{A45E0906-AEEF-07CC-9841-60A1DBCEA61A}"/>
                  </a:ext>
                </a:extLst>
              </p:cNvPr>
              <p:cNvSpPr txBox="1"/>
              <p:nvPr/>
            </p:nvSpPr>
            <p:spPr>
              <a:xfrm>
                <a:off x="5935579" y="2023931"/>
                <a:ext cx="3962400" cy="892552"/>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BUZZER-</a:t>
                </a:r>
                <a:r>
                  <a:rPr lang="en-IN" sz="2400" dirty="0">
                    <a:latin typeface="Times New Roman" panose="02020603050405020304" pitchFamily="18" charset="0"/>
                    <a:cs typeface="Times New Roman" panose="02020603050405020304" pitchFamily="18" charset="0"/>
                  </a:rPr>
                  <a:t>PROVIDES AUDIBLE ALERT</a:t>
                </a:r>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D4181EF-1DDB-C4DA-3A97-ED9494770E12}"/>
                  </a:ext>
                </a:extLst>
              </p:cNvPr>
              <p:cNvSpPr txBox="1"/>
              <p:nvPr/>
            </p:nvSpPr>
            <p:spPr>
              <a:xfrm>
                <a:off x="5935579" y="3227699"/>
                <a:ext cx="3962400" cy="1261884"/>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LCD DISPLAY-</a:t>
                </a:r>
                <a:r>
                  <a:rPr lang="en-IN" sz="2400" dirty="0">
                    <a:latin typeface="Times New Roman" panose="02020603050405020304" pitchFamily="18" charset="0"/>
                    <a:cs typeface="Times New Roman" panose="02020603050405020304" pitchFamily="18" charset="0"/>
                  </a:rPr>
                  <a:t>DISPLAYS THE ALERT MESSAGE</a:t>
                </a:r>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B2A7562-6C8F-C42A-C960-C67E36A97A21}"/>
                  </a:ext>
                </a:extLst>
              </p:cNvPr>
              <p:cNvSpPr txBox="1"/>
              <p:nvPr/>
            </p:nvSpPr>
            <p:spPr>
              <a:xfrm>
                <a:off x="5935579" y="4800799"/>
                <a:ext cx="3962400" cy="892552"/>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SIM 800L-</a:t>
                </a:r>
                <a:r>
                  <a:rPr lang="en-IN" sz="2400" dirty="0">
                    <a:latin typeface="Times New Roman" panose="02020603050405020304" pitchFamily="18" charset="0"/>
                    <a:cs typeface="Times New Roman" panose="02020603050405020304" pitchFamily="18" charset="0"/>
                  </a:rPr>
                  <a:t>ALERTS USING  CALL </a:t>
                </a:r>
                <a:endParaRPr lang="en-IN" sz="2800" dirty="0">
                  <a:latin typeface="Times New Roman" panose="02020603050405020304" pitchFamily="18" charset="0"/>
                  <a:cs typeface="Times New Roman" panose="02020603050405020304" pitchFamily="18" charset="0"/>
                </a:endParaRPr>
              </a:p>
            </p:txBody>
          </p:sp>
        </p:grpSp>
        <p:sp>
          <p:nvSpPr>
            <p:cNvPr id="9" name="TextBox 8">
              <a:extLst>
                <a:ext uri="{FF2B5EF4-FFF2-40B4-BE49-F238E27FC236}">
                  <a16:creationId xmlns:a16="http://schemas.microsoft.com/office/drawing/2014/main" id="{41331532-1772-7E3D-A987-8DF45786150C}"/>
                </a:ext>
              </a:extLst>
            </p:cNvPr>
            <p:cNvSpPr txBox="1"/>
            <p:nvPr/>
          </p:nvSpPr>
          <p:spPr>
            <a:xfrm>
              <a:off x="10825552" y="3888712"/>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2</a:t>
              </a:r>
            </a:p>
          </p:txBody>
        </p:sp>
      </p:grpSp>
      <p:grpSp>
        <p:nvGrpSpPr>
          <p:cNvPr id="16" name="Group 15">
            <a:extLst>
              <a:ext uri="{FF2B5EF4-FFF2-40B4-BE49-F238E27FC236}">
                <a16:creationId xmlns:a16="http://schemas.microsoft.com/office/drawing/2014/main" id="{0898B973-91B5-A164-8A6B-69542090B018}"/>
              </a:ext>
            </a:extLst>
          </p:cNvPr>
          <p:cNvGrpSpPr/>
          <p:nvPr/>
        </p:nvGrpSpPr>
        <p:grpSpPr>
          <a:xfrm>
            <a:off x="-1208782" y="48833"/>
            <a:ext cx="11525459" cy="6858000"/>
            <a:chOff x="-1" y="0"/>
            <a:chExt cx="11525459" cy="6858000"/>
          </a:xfrm>
        </p:grpSpPr>
        <p:grpSp>
          <p:nvGrpSpPr>
            <p:cNvPr id="17" name="Group 16">
              <a:extLst>
                <a:ext uri="{FF2B5EF4-FFF2-40B4-BE49-F238E27FC236}">
                  <a16:creationId xmlns:a16="http://schemas.microsoft.com/office/drawing/2014/main" id="{2858F6B6-CEE1-F85B-BE9B-00EDFC640495}"/>
                </a:ext>
              </a:extLst>
            </p:cNvPr>
            <p:cNvGrpSpPr/>
            <p:nvPr/>
          </p:nvGrpSpPr>
          <p:grpSpPr>
            <a:xfrm>
              <a:off x="-1" y="0"/>
              <a:ext cx="11525459" cy="6858000"/>
              <a:chOff x="-1" y="0"/>
              <a:chExt cx="11525459" cy="6858000"/>
            </a:xfrm>
          </p:grpSpPr>
          <p:sp>
            <p:nvSpPr>
              <p:cNvPr id="26" name="Rectangle 25">
                <a:extLst>
                  <a:ext uri="{FF2B5EF4-FFF2-40B4-BE49-F238E27FC236}">
                    <a16:creationId xmlns:a16="http://schemas.microsoft.com/office/drawing/2014/main" id="{7A35EE92-AA64-D372-427D-A76CB59D30E3}"/>
                  </a:ext>
                </a:extLst>
              </p:cNvPr>
              <p:cNvSpPr/>
              <p:nvPr/>
            </p:nvSpPr>
            <p:spPr>
              <a:xfrm>
                <a:off x="-1" y="0"/>
                <a:ext cx="10711543" cy="6858000"/>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Rectangle: Rounded Corners 27">
                <a:extLst>
                  <a:ext uri="{FF2B5EF4-FFF2-40B4-BE49-F238E27FC236}">
                    <a16:creationId xmlns:a16="http://schemas.microsoft.com/office/drawing/2014/main" id="{47761A2C-D73A-922C-91A9-2647861C8BEA}"/>
                  </a:ext>
                </a:extLst>
              </p:cNvPr>
              <p:cNvSpPr/>
              <p:nvPr/>
            </p:nvSpPr>
            <p:spPr>
              <a:xfrm>
                <a:off x="10520623" y="2858756"/>
                <a:ext cx="1004835" cy="753626"/>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18" name="Group 17">
              <a:extLst>
                <a:ext uri="{FF2B5EF4-FFF2-40B4-BE49-F238E27FC236}">
                  <a16:creationId xmlns:a16="http://schemas.microsoft.com/office/drawing/2014/main" id="{996E181E-C85E-3025-1007-E5962ABA10B8}"/>
                </a:ext>
              </a:extLst>
            </p:cNvPr>
            <p:cNvGrpSpPr/>
            <p:nvPr/>
          </p:nvGrpSpPr>
          <p:grpSpPr>
            <a:xfrm>
              <a:off x="6256420" y="756036"/>
              <a:ext cx="3753854" cy="4686246"/>
              <a:chOff x="6192251" y="473896"/>
              <a:chExt cx="3753854" cy="4686246"/>
            </a:xfrm>
          </p:grpSpPr>
          <p:sp>
            <p:nvSpPr>
              <p:cNvPr id="20" name="TextBox 19">
                <a:extLst>
                  <a:ext uri="{FF2B5EF4-FFF2-40B4-BE49-F238E27FC236}">
                    <a16:creationId xmlns:a16="http://schemas.microsoft.com/office/drawing/2014/main" id="{7F9ABBAA-214F-280B-C0FF-5618641AE766}"/>
                  </a:ext>
                </a:extLst>
              </p:cNvPr>
              <p:cNvSpPr txBox="1"/>
              <p:nvPr/>
            </p:nvSpPr>
            <p:spPr>
              <a:xfrm>
                <a:off x="6192252" y="473896"/>
                <a:ext cx="3753853" cy="1077218"/>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3)CONTROL MODULE</a:t>
                </a:r>
              </a:p>
            </p:txBody>
          </p:sp>
          <p:sp>
            <p:nvSpPr>
              <p:cNvPr id="24" name="TextBox 23">
                <a:extLst>
                  <a:ext uri="{FF2B5EF4-FFF2-40B4-BE49-F238E27FC236}">
                    <a16:creationId xmlns:a16="http://schemas.microsoft.com/office/drawing/2014/main" id="{81E67CBA-68CC-9376-EE17-24B491AE51CE}"/>
                  </a:ext>
                </a:extLst>
              </p:cNvPr>
              <p:cNvSpPr txBox="1"/>
              <p:nvPr/>
            </p:nvSpPr>
            <p:spPr>
              <a:xfrm>
                <a:off x="6192251" y="1909078"/>
                <a:ext cx="3753853" cy="1631216"/>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BREADBOARD-</a:t>
                </a:r>
              </a:p>
              <a:p>
                <a:r>
                  <a:rPr lang="en-IN" sz="2400" dirty="0">
                    <a:latin typeface="Times New Roman" panose="02020603050405020304" pitchFamily="18" charset="0"/>
                    <a:cs typeface="Times New Roman" panose="02020603050405020304" pitchFamily="18" charset="0"/>
                  </a:rPr>
                  <a:t>CONNECTS VARIOUS COMPONENTS OF THE SYSTEM</a:t>
                </a:r>
              </a:p>
            </p:txBody>
          </p:sp>
          <p:sp>
            <p:nvSpPr>
              <p:cNvPr id="25" name="TextBox 24">
                <a:extLst>
                  <a:ext uri="{FF2B5EF4-FFF2-40B4-BE49-F238E27FC236}">
                    <a16:creationId xmlns:a16="http://schemas.microsoft.com/office/drawing/2014/main" id="{1DAD0DCC-D859-A8D8-7EF2-44E5DCDC24BC}"/>
                  </a:ext>
                </a:extLst>
              </p:cNvPr>
              <p:cNvSpPr txBox="1"/>
              <p:nvPr/>
            </p:nvSpPr>
            <p:spPr>
              <a:xfrm>
                <a:off x="6192251" y="3898258"/>
                <a:ext cx="3753853" cy="1261884"/>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ARDUINO UNO-</a:t>
                </a:r>
              </a:p>
              <a:p>
                <a:r>
                  <a:rPr lang="en-IN" sz="2400" dirty="0">
                    <a:latin typeface="Times New Roman" panose="02020603050405020304" pitchFamily="18" charset="0"/>
                    <a:cs typeface="Times New Roman" panose="02020603050405020304" pitchFamily="18" charset="0"/>
                  </a:rPr>
                  <a:t>OPERATES THE EXHAUST FAN,LED </a:t>
                </a:r>
              </a:p>
            </p:txBody>
          </p:sp>
        </p:grpSp>
        <p:sp>
          <p:nvSpPr>
            <p:cNvPr id="19" name="TextBox 18">
              <a:extLst>
                <a:ext uri="{FF2B5EF4-FFF2-40B4-BE49-F238E27FC236}">
                  <a16:creationId xmlns:a16="http://schemas.microsoft.com/office/drawing/2014/main" id="{BBAB491B-EC55-9DCF-2592-DDD53F4C299C}"/>
                </a:ext>
              </a:extLst>
            </p:cNvPr>
            <p:cNvSpPr txBox="1"/>
            <p:nvPr/>
          </p:nvSpPr>
          <p:spPr>
            <a:xfrm>
              <a:off x="10711542" y="2842941"/>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3</a:t>
              </a:r>
            </a:p>
          </p:txBody>
        </p:sp>
      </p:grpSp>
      <p:grpSp>
        <p:nvGrpSpPr>
          <p:cNvPr id="29" name="Group 28">
            <a:extLst>
              <a:ext uri="{FF2B5EF4-FFF2-40B4-BE49-F238E27FC236}">
                <a16:creationId xmlns:a16="http://schemas.microsoft.com/office/drawing/2014/main" id="{9602D67E-B0CF-B2CD-801C-CC7BEF80F74A}"/>
              </a:ext>
            </a:extLst>
          </p:cNvPr>
          <p:cNvGrpSpPr/>
          <p:nvPr/>
        </p:nvGrpSpPr>
        <p:grpSpPr>
          <a:xfrm>
            <a:off x="-9135440" y="34057"/>
            <a:ext cx="11525459" cy="6858000"/>
            <a:chOff x="-1" y="0"/>
            <a:chExt cx="11525459" cy="6858000"/>
          </a:xfrm>
        </p:grpSpPr>
        <p:grpSp>
          <p:nvGrpSpPr>
            <p:cNvPr id="30" name="Group 29">
              <a:extLst>
                <a:ext uri="{FF2B5EF4-FFF2-40B4-BE49-F238E27FC236}">
                  <a16:creationId xmlns:a16="http://schemas.microsoft.com/office/drawing/2014/main" id="{EAEC8166-C2F2-ADC5-398E-D215D6B354A8}"/>
                </a:ext>
              </a:extLst>
            </p:cNvPr>
            <p:cNvGrpSpPr/>
            <p:nvPr/>
          </p:nvGrpSpPr>
          <p:grpSpPr>
            <a:xfrm>
              <a:off x="-1" y="0"/>
              <a:ext cx="11525459" cy="6858000"/>
              <a:chOff x="-1" y="0"/>
              <a:chExt cx="11525459" cy="6858000"/>
            </a:xfrm>
          </p:grpSpPr>
          <p:sp>
            <p:nvSpPr>
              <p:cNvPr id="36" name="Rectangle 35">
                <a:extLst>
                  <a:ext uri="{FF2B5EF4-FFF2-40B4-BE49-F238E27FC236}">
                    <a16:creationId xmlns:a16="http://schemas.microsoft.com/office/drawing/2014/main" id="{9786EE21-7E1B-D3A3-800E-F963A1FE4B99}"/>
                  </a:ext>
                </a:extLst>
              </p:cNvPr>
              <p:cNvSpPr/>
              <p:nvPr/>
            </p:nvSpPr>
            <p:spPr>
              <a:xfrm>
                <a:off x="-1" y="0"/>
                <a:ext cx="10711543" cy="68580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Rectangle: Rounded Corners 36">
                <a:extLst>
                  <a:ext uri="{FF2B5EF4-FFF2-40B4-BE49-F238E27FC236}">
                    <a16:creationId xmlns:a16="http://schemas.microsoft.com/office/drawing/2014/main" id="{56C854AB-38DD-3E72-7C87-D314E53CA90C}"/>
                  </a:ext>
                </a:extLst>
              </p:cNvPr>
              <p:cNvSpPr/>
              <p:nvPr/>
            </p:nvSpPr>
            <p:spPr>
              <a:xfrm>
                <a:off x="10520623" y="1750925"/>
                <a:ext cx="1004835" cy="753626"/>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31" name="Group 30">
              <a:extLst>
                <a:ext uri="{FF2B5EF4-FFF2-40B4-BE49-F238E27FC236}">
                  <a16:creationId xmlns:a16="http://schemas.microsoft.com/office/drawing/2014/main" id="{A299ABCC-4B05-0B87-D14F-460523AC1232}"/>
                </a:ext>
              </a:extLst>
            </p:cNvPr>
            <p:cNvGrpSpPr/>
            <p:nvPr/>
          </p:nvGrpSpPr>
          <p:grpSpPr>
            <a:xfrm>
              <a:off x="5772248" y="673707"/>
              <a:ext cx="4267200" cy="2958188"/>
              <a:chOff x="5772248" y="673707"/>
              <a:chExt cx="4267200" cy="2958188"/>
            </a:xfrm>
          </p:grpSpPr>
          <p:sp>
            <p:nvSpPr>
              <p:cNvPr id="34" name="TextBox 33">
                <a:extLst>
                  <a:ext uri="{FF2B5EF4-FFF2-40B4-BE49-F238E27FC236}">
                    <a16:creationId xmlns:a16="http://schemas.microsoft.com/office/drawing/2014/main" id="{F9D7AE88-D5EB-2568-0838-8E79DC8B8C01}"/>
                  </a:ext>
                </a:extLst>
              </p:cNvPr>
              <p:cNvSpPr txBox="1"/>
              <p:nvPr/>
            </p:nvSpPr>
            <p:spPr>
              <a:xfrm>
                <a:off x="5772248" y="673707"/>
                <a:ext cx="4106779" cy="1077218"/>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4)COMMUNICATION MODULE</a:t>
                </a:r>
              </a:p>
            </p:txBody>
          </p:sp>
          <p:sp>
            <p:nvSpPr>
              <p:cNvPr id="35" name="TextBox 34">
                <a:extLst>
                  <a:ext uri="{FF2B5EF4-FFF2-40B4-BE49-F238E27FC236}">
                    <a16:creationId xmlns:a16="http://schemas.microsoft.com/office/drawing/2014/main" id="{24BB4C2A-375F-3BBA-C92B-49F8BEB41027}"/>
                  </a:ext>
                </a:extLst>
              </p:cNvPr>
              <p:cNvSpPr txBox="1"/>
              <p:nvPr/>
            </p:nvSpPr>
            <p:spPr>
              <a:xfrm>
                <a:off x="5772248" y="2000679"/>
                <a:ext cx="4267200" cy="1631216"/>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SIM 800L- </a:t>
                </a:r>
                <a:r>
                  <a:rPr lang="en-IN" sz="2400" dirty="0">
                    <a:latin typeface="Times New Roman" panose="02020603050405020304" pitchFamily="18" charset="0"/>
                    <a:cs typeface="Times New Roman" panose="02020603050405020304" pitchFamily="18" charset="0"/>
                  </a:rPr>
                  <a:t>FACILATES COMMUNICATION WITH EXTERNAL DEVICES BY GIVING CALL</a:t>
                </a:r>
                <a:endParaRPr lang="en-IN" sz="2800" dirty="0">
                  <a:latin typeface="Times New Roman" panose="02020603050405020304" pitchFamily="18" charset="0"/>
                  <a:cs typeface="Times New Roman" panose="02020603050405020304" pitchFamily="18" charset="0"/>
                </a:endParaRPr>
              </a:p>
            </p:txBody>
          </p:sp>
        </p:grpSp>
        <p:sp>
          <p:nvSpPr>
            <p:cNvPr id="33" name="TextBox 32">
              <a:extLst>
                <a:ext uri="{FF2B5EF4-FFF2-40B4-BE49-F238E27FC236}">
                  <a16:creationId xmlns:a16="http://schemas.microsoft.com/office/drawing/2014/main" id="{B1E3365D-A01D-C35F-E120-6D43DC0702CB}"/>
                </a:ext>
              </a:extLst>
            </p:cNvPr>
            <p:cNvSpPr txBox="1"/>
            <p:nvPr/>
          </p:nvSpPr>
          <p:spPr>
            <a:xfrm>
              <a:off x="10730092" y="1750925"/>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4</a:t>
              </a:r>
            </a:p>
          </p:txBody>
        </p:sp>
      </p:grpSp>
      <p:grpSp>
        <p:nvGrpSpPr>
          <p:cNvPr id="38" name="Group 37">
            <a:extLst>
              <a:ext uri="{FF2B5EF4-FFF2-40B4-BE49-F238E27FC236}">
                <a16:creationId xmlns:a16="http://schemas.microsoft.com/office/drawing/2014/main" id="{0CCAEAFE-BBD8-C0C9-F65D-AEA9B38C8589}"/>
              </a:ext>
            </a:extLst>
          </p:cNvPr>
          <p:cNvGrpSpPr/>
          <p:nvPr/>
        </p:nvGrpSpPr>
        <p:grpSpPr>
          <a:xfrm>
            <a:off x="-9873521" y="21874"/>
            <a:ext cx="11473873" cy="6858000"/>
            <a:chOff x="51584" y="-66903"/>
            <a:chExt cx="11473873" cy="6858000"/>
          </a:xfrm>
        </p:grpSpPr>
        <p:grpSp>
          <p:nvGrpSpPr>
            <p:cNvPr id="39" name="Group 38">
              <a:extLst>
                <a:ext uri="{FF2B5EF4-FFF2-40B4-BE49-F238E27FC236}">
                  <a16:creationId xmlns:a16="http://schemas.microsoft.com/office/drawing/2014/main" id="{5BE1FDD2-447E-132A-3B97-4905253FE193}"/>
                </a:ext>
              </a:extLst>
            </p:cNvPr>
            <p:cNvGrpSpPr/>
            <p:nvPr/>
          </p:nvGrpSpPr>
          <p:grpSpPr>
            <a:xfrm>
              <a:off x="51584" y="-66903"/>
              <a:ext cx="11473873" cy="6858000"/>
              <a:chOff x="51584" y="-66903"/>
              <a:chExt cx="11473873" cy="6858000"/>
            </a:xfrm>
          </p:grpSpPr>
          <p:sp>
            <p:nvSpPr>
              <p:cNvPr id="44" name="Rectangle 43">
                <a:extLst>
                  <a:ext uri="{FF2B5EF4-FFF2-40B4-BE49-F238E27FC236}">
                    <a16:creationId xmlns:a16="http://schemas.microsoft.com/office/drawing/2014/main" id="{75392A88-AFEF-A9BA-A902-7F88EC1FDFDC}"/>
                  </a:ext>
                </a:extLst>
              </p:cNvPr>
              <p:cNvSpPr/>
              <p:nvPr/>
            </p:nvSpPr>
            <p:spPr>
              <a:xfrm>
                <a:off x="51584" y="-66903"/>
                <a:ext cx="10711543"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Rounded Corners 44">
                <a:extLst>
                  <a:ext uri="{FF2B5EF4-FFF2-40B4-BE49-F238E27FC236}">
                    <a16:creationId xmlns:a16="http://schemas.microsoft.com/office/drawing/2014/main" id="{C519DE58-6A3A-4C70-532E-B124FE8DFA86}"/>
                  </a:ext>
                </a:extLst>
              </p:cNvPr>
              <p:cNvSpPr/>
              <p:nvPr/>
            </p:nvSpPr>
            <p:spPr>
              <a:xfrm>
                <a:off x="10520622" y="653143"/>
                <a:ext cx="1004835" cy="753626"/>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40" name="Group 39">
              <a:extLst>
                <a:ext uri="{FF2B5EF4-FFF2-40B4-BE49-F238E27FC236}">
                  <a16:creationId xmlns:a16="http://schemas.microsoft.com/office/drawing/2014/main" id="{9AF9858E-9AB2-D81B-3305-B3093C9F5D2E}"/>
                </a:ext>
              </a:extLst>
            </p:cNvPr>
            <p:cNvGrpSpPr/>
            <p:nvPr/>
          </p:nvGrpSpPr>
          <p:grpSpPr>
            <a:xfrm>
              <a:off x="5772246" y="653143"/>
              <a:ext cx="4267200" cy="3042920"/>
              <a:chOff x="5772246" y="653143"/>
              <a:chExt cx="4267200" cy="3042920"/>
            </a:xfrm>
          </p:grpSpPr>
          <p:sp>
            <p:nvSpPr>
              <p:cNvPr id="42" name="TextBox 41">
                <a:extLst>
                  <a:ext uri="{FF2B5EF4-FFF2-40B4-BE49-F238E27FC236}">
                    <a16:creationId xmlns:a16="http://schemas.microsoft.com/office/drawing/2014/main" id="{51BB936F-0378-B10F-4F78-C7A3EC8686CA}"/>
                  </a:ext>
                </a:extLst>
              </p:cNvPr>
              <p:cNvSpPr txBox="1"/>
              <p:nvPr/>
            </p:nvSpPr>
            <p:spPr>
              <a:xfrm>
                <a:off x="5772246" y="653143"/>
                <a:ext cx="4106779" cy="1077218"/>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5)VENTILATION MODULE</a:t>
                </a:r>
              </a:p>
            </p:txBody>
          </p:sp>
          <p:sp>
            <p:nvSpPr>
              <p:cNvPr id="43" name="TextBox 42">
                <a:extLst>
                  <a:ext uri="{FF2B5EF4-FFF2-40B4-BE49-F238E27FC236}">
                    <a16:creationId xmlns:a16="http://schemas.microsoft.com/office/drawing/2014/main" id="{5D7D47A8-7C79-A230-EAA2-362A06E5419E}"/>
                  </a:ext>
                </a:extLst>
              </p:cNvPr>
              <p:cNvSpPr txBox="1"/>
              <p:nvPr/>
            </p:nvSpPr>
            <p:spPr>
              <a:xfrm>
                <a:off x="5772246" y="2064847"/>
                <a:ext cx="4267200" cy="1631216"/>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EXHAUST FAN-</a:t>
                </a:r>
                <a:r>
                  <a:rPr lang="en-IN" sz="2400" dirty="0">
                    <a:latin typeface="Times New Roman" panose="02020603050405020304" pitchFamily="18" charset="0"/>
                    <a:cs typeface="Times New Roman" panose="02020603050405020304" pitchFamily="18" charset="0"/>
                  </a:rPr>
                  <a:t>HELPS IN VENTILATION AND EXPEL GASES IN CASE OF GAS LEAKAGE</a:t>
                </a:r>
                <a:endParaRPr lang="en-IN" sz="2800" dirty="0">
                  <a:latin typeface="Times New Roman" panose="02020603050405020304" pitchFamily="18" charset="0"/>
                  <a:cs typeface="Times New Roman" panose="02020603050405020304" pitchFamily="18" charset="0"/>
                </a:endParaRPr>
              </a:p>
            </p:txBody>
          </p:sp>
        </p:grpSp>
        <p:sp>
          <p:nvSpPr>
            <p:cNvPr id="41" name="TextBox 40">
              <a:extLst>
                <a:ext uri="{FF2B5EF4-FFF2-40B4-BE49-F238E27FC236}">
                  <a16:creationId xmlns:a16="http://schemas.microsoft.com/office/drawing/2014/main" id="{5F71A310-9E76-F052-A0FE-8993981CB169}"/>
                </a:ext>
              </a:extLst>
            </p:cNvPr>
            <p:cNvSpPr txBox="1"/>
            <p:nvPr/>
          </p:nvSpPr>
          <p:spPr>
            <a:xfrm>
              <a:off x="10878501" y="626111"/>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5</a:t>
              </a:r>
            </a:p>
          </p:txBody>
        </p:sp>
      </p:grpSp>
    </p:spTree>
    <p:extLst>
      <p:ext uri="{BB962C8B-B14F-4D97-AF65-F5344CB8AC3E}">
        <p14:creationId xmlns:p14="http://schemas.microsoft.com/office/powerpoint/2010/main" val="3393122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FC964E6A-2C35-3B4B-7ECE-88D25C25138F}"/>
              </a:ext>
            </a:extLst>
          </p:cNvPr>
          <p:cNvGrpSpPr/>
          <p:nvPr/>
        </p:nvGrpSpPr>
        <p:grpSpPr>
          <a:xfrm>
            <a:off x="374367" y="-48833"/>
            <a:ext cx="11645094" cy="6858000"/>
            <a:chOff x="0" y="0"/>
            <a:chExt cx="11645094" cy="6858000"/>
          </a:xfrm>
        </p:grpSpPr>
        <p:grpSp>
          <p:nvGrpSpPr>
            <p:cNvPr id="8" name="Group 7">
              <a:extLst>
                <a:ext uri="{FF2B5EF4-FFF2-40B4-BE49-F238E27FC236}">
                  <a16:creationId xmlns:a16="http://schemas.microsoft.com/office/drawing/2014/main" id="{4FBCDA3B-060D-4037-48D0-C76797BC7C08}"/>
                </a:ext>
              </a:extLst>
            </p:cNvPr>
            <p:cNvGrpSpPr/>
            <p:nvPr/>
          </p:nvGrpSpPr>
          <p:grpSpPr>
            <a:xfrm>
              <a:off x="0" y="0"/>
              <a:ext cx="11645094" cy="6858000"/>
              <a:chOff x="1678" y="0"/>
              <a:chExt cx="11645094" cy="6858000"/>
            </a:xfrm>
          </p:grpSpPr>
          <p:sp>
            <p:nvSpPr>
              <p:cNvPr id="2" name="Rectangle 1">
                <a:extLst>
                  <a:ext uri="{FF2B5EF4-FFF2-40B4-BE49-F238E27FC236}">
                    <a16:creationId xmlns:a16="http://schemas.microsoft.com/office/drawing/2014/main" id="{9163069C-B4D3-FDAC-3611-CA5395395734}"/>
                  </a:ext>
                </a:extLst>
              </p:cNvPr>
              <p:cNvSpPr/>
              <p:nvPr/>
            </p:nvSpPr>
            <p:spPr>
              <a:xfrm>
                <a:off x="1678" y="0"/>
                <a:ext cx="10711543" cy="6858000"/>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Rounded Corners 2">
                <a:extLst>
                  <a:ext uri="{FF2B5EF4-FFF2-40B4-BE49-F238E27FC236}">
                    <a16:creationId xmlns:a16="http://schemas.microsoft.com/office/drawing/2014/main" id="{072490DC-DCD3-65E7-37DA-13180B64135A}"/>
                  </a:ext>
                </a:extLst>
              </p:cNvPr>
              <p:cNvSpPr/>
              <p:nvPr/>
            </p:nvSpPr>
            <p:spPr>
              <a:xfrm>
                <a:off x="10641937" y="5065469"/>
                <a:ext cx="1004835" cy="753626"/>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7" name="Group 6">
              <a:extLst>
                <a:ext uri="{FF2B5EF4-FFF2-40B4-BE49-F238E27FC236}">
                  <a16:creationId xmlns:a16="http://schemas.microsoft.com/office/drawing/2014/main" id="{1766BF11-023A-1576-6989-8BB0F0698668}"/>
                </a:ext>
              </a:extLst>
            </p:cNvPr>
            <p:cNvGrpSpPr/>
            <p:nvPr/>
          </p:nvGrpSpPr>
          <p:grpSpPr>
            <a:xfrm>
              <a:off x="5665590" y="860707"/>
              <a:ext cx="4459706" cy="4356692"/>
              <a:chOff x="5525885" y="435239"/>
              <a:chExt cx="4459706" cy="4356692"/>
            </a:xfrm>
          </p:grpSpPr>
          <p:sp>
            <p:nvSpPr>
              <p:cNvPr id="21" name="TextBox 20">
                <a:extLst>
                  <a:ext uri="{FF2B5EF4-FFF2-40B4-BE49-F238E27FC236}">
                    <a16:creationId xmlns:a16="http://schemas.microsoft.com/office/drawing/2014/main" id="{9A68782A-19BC-96E8-DCCC-0A4BEC41F4C3}"/>
                  </a:ext>
                </a:extLst>
              </p:cNvPr>
              <p:cNvSpPr txBox="1"/>
              <p:nvPr/>
            </p:nvSpPr>
            <p:spPr>
              <a:xfrm>
                <a:off x="5525886" y="435239"/>
                <a:ext cx="4459705"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1)GAS SENSING MODULE</a:t>
                </a:r>
              </a:p>
            </p:txBody>
          </p:sp>
          <p:sp>
            <p:nvSpPr>
              <p:cNvPr id="22" name="TextBox 21">
                <a:extLst>
                  <a:ext uri="{FF2B5EF4-FFF2-40B4-BE49-F238E27FC236}">
                    <a16:creationId xmlns:a16="http://schemas.microsoft.com/office/drawing/2014/main" id="{ECD2607F-0146-4559-B1CF-C826D1286E10}"/>
                  </a:ext>
                </a:extLst>
              </p:cNvPr>
              <p:cNvSpPr txBox="1"/>
              <p:nvPr/>
            </p:nvSpPr>
            <p:spPr>
              <a:xfrm>
                <a:off x="5525886" y="1327791"/>
                <a:ext cx="4459705" cy="1261884"/>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MQ2</a:t>
                </a:r>
                <a:r>
                  <a:rPr lang="en-IN" sz="24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SENSOR</a:t>
                </a:r>
                <a:r>
                  <a:rPr lang="en-IN" sz="2400" dirty="0">
                    <a:latin typeface="Times New Roman" panose="02020603050405020304" pitchFamily="18" charset="0"/>
                    <a:cs typeface="Times New Roman" panose="02020603050405020304" pitchFamily="18" charset="0"/>
                  </a:rPr>
                  <a:t>-DETECTS THE PRESENCE OF GAS IN ENVIRONMENT</a:t>
                </a:r>
              </a:p>
            </p:txBody>
          </p:sp>
          <p:sp>
            <p:nvSpPr>
              <p:cNvPr id="23" name="TextBox 22">
                <a:extLst>
                  <a:ext uri="{FF2B5EF4-FFF2-40B4-BE49-F238E27FC236}">
                    <a16:creationId xmlns:a16="http://schemas.microsoft.com/office/drawing/2014/main" id="{27EE9A2B-A9AE-6AEF-70B8-237A54E7362D}"/>
                  </a:ext>
                </a:extLst>
              </p:cNvPr>
              <p:cNvSpPr txBox="1"/>
              <p:nvPr/>
            </p:nvSpPr>
            <p:spPr>
              <a:xfrm>
                <a:off x="5525885" y="3160715"/>
                <a:ext cx="4459705" cy="1631216"/>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ARDUINO UNO</a:t>
                </a:r>
                <a:r>
                  <a:rPr lang="en-IN" sz="2400" dirty="0">
                    <a:latin typeface="Times New Roman" panose="02020603050405020304" pitchFamily="18" charset="0"/>
                    <a:cs typeface="Times New Roman" panose="02020603050405020304" pitchFamily="18" charset="0"/>
                  </a:rPr>
                  <a:t>-INTERFACES WITH THE GAS SENSOR AND PROCESSES THE DATA</a:t>
                </a:r>
              </a:p>
            </p:txBody>
          </p:sp>
        </p:grpSp>
        <p:sp>
          <p:nvSpPr>
            <p:cNvPr id="27" name="TextBox 26">
              <a:extLst>
                <a:ext uri="{FF2B5EF4-FFF2-40B4-BE49-F238E27FC236}">
                  <a16:creationId xmlns:a16="http://schemas.microsoft.com/office/drawing/2014/main" id="{99A20C85-6D9B-9DF0-DE04-16941870A776}"/>
                </a:ext>
              </a:extLst>
            </p:cNvPr>
            <p:cNvSpPr txBox="1"/>
            <p:nvPr/>
          </p:nvSpPr>
          <p:spPr>
            <a:xfrm>
              <a:off x="10771776" y="5066510"/>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1</a:t>
              </a:r>
            </a:p>
          </p:txBody>
        </p:sp>
      </p:grpSp>
      <p:grpSp>
        <p:nvGrpSpPr>
          <p:cNvPr id="4" name="Group 3">
            <a:extLst>
              <a:ext uri="{FF2B5EF4-FFF2-40B4-BE49-F238E27FC236}">
                <a16:creationId xmlns:a16="http://schemas.microsoft.com/office/drawing/2014/main" id="{A4031691-F5ED-8749-4CF0-4F5D2BAFB0C8}"/>
              </a:ext>
            </a:extLst>
          </p:cNvPr>
          <p:cNvGrpSpPr/>
          <p:nvPr/>
        </p:nvGrpSpPr>
        <p:grpSpPr>
          <a:xfrm>
            <a:off x="-366149" y="21874"/>
            <a:ext cx="11452059" cy="6858000"/>
            <a:chOff x="73399" y="47608"/>
            <a:chExt cx="11452059" cy="6858000"/>
          </a:xfrm>
        </p:grpSpPr>
        <p:grpSp>
          <p:nvGrpSpPr>
            <p:cNvPr id="5" name="Group 4">
              <a:extLst>
                <a:ext uri="{FF2B5EF4-FFF2-40B4-BE49-F238E27FC236}">
                  <a16:creationId xmlns:a16="http://schemas.microsoft.com/office/drawing/2014/main" id="{A900399E-F9FB-4CF4-B48D-78E30F08ED00}"/>
                </a:ext>
              </a:extLst>
            </p:cNvPr>
            <p:cNvGrpSpPr/>
            <p:nvPr/>
          </p:nvGrpSpPr>
          <p:grpSpPr>
            <a:xfrm>
              <a:off x="73399" y="47608"/>
              <a:ext cx="11452059" cy="6858000"/>
              <a:chOff x="73399" y="47608"/>
              <a:chExt cx="11452059" cy="6858000"/>
            </a:xfrm>
          </p:grpSpPr>
          <p:sp>
            <p:nvSpPr>
              <p:cNvPr id="14" name="Rectangle 13">
                <a:extLst>
                  <a:ext uri="{FF2B5EF4-FFF2-40B4-BE49-F238E27FC236}">
                    <a16:creationId xmlns:a16="http://schemas.microsoft.com/office/drawing/2014/main" id="{A8CD4B48-1B8D-E743-CBA8-6E9E33682375}"/>
                  </a:ext>
                </a:extLst>
              </p:cNvPr>
              <p:cNvSpPr/>
              <p:nvPr/>
            </p:nvSpPr>
            <p:spPr>
              <a:xfrm>
                <a:off x="73399" y="47608"/>
                <a:ext cx="10711543" cy="68580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26BBBBA4-F526-31BB-8489-269D96EB5920}"/>
                  </a:ext>
                </a:extLst>
              </p:cNvPr>
              <p:cNvSpPr/>
              <p:nvPr/>
            </p:nvSpPr>
            <p:spPr>
              <a:xfrm>
                <a:off x="10520623" y="3888712"/>
                <a:ext cx="1004835" cy="753626"/>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6" name="Group 5">
              <a:extLst>
                <a:ext uri="{FF2B5EF4-FFF2-40B4-BE49-F238E27FC236}">
                  <a16:creationId xmlns:a16="http://schemas.microsoft.com/office/drawing/2014/main" id="{371C3EDE-CA51-A606-F962-DF35D14BE6F7}"/>
                </a:ext>
              </a:extLst>
            </p:cNvPr>
            <p:cNvGrpSpPr/>
            <p:nvPr/>
          </p:nvGrpSpPr>
          <p:grpSpPr>
            <a:xfrm>
              <a:off x="5935579" y="674104"/>
              <a:ext cx="3962400" cy="5019247"/>
              <a:chOff x="5935579" y="674104"/>
              <a:chExt cx="3962400" cy="5019247"/>
            </a:xfrm>
          </p:grpSpPr>
          <p:sp>
            <p:nvSpPr>
              <p:cNvPr id="10" name="TextBox 9">
                <a:extLst>
                  <a:ext uri="{FF2B5EF4-FFF2-40B4-BE49-F238E27FC236}">
                    <a16:creationId xmlns:a16="http://schemas.microsoft.com/office/drawing/2014/main" id="{2F59D489-58CD-47B1-7B9D-F8888F18FFA1}"/>
                  </a:ext>
                </a:extLst>
              </p:cNvPr>
              <p:cNvSpPr txBox="1"/>
              <p:nvPr/>
            </p:nvSpPr>
            <p:spPr>
              <a:xfrm>
                <a:off x="5935579" y="674104"/>
                <a:ext cx="3962400" cy="1077218"/>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2)ALERTING MODULES</a:t>
                </a:r>
              </a:p>
            </p:txBody>
          </p:sp>
          <p:sp>
            <p:nvSpPr>
              <p:cNvPr id="11" name="TextBox 10">
                <a:extLst>
                  <a:ext uri="{FF2B5EF4-FFF2-40B4-BE49-F238E27FC236}">
                    <a16:creationId xmlns:a16="http://schemas.microsoft.com/office/drawing/2014/main" id="{A45E0906-AEEF-07CC-9841-60A1DBCEA61A}"/>
                  </a:ext>
                </a:extLst>
              </p:cNvPr>
              <p:cNvSpPr txBox="1"/>
              <p:nvPr/>
            </p:nvSpPr>
            <p:spPr>
              <a:xfrm>
                <a:off x="5935579" y="2023931"/>
                <a:ext cx="3962400" cy="892552"/>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BUZZER-</a:t>
                </a:r>
                <a:r>
                  <a:rPr lang="en-IN" sz="2400" dirty="0">
                    <a:latin typeface="Times New Roman" panose="02020603050405020304" pitchFamily="18" charset="0"/>
                    <a:cs typeface="Times New Roman" panose="02020603050405020304" pitchFamily="18" charset="0"/>
                  </a:rPr>
                  <a:t>PROVIDES AUDIBLE ALERT</a:t>
                </a:r>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D4181EF-1DDB-C4DA-3A97-ED9494770E12}"/>
                  </a:ext>
                </a:extLst>
              </p:cNvPr>
              <p:cNvSpPr txBox="1"/>
              <p:nvPr/>
            </p:nvSpPr>
            <p:spPr>
              <a:xfrm>
                <a:off x="5935579" y="3227699"/>
                <a:ext cx="3962400" cy="1261884"/>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LCD DISPLAY-</a:t>
                </a:r>
                <a:r>
                  <a:rPr lang="en-IN" sz="2400" dirty="0">
                    <a:latin typeface="Times New Roman" panose="02020603050405020304" pitchFamily="18" charset="0"/>
                    <a:cs typeface="Times New Roman" panose="02020603050405020304" pitchFamily="18" charset="0"/>
                  </a:rPr>
                  <a:t>DISPLAYS THE ALERT MESSAGE</a:t>
                </a:r>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B2A7562-6C8F-C42A-C960-C67E36A97A21}"/>
                  </a:ext>
                </a:extLst>
              </p:cNvPr>
              <p:cNvSpPr txBox="1"/>
              <p:nvPr/>
            </p:nvSpPr>
            <p:spPr>
              <a:xfrm>
                <a:off x="5935579" y="4800799"/>
                <a:ext cx="3962400" cy="892552"/>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SIM 800L-</a:t>
                </a:r>
                <a:r>
                  <a:rPr lang="en-IN" sz="2400" dirty="0">
                    <a:latin typeface="Times New Roman" panose="02020603050405020304" pitchFamily="18" charset="0"/>
                    <a:cs typeface="Times New Roman" panose="02020603050405020304" pitchFamily="18" charset="0"/>
                  </a:rPr>
                  <a:t>ALERTS USING  CALL </a:t>
                </a:r>
                <a:endParaRPr lang="en-IN" sz="2800" dirty="0">
                  <a:latin typeface="Times New Roman" panose="02020603050405020304" pitchFamily="18" charset="0"/>
                  <a:cs typeface="Times New Roman" panose="02020603050405020304" pitchFamily="18" charset="0"/>
                </a:endParaRPr>
              </a:p>
            </p:txBody>
          </p:sp>
        </p:grpSp>
        <p:sp>
          <p:nvSpPr>
            <p:cNvPr id="9" name="TextBox 8">
              <a:extLst>
                <a:ext uri="{FF2B5EF4-FFF2-40B4-BE49-F238E27FC236}">
                  <a16:creationId xmlns:a16="http://schemas.microsoft.com/office/drawing/2014/main" id="{41331532-1772-7E3D-A987-8DF45786150C}"/>
                </a:ext>
              </a:extLst>
            </p:cNvPr>
            <p:cNvSpPr txBox="1"/>
            <p:nvPr/>
          </p:nvSpPr>
          <p:spPr>
            <a:xfrm>
              <a:off x="10825552" y="3888712"/>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2</a:t>
              </a:r>
            </a:p>
          </p:txBody>
        </p:sp>
      </p:grpSp>
      <p:grpSp>
        <p:nvGrpSpPr>
          <p:cNvPr id="16" name="Group 15">
            <a:extLst>
              <a:ext uri="{FF2B5EF4-FFF2-40B4-BE49-F238E27FC236}">
                <a16:creationId xmlns:a16="http://schemas.microsoft.com/office/drawing/2014/main" id="{0898B973-91B5-A164-8A6B-69542090B018}"/>
              </a:ext>
            </a:extLst>
          </p:cNvPr>
          <p:cNvGrpSpPr/>
          <p:nvPr/>
        </p:nvGrpSpPr>
        <p:grpSpPr>
          <a:xfrm>
            <a:off x="-1208782" y="48833"/>
            <a:ext cx="11525459" cy="6858000"/>
            <a:chOff x="-1" y="0"/>
            <a:chExt cx="11525459" cy="6858000"/>
          </a:xfrm>
        </p:grpSpPr>
        <p:grpSp>
          <p:nvGrpSpPr>
            <p:cNvPr id="17" name="Group 16">
              <a:extLst>
                <a:ext uri="{FF2B5EF4-FFF2-40B4-BE49-F238E27FC236}">
                  <a16:creationId xmlns:a16="http://schemas.microsoft.com/office/drawing/2014/main" id="{2858F6B6-CEE1-F85B-BE9B-00EDFC640495}"/>
                </a:ext>
              </a:extLst>
            </p:cNvPr>
            <p:cNvGrpSpPr/>
            <p:nvPr/>
          </p:nvGrpSpPr>
          <p:grpSpPr>
            <a:xfrm>
              <a:off x="-1" y="0"/>
              <a:ext cx="11525459" cy="6858000"/>
              <a:chOff x="-1" y="0"/>
              <a:chExt cx="11525459" cy="6858000"/>
            </a:xfrm>
          </p:grpSpPr>
          <p:sp>
            <p:nvSpPr>
              <p:cNvPr id="26" name="Rectangle 25">
                <a:extLst>
                  <a:ext uri="{FF2B5EF4-FFF2-40B4-BE49-F238E27FC236}">
                    <a16:creationId xmlns:a16="http://schemas.microsoft.com/office/drawing/2014/main" id="{7A35EE92-AA64-D372-427D-A76CB59D30E3}"/>
                  </a:ext>
                </a:extLst>
              </p:cNvPr>
              <p:cNvSpPr/>
              <p:nvPr/>
            </p:nvSpPr>
            <p:spPr>
              <a:xfrm>
                <a:off x="-1" y="0"/>
                <a:ext cx="10711543" cy="6858000"/>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Rectangle: Rounded Corners 27">
                <a:extLst>
                  <a:ext uri="{FF2B5EF4-FFF2-40B4-BE49-F238E27FC236}">
                    <a16:creationId xmlns:a16="http://schemas.microsoft.com/office/drawing/2014/main" id="{47761A2C-D73A-922C-91A9-2647861C8BEA}"/>
                  </a:ext>
                </a:extLst>
              </p:cNvPr>
              <p:cNvSpPr/>
              <p:nvPr/>
            </p:nvSpPr>
            <p:spPr>
              <a:xfrm>
                <a:off x="10520623" y="2858756"/>
                <a:ext cx="1004835" cy="753626"/>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18" name="Group 17">
              <a:extLst>
                <a:ext uri="{FF2B5EF4-FFF2-40B4-BE49-F238E27FC236}">
                  <a16:creationId xmlns:a16="http://schemas.microsoft.com/office/drawing/2014/main" id="{996E181E-C85E-3025-1007-E5962ABA10B8}"/>
                </a:ext>
              </a:extLst>
            </p:cNvPr>
            <p:cNvGrpSpPr/>
            <p:nvPr/>
          </p:nvGrpSpPr>
          <p:grpSpPr>
            <a:xfrm>
              <a:off x="6256420" y="756036"/>
              <a:ext cx="3753854" cy="4686246"/>
              <a:chOff x="6192251" y="473896"/>
              <a:chExt cx="3753854" cy="4686246"/>
            </a:xfrm>
          </p:grpSpPr>
          <p:sp>
            <p:nvSpPr>
              <p:cNvPr id="20" name="TextBox 19">
                <a:extLst>
                  <a:ext uri="{FF2B5EF4-FFF2-40B4-BE49-F238E27FC236}">
                    <a16:creationId xmlns:a16="http://schemas.microsoft.com/office/drawing/2014/main" id="{7F9ABBAA-214F-280B-C0FF-5618641AE766}"/>
                  </a:ext>
                </a:extLst>
              </p:cNvPr>
              <p:cNvSpPr txBox="1"/>
              <p:nvPr/>
            </p:nvSpPr>
            <p:spPr>
              <a:xfrm>
                <a:off x="6192252" y="473896"/>
                <a:ext cx="3753853" cy="1077218"/>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3)CONTROL MODULE</a:t>
                </a:r>
              </a:p>
            </p:txBody>
          </p:sp>
          <p:sp>
            <p:nvSpPr>
              <p:cNvPr id="24" name="TextBox 23">
                <a:extLst>
                  <a:ext uri="{FF2B5EF4-FFF2-40B4-BE49-F238E27FC236}">
                    <a16:creationId xmlns:a16="http://schemas.microsoft.com/office/drawing/2014/main" id="{81E67CBA-68CC-9376-EE17-24B491AE51CE}"/>
                  </a:ext>
                </a:extLst>
              </p:cNvPr>
              <p:cNvSpPr txBox="1"/>
              <p:nvPr/>
            </p:nvSpPr>
            <p:spPr>
              <a:xfrm>
                <a:off x="6192251" y="1909078"/>
                <a:ext cx="3753853" cy="1631216"/>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BREADBOARD-</a:t>
                </a:r>
              </a:p>
              <a:p>
                <a:r>
                  <a:rPr lang="en-IN" sz="2400" dirty="0">
                    <a:latin typeface="Times New Roman" panose="02020603050405020304" pitchFamily="18" charset="0"/>
                    <a:cs typeface="Times New Roman" panose="02020603050405020304" pitchFamily="18" charset="0"/>
                  </a:rPr>
                  <a:t>CONNECTS VARIOUS COMPONENTS OF THE SYSTEM</a:t>
                </a:r>
              </a:p>
            </p:txBody>
          </p:sp>
          <p:sp>
            <p:nvSpPr>
              <p:cNvPr id="25" name="TextBox 24">
                <a:extLst>
                  <a:ext uri="{FF2B5EF4-FFF2-40B4-BE49-F238E27FC236}">
                    <a16:creationId xmlns:a16="http://schemas.microsoft.com/office/drawing/2014/main" id="{1DAD0DCC-D859-A8D8-7EF2-44E5DCDC24BC}"/>
                  </a:ext>
                </a:extLst>
              </p:cNvPr>
              <p:cNvSpPr txBox="1"/>
              <p:nvPr/>
            </p:nvSpPr>
            <p:spPr>
              <a:xfrm>
                <a:off x="6192251" y="3898258"/>
                <a:ext cx="3753853" cy="1261884"/>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ARDUINO UNO-</a:t>
                </a:r>
              </a:p>
              <a:p>
                <a:r>
                  <a:rPr lang="en-IN" sz="2400" dirty="0">
                    <a:latin typeface="Times New Roman" panose="02020603050405020304" pitchFamily="18" charset="0"/>
                    <a:cs typeface="Times New Roman" panose="02020603050405020304" pitchFamily="18" charset="0"/>
                  </a:rPr>
                  <a:t>OPERATES THE EXHAUST FAN,LED </a:t>
                </a:r>
              </a:p>
            </p:txBody>
          </p:sp>
        </p:grpSp>
        <p:sp>
          <p:nvSpPr>
            <p:cNvPr id="19" name="TextBox 18">
              <a:extLst>
                <a:ext uri="{FF2B5EF4-FFF2-40B4-BE49-F238E27FC236}">
                  <a16:creationId xmlns:a16="http://schemas.microsoft.com/office/drawing/2014/main" id="{BBAB491B-EC55-9DCF-2592-DDD53F4C299C}"/>
                </a:ext>
              </a:extLst>
            </p:cNvPr>
            <p:cNvSpPr txBox="1"/>
            <p:nvPr/>
          </p:nvSpPr>
          <p:spPr>
            <a:xfrm>
              <a:off x="10711542" y="2842941"/>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3</a:t>
              </a:r>
            </a:p>
          </p:txBody>
        </p:sp>
      </p:grpSp>
      <p:grpSp>
        <p:nvGrpSpPr>
          <p:cNvPr id="29" name="Group 28">
            <a:extLst>
              <a:ext uri="{FF2B5EF4-FFF2-40B4-BE49-F238E27FC236}">
                <a16:creationId xmlns:a16="http://schemas.microsoft.com/office/drawing/2014/main" id="{9602D67E-B0CF-B2CD-801C-CC7BEF80F74A}"/>
              </a:ext>
            </a:extLst>
          </p:cNvPr>
          <p:cNvGrpSpPr/>
          <p:nvPr/>
        </p:nvGrpSpPr>
        <p:grpSpPr>
          <a:xfrm>
            <a:off x="-2030632" y="75792"/>
            <a:ext cx="11525459" cy="6858000"/>
            <a:chOff x="-1" y="0"/>
            <a:chExt cx="11525459" cy="6858000"/>
          </a:xfrm>
        </p:grpSpPr>
        <p:grpSp>
          <p:nvGrpSpPr>
            <p:cNvPr id="30" name="Group 29">
              <a:extLst>
                <a:ext uri="{FF2B5EF4-FFF2-40B4-BE49-F238E27FC236}">
                  <a16:creationId xmlns:a16="http://schemas.microsoft.com/office/drawing/2014/main" id="{EAEC8166-C2F2-ADC5-398E-D215D6B354A8}"/>
                </a:ext>
              </a:extLst>
            </p:cNvPr>
            <p:cNvGrpSpPr/>
            <p:nvPr/>
          </p:nvGrpSpPr>
          <p:grpSpPr>
            <a:xfrm>
              <a:off x="-1" y="0"/>
              <a:ext cx="11525459" cy="6858000"/>
              <a:chOff x="-1" y="0"/>
              <a:chExt cx="11525459" cy="6858000"/>
            </a:xfrm>
          </p:grpSpPr>
          <p:sp>
            <p:nvSpPr>
              <p:cNvPr id="36" name="Rectangle 35">
                <a:extLst>
                  <a:ext uri="{FF2B5EF4-FFF2-40B4-BE49-F238E27FC236}">
                    <a16:creationId xmlns:a16="http://schemas.microsoft.com/office/drawing/2014/main" id="{9786EE21-7E1B-D3A3-800E-F963A1FE4B99}"/>
                  </a:ext>
                </a:extLst>
              </p:cNvPr>
              <p:cNvSpPr/>
              <p:nvPr/>
            </p:nvSpPr>
            <p:spPr>
              <a:xfrm>
                <a:off x="-1" y="0"/>
                <a:ext cx="10711543" cy="68580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Rectangle: Rounded Corners 36">
                <a:extLst>
                  <a:ext uri="{FF2B5EF4-FFF2-40B4-BE49-F238E27FC236}">
                    <a16:creationId xmlns:a16="http://schemas.microsoft.com/office/drawing/2014/main" id="{56C854AB-38DD-3E72-7C87-D314E53CA90C}"/>
                  </a:ext>
                </a:extLst>
              </p:cNvPr>
              <p:cNvSpPr/>
              <p:nvPr/>
            </p:nvSpPr>
            <p:spPr>
              <a:xfrm>
                <a:off x="10520623" y="1750925"/>
                <a:ext cx="1004835" cy="753626"/>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31" name="Group 30">
              <a:extLst>
                <a:ext uri="{FF2B5EF4-FFF2-40B4-BE49-F238E27FC236}">
                  <a16:creationId xmlns:a16="http://schemas.microsoft.com/office/drawing/2014/main" id="{A299ABCC-4B05-0B87-D14F-460523AC1232}"/>
                </a:ext>
              </a:extLst>
            </p:cNvPr>
            <p:cNvGrpSpPr/>
            <p:nvPr/>
          </p:nvGrpSpPr>
          <p:grpSpPr>
            <a:xfrm>
              <a:off x="5772248" y="673707"/>
              <a:ext cx="4267200" cy="2958188"/>
              <a:chOff x="5772248" y="673707"/>
              <a:chExt cx="4267200" cy="2958188"/>
            </a:xfrm>
          </p:grpSpPr>
          <p:sp>
            <p:nvSpPr>
              <p:cNvPr id="34" name="TextBox 33">
                <a:extLst>
                  <a:ext uri="{FF2B5EF4-FFF2-40B4-BE49-F238E27FC236}">
                    <a16:creationId xmlns:a16="http://schemas.microsoft.com/office/drawing/2014/main" id="{F9D7AE88-D5EB-2568-0838-8E79DC8B8C01}"/>
                  </a:ext>
                </a:extLst>
              </p:cNvPr>
              <p:cNvSpPr txBox="1"/>
              <p:nvPr/>
            </p:nvSpPr>
            <p:spPr>
              <a:xfrm>
                <a:off x="5772248" y="673707"/>
                <a:ext cx="4106779" cy="1077218"/>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4)COMMUNICATION MODULE</a:t>
                </a:r>
              </a:p>
            </p:txBody>
          </p:sp>
          <p:sp>
            <p:nvSpPr>
              <p:cNvPr id="35" name="TextBox 34">
                <a:extLst>
                  <a:ext uri="{FF2B5EF4-FFF2-40B4-BE49-F238E27FC236}">
                    <a16:creationId xmlns:a16="http://schemas.microsoft.com/office/drawing/2014/main" id="{24BB4C2A-375F-3BBA-C92B-49F8BEB41027}"/>
                  </a:ext>
                </a:extLst>
              </p:cNvPr>
              <p:cNvSpPr txBox="1"/>
              <p:nvPr/>
            </p:nvSpPr>
            <p:spPr>
              <a:xfrm>
                <a:off x="5772248" y="2000679"/>
                <a:ext cx="4267200" cy="1631216"/>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SIM 800L- </a:t>
                </a:r>
                <a:r>
                  <a:rPr lang="en-IN" sz="2400" dirty="0">
                    <a:latin typeface="Times New Roman" panose="02020603050405020304" pitchFamily="18" charset="0"/>
                    <a:cs typeface="Times New Roman" panose="02020603050405020304" pitchFamily="18" charset="0"/>
                  </a:rPr>
                  <a:t>FACILATES COMMUNICATION WITH EXTERNAL DEVICES BY GIVING CALL</a:t>
                </a:r>
                <a:endParaRPr lang="en-IN" sz="2800" dirty="0">
                  <a:latin typeface="Times New Roman" panose="02020603050405020304" pitchFamily="18" charset="0"/>
                  <a:cs typeface="Times New Roman" panose="02020603050405020304" pitchFamily="18" charset="0"/>
                </a:endParaRPr>
              </a:p>
            </p:txBody>
          </p:sp>
        </p:grpSp>
        <p:sp>
          <p:nvSpPr>
            <p:cNvPr id="33" name="TextBox 32">
              <a:extLst>
                <a:ext uri="{FF2B5EF4-FFF2-40B4-BE49-F238E27FC236}">
                  <a16:creationId xmlns:a16="http://schemas.microsoft.com/office/drawing/2014/main" id="{B1E3365D-A01D-C35F-E120-6D43DC0702CB}"/>
                </a:ext>
              </a:extLst>
            </p:cNvPr>
            <p:cNvSpPr txBox="1"/>
            <p:nvPr/>
          </p:nvSpPr>
          <p:spPr>
            <a:xfrm>
              <a:off x="10730092" y="1750925"/>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4</a:t>
              </a:r>
            </a:p>
          </p:txBody>
        </p:sp>
      </p:grpSp>
      <p:grpSp>
        <p:nvGrpSpPr>
          <p:cNvPr id="38" name="Group 37">
            <a:extLst>
              <a:ext uri="{FF2B5EF4-FFF2-40B4-BE49-F238E27FC236}">
                <a16:creationId xmlns:a16="http://schemas.microsoft.com/office/drawing/2014/main" id="{0CCAEAFE-BBD8-C0C9-F65D-AEA9B38C8589}"/>
              </a:ext>
            </a:extLst>
          </p:cNvPr>
          <p:cNvGrpSpPr/>
          <p:nvPr/>
        </p:nvGrpSpPr>
        <p:grpSpPr>
          <a:xfrm>
            <a:off x="-9873521" y="21874"/>
            <a:ext cx="11473873" cy="6858000"/>
            <a:chOff x="51584" y="-66903"/>
            <a:chExt cx="11473873" cy="6858000"/>
          </a:xfrm>
        </p:grpSpPr>
        <p:grpSp>
          <p:nvGrpSpPr>
            <p:cNvPr id="39" name="Group 38">
              <a:extLst>
                <a:ext uri="{FF2B5EF4-FFF2-40B4-BE49-F238E27FC236}">
                  <a16:creationId xmlns:a16="http://schemas.microsoft.com/office/drawing/2014/main" id="{5BE1FDD2-447E-132A-3B97-4905253FE193}"/>
                </a:ext>
              </a:extLst>
            </p:cNvPr>
            <p:cNvGrpSpPr/>
            <p:nvPr/>
          </p:nvGrpSpPr>
          <p:grpSpPr>
            <a:xfrm>
              <a:off x="51584" y="-66903"/>
              <a:ext cx="11473873" cy="6858000"/>
              <a:chOff x="51584" y="-66903"/>
              <a:chExt cx="11473873" cy="6858000"/>
            </a:xfrm>
          </p:grpSpPr>
          <p:sp>
            <p:nvSpPr>
              <p:cNvPr id="44" name="Rectangle 43">
                <a:extLst>
                  <a:ext uri="{FF2B5EF4-FFF2-40B4-BE49-F238E27FC236}">
                    <a16:creationId xmlns:a16="http://schemas.microsoft.com/office/drawing/2014/main" id="{75392A88-AFEF-A9BA-A902-7F88EC1FDFDC}"/>
                  </a:ext>
                </a:extLst>
              </p:cNvPr>
              <p:cNvSpPr/>
              <p:nvPr/>
            </p:nvSpPr>
            <p:spPr>
              <a:xfrm>
                <a:off x="51584" y="-66903"/>
                <a:ext cx="10711543"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Rounded Corners 44">
                <a:extLst>
                  <a:ext uri="{FF2B5EF4-FFF2-40B4-BE49-F238E27FC236}">
                    <a16:creationId xmlns:a16="http://schemas.microsoft.com/office/drawing/2014/main" id="{C519DE58-6A3A-4C70-532E-B124FE8DFA86}"/>
                  </a:ext>
                </a:extLst>
              </p:cNvPr>
              <p:cNvSpPr/>
              <p:nvPr/>
            </p:nvSpPr>
            <p:spPr>
              <a:xfrm>
                <a:off x="10520622" y="653143"/>
                <a:ext cx="1004835" cy="753626"/>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40" name="Group 39">
              <a:extLst>
                <a:ext uri="{FF2B5EF4-FFF2-40B4-BE49-F238E27FC236}">
                  <a16:creationId xmlns:a16="http://schemas.microsoft.com/office/drawing/2014/main" id="{9AF9858E-9AB2-D81B-3305-B3093C9F5D2E}"/>
                </a:ext>
              </a:extLst>
            </p:cNvPr>
            <p:cNvGrpSpPr/>
            <p:nvPr/>
          </p:nvGrpSpPr>
          <p:grpSpPr>
            <a:xfrm>
              <a:off x="5772246" y="653143"/>
              <a:ext cx="4267200" cy="3042920"/>
              <a:chOff x="5772246" y="653143"/>
              <a:chExt cx="4267200" cy="3042920"/>
            </a:xfrm>
          </p:grpSpPr>
          <p:sp>
            <p:nvSpPr>
              <p:cNvPr id="42" name="TextBox 41">
                <a:extLst>
                  <a:ext uri="{FF2B5EF4-FFF2-40B4-BE49-F238E27FC236}">
                    <a16:creationId xmlns:a16="http://schemas.microsoft.com/office/drawing/2014/main" id="{51BB936F-0378-B10F-4F78-C7A3EC8686CA}"/>
                  </a:ext>
                </a:extLst>
              </p:cNvPr>
              <p:cNvSpPr txBox="1"/>
              <p:nvPr/>
            </p:nvSpPr>
            <p:spPr>
              <a:xfrm>
                <a:off x="5772246" y="653143"/>
                <a:ext cx="4106779" cy="1077218"/>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5)VENTILATION MODULE</a:t>
                </a:r>
              </a:p>
            </p:txBody>
          </p:sp>
          <p:sp>
            <p:nvSpPr>
              <p:cNvPr id="43" name="TextBox 42">
                <a:extLst>
                  <a:ext uri="{FF2B5EF4-FFF2-40B4-BE49-F238E27FC236}">
                    <a16:creationId xmlns:a16="http://schemas.microsoft.com/office/drawing/2014/main" id="{5D7D47A8-7C79-A230-EAA2-362A06E5419E}"/>
                  </a:ext>
                </a:extLst>
              </p:cNvPr>
              <p:cNvSpPr txBox="1"/>
              <p:nvPr/>
            </p:nvSpPr>
            <p:spPr>
              <a:xfrm>
                <a:off x="5772246" y="2064847"/>
                <a:ext cx="4267200" cy="1631216"/>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EXHAUST FAN-</a:t>
                </a:r>
                <a:r>
                  <a:rPr lang="en-IN" sz="2400" dirty="0">
                    <a:latin typeface="Times New Roman" panose="02020603050405020304" pitchFamily="18" charset="0"/>
                    <a:cs typeface="Times New Roman" panose="02020603050405020304" pitchFamily="18" charset="0"/>
                  </a:rPr>
                  <a:t>HELPS IN VENTILATION AND EXPEL GASES IN CASE OF GAS LEAKAGE</a:t>
                </a:r>
                <a:endParaRPr lang="en-IN" sz="2800" dirty="0">
                  <a:latin typeface="Times New Roman" panose="02020603050405020304" pitchFamily="18" charset="0"/>
                  <a:cs typeface="Times New Roman" panose="02020603050405020304" pitchFamily="18" charset="0"/>
                </a:endParaRPr>
              </a:p>
            </p:txBody>
          </p:sp>
        </p:grpSp>
        <p:sp>
          <p:nvSpPr>
            <p:cNvPr id="41" name="TextBox 40">
              <a:extLst>
                <a:ext uri="{FF2B5EF4-FFF2-40B4-BE49-F238E27FC236}">
                  <a16:creationId xmlns:a16="http://schemas.microsoft.com/office/drawing/2014/main" id="{5F71A310-9E76-F052-A0FE-8993981CB169}"/>
                </a:ext>
              </a:extLst>
            </p:cNvPr>
            <p:cNvSpPr txBox="1"/>
            <p:nvPr/>
          </p:nvSpPr>
          <p:spPr>
            <a:xfrm>
              <a:off x="10878501" y="626111"/>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5</a:t>
              </a:r>
            </a:p>
          </p:txBody>
        </p:sp>
      </p:grpSp>
    </p:spTree>
    <p:extLst>
      <p:ext uri="{BB962C8B-B14F-4D97-AF65-F5344CB8AC3E}">
        <p14:creationId xmlns:p14="http://schemas.microsoft.com/office/powerpoint/2010/main" val="3261115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FC964E6A-2C35-3B4B-7ECE-88D25C25138F}"/>
              </a:ext>
            </a:extLst>
          </p:cNvPr>
          <p:cNvGrpSpPr/>
          <p:nvPr/>
        </p:nvGrpSpPr>
        <p:grpSpPr>
          <a:xfrm>
            <a:off x="374367" y="-48833"/>
            <a:ext cx="11645094" cy="6858000"/>
            <a:chOff x="0" y="0"/>
            <a:chExt cx="11645094" cy="6858000"/>
          </a:xfrm>
        </p:grpSpPr>
        <p:grpSp>
          <p:nvGrpSpPr>
            <p:cNvPr id="8" name="Group 7">
              <a:extLst>
                <a:ext uri="{FF2B5EF4-FFF2-40B4-BE49-F238E27FC236}">
                  <a16:creationId xmlns:a16="http://schemas.microsoft.com/office/drawing/2014/main" id="{4FBCDA3B-060D-4037-48D0-C76797BC7C08}"/>
                </a:ext>
              </a:extLst>
            </p:cNvPr>
            <p:cNvGrpSpPr/>
            <p:nvPr/>
          </p:nvGrpSpPr>
          <p:grpSpPr>
            <a:xfrm>
              <a:off x="0" y="0"/>
              <a:ext cx="11645094" cy="6858000"/>
              <a:chOff x="1678" y="0"/>
              <a:chExt cx="11645094" cy="6858000"/>
            </a:xfrm>
          </p:grpSpPr>
          <p:sp>
            <p:nvSpPr>
              <p:cNvPr id="2" name="Rectangle 1">
                <a:extLst>
                  <a:ext uri="{FF2B5EF4-FFF2-40B4-BE49-F238E27FC236}">
                    <a16:creationId xmlns:a16="http://schemas.microsoft.com/office/drawing/2014/main" id="{9163069C-B4D3-FDAC-3611-CA5395395734}"/>
                  </a:ext>
                </a:extLst>
              </p:cNvPr>
              <p:cNvSpPr/>
              <p:nvPr/>
            </p:nvSpPr>
            <p:spPr>
              <a:xfrm>
                <a:off x="1678" y="0"/>
                <a:ext cx="10711543" cy="6858000"/>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Rounded Corners 2">
                <a:extLst>
                  <a:ext uri="{FF2B5EF4-FFF2-40B4-BE49-F238E27FC236}">
                    <a16:creationId xmlns:a16="http://schemas.microsoft.com/office/drawing/2014/main" id="{072490DC-DCD3-65E7-37DA-13180B64135A}"/>
                  </a:ext>
                </a:extLst>
              </p:cNvPr>
              <p:cNvSpPr/>
              <p:nvPr/>
            </p:nvSpPr>
            <p:spPr>
              <a:xfrm>
                <a:off x="10641937" y="5065469"/>
                <a:ext cx="1004835" cy="753626"/>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7" name="Group 6">
              <a:extLst>
                <a:ext uri="{FF2B5EF4-FFF2-40B4-BE49-F238E27FC236}">
                  <a16:creationId xmlns:a16="http://schemas.microsoft.com/office/drawing/2014/main" id="{1766BF11-023A-1576-6989-8BB0F0698668}"/>
                </a:ext>
              </a:extLst>
            </p:cNvPr>
            <p:cNvGrpSpPr/>
            <p:nvPr/>
          </p:nvGrpSpPr>
          <p:grpSpPr>
            <a:xfrm>
              <a:off x="5665590" y="860707"/>
              <a:ext cx="4459706" cy="4356692"/>
              <a:chOff x="5525885" y="435239"/>
              <a:chExt cx="4459706" cy="4356692"/>
            </a:xfrm>
          </p:grpSpPr>
          <p:sp>
            <p:nvSpPr>
              <p:cNvPr id="21" name="TextBox 20">
                <a:extLst>
                  <a:ext uri="{FF2B5EF4-FFF2-40B4-BE49-F238E27FC236}">
                    <a16:creationId xmlns:a16="http://schemas.microsoft.com/office/drawing/2014/main" id="{9A68782A-19BC-96E8-DCCC-0A4BEC41F4C3}"/>
                  </a:ext>
                </a:extLst>
              </p:cNvPr>
              <p:cNvSpPr txBox="1"/>
              <p:nvPr/>
            </p:nvSpPr>
            <p:spPr>
              <a:xfrm>
                <a:off x="5525886" y="435239"/>
                <a:ext cx="4459705"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1)GAS SENSING MODULE</a:t>
                </a:r>
              </a:p>
            </p:txBody>
          </p:sp>
          <p:sp>
            <p:nvSpPr>
              <p:cNvPr id="22" name="TextBox 21">
                <a:extLst>
                  <a:ext uri="{FF2B5EF4-FFF2-40B4-BE49-F238E27FC236}">
                    <a16:creationId xmlns:a16="http://schemas.microsoft.com/office/drawing/2014/main" id="{ECD2607F-0146-4559-B1CF-C826D1286E10}"/>
                  </a:ext>
                </a:extLst>
              </p:cNvPr>
              <p:cNvSpPr txBox="1"/>
              <p:nvPr/>
            </p:nvSpPr>
            <p:spPr>
              <a:xfrm>
                <a:off x="5525886" y="1327791"/>
                <a:ext cx="4459705" cy="1261884"/>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MQ2</a:t>
                </a:r>
                <a:r>
                  <a:rPr lang="en-IN" sz="24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SENSOR</a:t>
                </a:r>
                <a:r>
                  <a:rPr lang="en-IN" sz="2400" dirty="0">
                    <a:latin typeface="Times New Roman" panose="02020603050405020304" pitchFamily="18" charset="0"/>
                    <a:cs typeface="Times New Roman" panose="02020603050405020304" pitchFamily="18" charset="0"/>
                  </a:rPr>
                  <a:t>-DETECTS THE PRESENCE OF GAS IN ENVIRONMENT</a:t>
                </a:r>
              </a:p>
            </p:txBody>
          </p:sp>
          <p:sp>
            <p:nvSpPr>
              <p:cNvPr id="23" name="TextBox 22">
                <a:extLst>
                  <a:ext uri="{FF2B5EF4-FFF2-40B4-BE49-F238E27FC236}">
                    <a16:creationId xmlns:a16="http://schemas.microsoft.com/office/drawing/2014/main" id="{27EE9A2B-A9AE-6AEF-70B8-237A54E7362D}"/>
                  </a:ext>
                </a:extLst>
              </p:cNvPr>
              <p:cNvSpPr txBox="1"/>
              <p:nvPr/>
            </p:nvSpPr>
            <p:spPr>
              <a:xfrm>
                <a:off x="5525885" y="3160715"/>
                <a:ext cx="4459705" cy="1631216"/>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ARDUINO UNO</a:t>
                </a:r>
                <a:r>
                  <a:rPr lang="en-IN" sz="2400" dirty="0">
                    <a:latin typeface="Times New Roman" panose="02020603050405020304" pitchFamily="18" charset="0"/>
                    <a:cs typeface="Times New Roman" panose="02020603050405020304" pitchFamily="18" charset="0"/>
                  </a:rPr>
                  <a:t>-INTERFACES WITH THE GAS SENSOR AND PROCESSES THE DATA</a:t>
                </a:r>
              </a:p>
            </p:txBody>
          </p:sp>
        </p:grpSp>
        <p:sp>
          <p:nvSpPr>
            <p:cNvPr id="27" name="TextBox 26">
              <a:extLst>
                <a:ext uri="{FF2B5EF4-FFF2-40B4-BE49-F238E27FC236}">
                  <a16:creationId xmlns:a16="http://schemas.microsoft.com/office/drawing/2014/main" id="{99A20C85-6D9B-9DF0-DE04-16941870A776}"/>
                </a:ext>
              </a:extLst>
            </p:cNvPr>
            <p:cNvSpPr txBox="1"/>
            <p:nvPr/>
          </p:nvSpPr>
          <p:spPr>
            <a:xfrm>
              <a:off x="10771776" y="5066510"/>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1</a:t>
              </a:r>
            </a:p>
          </p:txBody>
        </p:sp>
      </p:grpSp>
      <p:grpSp>
        <p:nvGrpSpPr>
          <p:cNvPr id="4" name="Group 3">
            <a:extLst>
              <a:ext uri="{FF2B5EF4-FFF2-40B4-BE49-F238E27FC236}">
                <a16:creationId xmlns:a16="http://schemas.microsoft.com/office/drawing/2014/main" id="{A4031691-F5ED-8749-4CF0-4F5D2BAFB0C8}"/>
              </a:ext>
            </a:extLst>
          </p:cNvPr>
          <p:cNvGrpSpPr/>
          <p:nvPr/>
        </p:nvGrpSpPr>
        <p:grpSpPr>
          <a:xfrm>
            <a:off x="-366149" y="21874"/>
            <a:ext cx="11452059" cy="6858000"/>
            <a:chOff x="73399" y="47608"/>
            <a:chExt cx="11452059" cy="6858000"/>
          </a:xfrm>
        </p:grpSpPr>
        <p:grpSp>
          <p:nvGrpSpPr>
            <p:cNvPr id="5" name="Group 4">
              <a:extLst>
                <a:ext uri="{FF2B5EF4-FFF2-40B4-BE49-F238E27FC236}">
                  <a16:creationId xmlns:a16="http://schemas.microsoft.com/office/drawing/2014/main" id="{A900399E-F9FB-4CF4-B48D-78E30F08ED00}"/>
                </a:ext>
              </a:extLst>
            </p:cNvPr>
            <p:cNvGrpSpPr/>
            <p:nvPr/>
          </p:nvGrpSpPr>
          <p:grpSpPr>
            <a:xfrm>
              <a:off x="73399" y="47608"/>
              <a:ext cx="11452059" cy="6858000"/>
              <a:chOff x="73399" y="47608"/>
              <a:chExt cx="11452059" cy="6858000"/>
            </a:xfrm>
          </p:grpSpPr>
          <p:sp>
            <p:nvSpPr>
              <p:cNvPr id="14" name="Rectangle 13">
                <a:extLst>
                  <a:ext uri="{FF2B5EF4-FFF2-40B4-BE49-F238E27FC236}">
                    <a16:creationId xmlns:a16="http://schemas.microsoft.com/office/drawing/2014/main" id="{A8CD4B48-1B8D-E743-CBA8-6E9E33682375}"/>
                  </a:ext>
                </a:extLst>
              </p:cNvPr>
              <p:cNvSpPr/>
              <p:nvPr/>
            </p:nvSpPr>
            <p:spPr>
              <a:xfrm>
                <a:off x="73399" y="47608"/>
                <a:ext cx="10711543" cy="68580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26BBBBA4-F526-31BB-8489-269D96EB5920}"/>
                  </a:ext>
                </a:extLst>
              </p:cNvPr>
              <p:cNvSpPr/>
              <p:nvPr/>
            </p:nvSpPr>
            <p:spPr>
              <a:xfrm>
                <a:off x="10520623" y="3888712"/>
                <a:ext cx="1004835" cy="753626"/>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6" name="Group 5">
              <a:extLst>
                <a:ext uri="{FF2B5EF4-FFF2-40B4-BE49-F238E27FC236}">
                  <a16:creationId xmlns:a16="http://schemas.microsoft.com/office/drawing/2014/main" id="{371C3EDE-CA51-A606-F962-DF35D14BE6F7}"/>
                </a:ext>
              </a:extLst>
            </p:cNvPr>
            <p:cNvGrpSpPr/>
            <p:nvPr/>
          </p:nvGrpSpPr>
          <p:grpSpPr>
            <a:xfrm>
              <a:off x="5935579" y="674104"/>
              <a:ext cx="3962400" cy="5019247"/>
              <a:chOff x="5935579" y="674104"/>
              <a:chExt cx="3962400" cy="5019247"/>
            </a:xfrm>
          </p:grpSpPr>
          <p:sp>
            <p:nvSpPr>
              <p:cNvPr id="10" name="TextBox 9">
                <a:extLst>
                  <a:ext uri="{FF2B5EF4-FFF2-40B4-BE49-F238E27FC236}">
                    <a16:creationId xmlns:a16="http://schemas.microsoft.com/office/drawing/2014/main" id="{2F59D489-58CD-47B1-7B9D-F8888F18FFA1}"/>
                  </a:ext>
                </a:extLst>
              </p:cNvPr>
              <p:cNvSpPr txBox="1"/>
              <p:nvPr/>
            </p:nvSpPr>
            <p:spPr>
              <a:xfrm>
                <a:off x="5935579" y="674104"/>
                <a:ext cx="3962400" cy="1077218"/>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2)ALERTING MODULES</a:t>
                </a:r>
              </a:p>
            </p:txBody>
          </p:sp>
          <p:sp>
            <p:nvSpPr>
              <p:cNvPr id="11" name="TextBox 10">
                <a:extLst>
                  <a:ext uri="{FF2B5EF4-FFF2-40B4-BE49-F238E27FC236}">
                    <a16:creationId xmlns:a16="http://schemas.microsoft.com/office/drawing/2014/main" id="{A45E0906-AEEF-07CC-9841-60A1DBCEA61A}"/>
                  </a:ext>
                </a:extLst>
              </p:cNvPr>
              <p:cNvSpPr txBox="1"/>
              <p:nvPr/>
            </p:nvSpPr>
            <p:spPr>
              <a:xfrm>
                <a:off x="5935579" y="2023931"/>
                <a:ext cx="3962400" cy="892552"/>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BUZZER-</a:t>
                </a:r>
                <a:r>
                  <a:rPr lang="en-IN" sz="2400" dirty="0">
                    <a:latin typeface="Times New Roman" panose="02020603050405020304" pitchFamily="18" charset="0"/>
                    <a:cs typeface="Times New Roman" panose="02020603050405020304" pitchFamily="18" charset="0"/>
                  </a:rPr>
                  <a:t>PROVIDES AUDIBLE ALERT</a:t>
                </a:r>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D4181EF-1DDB-C4DA-3A97-ED9494770E12}"/>
                  </a:ext>
                </a:extLst>
              </p:cNvPr>
              <p:cNvSpPr txBox="1"/>
              <p:nvPr/>
            </p:nvSpPr>
            <p:spPr>
              <a:xfrm>
                <a:off x="5935579" y="3227699"/>
                <a:ext cx="3962400" cy="1261884"/>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LCD DISPLAY-</a:t>
                </a:r>
                <a:r>
                  <a:rPr lang="en-IN" sz="2400" dirty="0">
                    <a:latin typeface="Times New Roman" panose="02020603050405020304" pitchFamily="18" charset="0"/>
                    <a:cs typeface="Times New Roman" panose="02020603050405020304" pitchFamily="18" charset="0"/>
                  </a:rPr>
                  <a:t>DISPLAYS THE ALERT MESSAGE</a:t>
                </a:r>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B2A7562-6C8F-C42A-C960-C67E36A97A21}"/>
                  </a:ext>
                </a:extLst>
              </p:cNvPr>
              <p:cNvSpPr txBox="1"/>
              <p:nvPr/>
            </p:nvSpPr>
            <p:spPr>
              <a:xfrm>
                <a:off x="5935579" y="4800799"/>
                <a:ext cx="3962400" cy="892552"/>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SIM 800L-</a:t>
                </a:r>
                <a:r>
                  <a:rPr lang="en-IN" sz="2400" dirty="0">
                    <a:latin typeface="Times New Roman" panose="02020603050405020304" pitchFamily="18" charset="0"/>
                    <a:cs typeface="Times New Roman" panose="02020603050405020304" pitchFamily="18" charset="0"/>
                  </a:rPr>
                  <a:t>ALERTS USING  CALL </a:t>
                </a:r>
                <a:endParaRPr lang="en-IN" sz="2800" dirty="0">
                  <a:latin typeface="Times New Roman" panose="02020603050405020304" pitchFamily="18" charset="0"/>
                  <a:cs typeface="Times New Roman" panose="02020603050405020304" pitchFamily="18" charset="0"/>
                </a:endParaRPr>
              </a:p>
            </p:txBody>
          </p:sp>
        </p:grpSp>
        <p:sp>
          <p:nvSpPr>
            <p:cNvPr id="9" name="TextBox 8">
              <a:extLst>
                <a:ext uri="{FF2B5EF4-FFF2-40B4-BE49-F238E27FC236}">
                  <a16:creationId xmlns:a16="http://schemas.microsoft.com/office/drawing/2014/main" id="{41331532-1772-7E3D-A987-8DF45786150C}"/>
                </a:ext>
              </a:extLst>
            </p:cNvPr>
            <p:cNvSpPr txBox="1"/>
            <p:nvPr/>
          </p:nvSpPr>
          <p:spPr>
            <a:xfrm>
              <a:off x="10825552" y="3888712"/>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2</a:t>
              </a:r>
            </a:p>
          </p:txBody>
        </p:sp>
      </p:grpSp>
      <p:grpSp>
        <p:nvGrpSpPr>
          <p:cNvPr id="16" name="Group 15">
            <a:extLst>
              <a:ext uri="{FF2B5EF4-FFF2-40B4-BE49-F238E27FC236}">
                <a16:creationId xmlns:a16="http://schemas.microsoft.com/office/drawing/2014/main" id="{0898B973-91B5-A164-8A6B-69542090B018}"/>
              </a:ext>
            </a:extLst>
          </p:cNvPr>
          <p:cNvGrpSpPr/>
          <p:nvPr/>
        </p:nvGrpSpPr>
        <p:grpSpPr>
          <a:xfrm>
            <a:off x="-1208782" y="48833"/>
            <a:ext cx="11525459" cy="6858000"/>
            <a:chOff x="-1" y="0"/>
            <a:chExt cx="11525459" cy="6858000"/>
          </a:xfrm>
        </p:grpSpPr>
        <p:grpSp>
          <p:nvGrpSpPr>
            <p:cNvPr id="17" name="Group 16">
              <a:extLst>
                <a:ext uri="{FF2B5EF4-FFF2-40B4-BE49-F238E27FC236}">
                  <a16:creationId xmlns:a16="http://schemas.microsoft.com/office/drawing/2014/main" id="{2858F6B6-CEE1-F85B-BE9B-00EDFC640495}"/>
                </a:ext>
              </a:extLst>
            </p:cNvPr>
            <p:cNvGrpSpPr/>
            <p:nvPr/>
          </p:nvGrpSpPr>
          <p:grpSpPr>
            <a:xfrm>
              <a:off x="-1" y="0"/>
              <a:ext cx="11525459" cy="6858000"/>
              <a:chOff x="-1" y="0"/>
              <a:chExt cx="11525459" cy="6858000"/>
            </a:xfrm>
          </p:grpSpPr>
          <p:sp>
            <p:nvSpPr>
              <p:cNvPr id="26" name="Rectangle 25">
                <a:extLst>
                  <a:ext uri="{FF2B5EF4-FFF2-40B4-BE49-F238E27FC236}">
                    <a16:creationId xmlns:a16="http://schemas.microsoft.com/office/drawing/2014/main" id="{7A35EE92-AA64-D372-427D-A76CB59D30E3}"/>
                  </a:ext>
                </a:extLst>
              </p:cNvPr>
              <p:cNvSpPr/>
              <p:nvPr/>
            </p:nvSpPr>
            <p:spPr>
              <a:xfrm>
                <a:off x="-1" y="0"/>
                <a:ext cx="10711543" cy="6858000"/>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Rectangle: Rounded Corners 27">
                <a:extLst>
                  <a:ext uri="{FF2B5EF4-FFF2-40B4-BE49-F238E27FC236}">
                    <a16:creationId xmlns:a16="http://schemas.microsoft.com/office/drawing/2014/main" id="{47761A2C-D73A-922C-91A9-2647861C8BEA}"/>
                  </a:ext>
                </a:extLst>
              </p:cNvPr>
              <p:cNvSpPr/>
              <p:nvPr/>
            </p:nvSpPr>
            <p:spPr>
              <a:xfrm>
                <a:off x="10520623" y="2858756"/>
                <a:ext cx="1004835" cy="753626"/>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18" name="Group 17">
              <a:extLst>
                <a:ext uri="{FF2B5EF4-FFF2-40B4-BE49-F238E27FC236}">
                  <a16:creationId xmlns:a16="http://schemas.microsoft.com/office/drawing/2014/main" id="{996E181E-C85E-3025-1007-E5962ABA10B8}"/>
                </a:ext>
              </a:extLst>
            </p:cNvPr>
            <p:cNvGrpSpPr/>
            <p:nvPr/>
          </p:nvGrpSpPr>
          <p:grpSpPr>
            <a:xfrm>
              <a:off x="6256420" y="756036"/>
              <a:ext cx="3753854" cy="4686246"/>
              <a:chOff x="6192251" y="473896"/>
              <a:chExt cx="3753854" cy="4686246"/>
            </a:xfrm>
          </p:grpSpPr>
          <p:sp>
            <p:nvSpPr>
              <p:cNvPr id="20" name="TextBox 19">
                <a:extLst>
                  <a:ext uri="{FF2B5EF4-FFF2-40B4-BE49-F238E27FC236}">
                    <a16:creationId xmlns:a16="http://schemas.microsoft.com/office/drawing/2014/main" id="{7F9ABBAA-214F-280B-C0FF-5618641AE766}"/>
                  </a:ext>
                </a:extLst>
              </p:cNvPr>
              <p:cNvSpPr txBox="1"/>
              <p:nvPr/>
            </p:nvSpPr>
            <p:spPr>
              <a:xfrm>
                <a:off x="6192252" y="473896"/>
                <a:ext cx="3753853" cy="1077218"/>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3)CONTROL MODULE</a:t>
                </a:r>
              </a:p>
            </p:txBody>
          </p:sp>
          <p:sp>
            <p:nvSpPr>
              <p:cNvPr id="24" name="TextBox 23">
                <a:extLst>
                  <a:ext uri="{FF2B5EF4-FFF2-40B4-BE49-F238E27FC236}">
                    <a16:creationId xmlns:a16="http://schemas.microsoft.com/office/drawing/2014/main" id="{81E67CBA-68CC-9376-EE17-24B491AE51CE}"/>
                  </a:ext>
                </a:extLst>
              </p:cNvPr>
              <p:cNvSpPr txBox="1"/>
              <p:nvPr/>
            </p:nvSpPr>
            <p:spPr>
              <a:xfrm>
                <a:off x="6192251" y="1909078"/>
                <a:ext cx="3753853" cy="1631216"/>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BREADBOARD-</a:t>
                </a:r>
              </a:p>
              <a:p>
                <a:r>
                  <a:rPr lang="en-IN" sz="2400" dirty="0">
                    <a:latin typeface="Times New Roman" panose="02020603050405020304" pitchFamily="18" charset="0"/>
                    <a:cs typeface="Times New Roman" panose="02020603050405020304" pitchFamily="18" charset="0"/>
                  </a:rPr>
                  <a:t>CONNECTS VARIOUS COMPONENTS OF THE SYSTEM</a:t>
                </a:r>
              </a:p>
            </p:txBody>
          </p:sp>
          <p:sp>
            <p:nvSpPr>
              <p:cNvPr id="25" name="TextBox 24">
                <a:extLst>
                  <a:ext uri="{FF2B5EF4-FFF2-40B4-BE49-F238E27FC236}">
                    <a16:creationId xmlns:a16="http://schemas.microsoft.com/office/drawing/2014/main" id="{1DAD0DCC-D859-A8D8-7EF2-44E5DCDC24BC}"/>
                  </a:ext>
                </a:extLst>
              </p:cNvPr>
              <p:cNvSpPr txBox="1"/>
              <p:nvPr/>
            </p:nvSpPr>
            <p:spPr>
              <a:xfrm>
                <a:off x="6192251" y="3898258"/>
                <a:ext cx="3753853" cy="1261884"/>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ARDUINO UNO-</a:t>
                </a:r>
              </a:p>
              <a:p>
                <a:r>
                  <a:rPr lang="en-IN" sz="2400" dirty="0">
                    <a:latin typeface="Times New Roman" panose="02020603050405020304" pitchFamily="18" charset="0"/>
                    <a:cs typeface="Times New Roman" panose="02020603050405020304" pitchFamily="18" charset="0"/>
                  </a:rPr>
                  <a:t>OPERATES THE EXHAUST FAN,LED </a:t>
                </a:r>
              </a:p>
            </p:txBody>
          </p:sp>
        </p:grpSp>
        <p:sp>
          <p:nvSpPr>
            <p:cNvPr id="19" name="TextBox 18">
              <a:extLst>
                <a:ext uri="{FF2B5EF4-FFF2-40B4-BE49-F238E27FC236}">
                  <a16:creationId xmlns:a16="http://schemas.microsoft.com/office/drawing/2014/main" id="{BBAB491B-EC55-9DCF-2592-DDD53F4C299C}"/>
                </a:ext>
              </a:extLst>
            </p:cNvPr>
            <p:cNvSpPr txBox="1"/>
            <p:nvPr/>
          </p:nvSpPr>
          <p:spPr>
            <a:xfrm>
              <a:off x="10711542" y="2842941"/>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3</a:t>
              </a:r>
            </a:p>
          </p:txBody>
        </p:sp>
      </p:grpSp>
      <p:grpSp>
        <p:nvGrpSpPr>
          <p:cNvPr id="29" name="Group 28">
            <a:extLst>
              <a:ext uri="{FF2B5EF4-FFF2-40B4-BE49-F238E27FC236}">
                <a16:creationId xmlns:a16="http://schemas.microsoft.com/office/drawing/2014/main" id="{9602D67E-B0CF-B2CD-801C-CC7BEF80F74A}"/>
              </a:ext>
            </a:extLst>
          </p:cNvPr>
          <p:cNvGrpSpPr/>
          <p:nvPr/>
        </p:nvGrpSpPr>
        <p:grpSpPr>
          <a:xfrm>
            <a:off x="-2030632" y="75792"/>
            <a:ext cx="11525459" cy="6858000"/>
            <a:chOff x="-1" y="0"/>
            <a:chExt cx="11525459" cy="6858000"/>
          </a:xfrm>
        </p:grpSpPr>
        <p:grpSp>
          <p:nvGrpSpPr>
            <p:cNvPr id="30" name="Group 29">
              <a:extLst>
                <a:ext uri="{FF2B5EF4-FFF2-40B4-BE49-F238E27FC236}">
                  <a16:creationId xmlns:a16="http://schemas.microsoft.com/office/drawing/2014/main" id="{EAEC8166-C2F2-ADC5-398E-D215D6B354A8}"/>
                </a:ext>
              </a:extLst>
            </p:cNvPr>
            <p:cNvGrpSpPr/>
            <p:nvPr/>
          </p:nvGrpSpPr>
          <p:grpSpPr>
            <a:xfrm>
              <a:off x="-1" y="0"/>
              <a:ext cx="11525459" cy="6858000"/>
              <a:chOff x="-1" y="0"/>
              <a:chExt cx="11525459" cy="6858000"/>
            </a:xfrm>
          </p:grpSpPr>
          <p:sp>
            <p:nvSpPr>
              <p:cNvPr id="36" name="Rectangle 35">
                <a:extLst>
                  <a:ext uri="{FF2B5EF4-FFF2-40B4-BE49-F238E27FC236}">
                    <a16:creationId xmlns:a16="http://schemas.microsoft.com/office/drawing/2014/main" id="{9786EE21-7E1B-D3A3-800E-F963A1FE4B99}"/>
                  </a:ext>
                </a:extLst>
              </p:cNvPr>
              <p:cNvSpPr/>
              <p:nvPr/>
            </p:nvSpPr>
            <p:spPr>
              <a:xfrm>
                <a:off x="-1" y="0"/>
                <a:ext cx="10711543" cy="68580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Rectangle: Rounded Corners 36">
                <a:extLst>
                  <a:ext uri="{FF2B5EF4-FFF2-40B4-BE49-F238E27FC236}">
                    <a16:creationId xmlns:a16="http://schemas.microsoft.com/office/drawing/2014/main" id="{56C854AB-38DD-3E72-7C87-D314E53CA90C}"/>
                  </a:ext>
                </a:extLst>
              </p:cNvPr>
              <p:cNvSpPr/>
              <p:nvPr/>
            </p:nvSpPr>
            <p:spPr>
              <a:xfrm>
                <a:off x="10520623" y="1750925"/>
                <a:ext cx="1004835" cy="753626"/>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31" name="Group 30">
              <a:extLst>
                <a:ext uri="{FF2B5EF4-FFF2-40B4-BE49-F238E27FC236}">
                  <a16:creationId xmlns:a16="http://schemas.microsoft.com/office/drawing/2014/main" id="{A299ABCC-4B05-0B87-D14F-460523AC1232}"/>
                </a:ext>
              </a:extLst>
            </p:cNvPr>
            <p:cNvGrpSpPr/>
            <p:nvPr/>
          </p:nvGrpSpPr>
          <p:grpSpPr>
            <a:xfrm>
              <a:off x="5772248" y="673707"/>
              <a:ext cx="4267200" cy="2958188"/>
              <a:chOff x="5772248" y="673707"/>
              <a:chExt cx="4267200" cy="2958188"/>
            </a:xfrm>
          </p:grpSpPr>
          <p:sp>
            <p:nvSpPr>
              <p:cNvPr id="34" name="TextBox 33">
                <a:extLst>
                  <a:ext uri="{FF2B5EF4-FFF2-40B4-BE49-F238E27FC236}">
                    <a16:creationId xmlns:a16="http://schemas.microsoft.com/office/drawing/2014/main" id="{F9D7AE88-D5EB-2568-0838-8E79DC8B8C01}"/>
                  </a:ext>
                </a:extLst>
              </p:cNvPr>
              <p:cNvSpPr txBox="1"/>
              <p:nvPr/>
            </p:nvSpPr>
            <p:spPr>
              <a:xfrm>
                <a:off x="5772248" y="673707"/>
                <a:ext cx="4106779" cy="1077218"/>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4)COMMUNICATION MODULE</a:t>
                </a:r>
              </a:p>
            </p:txBody>
          </p:sp>
          <p:sp>
            <p:nvSpPr>
              <p:cNvPr id="35" name="TextBox 34">
                <a:extLst>
                  <a:ext uri="{FF2B5EF4-FFF2-40B4-BE49-F238E27FC236}">
                    <a16:creationId xmlns:a16="http://schemas.microsoft.com/office/drawing/2014/main" id="{24BB4C2A-375F-3BBA-C92B-49F8BEB41027}"/>
                  </a:ext>
                </a:extLst>
              </p:cNvPr>
              <p:cNvSpPr txBox="1"/>
              <p:nvPr/>
            </p:nvSpPr>
            <p:spPr>
              <a:xfrm>
                <a:off x="5772248" y="2000679"/>
                <a:ext cx="4267200" cy="1631216"/>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SIM 800L- </a:t>
                </a:r>
                <a:r>
                  <a:rPr lang="en-IN" sz="2400" dirty="0">
                    <a:latin typeface="Times New Roman" panose="02020603050405020304" pitchFamily="18" charset="0"/>
                    <a:cs typeface="Times New Roman" panose="02020603050405020304" pitchFamily="18" charset="0"/>
                  </a:rPr>
                  <a:t>FACILATES COMMUNICATION WITH EXTERNAL DEVICES BY GIVING CALL</a:t>
                </a:r>
                <a:endParaRPr lang="en-IN" sz="2800" dirty="0">
                  <a:latin typeface="Times New Roman" panose="02020603050405020304" pitchFamily="18" charset="0"/>
                  <a:cs typeface="Times New Roman" panose="02020603050405020304" pitchFamily="18" charset="0"/>
                </a:endParaRPr>
              </a:p>
            </p:txBody>
          </p:sp>
        </p:grpSp>
        <p:sp>
          <p:nvSpPr>
            <p:cNvPr id="33" name="TextBox 32">
              <a:extLst>
                <a:ext uri="{FF2B5EF4-FFF2-40B4-BE49-F238E27FC236}">
                  <a16:creationId xmlns:a16="http://schemas.microsoft.com/office/drawing/2014/main" id="{B1E3365D-A01D-C35F-E120-6D43DC0702CB}"/>
                </a:ext>
              </a:extLst>
            </p:cNvPr>
            <p:cNvSpPr txBox="1"/>
            <p:nvPr/>
          </p:nvSpPr>
          <p:spPr>
            <a:xfrm>
              <a:off x="10730092" y="1750925"/>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4</a:t>
              </a:r>
            </a:p>
          </p:txBody>
        </p:sp>
      </p:grpSp>
      <p:grpSp>
        <p:nvGrpSpPr>
          <p:cNvPr id="38" name="Group 37">
            <a:extLst>
              <a:ext uri="{FF2B5EF4-FFF2-40B4-BE49-F238E27FC236}">
                <a16:creationId xmlns:a16="http://schemas.microsoft.com/office/drawing/2014/main" id="{0CCAEAFE-BBD8-C0C9-F65D-AEA9B38C8589}"/>
              </a:ext>
            </a:extLst>
          </p:cNvPr>
          <p:cNvGrpSpPr/>
          <p:nvPr/>
        </p:nvGrpSpPr>
        <p:grpSpPr>
          <a:xfrm>
            <a:off x="-2771148" y="125800"/>
            <a:ext cx="11473873" cy="6858000"/>
            <a:chOff x="51584" y="-66903"/>
            <a:chExt cx="11473873" cy="6858000"/>
          </a:xfrm>
        </p:grpSpPr>
        <p:grpSp>
          <p:nvGrpSpPr>
            <p:cNvPr id="39" name="Group 38">
              <a:extLst>
                <a:ext uri="{FF2B5EF4-FFF2-40B4-BE49-F238E27FC236}">
                  <a16:creationId xmlns:a16="http://schemas.microsoft.com/office/drawing/2014/main" id="{5BE1FDD2-447E-132A-3B97-4905253FE193}"/>
                </a:ext>
              </a:extLst>
            </p:cNvPr>
            <p:cNvGrpSpPr/>
            <p:nvPr/>
          </p:nvGrpSpPr>
          <p:grpSpPr>
            <a:xfrm>
              <a:off x="51584" y="-66903"/>
              <a:ext cx="11473873" cy="6858000"/>
              <a:chOff x="51584" y="-66903"/>
              <a:chExt cx="11473873" cy="6858000"/>
            </a:xfrm>
          </p:grpSpPr>
          <p:sp>
            <p:nvSpPr>
              <p:cNvPr id="44" name="Rectangle 43">
                <a:extLst>
                  <a:ext uri="{FF2B5EF4-FFF2-40B4-BE49-F238E27FC236}">
                    <a16:creationId xmlns:a16="http://schemas.microsoft.com/office/drawing/2014/main" id="{75392A88-AFEF-A9BA-A902-7F88EC1FDFDC}"/>
                  </a:ext>
                </a:extLst>
              </p:cNvPr>
              <p:cNvSpPr/>
              <p:nvPr/>
            </p:nvSpPr>
            <p:spPr>
              <a:xfrm>
                <a:off x="51584" y="-66903"/>
                <a:ext cx="10711543"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Rounded Corners 44">
                <a:extLst>
                  <a:ext uri="{FF2B5EF4-FFF2-40B4-BE49-F238E27FC236}">
                    <a16:creationId xmlns:a16="http://schemas.microsoft.com/office/drawing/2014/main" id="{C519DE58-6A3A-4C70-532E-B124FE8DFA86}"/>
                  </a:ext>
                </a:extLst>
              </p:cNvPr>
              <p:cNvSpPr/>
              <p:nvPr/>
            </p:nvSpPr>
            <p:spPr>
              <a:xfrm>
                <a:off x="10520622" y="653143"/>
                <a:ext cx="1004835" cy="753626"/>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40" name="Group 39">
              <a:extLst>
                <a:ext uri="{FF2B5EF4-FFF2-40B4-BE49-F238E27FC236}">
                  <a16:creationId xmlns:a16="http://schemas.microsoft.com/office/drawing/2014/main" id="{9AF9858E-9AB2-D81B-3305-B3093C9F5D2E}"/>
                </a:ext>
              </a:extLst>
            </p:cNvPr>
            <p:cNvGrpSpPr/>
            <p:nvPr/>
          </p:nvGrpSpPr>
          <p:grpSpPr>
            <a:xfrm>
              <a:off x="5772246" y="653143"/>
              <a:ext cx="4267200" cy="3042920"/>
              <a:chOff x="5772246" y="653143"/>
              <a:chExt cx="4267200" cy="3042920"/>
            </a:xfrm>
          </p:grpSpPr>
          <p:sp>
            <p:nvSpPr>
              <p:cNvPr id="42" name="TextBox 41">
                <a:extLst>
                  <a:ext uri="{FF2B5EF4-FFF2-40B4-BE49-F238E27FC236}">
                    <a16:creationId xmlns:a16="http://schemas.microsoft.com/office/drawing/2014/main" id="{51BB936F-0378-B10F-4F78-C7A3EC8686CA}"/>
                  </a:ext>
                </a:extLst>
              </p:cNvPr>
              <p:cNvSpPr txBox="1"/>
              <p:nvPr/>
            </p:nvSpPr>
            <p:spPr>
              <a:xfrm>
                <a:off x="5772246" y="653143"/>
                <a:ext cx="4106779" cy="1077218"/>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5)VENTILATION MODULE</a:t>
                </a:r>
              </a:p>
            </p:txBody>
          </p:sp>
          <p:sp>
            <p:nvSpPr>
              <p:cNvPr id="43" name="TextBox 42">
                <a:extLst>
                  <a:ext uri="{FF2B5EF4-FFF2-40B4-BE49-F238E27FC236}">
                    <a16:creationId xmlns:a16="http://schemas.microsoft.com/office/drawing/2014/main" id="{5D7D47A8-7C79-A230-EAA2-362A06E5419E}"/>
                  </a:ext>
                </a:extLst>
              </p:cNvPr>
              <p:cNvSpPr txBox="1"/>
              <p:nvPr/>
            </p:nvSpPr>
            <p:spPr>
              <a:xfrm>
                <a:off x="5772246" y="2064847"/>
                <a:ext cx="4267200" cy="1631216"/>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EXHAUST FAN-</a:t>
                </a:r>
                <a:r>
                  <a:rPr lang="en-IN" sz="2400" dirty="0">
                    <a:latin typeface="Times New Roman" panose="02020603050405020304" pitchFamily="18" charset="0"/>
                    <a:cs typeface="Times New Roman" panose="02020603050405020304" pitchFamily="18" charset="0"/>
                  </a:rPr>
                  <a:t>HELPS IN VENTILATION AND EXPEL GASES IN CASE OF GAS LEAKAGE</a:t>
                </a:r>
                <a:endParaRPr lang="en-IN" sz="2800" dirty="0">
                  <a:latin typeface="Times New Roman" panose="02020603050405020304" pitchFamily="18" charset="0"/>
                  <a:cs typeface="Times New Roman" panose="02020603050405020304" pitchFamily="18" charset="0"/>
                </a:endParaRPr>
              </a:p>
            </p:txBody>
          </p:sp>
        </p:grpSp>
        <p:sp>
          <p:nvSpPr>
            <p:cNvPr id="41" name="TextBox 40">
              <a:extLst>
                <a:ext uri="{FF2B5EF4-FFF2-40B4-BE49-F238E27FC236}">
                  <a16:creationId xmlns:a16="http://schemas.microsoft.com/office/drawing/2014/main" id="{5F71A310-9E76-F052-A0FE-8993981CB169}"/>
                </a:ext>
              </a:extLst>
            </p:cNvPr>
            <p:cNvSpPr txBox="1"/>
            <p:nvPr/>
          </p:nvSpPr>
          <p:spPr>
            <a:xfrm>
              <a:off x="10878501" y="626111"/>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5</a:t>
              </a:r>
            </a:p>
          </p:txBody>
        </p:sp>
      </p:grpSp>
    </p:spTree>
    <p:extLst>
      <p:ext uri="{BB962C8B-B14F-4D97-AF65-F5344CB8AC3E}">
        <p14:creationId xmlns:p14="http://schemas.microsoft.com/office/powerpoint/2010/main" val="1447427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70CB62-3749-1516-22CB-95661E0D1FAD}"/>
              </a:ext>
            </a:extLst>
          </p:cNvPr>
          <p:cNvSpPr txBox="1"/>
          <p:nvPr/>
        </p:nvSpPr>
        <p:spPr>
          <a:xfrm>
            <a:off x="816077" y="619433"/>
            <a:ext cx="5899355"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CIRCUIT DIAGRAM</a:t>
            </a:r>
          </a:p>
        </p:txBody>
      </p:sp>
      <p:pic>
        <p:nvPicPr>
          <p:cNvPr id="1026" name="Picture 2">
            <a:extLst>
              <a:ext uri="{FF2B5EF4-FFF2-40B4-BE49-F238E27FC236}">
                <a16:creationId xmlns:a16="http://schemas.microsoft.com/office/drawing/2014/main" id="{703ADA97-80E2-BF34-88B1-E54990110B7C}"/>
              </a:ext>
            </a:extLst>
          </p:cNvPr>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1666707" y="491613"/>
            <a:ext cx="8858585" cy="6249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414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anim calcmode="lin" valueType="num">
                                      <p:cBhvr additive="base">
                                        <p:cTn id="11" dur="1000" fill="hold"/>
                                        <p:tgtEl>
                                          <p:spTgt spid="1026"/>
                                        </p:tgtEl>
                                        <p:attrNameLst>
                                          <p:attrName>ppt_x</p:attrName>
                                        </p:attrNameLst>
                                      </p:cBhvr>
                                      <p:tavLst>
                                        <p:tav tm="0">
                                          <p:val>
                                            <p:strVal val="#ppt_x"/>
                                          </p:val>
                                        </p:tav>
                                        <p:tav tm="100000">
                                          <p:val>
                                            <p:strVal val="#ppt_x"/>
                                          </p:val>
                                        </p:tav>
                                      </p:tavLst>
                                    </p:anim>
                                    <p:anim calcmode="lin" valueType="num">
                                      <p:cBhvr additive="base">
                                        <p:cTn id="12" dur="10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2BC49F-4FF5-7F78-C5EE-7587415C6ACD}"/>
              </a:ext>
            </a:extLst>
          </p:cNvPr>
          <p:cNvSpPr txBox="1"/>
          <p:nvPr/>
        </p:nvSpPr>
        <p:spPr>
          <a:xfrm>
            <a:off x="432619" y="432619"/>
            <a:ext cx="6823587" cy="923330"/>
          </a:xfrm>
          <a:prstGeom prst="rect">
            <a:avLst/>
          </a:prstGeom>
          <a:noFill/>
        </p:spPr>
        <p:txBody>
          <a:bodyPr wrap="square" rtlCol="0">
            <a:spAutoFit/>
          </a:bodyPr>
          <a:lstStyle/>
          <a:p>
            <a:r>
              <a:rPr lang="en-IN" sz="5400" dirty="0">
                <a:latin typeface="Times New Roman" panose="02020603050405020304" pitchFamily="18" charset="0"/>
                <a:cs typeface="Times New Roman" panose="02020603050405020304" pitchFamily="18" charset="0"/>
              </a:rPr>
              <a:t>RESULT</a:t>
            </a:r>
          </a:p>
        </p:txBody>
      </p:sp>
      <p:pic>
        <p:nvPicPr>
          <p:cNvPr id="4" name="Picture 3">
            <a:extLst>
              <a:ext uri="{FF2B5EF4-FFF2-40B4-BE49-F238E27FC236}">
                <a16:creationId xmlns:a16="http://schemas.microsoft.com/office/drawing/2014/main" id="{F718AC96-1DA2-CE41-A363-61A8DE015BB1}"/>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383457" y="1369142"/>
            <a:ext cx="8005533" cy="4119716"/>
          </a:xfrm>
          <a:prstGeom prst="rect">
            <a:avLst/>
          </a:prstGeom>
        </p:spPr>
      </p:pic>
      <p:pic>
        <p:nvPicPr>
          <p:cNvPr id="6" name="Picture 5">
            <a:extLst>
              <a:ext uri="{FF2B5EF4-FFF2-40B4-BE49-F238E27FC236}">
                <a16:creationId xmlns:a16="http://schemas.microsoft.com/office/drawing/2014/main" id="{0D2ED860-6AA9-2E48-0B36-DFF9A8CDA4D0}"/>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8589976" y="970935"/>
            <a:ext cx="3326722" cy="4517923"/>
          </a:xfrm>
          <a:prstGeom prst="rect">
            <a:avLst/>
          </a:prstGeom>
        </p:spPr>
      </p:pic>
    </p:spTree>
    <p:extLst>
      <p:ext uri="{BB962C8B-B14F-4D97-AF65-F5344CB8AC3E}">
        <p14:creationId xmlns:p14="http://schemas.microsoft.com/office/powerpoint/2010/main" val="267234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100000">
              <a:schemeClr val="accent1">
                <a:lumMod val="50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4" descr="What are the applications of IoT?">
            <a:extLst>
              <a:ext uri="{FF2B5EF4-FFF2-40B4-BE49-F238E27FC236}">
                <a16:creationId xmlns:a16="http://schemas.microsoft.com/office/drawing/2014/main" id="{4CA017A7-82B8-5135-DD8C-859FEC724B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449908"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D16F1792-DF29-A612-9686-A62EFE574ED5}"/>
              </a:ext>
            </a:extLst>
          </p:cNvPr>
          <p:cNvSpPr/>
          <p:nvPr/>
        </p:nvSpPr>
        <p:spPr>
          <a:xfrm>
            <a:off x="6218443" y="626806"/>
            <a:ext cx="5884608" cy="5604387"/>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IN" sz="2800" dirty="0">
                <a:latin typeface="Times New Roman" panose="02020603050405020304" pitchFamily="18" charset="0"/>
                <a:cs typeface="Times New Roman" panose="02020603050405020304" pitchFamily="18" charset="0"/>
              </a:rPr>
              <a:t>Gas leakage imposes a significant threat to both safety of beings and the properties present in that particular area. This also affects the environment when harmful gasses are emitted in the air. Hence there is a constant need to monitor the gas value present in order to detect any leak that might take place</a:t>
            </a:r>
          </a:p>
        </p:txBody>
      </p:sp>
      <p:sp>
        <p:nvSpPr>
          <p:cNvPr id="7" name="Rectangle 6">
            <a:extLst>
              <a:ext uri="{FF2B5EF4-FFF2-40B4-BE49-F238E27FC236}">
                <a16:creationId xmlns:a16="http://schemas.microsoft.com/office/drawing/2014/main" id="{C3B27CCA-C2AD-A9F9-AB97-D373E786D79F}"/>
              </a:ext>
            </a:extLst>
          </p:cNvPr>
          <p:cNvSpPr/>
          <p:nvPr/>
        </p:nvSpPr>
        <p:spPr>
          <a:xfrm>
            <a:off x="211392" y="626806"/>
            <a:ext cx="5884608" cy="560438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7200" dirty="0">
                <a:solidFill>
                  <a:schemeClr val="tx1">
                    <a:lumMod val="65000"/>
                    <a:lumOff val="35000"/>
                  </a:schemeClr>
                </a:solidFill>
                <a:latin typeface="Times New Roman" panose="02020603050405020304" pitchFamily="18" charset="0"/>
                <a:cs typeface="Times New Roman" panose="02020603050405020304" pitchFamily="18" charset="0"/>
              </a:rPr>
              <a:t>PROBLEM STATEMENT</a:t>
            </a:r>
          </a:p>
        </p:txBody>
      </p:sp>
    </p:spTree>
    <p:extLst>
      <p:ext uri="{BB962C8B-B14F-4D97-AF65-F5344CB8AC3E}">
        <p14:creationId xmlns:p14="http://schemas.microsoft.com/office/powerpoint/2010/main" val="1319223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100000">
              <a:schemeClr val="accent1">
                <a:lumMod val="50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4" descr="What are the applications of IoT?">
            <a:extLst>
              <a:ext uri="{FF2B5EF4-FFF2-40B4-BE49-F238E27FC236}">
                <a16:creationId xmlns:a16="http://schemas.microsoft.com/office/drawing/2014/main" id="{4CA017A7-82B8-5135-DD8C-859FEC724B3B}"/>
              </a:ext>
            </a:extLst>
          </p:cNvPr>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3974920" y="2442753"/>
            <a:ext cx="4242160" cy="1972494"/>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AD5DBDEA-02F6-A461-FE37-7334D8CDA2EA}"/>
              </a:ext>
            </a:extLst>
          </p:cNvPr>
          <p:cNvGrpSpPr/>
          <p:nvPr/>
        </p:nvGrpSpPr>
        <p:grpSpPr>
          <a:xfrm>
            <a:off x="3153696" y="626807"/>
            <a:ext cx="5884608" cy="5604387"/>
            <a:chOff x="5884608" y="528482"/>
            <a:chExt cx="5884608" cy="5604387"/>
          </a:xfrm>
        </p:grpSpPr>
        <p:sp>
          <p:nvSpPr>
            <p:cNvPr id="9" name="Rectangle 8">
              <a:extLst>
                <a:ext uri="{FF2B5EF4-FFF2-40B4-BE49-F238E27FC236}">
                  <a16:creationId xmlns:a16="http://schemas.microsoft.com/office/drawing/2014/main" id="{D16F1792-DF29-A612-9686-A62EFE574ED5}"/>
                </a:ext>
              </a:extLst>
            </p:cNvPr>
            <p:cNvSpPr/>
            <p:nvPr/>
          </p:nvSpPr>
          <p:spPr>
            <a:xfrm>
              <a:off x="5884608" y="528482"/>
              <a:ext cx="5884608" cy="5604387"/>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IN"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E2A0045-043C-A3C0-D4E8-0C0B756CC6D4}"/>
                </a:ext>
              </a:extLst>
            </p:cNvPr>
            <p:cNvSpPr txBox="1"/>
            <p:nvPr/>
          </p:nvSpPr>
          <p:spPr>
            <a:xfrm>
              <a:off x="6420464" y="1077579"/>
              <a:ext cx="4719484" cy="923330"/>
            </a:xfrm>
            <a:prstGeom prst="rect">
              <a:avLst/>
            </a:prstGeom>
            <a:noFill/>
          </p:spPr>
          <p:txBody>
            <a:bodyPr wrap="square" rtlCol="0">
              <a:spAutoFit/>
            </a:bodyPr>
            <a:lstStyle/>
            <a:p>
              <a:r>
                <a:rPr lang="en-IN" sz="4800" dirty="0">
                  <a:latin typeface="Times New Roman" panose="02020603050405020304" pitchFamily="18" charset="0"/>
                  <a:cs typeface="Times New Roman" panose="02020603050405020304" pitchFamily="18" charset="0"/>
                </a:rPr>
                <a:t>KEY</a:t>
              </a:r>
              <a:r>
                <a:rPr lang="en-IN" sz="5400" dirty="0">
                  <a:latin typeface="Times New Roman" panose="02020603050405020304" pitchFamily="18" charset="0"/>
                  <a:cs typeface="Times New Roman" panose="02020603050405020304" pitchFamily="18" charset="0"/>
                </a:rPr>
                <a:t> </a:t>
              </a:r>
              <a:r>
                <a:rPr lang="en-IN" sz="4800" dirty="0">
                  <a:latin typeface="Times New Roman" panose="02020603050405020304" pitchFamily="18" charset="0"/>
                  <a:cs typeface="Times New Roman" panose="02020603050405020304" pitchFamily="18" charset="0"/>
                </a:rPr>
                <a:t>FEATURES</a:t>
              </a:r>
            </a:p>
          </p:txBody>
        </p:sp>
        <p:sp>
          <p:nvSpPr>
            <p:cNvPr id="6" name="TextBox 5">
              <a:extLst>
                <a:ext uri="{FF2B5EF4-FFF2-40B4-BE49-F238E27FC236}">
                  <a16:creationId xmlns:a16="http://schemas.microsoft.com/office/drawing/2014/main" id="{8769C462-9587-A265-C5DD-E9B7DFD582A7}"/>
                </a:ext>
              </a:extLst>
            </p:cNvPr>
            <p:cNvSpPr txBox="1"/>
            <p:nvPr/>
          </p:nvSpPr>
          <p:spPr>
            <a:xfrm>
              <a:off x="6631856" y="2281084"/>
              <a:ext cx="4508092"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REAL-TIME MONITORING</a:t>
              </a:r>
            </a:p>
          </p:txBody>
        </p:sp>
        <p:sp>
          <p:nvSpPr>
            <p:cNvPr id="8" name="TextBox 7">
              <a:extLst>
                <a:ext uri="{FF2B5EF4-FFF2-40B4-BE49-F238E27FC236}">
                  <a16:creationId xmlns:a16="http://schemas.microsoft.com/office/drawing/2014/main" id="{41F46296-9F8C-78C1-267A-74E38082A14B}"/>
                </a:ext>
              </a:extLst>
            </p:cNvPr>
            <p:cNvSpPr txBox="1"/>
            <p:nvPr/>
          </p:nvSpPr>
          <p:spPr>
            <a:xfrm>
              <a:off x="6631856" y="2974258"/>
              <a:ext cx="4508092"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IMMEDIATE ALERTS</a:t>
              </a:r>
            </a:p>
          </p:txBody>
        </p:sp>
        <p:sp>
          <p:nvSpPr>
            <p:cNvPr id="10" name="TextBox 9">
              <a:extLst>
                <a:ext uri="{FF2B5EF4-FFF2-40B4-BE49-F238E27FC236}">
                  <a16:creationId xmlns:a16="http://schemas.microsoft.com/office/drawing/2014/main" id="{82E23C53-F893-8AFE-2E7A-09FA2229E281}"/>
                </a:ext>
              </a:extLst>
            </p:cNvPr>
            <p:cNvSpPr txBox="1"/>
            <p:nvPr/>
          </p:nvSpPr>
          <p:spPr>
            <a:xfrm>
              <a:off x="6631856" y="3678718"/>
              <a:ext cx="4508092"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AUTOMATED RESPONSE</a:t>
              </a:r>
            </a:p>
          </p:txBody>
        </p:sp>
        <p:sp>
          <p:nvSpPr>
            <p:cNvPr id="11" name="TextBox 10">
              <a:extLst>
                <a:ext uri="{FF2B5EF4-FFF2-40B4-BE49-F238E27FC236}">
                  <a16:creationId xmlns:a16="http://schemas.microsoft.com/office/drawing/2014/main" id="{732D34F7-10EF-4071-5A1A-E8DFB9CBB8CD}"/>
                </a:ext>
              </a:extLst>
            </p:cNvPr>
            <p:cNvSpPr txBox="1"/>
            <p:nvPr/>
          </p:nvSpPr>
          <p:spPr>
            <a:xfrm>
              <a:off x="6631856" y="4379489"/>
              <a:ext cx="4508092"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REMOTE NOTIFICATION</a:t>
              </a:r>
            </a:p>
          </p:txBody>
        </p:sp>
      </p:grpSp>
      <p:sp>
        <p:nvSpPr>
          <p:cNvPr id="7" name="Rectangle 6">
            <a:extLst>
              <a:ext uri="{FF2B5EF4-FFF2-40B4-BE49-F238E27FC236}">
                <a16:creationId xmlns:a16="http://schemas.microsoft.com/office/drawing/2014/main" id="{C3B27CCA-C2AD-A9F9-AB97-D373E786D79F}"/>
              </a:ext>
            </a:extLst>
          </p:cNvPr>
          <p:cNvSpPr/>
          <p:nvPr/>
        </p:nvSpPr>
        <p:spPr>
          <a:xfrm>
            <a:off x="3153696" y="626807"/>
            <a:ext cx="5884608" cy="560438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600" dirty="0">
                <a:solidFill>
                  <a:schemeClr val="tx1">
                    <a:lumMod val="65000"/>
                    <a:lumOff val="35000"/>
                  </a:schemeClr>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4554764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100000">
              <a:schemeClr val="accent1">
                <a:lumMod val="50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4" descr="What are the applications of IoT?">
            <a:extLst>
              <a:ext uri="{FF2B5EF4-FFF2-40B4-BE49-F238E27FC236}">
                <a16:creationId xmlns:a16="http://schemas.microsoft.com/office/drawing/2014/main" id="{4CA017A7-82B8-5135-DD8C-859FEC724B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60826" cy="6980903"/>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AD5DBDEA-02F6-A461-FE37-7334D8CDA2EA}"/>
              </a:ext>
            </a:extLst>
          </p:cNvPr>
          <p:cNvGrpSpPr/>
          <p:nvPr/>
        </p:nvGrpSpPr>
        <p:grpSpPr>
          <a:xfrm>
            <a:off x="6096000" y="626806"/>
            <a:ext cx="5884608" cy="5604387"/>
            <a:chOff x="5884608" y="528482"/>
            <a:chExt cx="5884608" cy="5604387"/>
          </a:xfrm>
        </p:grpSpPr>
        <p:sp>
          <p:nvSpPr>
            <p:cNvPr id="9" name="Rectangle 8">
              <a:extLst>
                <a:ext uri="{FF2B5EF4-FFF2-40B4-BE49-F238E27FC236}">
                  <a16:creationId xmlns:a16="http://schemas.microsoft.com/office/drawing/2014/main" id="{D16F1792-DF29-A612-9686-A62EFE574ED5}"/>
                </a:ext>
              </a:extLst>
            </p:cNvPr>
            <p:cNvSpPr/>
            <p:nvPr/>
          </p:nvSpPr>
          <p:spPr>
            <a:xfrm>
              <a:off x="5884608" y="528482"/>
              <a:ext cx="5884608" cy="5604387"/>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IN"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E2A0045-043C-A3C0-D4E8-0C0B756CC6D4}"/>
                </a:ext>
              </a:extLst>
            </p:cNvPr>
            <p:cNvSpPr txBox="1"/>
            <p:nvPr/>
          </p:nvSpPr>
          <p:spPr>
            <a:xfrm>
              <a:off x="6420464" y="1077579"/>
              <a:ext cx="4719484" cy="923330"/>
            </a:xfrm>
            <a:prstGeom prst="rect">
              <a:avLst/>
            </a:prstGeom>
            <a:noFill/>
          </p:spPr>
          <p:txBody>
            <a:bodyPr wrap="square" rtlCol="0">
              <a:spAutoFit/>
            </a:bodyPr>
            <a:lstStyle/>
            <a:p>
              <a:r>
                <a:rPr lang="en-IN" sz="4800" dirty="0">
                  <a:latin typeface="Times New Roman" panose="02020603050405020304" pitchFamily="18" charset="0"/>
                  <a:cs typeface="Times New Roman" panose="02020603050405020304" pitchFamily="18" charset="0"/>
                </a:rPr>
                <a:t>KEY</a:t>
              </a:r>
              <a:r>
                <a:rPr lang="en-IN" sz="5400" dirty="0">
                  <a:latin typeface="Times New Roman" panose="02020603050405020304" pitchFamily="18" charset="0"/>
                  <a:cs typeface="Times New Roman" panose="02020603050405020304" pitchFamily="18" charset="0"/>
                </a:rPr>
                <a:t> </a:t>
              </a:r>
              <a:r>
                <a:rPr lang="en-IN" sz="4800" dirty="0">
                  <a:latin typeface="Times New Roman" panose="02020603050405020304" pitchFamily="18" charset="0"/>
                  <a:cs typeface="Times New Roman" panose="02020603050405020304" pitchFamily="18" charset="0"/>
                </a:rPr>
                <a:t>FEATURES</a:t>
              </a:r>
            </a:p>
          </p:txBody>
        </p:sp>
        <p:sp>
          <p:nvSpPr>
            <p:cNvPr id="6" name="TextBox 5">
              <a:extLst>
                <a:ext uri="{FF2B5EF4-FFF2-40B4-BE49-F238E27FC236}">
                  <a16:creationId xmlns:a16="http://schemas.microsoft.com/office/drawing/2014/main" id="{8769C462-9587-A265-C5DD-E9B7DFD582A7}"/>
                </a:ext>
              </a:extLst>
            </p:cNvPr>
            <p:cNvSpPr txBox="1"/>
            <p:nvPr/>
          </p:nvSpPr>
          <p:spPr>
            <a:xfrm>
              <a:off x="6631856" y="2281084"/>
              <a:ext cx="4508092"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REAL-TIME MONITORING</a:t>
              </a:r>
            </a:p>
          </p:txBody>
        </p:sp>
        <p:sp>
          <p:nvSpPr>
            <p:cNvPr id="8" name="TextBox 7">
              <a:extLst>
                <a:ext uri="{FF2B5EF4-FFF2-40B4-BE49-F238E27FC236}">
                  <a16:creationId xmlns:a16="http://schemas.microsoft.com/office/drawing/2014/main" id="{41F46296-9F8C-78C1-267A-74E38082A14B}"/>
                </a:ext>
              </a:extLst>
            </p:cNvPr>
            <p:cNvSpPr txBox="1"/>
            <p:nvPr/>
          </p:nvSpPr>
          <p:spPr>
            <a:xfrm>
              <a:off x="6631856" y="2974258"/>
              <a:ext cx="4508092"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IMMEDIATE ALERTS</a:t>
              </a:r>
            </a:p>
          </p:txBody>
        </p:sp>
        <p:sp>
          <p:nvSpPr>
            <p:cNvPr id="10" name="TextBox 9">
              <a:extLst>
                <a:ext uri="{FF2B5EF4-FFF2-40B4-BE49-F238E27FC236}">
                  <a16:creationId xmlns:a16="http://schemas.microsoft.com/office/drawing/2014/main" id="{82E23C53-F893-8AFE-2E7A-09FA2229E281}"/>
                </a:ext>
              </a:extLst>
            </p:cNvPr>
            <p:cNvSpPr txBox="1"/>
            <p:nvPr/>
          </p:nvSpPr>
          <p:spPr>
            <a:xfrm>
              <a:off x="6631856" y="3678718"/>
              <a:ext cx="4508092"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AUTOMATED RESPONSE</a:t>
              </a:r>
            </a:p>
          </p:txBody>
        </p:sp>
        <p:sp>
          <p:nvSpPr>
            <p:cNvPr id="11" name="TextBox 10">
              <a:extLst>
                <a:ext uri="{FF2B5EF4-FFF2-40B4-BE49-F238E27FC236}">
                  <a16:creationId xmlns:a16="http://schemas.microsoft.com/office/drawing/2014/main" id="{732D34F7-10EF-4071-5A1A-E8DFB9CBB8CD}"/>
                </a:ext>
              </a:extLst>
            </p:cNvPr>
            <p:cNvSpPr txBox="1"/>
            <p:nvPr/>
          </p:nvSpPr>
          <p:spPr>
            <a:xfrm>
              <a:off x="6631856" y="4379489"/>
              <a:ext cx="4508092"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REMOTE NOTIFICATION</a:t>
              </a:r>
            </a:p>
          </p:txBody>
        </p:sp>
      </p:grpSp>
      <p:sp>
        <p:nvSpPr>
          <p:cNvPr id="7" name="Rectangle 6">
            <a:extLst>
              <a:ext uri="{FF2B5EF4-FFF2-40B4-BE49-F238E27FC236}">
                <a16:creationId xmlns:a16="http://schemas.microsoft.com/office/drawing/2014/main" id="{C3B27CCA-C2AD-A9F9-AB97-D373E786D79F}"/>
              </a:ext>
            </a:extLst>
          </p:cNvPr>
          <p:cNvSpPr/>
          <p:nvPr/>
        </p:nvSpPr>
        <p:spPr>
          <a:xfrm>
            <a:off x="117980" y="626806"/>
            <a:ext cx="5884608" cy="560438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600" dirty="0">
                <a:solidFill>
                  <a:schemeClr val="tx1">
                    <a:lumMod val="65000"/>
                    <a:lumOff val="35000"/>
                  </a:schemeClr>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7046965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75000"/>
              </a:schemeClr>
            </a:gs>
            <a:gs pos="74000">
              <a:schemeClr val="accent4">
                <a:lumMod val="60000"/>
                <a:lumOff val="40000"/>
              </a:schemeClr>
            </a:gs>
            <a:gs pos="83000">
              <a:schemeClr val="accent4">
                <a:lumMod val="50000"/>
              </a:schemeClr>
            </a:gs>
            <a:gs pos="100000">
              <a:schemeClr val="accent4">
                <a:lumMod val="5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CBFBF7-44E8-75BA-2A33-0B8D7FF4B3E7}"/>
              </a:ext>
            </a:extLst>
          </p:cNvPr>
          <p:cNvSpPr txBox="1"/>
          <p:nvPr/>
        </p:nvSpPr>
        <p:spPr>
          <a:xfrm>
            <a:off x="685800" y="367748"/>
            <a:ext cx="6221896" cy="1015663"/>
          </a:xfrm>
          <a:prstGeom prst="rect">
            <a:avLst/>
          </a:prstGeom>
          <a:noFill/>
        </p:spPr>
        <p:txBody>
          <a:bodyPr wrap="square" rtlCol="0">
            <a:spAutoFit/>
          </a:bodyPr>
          <a:lstStyle/>
          <a:p>
            <a:r>
              <a:rPr lang="en-IN" sz="6000" dirty="0">
                <a:latin typeface="Times New Roman" panose="02020603050405020304" pitchFamily="18" charset="0"/>
                <a:cs typeface="Times New Roman" panose="02020603050405020304" pitchFamily="18" charset="0"/>
              </a:rPr>
              <a:t>FUTURE SCOPE</a:t>
            </a:r>
          </a:p>
        </p:txBody>
      </p:sp>
      <p:grpSp>
        <p:nvGrpSpPr>
          <p:cNvPr id="8" name="Group 7">
            <a:extLst>
              <a:ext uri="{FF2B5EF4-FFF2-40B4-BE49-F238E27FC236}">
                <a16:creationId xmlns:a16="http://schemas.microsoft.com/office/drawing/2014/main" id="{AC140653-9AE0-823B-333F-33DC73B7E67B}"/>
              </a:ext>
            </a:extLst>
          </p:cNvPr>
          <p:cNvGrpSpPr/>
          <p:nvPr/>
        </p:nvGrpSpPr>
        <p:grpSpPr>
          <a:xfrm>
            <a:off x="587477" y="1404233"/>
            <a:ext cx="10938601" cy="2990865"/>
            <a:chOff x="587477" y="1404233"/>
            <a:chExt cx="10938601" cy="2990865"/>
          </a:xfrm>
        </p:grpSpPr>
        <p:sp>
          <p:nvSpPr>
            <p:cNvPr id="3" name="TextBox 2">
              <a:extLst>
                <a:ext uri="{FF2B5EF4-FFF2-40B4-BE49-F238E27FC236}">
                  <a16:creationId xmlns:a16="http://schemas.microsoft.com/office/drawing/2014/main" id="{22A9FC7E-A88C-DE0D-3DF3-59EFAC6B97C4}"/>
                </a:ext>
              </a:extLst>
            </p:cNvPr>
            <p:cNvSpPr txBox="1"/>
            <p:nvPr/>
          </p:nvSpPr>
          <p:spPr>
            <a:xfrm>
              <a:off x="705678" y="1404233"/>
              <a:ext cx="10820400" cy="584775"/>
            </a:xfrm>
            <a:prstGeom prst="rect">
              <a:avLst/>
            </a:prstGeom>
            <a:noFill/>
          </p:spPr>
          <p:txBody>
            <a:bodyPr wrap="square" rtlCol="0">
              <a:spAutoFit/>
            </a:bodyPr>
            <a:lstStyle/>
            <a:p>
              <a:pPr marL="457200" indent="-4572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IMPROVED SENSOR TECHNOLOGY</a:t>
              </a:r>
            </a:p>
          </p:txBody>
        </p:sp>
        <p:sp>
          <p:nvSpPr>
            <p:cNvPr id="4" name="TextBox 3">
              <a:extLst>
                <a:ext uri="{FF2B5EF4-FFF2-40B4-BE49-F238E27FC236}">
                  <a16:creationId xmlns:a16="http://schemas.microsoft.com/office/drawing/2014/main" id="{6AED631E-25AB-CB14-8912-D499180C7067}"/>
                </a:ext>
              </a:extLst>
            </p:cNvPr>
            <p:cNvSpPr txBox="1"/>
            <p:nvPr/>
          </p:nvSpPr>
          <p:spPr>
            <a:xfrm>
              <a:off x="695739" y="2508913"/>
              <a:ext cx="10820400" cy="1077218"/>
            </a:xfrm>
            <a:prstGeom prst="rect">
              <a:avLst/>
            </a:prstGeom>
            <a:noFill/>
          </p:spPr>
          <p:txBody>
            <a:bodyPr wrap="square" rtlCol="0">
              <a:spAutoFit/>
            </a:bodyPr>
            <a:lstStyle/>
            <a:p>
              <a:pPr marL="457200" indent="-4572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ARTIFICIAL INTELLIGENCE AND MACHINE LEARNING</a:t>
              </a:r>
            </a:p>
          </p:txBody>
        </p:sp>
        <p:sp>
          <p:nvSpPr>
            <p:cNvPr id="5" name="TextBox 4">
              <a:extLst>
                <a:ext uri="{FF2B5EF4-FFF2-40B4-BE49-F238E27FC236}">
                  <a16:creationId xmlns:a16="http://schemas.microsoft.com/office/drawing/2014/main" id="{23B20CA6-11FC-3884-E24F-E6DA8D08C742}"/>
                </a:ext>
              </a:extLst>
            </p:cNvPr>
            <p:cNvSpPr txBox="1"/>
            <p:nvPr/>
          </p:nvSpPr>
          <p:spPr>
            <a:xfrm>
              <a:off x="675860" y="3517936"/>
              <a:ext cx="10820400" cy="584775"/>
            </a:xfrm>
            <a:prstGeom prst="rect">
              <a:avLst/>
            </a:prstGeom>
            <a:noFill/>
          </p:spPr>
          <p:txBody>
            <a:bodyPr wrap="square" rtlCol="0">
              <a:spAutoFit/>
            </a:bodyPr>
            <a:lstStyle/>
            <a:p>
              <a:endParaRPr lang="en-IN" sz="3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3618135-2CE1-9A71-F959-C41F162CE376}"/>
                </a:ext>
              </a:extLst>
            </p:cNvPr>
            <p:cNvSpPr txBox="1"/>
            <p:nvPr/>
          </p:nvSpPr>
          <p:spPr>
            <a:xfrm>
              <a:off x="587477" y="3810323"/>
              <a:ext cx="10820400" cy="584775"/>
            </a:xfrm>
            <a:prstGeom prst="rect">
              <a:avLst/>
            </a:prstGeom>
            <a:noFill/>
          </p:spPr>
          <p:txBody>
            <a:bodyPr wrap="square" rtlCol="0">
              <a:spAutoFit/>
            </a:bodyPr>
            <a:lstStyle/>
            <a:p>
              <a:pPr marL="457200" indent="-4572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INTEGRATION WITH BLOCK CHAIN</a:t>
              </a:r>
            </a:p>
          </p:txBody>
        </p:sp>
      </p:grpSp>
    </p:spTree>
    <p:extLst>
      <p:ext uri="{BB962C8B-B14F-4D97-AF65-F5344CB8AC3E}">
        <p14:creationId xmlns:p14="http://schemas.microsoft.com/office/powerpoint/2010/main" val="3228035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0-#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01FACB9F-6FD1-3DEC-8E31-02BDC3FFC6AC}"/>
              </a:ext>
            </a:extLst>
          </p:cNvPr>
          <p:cNvGrpSpPr/>
          <p:nvPr/>
        </p:nvGrpSpPr>
        <p:grpSpPr>
          <a:xfrm>
            <a:off x="5879690" y="0"/>
            <a:ext cx="6312310" cy="6858000"/>
            <a:chOff x="5879690" y="0"/>
            <a:chExt cx="6312310" cy="6858000"/>
          </a:xfrm>
          <a:blipFill dpi="0" rotWithShape="1">
            <a:blip r:embed="rId2">
              <a:alphaModFix amt="57000"/>
            </a:blip>
            <a:srcRect/>
            <a:tile tx="0" ty="0" sx="100000" sy="100000" flip="none" algn="tl"/>
          </a:blipFill>
        </p:grpSpPr>
        <p:sp>
          <p:nvSpPr>
            <p:cNvPr id="2" name="Rectangle 1">
              <a:extLst>
                <a:ext uri="{FF2B5EF4-FFF2-40B4-BE49-F238E27FC236}">
                  <a16:creationId xmlns:a16="http://schemas.microsoft.com/office/drawing/2014/main" id="{B20272D3-8396-0F16-99B7-26692C26A443}"/>
                </a:ext>
              </a:extLst>
            </p:cNvPr>
            <p:cNvSpPr/>
            <p:nvPr/>
          </p:nvSpPr>
          <p:spPr>
            <a:xfrm>
              <a:off x="5879690" y="0"/>
              <a:ext cx="6312310" cy="1966452"/>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80DE2169-1C89-2451-9B0D-1CD633BBF43D}"/>
                </a:ext>
              </a:extLst>
            </p:cNvPr>
            <p:cNvSpPr/>
            <p:nvPr/>
          </p:nvSpPr>
          <p:spPr>
            <a:xfrm>
              <a:off x="7393858" y="2445774"/>
              <a:ext cx="4798142" cy="1966452"/>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585956E2-FFBB-B822-3D2F-A7F451109F66}"/>
                </a:ext>
              </a:extLst>
            </p:cNvPr>
            <p:cNvSpPr/>
            <p:nvPr/>
          </p:nvSpPr>
          <p:spPr>
            <a:xfrm>
              <a:off x="5879690" y="4891548"/>
              <a:ext cx="6312310" cy="1966452"/>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TextBox 5">
            <a:extLst>
              <a:ext uri="{FF2B5EF4-FFF2-40B4-BE49-F238E27FC236}">
                <a16:creationId xmlns:a16="http://schemas.microsoft.com/office/drawing/2014/main" id="{EDB94A66-6867-E8D3-99B2-BA42100969E5}"/>
              </a:ext>
            </a:extLst>
          </p:cNvPr>
          <p:cNvSpPr txBox="1"/>
          <p:nvPr/>
        </p:nvSpPr>
        <p:spPr>
          <a:xfrm>
            <a:off x="611221" y="2061053"/>
            <a:ext cx="6782637" cy="3046988"/>
          </a:xfrm>
          <a:prstGeom prst="rect">
            <a:avLst/>
          </a:prstGeom>
          <a:noFill/>
        </p:spPr>
        <p:txBody>
          <a:bodyPr wrap="square" rtlCol="0">
            <a:spAutoFit/>
          </a:bodyPr>
          <a:lstStyle/>
          <a:p>
            <a:r>
              <a:rPr lang="en-IN" sz="9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6312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0-#ppt_w/2"/>
                                          </p:val>
                                        </p:tav>
                                        <p:tav tm="100000">
                                          <p:val>
                                            <p:strVal val="#ppt_x"/>
                                          </p:val>
                                        </p:tav>
                                      </p:tavLst>
                                    </p:anim>
                                    <p:anim calcmode="lin" valueType="num">
                                      <p:cBhvr additive="base">
                                        <p:cTn id="12"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100000">
              <a:schemeClr val="accent1">
                <a:lumMod val="50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4" descr="What are the applications of IoT?">
            <a:extLst>
              <a:ext uri="{FF2B5EF4-FFF2-40B4-BE49-F238E27FC236}">
                <a16:creationId xmlns:a16="http://schemas.microsoft.com/office/drawing/2014/main" id="{4CA017A7-82B8-5135-DD8C-859FEC724B3B}"/>
              </a:ext>
            </a:extLst>
          </p:cNvPr>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3974920" y="2442753"/>
            <a:ext cx="4242160" cy="197249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D16F1792-DF29-A612-9686-A62EFE574ED5}"/>
              </a:ext>
            </a:extLst>
          </p:cNvPr>
          <p:cNvSpPr/>
          <p:nvPr/>
        </p:nvSpPr>
        <p:spPr>
          <a:xfrm>
            <a:off x="3153696" y="626807"/>
            <a:ext cx="5884608" cy="5604387"/>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IN" sz="2800" dirty="0">
                <a:latin typeface="Times New Roman" panose="02020603050405020304" pitchFamily="18" charset="0"/>
                <a:cs typeface="Times New Roman" panose="02020603050405020304" pitchFamily="18" charset="0"/>
              </a:rPr>
              <a:t>Gas Leakage impacts a significant threat to both life and property. Hence Gas Leakage Detection System are important for safeguarding lives and properties against the danger posed by leaking gas such as methane, propane etc. Early detection is crucial in preventing accidents ,explosion  and health hazard associated with gas leaks </a:t>
            </a:r>
          </a:p>
        </p:txBody>
      </p:sp>
      <p:sp>
        <p:nvSpPr>
          <p:cNvPr id="7" name="Rectangle 6">
            <a:extLst>
              <a:ext uri="{FF2B5EF4-FFF2-40B4-BE49-F238E27FC236}">
                <a16:creationId xmlns:a16="http://schemas.microsoft.com/office/drawing/2014/main" id="{C3B27CCA-C2AD-A9F9-AB97-D373E786D79F}"/>
              </a:ext>
            </a:extLst>
          </p:cNvPr>
          <p:cNvSpPr/>
          <p:nvPr/>
        </p:nvSpPr>
        <p:spPr>
          <a:xfrm>
            <a:off x="3153696" y="626807"/>
            <a:ext cx="5884608" cy="560438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5400" dirty="0">
                <a:solidFill>
                  <a:schemeClr val="tx1">
                    <a:lumMod val="65000"/>
                    <a:lumOff val="35000"/>
                  </a:schemeClr>
                </a:solidFill>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4229304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100000">
              <a:schemeClr val="accent1">
                <a:lumMod val="50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4" descr="What are the applications of IoT?">
            <a:extLst>
              <a:ext uri="{FF2B5EF4-FFF2-40B4-BE49-F238E27FC236}">
                <a16:creationId xmlns:a16="http://schemas.microsoft.com/office/drawing/2014/main" id="{4CA017A7-82B8-5135-DD8C-859FEC724B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D16F1792-DF29-A612-9686-A62EFE574ED5}"/>
              </a:ext>
            </a:extLst>
          </p:cNvPr>
          <p:cNvSpPr/>
          <p:nvPr/>
        </p:nvSpPr>
        <p:spPr>
          <a:xfrm>
            <a:off x="6096000" y="626805"/>
            <a:ext cx="5884608" cy="5604387"/>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IN" sz="2800" dirty="0">
                <a:latin typeface="Times New Roman" panose="02020603050405020304" pitchFamily="18" charset="0"/>
                <a:cs typeface="Times New Roman" panose="02020603050405020304" pitchFamily="18" charset="0"/>
              </a:rPr>
              <a:t>Gas Leakage impacts a significant threat to both life and property. Hence Gas Leakage Detection System are important for safeguarding lives and properties against the danger posed by leaking gas such as methane, propane etc. Early detection is crucial in preventing accidents ,explosion  and health hazard associated with gas leaks </a:t>
            </a:r>
          </a:p>
        </p:txBody>
      </p:sp>
      <p:sp>
        <p:nvSpPr>
          <p:cNvPr id="7" name="Rectangle 6">
            <a:extLst>
              <a:ext uri="{FF2B5EF4-FFF2-40B4-BE49-F238E27FC236}">
                <a16:creationId xmlns:a16="http://schemas.microsoft.com/office/drawing/2014/main" id="{C3B27CCA-C2AD-A9F9-AB97-D373E786D79F}"/>
              </a:ext>
            </a:extLst>
          </p:cNvPr>
          <p:cNvSpPr/>
          <p:nvPr/>
        </p:nvSpPr>
        <p:spPr>
          <a:xfrm>
            <a:off x="95863" y="626806"/>
            <a:ext cx="5884608" cy="560438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5400" dirty="0">
                <a:solidFill>
                  <a:schemeClr val="tx1">
                    <a:lumMod val="65000"/>
                    <a:lumOff val="35000"/>
                  </a:schemeClr>
                </a:solidFill>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9264477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100000">
              <a:schemeClr val="accent1">
                <a:lumMod val="50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4" descr="What are the applications of IoT?">
            <a:extLst>
              <a:ext uri="{FF2B5EF4-FFF2-40B4-BE49-F238E27FC236}">
                <a16:creationId xmlns:a16="http://schemas.microsoft.com/office/drawing/2014/main" id="{4CA017A7-82B8-5135-DD8C-859FEC724B3B}"/>
              </a:ext>
            </a:extLst>
          </p:cNvPr>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3974920" y="2442753"/>
            <a:ext cx="4242160" cy="197249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D16F1792-DF29-A612-9686-A62EFE574ED5}"/>
              </a:ext>
            </a:extLst>
          </p:cNvPr>
          <p:cNvSpPr/>
          <p:nvPr/>
        </p:nvSpPr>
        <p:spPr>
          <a:xfrm>
            <a:off x="3153696" y="626807"/>
            <a:ext cx="5884608" cy="5604387"/>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just">
              <a:lnSpc>
                <a:spcPct val="20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PROTECT LIFE AND PROPERTY</a:t>
            </a:r>
          </a:p>
          <a:p>
            <a:pPr marL="457200" indent="-457200">
              <a:lnSpc>
                <a:spcPct val="20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MINIMIZE ENVIRONMENTAL IMPACT</a:t>
            </a:r>
          </a:p>
          <a:p>
            <a:pPr marL="457200" indent="-457200">
              <a:lnSpc>
                <a:spcPct val="20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ASSET PRESERVATION</a:t>
            </a:r>
          </a:p>
          <a:p>
            <a:pPr marL="457200" indent="-457200">
              <a:lnSpc>
                <a:spcPct val="20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PUBLIC CONFIDENCE</a:t>
            </a:r>
          </a:p>
          <a:p>
            <a:pPr marL="457200" indent="-457200" algn="just">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C3B27CCA-C2AD-A9F9-AB97-D373E786D79F}"/>
              </a:ext>
            </a:extLst>
          </p:cNvPr>
          <p:cNvSpPr/>
          <p:nvPr/>
        </p:nvSpPr>
        <p:spPr>
          <a:xfrm>
            <a:off x="3153696" y="626807"/>
            <a:ext cx="5884608" cy="560438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7200" dirty="0">
                <a:solidFill>
                  <a:schemeClr val="tx1">
                    <a:lumMod val="65000"/>
                    <a:lumOff val="35000"/>
                  </a:schemeClr>
                </a:solidFill>
                <a:latin typeface="Times New Roman" panose="02020603050405020304" pitchFamily="18" charset="0"/>
                <a:cs typeface="Times New Roman" panose="02020603050405020304" pitchFamily="18" charset="0"/>
              </a:rPr>
              <a:t>PURPOSE</a:t>
            </a:r>
          </a:p>
        </p:txBody>
      </p:sp>
    </p:spTree>
    <p:extLst>
      <p:ext uri="{BB962C8B-B14F-4D97-AF65-F5344CB8AC3E}">
        <p14:creationId xmlns:p14="http://schemas.microsoft.com/office/powerpoint/2010/main" val="3787477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100000">
              <a:schemeClr val="accent1">
                <a:lumMod val="50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4" descr="What are the applications of IoT?">
            <a:extLst>
              <a:ext uri="{FF2B5EF4-FFF2-40B4-BE49-F238E27FC236}">
                <a16:creationId xmlns:a16="http://schemas.microsoft.com/office/drawing/2014/main" id="{4CA017A7-82B8-5135-DD8C-859FEC724B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8658"/>
            <a:ext cx="12192000" cy="693665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D16F1792-DF29-A612-9686-A62EFE574ED5}"/>
              </a:ext>
            </a:extLst>
          </p:cNvPr>
          <p:cNvSpPr/>
          <p:nvPr/>
        </p:nvSpPr>
        <p:spPr>
          <a:xfrm>
            <a:off x="6201696" y="626805"/>
            <a:ext cx="5884608" cy="5604387"/>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just">
              <a:lnSpc>
                <a:spcPct val="20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PROTECT LIFE AND PROPERTY</a:t>
            </a:r>
          </a:p>
          <a:p>
            <a:pPr marL="457200" indent="-457200">
              <a:lnSpc>
                <a:spcPct val="20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MINIMIZE ENVIRONMENTAL IMPACT</a:t>
            </a:r>
          </a:p>
          <a:p>
            <a:pPr marL="457200" indent="-457200">
              <a:lnSpc>
                <a:spcPct val="20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ASSET PRESERVATION</a:t>
            </a:r>
          </a:p>
          <a:p>
            <a:pPr marL="457200" indent="-457200">
              <a:lnSpc>
                <a:spcPct val="20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PUBLIC CONFIDENCE</a:t>
            </a:r>
          </a:p>
          <a:p>
            <a:pPr marL="457200" indent="-457200" algn="just">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C3B27CCA-C2AD-A9F9-AB97-D373E786D79F}"/>
              </a:ext>
            </a:extLst>
          </p:cNvPr>
          <p:cNvSpPr/>
          <p:nvPr/>
        </p:nvSpPr>
        <p:spPr>
          <a:xfrm>
            <a:off x="105696" y="626806"/>
            <a:ext cx="5884608" cy="560438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7200" dirty="0">
                <a:solidFill>
                  <a:schemeClr val="tx1">
                    <a:lumMod val="65000"/>
                    <a:lumOff val="35000"/>
                  </a:schemeClr>
                </a:solidFill>
                <a:latin typeface="Times New Roman" panose="02020603050405020304" pitchFamily="18" charset="0"/>
                <a:cs typeface="Times New Roman" panose="02020603050405020304" pitchFamily="18" charset="0"/>
              </a:rPr>
              <a:t>PURPOSE</a:t>
            </a:r>
          </a:p>
        </p:txBody>
      </p:sp>
    </p:spTree>
    <p:extLst>
      <p:ext uri="{BB962C8B-B14F-4D97-AF65-F5344CB8AC3E}">
        <p14:creationId xmlns:p14="http://schemas.microsoft.com/office/powerpoint/2010/main" val="30508976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6000" r="-4000" b="-28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4DE09BB-B045-06ED-69BA-DC2E8E8BC472}"/>
              </a:ext>
            </a:extLst>
          </p:cNvPr>
          <p:cNvSpPr/>
          <p:nvPr/>
        </p:nvSpPr>
        <p:spPr>
          <a:xfrm>
            <a:off x="2811625" y="2118050"/>
            <a:ext cx="6568750" cy="262190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5400" dirty="0">
                <a:latin typeface="Times New Roman" panose="02020603050405020304" pitchFamily="18" charset="0"/>
                <a:cs typeface="Times New Roman" panose="02020603050405020304" pitchFamily="18" charset="0"/>
              </a:rPr>
              <a:t>TECHONOLOGIES </a:t>
            </a:r>
          </a:p>
        </p:txBody>
      </p:sp>
    </p:spTree>
    <p:extLst>
      <p:ext uri="{BB962C8B-B14F-4D97-AF65-F5344CB8AC3E}">
        <p14:creationId xmlns:p14="http://schemas.microsoft.com/office/powerpoint/2010/main" val="1893195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6000" r="-4000" b="-28000"/>
          </a:stretch>
        </a:blipFill>
        <a:effectLst/>
      </p:bgPr>
    </p:bg>
    <p:spTree>
      <p:nvGrpSpPr>
        <p:cNvPr id="1" name=""/>
        <p:cNvGrpSpPr/>
        <p:nvPr/>
      </p:nvGrpSpPr>
      <p:grpSpPr>
        <a:xfrm>
          <a:off x="0" y="0"/>
          <a:ext cx="0" cy="0"/>
          <a:chOff x="0" y="0"/>
          <a:chExt cx="0" cy="0"/>
        </a:xfrm>
      </p:grpSpPr>
      <p:pic>
        <p:nvPicPr>
          <p:cNvPr id="33" name="Picture 4" descr="Internet of Things IOT Conceptual Background with Workflow of End To End  Supply Chain As Illustration Stock Vector - Illustration of flow, icon:  72242423">
            <a:extLst>
              <a:ext uri="{FF2B5EF4-FFF2-40B4-BE49-F238E27FC236}">
                <a16:creationId xmlns:a16="http://schemas.microsoft.com/office/drawing/2014/main" id="{A0984158-8D39-34E8-D334-3BB065C4F920}"/>
              </a:ext>
            </a:extLst>
          </p:cNvPr>
          <p:cNvPicPr>
            <a:picLocks noChangeAspect="1" noChangeArrowheads="1"/>
          </p:cNvPicPr>
          <p:nvPr/>
        </p:nvPicPr>
        <p:blipFill rotWithShape="1">
          <a:blip r:embed="rId3" cstate="screen">
            <a:alphaModFix/>
            <a:extLst>
              <a:ext uri="{28A0092B-C50C-407E-A947-70E740481C1C}">
                <a14:useLocalDpi xmlns:a14="http://schemas.microsoft.com/office/drawing/2010/main" val="0"/>
              </a:ext>
            </a:extLst>
          </a:blip>
          <a:srcRect l="-1369" t="-267102"/>
          <a:stretch/>
        </p:blipFill>
        <p:spPr bwMode="auto">
          <a:xfrm>
            <a:off x="1112882" y="-3936491"/>
            <a:ext cx="9907144" cy="542261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1770886-4082-BA61-11EF-E8F1B034C1A8}"/>
              </a:ext>
            </a:extLst>
          </p:cNvPr>
          <p:cNvSpPr txBox="1"/>
          <p:nvPr/>
        </p:nvSpPr>
        <p:spPr>
          <a:xfrm>
            <a:off x="2608685" y="2443031"/>
            <a:ext cx="6915538" cy="632903"/>
          </a:xfrm>
          <a:prstGeom prst="rect">
            <a:avLst/>
          </a:prstGeom>
          <a:noFill/>
        </p:spPr>
        <p:txBody>
          <a:bodyPr wrap="square" rtlCol="0">
            <a:spAutoFit/>
          </a:bodyPr>
          <a:lstStyle/>
          <a:p>
            <a:endParaRPr lang="en-IN" dirty="0"/>
          </a:p>
        </p:txBody>
      </p:sp>
      <p:sp>
        <p:nvSpPr>
          <p:cNvPr id="13" name="TextBox 12">
            <a:extLst>
              <a:ext uri="{FF2B5EF4-FFF2-40B4-BE49-F238E27FC236}">
                <a16:creationId xmlns:a16="http://schemas.microsoft.com/office/drawing/2014/main" id="{BCEEF27E-A331-906C-6C6E-2424D7B11FD0}"/>
              </a:ext>
            </a:extLst>
          </p:cNvPr>
          <p:cNvSpPr txBox="1"/>
          <p:nvPr/>
        </p:nvSpPr>
        <p:spPr>
          <a:xfrm>
            <a:off x="2608685" y="3850481"/>
            <a:ext cx="6915538" cy="632903"/>
          </a:xfrm>
          <a:prstGeom prst="rect">
            <a:avLst/>
          </a:prstGeom>
          <a:noFill/>
        </p:spPr>
        <p:txBody>
          <a:bodyPr wrap="square" rtlCol="0">
            <a:spAutoFit/>
          </a:bodyPr>
          <a:lstStyle/>
          <a:p>
            <a:endParaRPr lang="en-IN" dirty="0"/>
          </a:p>
        </p:txBody>
      </p:sp>
      <p:sp>
        <p:nvSpPr>
          <p:cNvPr id="15" name="TextBox 14">
            <a:extLst>
              <a:ext uri="{FF2B5EF4-FFF2-40B4-BE49-F238E27FC236}">
                <a16:creationId xmlns:a16="http://schemas.microsoft.com/office/drawing/2014/main" id="{266208D2-0C73-CC79-C8B1-EC0B06CC9957}"/>
              </a:ext>
            </a:extLst>
          </p:cNvPr>
          <p:cNvSpPr txBox="1"/>
          <p:nvPr/>
        </p:nvSpPr>
        <p:spPr>
          <a:xfrm>
            <a:off x="2729205" y="4652855"/>
            <a:ext cx="6915538" cy="632903"/>
          </a:xfrm>
          <a:prstGeom prst="rect">
            <a:avLst/>
          </a:prstGeom>
          <a:noFill/>
        </p:spPr>
        <p:txBody>
          <a:bodyPr wrap="square" rtlCol="0">
            <a:spAutoFit/>
          </a:bodyPr>
          <a:lstStyle/>
          <a:p>
            <a:endParaRPr lang="en-IN" dirty="0"/>
          </a:p>
        </p:txBody>
      </p:sp>
      <p:grpSp>
        <p:nvGrpSpPr>
          <p:cNvPr id="24" name="Group 23">
            <a:extLst>
              <a:ext uri="{FF2B5EF4-FFF2-40B4-BE49-F238E27FC236}">
                <a16:creationId xmlns:a16="http://schemas.microsoft.com/office/drawing/2014/main" id="{8F8D1A61-F8B2-B1F1-3DA3-602397B5DB46}"/>
              </a:ext>
            </a:extLst>
          </p:cNvPr>
          <p:cNvGrpSpPr/>
          <p:nvPr/>
        </p:nvGrpSpPr>
        <p:grpSpPr>
          <a:xfrm>
            <a:off x="1690807" y="354691"/>
            <a:ext cx="9153330" cy="1110343"/>
            <a:chOff x="1323596" y="-354742"/>
            <a:chExt cx="9153330" cy="1110343"/>
          </a:xfrm>
        </p:grpSpPr>
        <p:sp>
          <p:nvSpPr>
            <p:cNvPr id="2" name="Rectangle: Rounded Corners 1">
              <a:extLst>
                <a:ext uri="{FF2B5EF4-FFF2-40B4-BE49-F238E27FC236}">
                  <a16:creationId xmlns:a16="http://schemas.microsoft.com/office/drawing/2014/main" id="{676BBCEE-76A6-AF8D-2B72-B956065066BC}"/>
                </a:ext>
              </a:extLst>
            </p:cNvPr>
            <p:cNvSpPr/>
            <p:nvPr/>
          </p:nvSpPr>
          <p:spPr>
            <a:xfrm>
              <a:off x="1323596" y="-354742"/>
              <a:ext cx="9153330" cy="1110343"/>
            </a:xfrm>
            <a:prstGeom prst="roundRect">
              <a:avLst>
                <a:gd name="adj" fmla="val 50000"/>
              </a:avLst>
            </a:prstGeom>
            <a:solidFill>
              <a:schemeClr val="bg1"/>
            </a:solidFill>
            <a:ln>
              <a:noFill/>
            </a:ln>
            <a:effectLst>
              <a:outerShdw blurRad="203200" dist="50800" dir="5400000" algn="ctr" rotWithShape="0">
                <a:srgbClr val="000000">
                  <a:alpha val="24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Graphic 5" descr="Magnifying glass with solid fill">
              <a:extLst>
                <a:ext uri="{FF2B5EF4-FFF2-40B4-BE49-F238E27FC236}">
                  <a16:creationId xmlns:a16="http://schemas.microsoft.com/office/drawing/2014/main" id="{0C38A0E3-A994-4323-41B5-C73F12C9BE5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71309" y="-182736"/>
              <a:ext cx="855306" cy="855306"/>
            </a:xfrm>
            <a:prstGeom prst="rect">
              <a:avLst/>
            </a:prstGeom>
          </p:spPr>
        </p:pic>
      </p:grpSp>
      <p:sp>
        <p:nvSpPr>
          <p:cNvPr id="9" name="TextBox 8">
            <a:extLst>
              <a:ext uri="{FF2B5EF4-FFF2-40B4-BE49-F238E27FC236}">
                <a16:creationId xmlns:a16="http://schemas.microsoft.com/office/drawing/2014/main" id="{3DA55924-7910-80D0-2ED7-CA8831A0C09E}"/>
              </a:ext>
            </a:extLst>
          </p:cNvPr>
          <p:cNvSpPr txBox="1"/>
          <p:nvPr/>
        </p:nvSpPr>
        <p:spPr>
          <a:xfrm>
            <a:off x="3213047" y="656472"/>
            <a:ext cx="7604449"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TECHNOLOGIES USED  </a:t>
            </a:r>
          </a:p>
        </p:txBody>
      </p:sp>
      <p:grpSp>
        <p:nvGrpSpPr>
          <p:cNvPr id="29" name="Group 28">
            <a:extLst>
              <a:ext uri="{FF2B5EF4-FFF2-40B4-BE49-F238E27FC236}">
                <a16:creationId xmlns:a16="http://schemas.microsoft.com/office/drawing/2014/main" id="{DED442A5-BF57-1260-71FB-16EC26D8853C}"/>
              </a:ext>
            </a:extLst>
          </p:cNvPr>
          <p:cNvGrpSpPr/>
          <p:nvPr/>
        </p:nvGrpSpPr>
        <p:grpSpPr>
          <a:xfrm>
            <a:off x="1558856" y="1358280"/>
            <a:ext cx="9161650" cy="5536144"/>
            <a:chOff x="1733855" y="1254390"/>
            <a:chExt cx="9161650" cy="5536144"/>
          </a:xfrm>
        </p:grpSpPr>
        <p:sp>
          <p:nvSpPr>
            <p:cNvPr id="3" name="Rectangle: Rounded Corners 2">
              <a:extLst>
                <a:ext uri="{FF2B5EF4-FFF2-40B4-BE49-F238E27FC236}">
                  <a16:creationId xmlns:a16="http://schemas.microsoft.com/office/drawing/2014/main" id="{6085F691-4DAD-6C68-1F2D-59A4789FEDFB}"/>
                </a:ext>
              </a:extLst>
            </p:cNvPr>
            <p:cNvSpPr/>
            <p:nvPr/>
          </p:nvSpPr>
          <p:spPr>
            <a:xfrm>
              <a:off x="1989436" y="1254390"/>
              <a:ext cx="8906069" cy="5536144"/>
            </a:xfrm>
            <a:prstGeom prst="roundRect">
              <a:avLst>
                <a:gd name="adj" fmla="val 12253"/>
              </a:avLst>
            </a:prstGeom>
            <a:solidFill>
              <a:schemeClr val="bg1">
                <a:alpha val="6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8A1CA749-5CC2-8947-DC20-F502189D9050}"/>
                </a:ext>
              </a:extLst>
            </p:cNvPr>
            <p:cNvSpPr txBox="1"/>
            <p:nvPr/>
          </p:nvSpPr>
          <p:spPr>
            <a:xfrm>
              <a:off x="2632648" y="2580963"/>
              <a:ext cx="3136652" cy="651084"/>
            </a:xfrm>
            <a:prstGeom prst="rect">
              <a:avLst/>
            </a:prstGeom>
            <a:noFill/>
          </p:spPr>
          <p:txBody>
            <a:bodyPr wrap="square" rtlCol="0">
              <a:spAutoFit/>
            </a:bodyPr>
            <a:lstStyle/>
            <a:p>
              <a:pPr algn="ctr"/>
              <a:r>
                <a:rPr lang="en-IN" sz="3600" dirty="0"/>
                <a:t>1)ARDUINO IDE</a:t>
              </a:r>
            </a:p>
          </p:txBody>
        </p:sp>
        <p:sp>
          <p:nvSpPr>
            <p:cNvPr id="17" name="TextBox 16">
              <a:extLst>
                <a:ext uri="{FF2B5EF4-FFF2-40B4-BE49-F238E27FC236}">
                  <a16:creationId xmlns:a16="http://schemas.microsoft.com/office/drawing/2014/main" id="{E89F61F5-B91C-7B3A-8B0D-3E6B00C38C03}"/>
                </a:ext>
              </a:extLst>
            </p:cNvPr>
            <p:cNvSpPr txBox="1"/>
            <p:nvPr/>
          </p:nvSpPr>
          <p:spPr>
            <a:xfrm>
              <a:off x="7081545" y="2909895"/>
              <a:ext cx="3376600" cy="646331"/>
            </a:xfrm>
            <a:prstGeom prst="rect">
              <a:avLst/>
            </a:prstGeom>
            <a:noFill/>
          </p:spPr>
          <p:txBody>
            <a:bodyPr wrap="square" rtlCol="0">
              <a:spAutoFit/>
            </a:bodyPr>
            <a:lstStyle/>
            <a:p>
              <a:pPr algn="ctr"/>
              <a:r>
                <a:rPr lang="en-IN" sz="3600" dirty="0"/>
                <a:t>2)ARDUINO UNO</a:t>
              </a:r>
            </a:p>
          </p:txBody>
        </p:sp>
        <p:sp>
          <p:nvSpPr>
            <p:cNvPr id="18" name="TextBox 17">
              <a:extLst>
                <a:ext uri="{FF2B5EF4-FFF2-40B4-BE49-F238E27FC236}">
                  <a16:creationId xmlns:a16="http://schemas.microsoft.com/office/drawing/2014/main" id="{C71A8692-8221-BCFF-55B3-31FF84BDCFF0}"/>
                </a:ext>
              </a:extLst>
            </p:cNvPr>
            <p:cNvSpPr txBox="1"/>
            <p:nvPr/>
          </p:nvSpPr>
          <p:spPr>
            <a:xfrm>
              <a:off x="7036749" y="3591141"/>
              <a:ext cx="3251044" cy="651084"/>
            </a:xfrm>
            <a:prstGeom prst="rect">
              <a:avLst/>
            </a:prstGeom>
            <a:noFill/>
          </p:spPr>
          <p:txBody>
            <a:bodyPr wrap="square" rtlCol="0">
              <a:spAutoFit/>
            </a:bodyPr>
            <a:lstStyle/>
            <a:p>
              <a:pPr algn="ctr"/>
              <a:r>
                <a:rPr lang="en-IN" sz="3600" dirty="0"/>
                <a:t>3)BREADBOARD</a:t>
              </a:r>
              <a:endParaRPr lang="en-IN" sz="2400" dirty="0"/>
            </a:p>
          </p:txBody>
        </p:sp>
        <p:sp>
          <p:nvSpPr>
            <p:cNvPr id="19" name="TextBox 18">
              <a:extLst>
                <a:ext uri="{FF2B5EF4-FFF2-40B4-BE49-F238E27FC236}">
                  <a16:creationId xmlns:a16="http://schemas.microsoft.com/office/drawing/2014/main" id="{3EF8622D-BF69-3CFD-5FCD-AA38DDCCE3FB}"/>
                </a:ext>
              </a:extLst>
            </p:cNvPr>
            <p:cNvSpPr txBox="1"/>
            <p:nvPr/>
          </p:nvSpPr>
          <p:spPr>
            <a:xfrm>
              <a:off x="6885876" y="4184045"/>
              <a:ext cx="3251045" cy="646331"/>
            </a:xfrm>
            <a:prstGeom prst="rect">
              <a:avLst/>
            </a:prstGeom>
            <a:noFill/>
          </p:spPr>
          <p:txBody>
            <a:bodyPr wrap="square" rtlCol="0">
              <a:spAutoFit/>
            </a:bodyPr>
            <a:lstStyle/>
            <a:p>
              <a:pPr algn="ctr"/>
              <a:r>
                <a:rPr lang="en-IN" sz="3200" dirty="0"/>
                <a:t>4)</a:t>
              </a:r>
              <a:r>
                <a:rPr lang="en-IN" sz="3600" dirty="0"/>
                <a:t>LCD DISPLAY</a:t>
              </a:r>
              <a:endParaRPr lang="en-IN" sz="3200" dirty="0"/>
            </a:p>
          </p:txBody>
        </p:sp>
        <p:sp>
          <p:nvSpPr>
            <p:cNvPr id="20" name="TextBox 19">
              <a:extLst>
                <a:ext uri="{FF2B5EF4-FFF2-40B4-BE49-F238E27FC236}">
                  <a16:creationId xmlns:a16="http://schemas.microsoft.com/office/drawing/2014/main" id="{EFC424BD-D3D3-2F9E-8531-C54FE20314CB}"/>
                </a:ext>
              </a:extLst>
            </p:cNvPr>
            <p:cNvSpPr txBox="1"/>
            <p:nvPr/>
          </p:nvSpPr>
          <p:spPr>
            <a:xfrm>
              <a:off x="6880303" y="4714218"/>
              <a:ext cx="1717509" cy="646331"/>
            </a:xfrm>
            <a:prstGeom prst="rect">
              <a:avLst/>
            </a:prstGeom>
            <a:noFill/>
          </p:spPr>
          <p:txBody>
            <a:bodyPr wrap="square" rtlCol="0">
              <a:spAutoFit/>
            </a:bodyPr>
            <a:lstStyle/>
            <a:p>
              <a:pPr algn="ctr"/>
              <a:r>
                <a:rPr lang="en-IN" sz="3200" dirty="0"/>
                <a:t>5)</a:t>
              </a:r>
              <a:r>
                <a:rPr lang="en-IN" sz="3600" dirty="0"/>
                <a:t>LED</a:t>
              </a:r>
              <a:endParaRPr lang="en-IN" sz="3200" dirty="0"/>
            </a:p>
          </p:txBody>
        </p:sp>
        <p:sp>
          <p:nvSpPr>
            <p:cNvPr id="21" name="TextBox 20">
              <a:extLst>
                <a:ext uri="{FF2B5EF4-FFF2-40B4-BE49-F238E27FC236}">
                  <a16:creationId xmlns:a16="http://schemas.microsoft.com/office/drawing/2014/main" id="{06042224-CE8E-868F-D613-5423263FD6C2}"/>
                </a:ext>
              </a:extLst>
            </p:cNvPr>
            <p:cNvSpPr txBox="1"/>
            <p:nvPr/>
          </p:nvSpPr>
          <p:spPr>
            <a:xfrm>
              <a:off x="6812534" y="5259929"/>
              <a:ext cx="2568044" cy="646331"/>
            </a:xfrm>
            <a:prstGeom prst="rect">
              <a:avLst/>
            </a:prstGeom>
            <a:noFill/>
          </p:spPr>
          <p:txBody>
            <a:bodyPr wrap="square" rtlCol="0">
              <a:spAutoFit/>
            </a:bodyPr>
            <a:lstStyle/>
            <a:p>
              <a:pPr algn="ctr"/>
              <a:r>
                <a:rPr lang="en-IN" sz="3200" dirty="0"/>
                <a:t>6)</a:t>
              </a:r>
              <a:r>
                <a:rPr lang="en-IN" sz="3600" dirty="0"/>
                <a:t>BUZZER</a:t>
              </a:r>
              <a:endParaRPr lang="en-IN" sz="3200" dirty="0"/>
            </a:p>
          </p:txBody>
        </p:sp>
        <p:sp>
          <p:nvSpPr>
            <p:cNvPr id="22" name="TextBox 21">
              <a:extLst>
                <a:ext uri="{FF2B5EF4-FFF2-40B4-BE49-F238E27FC236}">
                  <a16:creationId xmlns:a16="http://schemas.microsoft.com/office/drawing/2014/main" id="{62441C33-014D-6EC0-152A-6CFF84F0E719}"/>
                </a:ext>
              </a:extLst>
            </p:cNvPr>
            <p:cNvSpPr txBox="1"/>
            <p:nvPr/>
          </p:nvSpPr>
          <p:spPr>
            <a:xfrm>
              <a:off x="7096350" y="5856978"/>
              <a:ext cx="2349558" cy="646331"/>
            </a:xfrm>
            <a:prstGeom prst="rect">
              <a:avLst/>
            </a:prstGeom>
            <a:noFill/>
          </p:spPr>
          <p:txBody>
            <a:bodyPr wrap="square" rtlCol="0">
              <a:spAutoFit/>
            </a:bodyPr>
            <a:lstStyle/>
            <a:p>
              <a:pPr algn="ctr"/>
              <a:r>
                <a:rPr lang="en-IN" sz="3200" dirty="0"/>
                <a:t>7)</a:t>
              </a:r>
              <a:r>
                <a:rPr lang="en-IN" sz="3600" dirty="0"/>
                <a:t>SIM 800L</a:t>
              </a:r>
              <a:endParaRPr lang="en-IN" sz="3200" dirty="0"/>
            </a:p>
          </p:txBody>
        </p:sp>
        <p:sp>
          <p:nvSpPr>
            <p:cNvPr id="16" name="TextBox 15">
              <a:extLst>
                <a:ext uri="{FF2B5EF4-FFF2-40B4-BE49-F238E27FC236}">
                  <a16:creationId xmlns:a16="http://schemas.microsoft.com/office/drawing/2014/main" id="{7FB919F0-9FFD-2046-5AAD-74D51B6F4F6F}"/>
                </a:ext>
              </a:extLst>
            </p:cNvPr>
            <p:cNvSpPr txBox="1"/>
            <p:nvPr/>
          </p:nvSpPr>
          <p:spPr>
            <a:xfrm>
              <a:off x="6734820" y="2278405"/>
              <a:ext cx="3771681" cy="646331"/>
            </a:xfrm>
            <a:prstGeom prst="rect">
              <a:avLst/>
            </a:prstGeom>
            <a:noFill/>
          </p:spPr>
          <p:txBody>
            <a:bodyPr wrap="square" rtlCol="0">
              <a:spAutoFit/>
            </a:bodyPr>
            <a:lstStyle/>
            <a:p>
              <a:pPr algn="ctr"/>
              <a:r>
                <a:rPr lang="en-IN" sz="3600" dirty="0"/>
                <a:t>1)MQ2 SENSOR</a:t>
              </a:r>
            </a:p>
          </p:txBody>
        </p:sp>
        <p:sp>
          <p:nvSpPr>
            <p:cNvPr id="26" name="TextBox 25">
              <a:extLst>
                <a:ext uri="{FF2B5EF4-FFF2-40B4-BE49-F238E27FC236}">
                  <a16:creationId xmlns:a16="http://schemas.microsoft.com/office/drawing/2014/main" id="{C5518CE1-1985-711B-204D-665C456AE91B}"/>
                </a:ext>
              </a:extLst>
            </p:cNvPr>
            <p:cNvSpPr txBox="1"/>
            <p:nvPr/>
          </p:nvSpPr>
          <p:spPr>
            <a:xfrm>
              <a:off x="1733855" y="3250383"/>
              <a:ext cx="3136652" cy="651084"/>
            </a:xfrm>
            <a:prstGeom prst="rect">
              <a:avLst/>
            </a:prstGeom>
            <a:noFill/>
          </p:spPr>
          <p:txBody>
            <a:bodyPr wrap="square" rtlCol="0">
              <a:spAutoFit/>
            </a:bodyPr>
            <a:lstStyle/>
            <a:p>
              <a:pPr algn="ctr"/>
              <a:r>
                <a:rPr lang="en-IN" sz="3600" dirty="0"/>
                <a:t>2)C++</a:t>
              </a:r>
            </a:p>
          </p:txBody>
        </p:sp>
        <p:sp>
          <p:nvSpPr>
            <p:cNvPr id="4" name="TextBox 3">
              <a:extLst>
                <a:ext uri="{FF2B5EF4-FFF2-40B4-BE49-F238E27FC236}">
                  <a16:creationId xmlns:a16="http://schemas.microsoft.com/office/drawing/2014/main" id="{A06B2CFA-8DAD-282B-F666-31D1F6D166C3}"/>
                </a:ext>
              </a:extLst>
            </p:cNvPr>
            <p:cNvSpPr txBox="1"/>
            <p:nvPr/>
          </p:nvSpPr>
          <p:spPr>
            <a:xfrm>
              <a:off x="6845983" y="1723809"/>
              <a:ext cx="3431458"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HARD WARE</a:t>
              </a:r>
            </a:p>
          </p:txBody>
        </p:sp>
        <p:sp>
          <p:nvSpPr>
            <p:cNvPr id="5" name="TextBox 4">
              <a:extLst>
                <a:ext uri="{FF2B5EF4-FFF2-40B4-BE49-F238E27FC236}">
                  <a16:creationId xmlns:a16="http://schemas.microsoft.com/office/drawing/2014/main" id="{A02A2C15-DB1B-6DAC-9BCF-487447EBBC81}"/>
                </a:ext>
              </a:extLst>
            </p:cNvPr>
            <p:cNvSpPr txBox="1"/>
            <p:nvPr/>
          </p:nvSpPr>
          <p:spPr>
            <a:xfrm>
              <a:off x="2608685" y="1854469"/>
              <a:ext cx="3431458"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SOFT WARE</a:t>
              </a:r>
            </a:p>
          </p:txBody>
        </p:sp>
      </p:grpSp>
    </p:spTree>
    <p:extLst>
      <p:ext uri="{BB962C8B-B14F-4D97-AF65-F5344CB8AC3E}">
        <p14:creationId xmlns:p14="http://schemas.microsoft.com/office/powerpoint/2010/main" val="2978858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1153</TotalTime>
  <Words>1203</Words>
  <Application>Microsoft Office PowerPoint</Application>
  <PresentationFormat>Widescreen</PresentationFormat>
  <Paragraphs>325</Paragraphs>
  <Slides>33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EXISTING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Preti Sherine</dc:creator>
  <cp:lastModifiedBy>Preti Sherine</cp:lastModifiedBy>
  <cp:revision>26</cp:revision>
  <dcterms:created xsi:type="dcterms:W3CDTF">2024-05-01T11:54:24Z</dcterms:created>
  <dcterms:modified xsi:type="dcterms:W3CDTF">2024-05-21T02:26:32Z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798187</vt:lpwstr>
  </property>
  <property fmtid="{D5CDD505-2E9C-101B-9397-08002B2CF9AE}" name="NXPowerLiteSettings" pid="3">
    <vt:lpwstr>F7000400038000</vt:lpwstr>
  </property>
  <property fmtid="{D5CDD505-2E9C-101B-9397-08002B2CF9AE}" name="NXPowerLiteVersion" pid="4">
    <vt:lpwstr>S10.2.0</vt:lpwstr>
  </property>
</Properties>
</file>