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81FB25-AAC0-4352-99DE-B31938CD7A2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03E7AB36-ABA9-47E6-9BD8-C817174E688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20EEDCAF-E44B-4284-AC20-BAC09DF51F2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E3D441F-8E71-43EB-BB70-5FD994D495D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21569AF-098B-40CA-B1C2-19D914DA0A6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9BEDE21-4285-4FD5-A121-67DBDCD621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02A8261-BF6C-4A00-B6A4-849781742FE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07C9A424-ABAE-4431-B669-32DE15D3D5C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DC136C73-FC41-4CA2-B537-734CD1D7279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E1B79FA9-7D36-443E-BAC1-28D89E4BB80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A8E37477-04CB-48AA-B7A5-53420A2C7A7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C3939A1-FE7F-4629-BF25-34EF42F340E1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71D5297-1782-4D45-84BF-F19B62572A73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6F5A00C-2EAE-4ABC-B8B8-EB067231C580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1043AAC-8450-43EC-A7EF-FF1D698B6171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64457C0-5BAC-467F-91A3-3B994449CD4C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D1DF9C7-E549-4201-8EA8-2525A0F0D5BC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98652BA-9DCA-4FE1-9403-8E5E834646C2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13F41BB-C879-4C7E-B5FC-EB5B371159E2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6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2E27BD1-5655-4B5A-9F03-2C728098CF2D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9A8EE24-C681-46DF-8466-B22B80AA6368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AA7273A-F880-4598-8B66-AFE03B836F5A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0"/>
          <p:cNvSpPr/>
          <p:nvPr/>
        </p:nvSpPr>
        <p:spPr>
          <a:xfrm>
            <a:off x="-4320" y="6053760"/>
            <a:ext cx="12195360" cy="438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9" name="Rectangle 31"/>
          <p:cNvSpPr/>
          <p:nvPr/>
        </p:nvSpPr>
        <p:spPr>
          <a:xfrm>
            <a:off x="302040" y="5901840"/>
            <a:ext cx="44640" cy="6127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0" name="Slide Number Placeholder 2"/>
          <p:cNvSpPr/>
          <p:nvPr/>
        </p:nvSpPr>
        <p:spPr>
          <a:xfrm>
            <a:off x="8763120" y="6508800"/>
            <a:ext cx="2742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 defTabSz="914400">
              <a:lnSpc>
                <a:spcPct val="100000"/>
              </a:lnSpc>
            </a:pPr>
            <a:endParaRPr b="0" lang="en-US" sz="1200" spc="-1" strike="noStrike">
              <a:solidFill>
                <a:schemeClr val="dk1">
                  <a:tint val="75000"/>
                </a:schemeClr>
              </a:solidFill>
              <a:latin typeface="Calibri"/>
            </a:endParaRPr>
          </a:p>
        </p:txBody>
      </p:sp>
      <p:sp>
        <p:nvSpPr>
          <p:cNvPr id="51" name="Right Triangle 45"/>
          <p:cNvSpPr/>
          <p:nvPr/>
        </p:nvSpPr>
        <p:spPr>
          <a:xfrm flipV="1">
            <a:off x="9506880" y="5938560"/>
            <a:ext cx="1290600" cy="1156680"/>
          </a:xfrm>
          <a:prstGeom prst="rtTriangle">
            <a:avLst/>
          </a:prstGeom>
          <a:solidFill>
            <a:srgbClr val="f2f2f2">
              <a:alpha val="17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ID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2" name="Right Triangle 36"/>
          <p:cNvSpPr/>
          <p:nvPr/>
        </p:nvSpPr>
        <p:spPr>
          <a:xfrm flipH="1">
            <a:off x="7044120" y="-64800"/>
            <a:ext cx="5145480" cy="5851440"/>
          </a:xfrm>
          <a:prstGeom prst="rtTriangle">
            <a:avLst/>
          </a:prstGeom>
          <a:solidFill>
            <a:srgbClr val="f2f2f2">
              <a:alpha val="17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ID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3" name="Rectangle 44"/>
          <p:cNvSpPr/>
          <p:nvPr/>
        </p:nvSpPr>
        <p:spPr>
          <a:xfrm>
            <a:off x="2698200" y="1440000"/>
            <a:ext cx="6828480" cy="2485440"/>
          </a:xfrm>
          <a:prstGeom prst="rect">
            <a:avLst/>
          </a:prstGeom>
          <a:gradFill rotWithShape="0">
            <a:gsLst>
              <a:gs pos="2655">
                <a:srgbClr val="ffffff">
                  <a:alpha val="0"/>
                </a:srgbClr>
              </a:gs>
              <a:gs pos="15000">
                <a:srgbClr val="ffffff">
                  <a:alpha val="34000"/>
                </a:srgbClr>
              </a:gs>
              <a:gs pos="51000">
                <a:srgbClr val="ffffff"/>
              </a:gs>
              <a:gs pos="94000">
                <a:srgbClr val="ffffff">
                  <a:alpha val="34000"/>
                </a:srgbClr>
              </a:gs>
              <a:gs pos="100000">
                <a:srgbClr val="ffffff">
                  <a:alpha val="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5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Submitted in the partial fulfillment for the award of the degree of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BACHELOR OF ENGINEERING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5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IN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C.S.E(Artificial Intelligence and Machine Learning)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Right Triangle 42"/>
          <p:cNvSpPr/>
          <p:nvPr/>
        </p:nvSpPr>
        <p:spPr>
          <a:xfrm flipV="1" rot="10800000">
            <a:off x="9830880" y="5334480"/>
            <a:ext cx="2365560" cy="159912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" name="TextBox 35"/>
          <p:cNvSpPr/>
          <p:nvPr/>
        </p:nvSpPr>
        <p:spPr>
          <a:xfrm>
            <a:off x="6881400" y="6019560"/>
            <a:ext cx="4927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000" spc="-1" strike="noStrike">
                <a:solidFill>
                  <a:srgbClr val="595959"/>
                </a:solidFill>
                <a:latin typeface="Casper"/>
                <a:ea typeface="Karla"/>
              </a:rPr>
              <a:t>DISCOVER . </a:t>
            </a:r>
            <a:r>
              <a:rPr b="1" lang="en-US" sz="2000" spc="-1" strike="noStrike">
                <a:solidFill>
                  <a:srgbClr val="c00000"/>
                </a:solidFill>
                <a:latin typeface="Casper"/>
                <a:ea typeface="Karla"/>
              </a:rPr>
              <a:t>LEARN</a:t>
            </a:r>
            <a:r>
              <a:rPr b="1" lang="en-US" sz="2000" spc="-1" strike="noStrike">
                <a:solidFill>
                  <a:srgbClr val="595959"/>
                </a:solidFill>
                <a:latin typeface="Casper"/>
                <a:ea typeface="Karla"/>
              </a:rPr>
              <a:t> . EMPOWER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Rectangle 51"/>
          <p:cNvSpPr/>
          <p:nvPr/>
        </p:nvSpPr>
        <p:spPr>
          <a:xfrm>
            <a:off x="6885720" y="6043680"/>
            <a:ext cx="44640" cy="3697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7" name="TextBox 52"/>
          <p:cNvSpPr/>
          <p:nvPr/>
        </p:nvSpPr>
        <p:spPr>
          <a:xfrm>
            <a:off x="443520" y="6014160"/>
            <a:ext cx="5881680" cy="41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622440">
              <a:lnSpc>
                <a:spcPct val="90000"/>
              </a:lnSpc>
              <a:spcAft>
                <a:spcPts val="839"/>
              </a:spcAft>
            </a:pPr>
            <a:r>
              <a:rPr b="1" lang="en-US" sz="2400" spc="-1" strike="noStrike">
                <a:solidFill>
                  <a:srgbClr val="ff0000"/>
                </a:solidFill>
                <a:latin typeface="Times New Roman"/>
              </a:rPr>
              <a:t>Department of AIT-CSE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TextBox 25"/>
          <p:cNvSpPr/>
          <p:nvPr/>
        </p:nvSpPr>
        <p:spPr>
          <a:xfrm>
            <a:off x="2011680" y="399240"/>
            <a:ext cx="847584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IN" sz="2400" spc="-1" strike="noStrike">
                <a:solidFill>
                  <a:srgbClr val="000000"/>
                </a:solidFill>
                <a:latin typeface="Arial Black"/>
                <a:ea typeface="Times New Roman"/>
              </a:rPr>
              <a:t>Analyzing bias in AI Models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TextBox 4"/>
          <p:cNvSpPr/>
          <p:nvPr/>
        </p:nvSpPr>
        <p:spPr>
          <a:xfrm>
            <a:off x="1745280" y="4328280"/>
            <a:ext cx="345240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Submitted by: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Mustafiz Ahmed (21BCS6717)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Box 5"/>
          <p:cNvSpPr/>
          <p:nvPr/>
        </p:nvSpPr>
        <p:spPr>
          <a:xfrm>
            <a:off x="7430400" y="4725720"/>
            <a:ext cx="347292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Under the Supervision of: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Sakshi (E16561) </a:t>
            </a:r>
            <a:br>
              <a:rPr sz="2000"/>
            </a:b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D19928A-F96F-4B64-B83B-00FB6D1FCD21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References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655920" indent="-285840" algn="just" defTabSz="9144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Mehrabi, N., Morstatter, F., Saxena, N., Lerman, K., &amp; Galstyan, A. (2021). "A Survey on Bias and Fairness in Machine Learning." ACM Computing Surveys, 54(6), 1-35.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655920" indent="-285840" algn="just" defTabSz="9144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Barocas, S., Hardt, M., &amp; Narayanan, A. (2019). "Fairness and Machine Learning: Limitations and Opportunities."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655920" indent="-285840" algn="just" defTabSz="9144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Chouldechova, A., &amp; Roth, A. (2018). "The Frontiers of Fairness in Machine Learning." arXiv preprint arXiv:1810.08810.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655920" indent="-285840" algn="just" defTabSz="9144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Friedman, B., &amp; Nissenbaum, H. (1996). "Bias in Computer Systems." ACM Transactions on Information Systems, 14(3), 330-347.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4EAF915-8951-4ED1-A906-8832FD397FCD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/>
          </p:nvPr>
        </p:nvSpPr>
        <p:spPr>
          <a:xfrm>
            <a:off x="838080" y="1296720"/>
            <a:ext cx="10514520" cy="390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80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8000" spc="-1" strike="noStrike">
                <a:solidFill>
                  <a:schemeClr val="dk1"/>
                </a:solidFill>
                <a:latin typeface="Calibri"/>
              </a:rPr>
              <a:t>THANK YOU!!!!</a:t>
            </a:r>
            <a:endParaRPr b="0" lang="en-IN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2B49334-FC73-4B33-BD1D-FD45C6EBC0F7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85600" y="365040"/>
            <a:ext cx="10514520" cy="97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dk1"/>
                </a:solidFill>
                <a:latin typeface="Times New Roman"/>
              </a:rPr>
              <a:t>Outline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838080" y="1446480"/>
            <a:ext cx="5428440" cy="509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Times New Roman"/>
              </a:rPr>
              <a:t>Introduction to Project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Times New Roman"/>
              </a:rPr>
              <a:t>Problem Formulation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Times New Roman"/>
              </a:rPr>
              <a:t>Objectives of the work 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Times New Roman"/>
              </a:rPr>
              <a:t>Methodology used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2" strike="noStrike">
                <a:solidFill>
                  <a:schemeClr val="dk1"/>
                </a:solidFill>
                <a:latin typeface="Times New Roman"/>
              </a:rPr>
              <a:t>Conclusion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Times New Roman"/>
              </a:rPr>
              <a:t>Future Scope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Times New Roman"/>
              </a:rPr>
              <a:t>References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3" name="Picture 5" descr=""/>
          <p:cNvPicPr/>
          <p:nvPr/>
        </p:nvPicPr>
        <p:blipFill>
          <a:blip r:embed="rId1"/>
          <a:stretch/>
        </p:blipFill>
        <p:spPr>
          <a:xfrm>
            <a:off x="6577920" y="1681200"/>
            <a:ext cx="4915080" cy="35679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D75AD8B-4F02-4F82-8AAB-FBDEF569E1CF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3192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dk1"/>
                </a:solidFill>
                <a:latin typeface="Times New Roman"/>
              </a:rPr>
              <a:t>Introduction to Project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838080" y="2251440"/>
            <a:ext cx="10514520" cy="3665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Understanding AI Bias</a:t>
            </a:r>
            <a:r>
              <a:rPr b="0" lang="en-GB" sz="2400" spc="-1" strike="noStrike">
                <a:solidFill>
                  <a:schemeClr val="dk1"/>
                </a:solidFill>
                <a:latin typeface="Calibri"/>
              </a:rPr>
              <a:t> – This project explores how AI models can exhibit bias due to data, algorithms, or human influence, leading to unfair or unintended outcomes.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Importance of Bias Analysis</a:t>
            </a:r>
            <a:r>
              <a:rPr b="0" lang="en-GB" sz="2400" spc="-1" strike="noStrike">
                <a:solidFill>
                  <a:schemeClr val="dk1"/>
                </a:solidFill>
                <a:latin typeface="Calibri"/>
              </a:rPr>
              <a:t> – Identifying and analyzing bias is crucial to ensure AI models make fair, ethical, and accurate decisions in various applications, from hiring to healthcare.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Project Goals</a:t>
            </a:r>
            <a:r>
              <a:rPr b="0" lang="en-GB" sz="2400" spc="-1" strike="noStrike">
                <a:solidFill>
                  <a:schemeClr val="dk1"/>
                </a:solidFill>
                <a:latin typeface="Calibri"/>
              </a:rPr>
              <a:t> – This study aims to examine different types of bias in AI, their sources, real-world examples, and strategies to mitigate bias for more equitable AI systems.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6580449-9264-41A3-9020-A733FED6CFA8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dk1"/>
                </a:solidFill>
                <a:latin typeface="Times New Roman"/>
              </a:rPr>
              <a:t>Problem Formulation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838080" y="1861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  <a:ea typeface="Times New Roman"/>
              </a:rPr>
              <a:t>Existence of Bias in AI Models</a:t>
            </a:r>
            <a:r>
              <a:rPr b="0" lang="en-GB" sz="2400" spc="-1" strike="noStrike">
                <a:solidFill>
                  <a:schemeClr val="dk1"/>
                </a:solidFill>
                <a:latin typeface="Calibri"/>
                <a:ea typeface="Times New Roman"/>
              </a:rPr>
              <a:t> – AI models often reflect biases present in training data, leading to unfair outcomes across different demographics.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  <a:ea typeface="Times New Roman"/>
              </a:rPr>
              <a:t>Impact of Bias</a:t>
            </a:r>
            <a:r>
              <a:rPr b="0" lang="en-GB" sz="2400" spc="-1" strike="noStrike">
                <a:solidFill>
                  <a:schemeClr val="dk1"/>
                </a:solidFill>
                <a:latin typeface="Calibri"/>
                <a:ea typeface="Times New Roman"/>
              </a:rPr>
              <a:t> – Bias in AI can result in discrimination in critical areas like hiring, law enforcement, healthcare, and finance, affecting marginalized groups disproportionately.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  <a:ea typeface="Times New Roman"/>
              </a:rPr>
              <a:t>Need for Systematic Analysis</a:t>
            </a:r>
            <a:r>
              <a:rPr b="0" lang="en-GB" sz="2400" spc="-1" strike="noStrike">
                <a:solidFill>
                  <a:schemeClr val="dk1"/>
                </a:solidFill>
                <a:latin typeface="Calibri"/>
                <a:ea typeface="Times New Roman"/>
              </a:rPr>
              <a:t> – There is a lack of standardized methods to detect, quantify, and mitigate bias in AI models, making it essential to establish a structured approach for addressing these issues.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F3619EB-243F-40C8-8547-73DA9EFB07E4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dk1"/>
                </a:solidFill>
                <a:latin typeface="Times New Roman"/>
              </a:rPr>
              <a:t>Objectives of the Work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838080" y="2207880"/>
            <a:ext cx="10514520" cy="3909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1111"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The foremost and the major objectives of the system are: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Identify Sources of Bias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– Analyze the origins of bias in AI models, including biased datasets, algorithmic limitations, and human influence.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Assess the Impact of Bias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– Evaluate how biased AI decisions affect different demographics and real-world applications.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Develop Detection Methods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– Explore techniques to measure and quantify bias in AI models for better transparency and accountability.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Propose Mitigation Strategies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– Investigate approaches like data preprocessing, algorithmic adjustments, and fairness constraints to reduce bias in AI systems.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C4716A8-F820-4444-88B3-F199F2D21592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2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dk1"/>
                </a:solidFill>
                <a:latin typeface="Times New Roman"/>
              </a:rPr>
              <a:t>Methodology used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651680"/>
            <a:ext cx="10514520" cy="506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0" defTabSz="9144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IN" sz="2200" spc="-1" strike="noStrike">
                <a:solidFill>
                  <a:srgbClr val="000000"/>
                </a:solidFill>
                <a:latin typeface="Calibri"/>
              </a:rPr>
              <a:t>Data Collection &amp; Analysis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</a:rPr>
              <a:t> – Gather diverse datasets and analyze them for potential biases in representation and distribution.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IN" sz="2200" spc="-1" strike="noStrike">
                <a:solidFill>
                  <a:srgbClr val="000000"/>
                </a:solidFill>
                <a:latin typeface="Calibri"/>
              </a:rPr>
              <a:t>Bias Detection Techniques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</a:rPr>
              <a:t> – Apply statistical and machine learning methods, such as fairness metrics and bias audits, to identify and measure bias in AI models.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IN" sz="2200" spc="-1" strike="noStrike">
                <a:solidFill>
                  <a:srgbClr val="000000"/>
                </a:solidFill>
                <a:latin typeface="Calibri"/>
              </a:rPr>
              <a:t>Bias Mitigation Strategies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</a:rPr>
              <a:t> – Implement techniques like data balancing, algorithmic fairness constraints, and model retraining to reduce bias and improve fairness.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3C4F2B2-EA7A-45DD-9C5A-958DB5F6F551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/>
          </p:nvPr>
        </p:nvSpPr>
        <p:spPr>
          <a:xfrm>
            <a:off x="838080" y="1046520"/>
            <a:ext cx="10514520" cy="512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0" algn="just" defTabSz="9144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chemeClr val="dk1"/>
                </a:solidFill>
                <a:latin typeface="Calibri"/>
                <a:ea typeface="Times New Roman"/>
              </a:rPr>
              <a:t>Model Evaluation</a:t>
            </a:r>
            <a:r>
              <a:rPr b="0" lang="en-US" sz="2200" spc="-1" strike="noStrike">
                <a:solidFill>
                  <a:schemeClr val="dk1"/>
                </a:solidFill>
                <a:latin typeface="Calibri"/>
                <a:ea typeface="Times New Roman"/>
              </a:rPr>
              <a:t> – Test AI models using fairness benchmarks and real-world case studies to assess the effectiveness of bias mitigation strategies.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chemeClr val="dk1"/>
                </a:solidFill>
                <a:latin typeface="Calibri"/>
                <a:ea typeface="Times New Roman"/>
              </a:rPr>
              <a:t>Iterative Refinement</a:t>
            </a:r>
            <a:r>
              <a:rPr b="0" lang="en-US" sz="2200" spc="-1" strike="noStrike">
                <a:solidFill>
                  <a:schemeClr val="dk1"/>
                </a:solidFill>
                <a:latin typeface="Calibri"/>
                <a:ea typeface="Times New Roman"/>
              </a:rPr>
              <a:t> – Continuously refine models by incorporating feedback from bias detection results and improving fairness over multiple iterations.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9A9F97D-68F9-4606-AC27-C03C6959B5C8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dk1"/>
                </a:solidFill>
                <a:latin typeface="Times New Roman"/>
              </a:rPr>
              <a:t>Conclusion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3333"/>
          </a:bodyPr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Bias in AI is a Critical Issue</a:t>
            </a:r>
            <a:r>
              <a:rPr b="0" lang="en-GB" sz="2400" spc="-1" strike="noStrike">
                <a:solidFill>
                  <a:schemeClr val="dk1"/>
                </a:solidFill>
                <a:latin typeface="Calibri"/>
              </a:rPr>
              <a:t> – AI models can inherit and amplify biases from training data, leading to unfair and discriminatory outcomes.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Effective Bias Detection is Essential</a:t>
            </a:r>
            <a:r>
              <a:rPr b="0" lang="en-GB" sz="2400" spc="-1" strike="noStrike">
                <a:solidFill>
                  <a:schemeClr val="dk1"/>
                </a:solidFill>
                <a:latin typeface="Calibri"/>
              </a:rPr>
              <a:t> – Identifying and measuring bias through rigorous analysis is crucial to ensuring fairness and transparency in AI systems.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Mitigation Strategies Improve Fairness</a:t>
            </a:r>
            <a:r>
              <a:rPr b="0" lang="en-GB" sz="2400" spc="-1" strike="noStrike">
                <a:solidFill>
                  <a:schemeClr val="dk1"/>
                </a:solidFill>
                <a:latin typeface="Calibri"/>
              </a:rPr>
              <a:t> – Techniques like data preprocessing, algorithmic adjustments, and fairness-aware training can help reduce bias and create more ethical AI.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Ongoing Research and Monitoring is Needed</a:t>
            </a:r>
            <a:r>
              <a:rPr b="0" lang="en-GB" sz="2400" spc="-1" strike="noStrike">
                <a:solidFill>
                  <a:schemeClr val="dk1"/>
                </a:solidFill>
                <a:latin typeface="Calibri"/>
              </a:rPr>
              <a:t> – Addressing AI bias is a continuous process that requires regular evaluation, diverse datasets, and interdisciplinary collaboration.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84A885B-0F48-4E74-8576-AFF7F66DADA0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dk1"/>
                </a:solidFill>
                <a:latin typeface="Times New Roman"/>
              </a:rPr>
              <a:t>Future Scope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3888"/>
          </a:bodyPr>
          <a:p>
            <a:pPr marL="228600" indent="-228600" defTabSz="9144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Advanced Bias Detection Techniques</a:t>
            </a:r>
            <a:r>
              <a:rPr b="0" lang="en-GB" sz="2400" spc="-1" strike="noStrike">
                <a:solidFill>
                  <a:schemeClr val="dk1"/>
                </a:solidFill>
                <a:latin typeface="Calibri"/>
              </a:rPr>
              <a:t> – Future research can focus on developing more sophisticated and automated methods for detecting and measuring bias in AI models.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Fairness-Aware AI Development</a:t>
            </a:r>
            <a:r>
              <a:rPr b="0" lang="en-GB" sz="2400" spc="-1" strike="noStrike">
                <a:solidFill>
                  <a:schemeClr val="dk1"/>
                </a:solidFill>
                <a:latin typeface="Calibri"/>
              </a:rPr>
              <a:t> – Integration of fairness constraints into AI model training and deployment can help create more ethical and unbiased AI systems.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Regulatory and Ethical Frameworks</a:t>
            </a:r>
            <a:r>
              <a:rPr b="0" lang="en-GB" sz="2400" spc="-1" strike="noStrike">
                <a:solidFill>
                  <a:schemeClr val="dk1"/>
                </a:solidFill>
                <a:latin typeface="Calibri"/>
              </a:rPr>
              <a:t> – Establishing global standards and policies for AI fairness can ensure responsible AI development and deployment across industries.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9E26560-16AB-4E07-A67E-77238E1B892C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Application>LibreOffice/24.2.7.2$Linux_X86_64 LibreOffice_project/420$Build-2</Application>
  <AppVersion>15.0000</AppVersion>
  <Words>797</Words>
  <Paragraphs>90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2024-08-20T15:33:43Z</dcterms:created>
  <dc:creator>NITYA JAIN</dc:creator>
  <dc:description/>
  <dc:language>en-IN</dc:language>
  <cp:lastModifiedBy/>
  <dcterms:modified xsi:type="dcterms:W3CDTF">2025-02-26T22:54:36Z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12</vt:i4>
  </property>
</Properties>
</file>