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8"/>
  </p:normalViewPr>
  <p:slideViewPr>
    <p:cSldViewPr snapToGrid="0">
      <p:cViewPr varScale="1">
        <p:scale>
          <a:sx n="156" d="100"/>
          <a:sy n="156"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8c5e561d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88c5e561d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8c5e561d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8c5e561d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88c5e561d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88c5e561d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88c5e561d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88c5e561d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88c5e561d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8c5e561d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88c5e561d9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88c5e561d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8c5e561d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8c5e561d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88c5e561d9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88c5e561d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8c5e561d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8c5e561d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8c5e561d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8c5e561d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GROCERY DASH</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1200"/>
              </a:spcAft>
              <a:buNone/>
            </a:pPr>
            <a:r>
              <a:rPr lang="en" sz="1200">
                <a:solidFill>
                  <a:srgbClr val="000000"/>
                </a:solidFill>
                <a:latin typeface="Arial"/>
                <a:ea typeface="Arial"/>
                <a:cs typeface="Arial"/>
                <a:sym typeface="Arial"/>
              </a:rPr>
              <a:t>Ali Atis, Rayan Bouazzi, Emre Guzelordu, Zayne Lumpkin, Landon Pattison, Christopher Shepard, Yusef Wadi</a:t>
            </a:r>
            <a:endParaRPr/>
          </a:p>
        </p:txBody>
      </p:sp>
      <p:pic>
        <p:nvPicPr>
          <p:cNvPr id="88" name="Google Shape;88;p13"/>
          <p:cNvPicPr preferRelativeResize="0"/>
          <p:nvPr/>
        </p:nvPicPr>
        <p:blipFill>
          <a:blip r:embed="rId3">
            <a:alphaModFix/>
          </a:blip>
          <a:stretch>
            <a:fillRect/>
          </a:stretch>
        </p:blipFill>
        <p:spPr>
          <a:xfrm>
            <a:off x="5693150" y="1221600"/>
            <a:ext cx="2664175" cy="112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ARCHITECTURAL DESIGN</a:t>
            </a:r>
            <a:endParaRPr/>
          </a:p>
        </p:txBody>
      </p:sp>
      <p:sp>
        <p:nvSpPr>
          <p:cNvPr id="145" name="Google Shape;145;p22"/>
          <p:cNvSpPr txBox="1">
            <a:spLocks noGrp="1"/>
          </p:cNvSpPr>
          <p:nvPr>
            <p:ph type="body" idx="1"/>
          </p:nvPr>
        </p:nvSpPr>
        <p:spPr>
          <a:xfrm>
            <a:off x="729450" y="2078875"/>
            <a:ext cx="36135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Architectural design for our project which is MVC</a:t>
            </a:r>
            <a:endParaRPr/>
          </a:p>
        </p:txBody>
      </p:sp>
      <p:pic>
        <p:nvPicPr>
          <p:cNvPr id="146" name="Google Shape;146;p22" descr="page8image57714016"/>
          <p:cNvPicPr preferRelativeResize="0"/>
          <p:nvPr/>
        </p:nvPicPr>
        <p:blipFill>
          <a:blip r:embed="rId3">
            <a:alphaModFix/>
          </a:blip>
          <a:stretch>
            <a:fillRect/>
          </a:stretch>
        </p:blipFill>
        <p:spPr>
          <a:xfrm>
            <a:off x="4630600" y="1483000"/>
            <a:ext cx="4401251" cy="292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577875" y="592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a:t>
            </a:r>
            <a:endParaRPr/>
          </a:p>
        </p:txBody>
      </p:sp>
      <p:pic>
        <p:nvPicPr>
          <p:cNvPr id="152" name="Google Shape;152;p23"/>
          <p:cNvPicPr preferRelativeResize="0"/>
          <p:nvPr/>
        </p:nvPicPr>
        <p:blipFill>
          <a:blip r:embed="rId3">
            <a:alphaModFix/>
          </a:blip>
          <a:stretch>
            <a:fillRect/>
          </a:stretch>
        </p:blipFill>
        <p:spPr>
          <a:xfrm>
            <a:off x="125525" y="1346999"/>
            <a:ext cx="1623575" cy="3577225"/>
          </a:xfrm>
          <a:prstGeom prst="rect">
            <a:avLst/>
          </a:prstGeom>
          <a:noFill/>
          <a:ln>
            <a:noFill/>
          </a:ln>
        </p:spPr>
      </p:pic>
      <p:pic>
        <p:nvPicPr>
          <p:cNvPr id="153" name="Google Shape;153;p23"/>
          <p:cNvPicPr preferRelativeResize="0"/>
          <p:nvPr/>
        </p:nvPicPr>
        <p:blipFill>
          <a:blip r:embed="rId4">
            <a:alphaModFix/>
          </a:blip>
          <a:stretch>
            <a:fillRect/>
          </a:stretch>
        </p:blipFill>
        <p:spPr>
          <a:xfrm>
            <a:off x="1943500" y="1336243"/>
            <a:ext cx="1623575" cy="3587982"/>
          </a:xfrm>
          <a:prstGeom prst="rect">
            <a:avLst/>
          </a:prstGeom>
          <a:noFill/>
          <a:ln>
            <a:noFill/>
          </a:ln>
        </p:spPr>
      </p:pic>
      <p:pic>
        <p:nvPicPr>
          <p:cNvPr id="154" name="Google Shape;154;p23"/>
          <p:cNvPicPr preferRelativeResize="0"/>
          <p:nvPr/>
        </p:nvPicPr>
        <p:blipFill>
          <a:blip r:embed="rId5">
            <a:alphaModFix/>
          </a:blip>
          <a:stretch>
            <a:fillRect/>
          </a:stretch>
        </p:blipFill>
        <p:spPr>
          <a:xfrm>
            <a:off x="3740575" y="1352366"/>
            <a:ext cx="1623575" cy="3577234"/>
          </a:xfrm>
          <a:prstGeom prst="rect">
            <a:avLst/>
          </a:prstGeom>
          <a:noFill/>
          <a:ln>
            <a:noFill/>
          </a:ln>
        </p:spPr>
      </p:pic>
      <p:pic>
        <p:nvPicPr>
          <p:cNvPr id="155" name="Google Shape;155;p23"/>
          <p:cNvPicPr preferRelativeResize="0"/>
          <p:nvPr/>
        </p:nvPicPr>
        <p:blipFill>
          <a:blip r:embed="rId6">
            <a:alphaModFix/>
          </a:blip>
          <a:stretch>
            <a:fillRect/>
          </a:stretch>
        </p:blipFill>
        <p:spPr>
          <a:xfrm>
            <a:off x="5537650" y="1352375"/>
            <a:ext cx="1600797" cy="3577225"/>
          </a:xfrm>
          <a:prstGeom prst="rect">
            <a:avLst/>
          </a:prstGeom>
          <a:noFill/>
          <a:ln>
            <a:noFill/>
          </a:ln>
        </p:spPr>
      </p:pic>
      <p:pic>
        <p:nvPicPr>
          <p:cNvPr id="156" name="Google Shape;156;p23"/>
          <p:cNvPicPr preferRelativeResize="0"/>
          <p:nvPr/>
        </p:nvPicPr>
        <p:blipFill>
          <a:blip r:embed="rId7">
            <a:alphaModFix/>
          </a:blip>
          <a:stretch>
            <a:fillRect/>
          </a:stretch>
        </p:blipFill>
        <p:spPr>
          <a:xfrm>
            <a:off x="7355625" y="1347113"/>
            <a:ext cx="1600800" cy="35662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objective of our project is to revolutionize the way people buy their groceries. With our program; the user will be able to choose a grocery store nearby and add all the necessary items to their bucket and then the program will create the shortest path to gather all of the items in the bucket depending on the real time inventory data of the chosen store thus reducing the amount of time people spend in grocery stores trying to find all of the items.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650" y="121251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COST</a:t>
            </a:r>
            <a:endParaRPr dirty="0"/>
          </a:p>
        </p:txBody>
      </p:sp>
      <p:sp>
        <p:nvSpPr>
          <p:cNvPr id="100" name="Google Shape;100;p15"/>
          <p:cNvSpPr txBox="1">
            <a:spLocks noGrp="1"/>
          </p:cNvSpPr>
          <p:nvPr>
            <p:ph type="body" idx="1"/>
          </p:nvPr>
        </p:nvSpPr>
        <p:spPr>
          <a:xfrm>
            <a:off x="727650" y="1695493"/>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dirty="0"/>
              <a:t>Estimated cost of hardware products :  $2596.00</a:t>
            </a:r>
          </a:p>
          <a:p>
            <a:pPr marL="457200" lvl="0" indent="-311150" algn="l" rtl="0">
              <a:spcBef>
                <a:spcPts val="0"/>
              </a:spcBef>
              <a:spcAft>
                <a:spcPts val="0"/>
              </a:spcAft>
              <a:buSzPts val="1300"/>
              <a:buChar char="●"/>
            </a:pPr>
            <a:r>
              <a:rPr lang="en" dirty="0"/>
              <a:t>Estimated cost of software products :  $100.00</a:t>
            </a:r>
            <a:endParaRPr dirty="0"/>
          </a:p>
          <a:p>
            <a:pPr marL="457200" lvl="0" indent="-311150" algn="l" rtl="0">
              <a:spcBef>
                <a:spcPts val="0"/>
              </a:spcBef>
              <a:spcAft>
                <a:spcPts val="0"/>
              </a:spcAft>
              <a:buSzPts val="1300"/>
              <a:buChar char="●"/>
            </a:pPr>
            <a:r>
              <a:rPr lang="en" dirty="0"/>
              <a:t>Estimated cost of personnel :  $479,890.00</a:t>
            </a:r>
          </a:p>
          <a:p>
            <a:pPr marL="457200" lvl="0" indent="-311150" algn="l" rtl="0">
              <a:spcBef>
                <a:spcPts val="0"/>
              </a:spcBef>
              <a:spcAft>
                <a:spcPts val="0"/>
              </a:spcAft>
              <a:buSzPts val="1300"/>
              <a:buChar char="●"/>
            </a:pPr>
            <a:endParaRPr lang="en" sz="1600" b="1" dirty="0"/>
          </a:p>
          <a:p>
            <a:pPr marL="146050" lvl="0" indent="0" algn="l" rtl="0">
              <a:spcBef>
                <a:spcPts val="0"/>
              </a:spcBef>
              <a:spcAft>
                <a:spcPts val="0"/>
              </a:spcAft>
              <a:buSzPts val="1300"/>
              <a:buNone/>
            </a:pPr>
            <a:r>
              <a:rPr lang="en" sz="1600" b="1" dirty="0"/>
              <a:t>	TOTAL :  $  482,586</a:t>
            </a:r>
            <a:r>
              <a:rPr lang="en" sz="1200" b="1" dirty="0"/>
              <a:t>.00</a:t>
            </a:r>
            <a:endParaRPr sz="1600" b="1" dirty="0"/>
          </a:p>
        </p:txBody>
      </p:sp>
      <p:pic>
        <p:nvPicPr>
          <p:cNvPr id="1026" name="Picture 2">
            <a:extLst>
              <a:ext uri="{FF2B5EF4-FFF2-40B4-BE49-F238E27FC236}">
                <a16:creationId xmlns:a16="http://schemas.microsoft.com/office/drawing/2014/main" id="{C01CF410-0793-314B-72F9-9BAD3745A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425" y="2500768"/>
            <a:ext cx="4229925" cy="2261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TIMELINE</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project will start on January 10, 2023 and it will end on November 17, 2023. It will take about 10 months and 7 days which is shorter than the average time it takes for a project to be completed.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FUNCTIONAL REQUIREMENTS</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chemeClr val="accent1"/>
              </a:buClr>
              <a:buSzPts val="1300"/>
              <a:buFont typeface="Lato"/>
              <a:buChar char="●"/>
            </a:pPr>
            <a:r>
              <a:rPr lang="en"/>
              <a:t>User shall be able to choose a store and make a list of products and get a best path for the products</a:t>
            </a:r>
            <a:endParaRPr/>
          </a:p>
          <a:p>
            <a:pPr marL="457200" lvl="0" indent="-311150" algn="l" rtl="0">
              <a:spcBef>
                <a:spcPts val="0"/>
              </a:spcBef>
              <a:spcAft>
                <a:spcPts val="0"/>
              </a:spcAft>
              <a:buClr>
                <a:schemeClr val="accent1"/>
              </a:buClr>
              <a:buSzPts val="1300"/>
              <a:buFont typeface="Lato"/>
              <a:buChar char="●"/>
            </a:pPr>
            <a:r>
              <a:rPr lang="en"/>
              <a:t>User shall be able to make a list of products and get the closest store that has all the products in stock and then get a path for that store.</a:t>
            </a:r>
            <a:endParaRPr/>
          </a:p>
          <a:p>
            <a:pPr marL="457200" lvl="0" indent="-311150" algn="l" rtl="0">
              <a:spcBef>
                <a:spcPts val="0"/>
              </a:spcBef>
              <a:spcAft>
                <a:spcPts val="0"/>
              </a:spcAft>
              <a:buClr>
                <a:schemeClr val="accent1"/>
              </a:buClr>
              <a:buSzPts val="1300"/>
              <a:buFont typeface="Lato"/>
              <a:buChar char="●"/>
            </a:pPr>
            <a:r>
              <a:rPr lang="en"/>
              <a:t>The user should be able to add the product to their cart</a:t>
            </a:r>
            <a:endParaRPr/>
          </a:p>
          <a:p>
            <a:pPr marL="457200" lvl="0" indent="-311150" algn="l" rtl="0">
              <a:spcBef>
                <a:spcPts val="0"/>
              </a:spcBef>
              <a:spcAft>
                <a:spcPts val="0"/>
              </a:spcAft>
              <a:buClr>
                <a:schemeClr val="accent1"/>
              </a:buClr>
              <a:buSzPts val="1300"/>
              <a:buFont typeface="Lato"/>
              <a:buChar char="●"/>
            </a:pPr>
            <a:r>
              <a:rPr lang="en"/>
              <a:t>The user should be able to remove a product from their cart</a:t>
            </a:r>
            <a:endParaRPr/>
          </a:p>
          <a:p>
            <a:pPr marL="457200" lvl="0" indent="-311150" algn="l" rtl="0">
              <a:spcBef>
                <a:spcPts val="0"/>
              </a:spcBef>
              <a:spcAft>
                <a:spcPts val="0"/>
              </a:spcAft>
              <a:buClr>
                <a:schemeClr val="accent1"/>
              </a:buClr>
              <a:buSzPts val="1300"/>
              <a:buFont typeface="Lato"/>
              <a:buChar char="●"/>
            </a:pPr>
            <a:r>
              <a:rPr lang="en"/>
              <a:t>The user should be able to find the location of a particular product</a:t>
            </a:r>
            <a:endParaRPr/>
          </a:p>
          <a:p>
            <a:pPr marL="457200" lvl="0" indent="-311150" algn="l" rtl="0">
              <a:spcBef>
                <a:spcPts val="0"/>
              </a:spcBef>
              <a:spcAft>
                <a:spcPts val="0"/>
              </a:spcAft>
              <a:buClr>
                <a:schemeClr val="accent1"/>
              </a:buClr>
              <a:buSzPts val="1300"/>
              <a:buFont typeface="Lato"/>
              <a:buChar char="●"/>
            </a:pPr>
            <a:r>
              <a:rPr lang="en"/>
              <a:t>The system shall generate the fastest route after all the products have</a:t>
            </a:r>
            <a:br>
              <a:rPr lang="en"/>
            </a:br>
            <a:r>
              <a:rPr lang="en"/>
              <a:t>been added to the cart</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NON-FUNCTIONAL REQUIREMENTS</a:t>
            </a:r>
            <a:endParaRPr/>
          </a:p>
          <a:p>
            <a:pPr marL="0" lvl="0" indent="0" algn="l" rtl="0">
              <a:spcBef>
                <a:spcPts val="0"/>
              </a:spcBef>
              <a:spcAft>
                <a:spcPts val="0"/>
              </a:spcAft>
              <a:buNone/>
            </a:pP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dirty="0"/>
              <a:t>The app should be available in all platforms: android, IOS, PC, MacOS, etc.</a:t>
            </a:r>
            <a:endParaRPr dirty="0"/>
          </a:p>
          <a:p>
            <a:pPr marL="457200" lvl="0" indent="-311150" algn="l" rtl="0">
              <a:spcBef>
                <a:spcPts val="0"/>
              </a:spcBef>
              <a:spcAft>
                <a:spcPts val="0"/>
              </a:spcAft>
              <a:buSzPts val="1300"/>
              <a:buChar char="●"/>
            </a:pPr>
            <a:r>
              <a:rPr lang="en" dirty="0"/>
              <a:t>The fastest route should be generated within 10 seconds.</a:t>
            </a:r>
            <a:endParaRPr dirty="0"/>
          </a:p>
          <a:p>
            <a:pPr marL="457200" lvl="0" indent="-311150" algn="l" rtl="0">
              <a:spcBef>
                <a:spcPts val="0"/>
              </a:spcBef>
              <a:spcAft>
                <a:spcPts val="0"/>
              </a:spcAft>
              <a:buSzPts val="1300"/>
              <a:buChar char="●"/>
            </a:pPr>
            <a:r>
              <a:rPr lang="en" dirty="0"/>
              <a:t>The entire program should occupy less than 2GB of space.</a:t>
            </a:r>
            <a:endParaRPr dirty="0"/>
          </a:p>
          <a:p>
            <a:pPr marL="457200" lvl="0" indent="-311150" algn="l" rtl="0">
              <a:spcBef>
                <a:spcPts val="0"/>
              </a:spcBef>
              <a:spcAft>
                <a:spcPts val="0"/>
              </a:spcAft>
              <a:buSzPts val="1300"/>
              <a:buChar char="●"/>
            </a:pPr>
            <a:r>
              <a:rPr lang="en" dirty="0"/>
              <a:t>The program will only need to operate between the times when the average store is open.</a:t>
            </a:r>
            <a:endParaRPr dirty="0"/>
          </a:p>
          <a:p>
            <a:pPr marL="457200" lvl="0" indent="-311150" algn="l" rtl="0">
              <a:spcBef>
                <a:spcPts val="0"/>
              </a:spcBef>
              <a:spcAft>
                <a:spcPts val="0"/>
              </a:spcAft>
              <a:buSzPts val="1300"/>
              <a:buChar char="●"/>
            </a:pPr>
            <a:r>
              <a:rPr lang="en" dirty="0"/>
              <a:t>The program should be developed in less than 12 months.</a:t>
            </a:r>
            <a:endParaRPr dirty="0"/>
          </a:p>
          <a:p>
            <a:pPr marL="457200" lvl="0" indent="-311150" algn="l" rtl="0">
              <a:spcBef>
                <a:spcPts val="0"/>
              </a:spcBef>
              <a:spcAft>
                <a:spcPts val="0"/>
              </a:spcAft>
              <a:buSzPts val="1300"/>
              <a:buChar char="●"/>
            </a:pPr>
            <a:r>
              <a:rPr lang="en" dirty="0"/>
              <a:t>The program should not share the home address of the user, the store they are shopping from, etc.</a:t>
            </a:r>
            <a:endParaRPr dirty="0"/>
          </a:p>
          <a:p>
            <a:pPr marL="457200" lvl="0" indent="-311150" algn="l" rtl="0">
              <a:spcBef>
                <a:spcPts val="0"/>
              </a:spcBef>
              <a:spcAft>
                <a:spcPts val="0"/>
              </a:spcAft>
              <a:buSzPts val="1300"/>
              <a:buChar char="●"/>
            </a:pPr>
            <a:r>
              <a:rPr lang="en" dirty="0"/>
              <a:t>The program will only charge $9.99 for the premium and nothing else. Regular users will not be charged.</a:t>
            </a:r>
            <a:endParaRPr dirty="0"/>
          </a:p>
          <a:p>
            <a:pPr marL="0" lvl="0" indent="0" algn="l" rtl="0">
              <a:spcBef>
                <a:spcPts val="1200"/>
              </a:spcBef>
              <a:spcAft>
                <a:spcPts val="1200"/>
              </a:spcAft>
              <a:buNone/>
            </a:pPr>
            <a:r>
              <a:rPr lang="en" dirty="0"/>
              <a:t>	*</a:t>
            </a:r>
            <a:r>
              <a:rPr lang="en" sz="900" dirty="0"/>
              <a:t>Assuming there are no environmental regulations and government regulations.</a:t>
            </a:r>
            <a:endParaRPr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 CASE DIAGRAM</a:t>
            </a:r>
            <a:endParaRPr/>
          </a:p>
        </p:txBody>
      </p:sp>
      <p:sp>
        <p:nvSpPr>
          <p:cNvPr id="124" name="Google Shape;124;p19"/>
          <p:cNvSpPr txBox="1">
            <a:spLocks noGrp="1"/>
          </p:cNvSpPr>
          <p:nvPr>
            <p:ph type="body" idx="1"/>
          </p:nvPr>
        </p:nvSpPr>
        <p:spPr>
          <a:xfrm>
            <a:off x="729450" y="2078875"/>
            <a:ext cx="41670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The use case diagram for our program.</a:t>
            </a:r>
            <a:endParaRPr/>
          </a:p>
        </p:txBody>
      </p:sp>
      <p:pic>
        <p:nvPicPr>
          <p:cNvPr id="125" name="Google Shape;125;p19" descr="page5image58181040"/>
          <p:cNvPicPr preferRelativeResize="0"/>
          <p:nvPr/>
        </p:nvPicPr>
        <p:blipFill>
          <a:blip r:embed="rId3">
            <a:alphaModFix/>
          </a:blip>
          <a:stretch>
            <a:fillRect/>
          </a:stretch>
        </p:blipFill>
        <p:spPr>
          <a:xfrm>
            <a:off x="4977225" y="678751"/>
            <a:ext cx="3530950" cy="426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SEQUENCE DIAGRAM</a:t>
            </a:r>
            <a:endParaRPr/>
          </a:p>
        </p:txBody>
      </p:sp>
      <p:sp>
        <p:nvSpPr>
          <p:cNvPr id="131" name="Google Shape;131;p20"/>
          <p:cNvSpPr txBox="1">
            <a:spLocks noGrp="1"/>
          </p:cNvSpPr>
          <p:nvPr>
            <p:ph type="body" idx="1"/>
          </p:nvPr>
        </p:nvSpPr>
        <p:spPr>
          <a:xfrm>
            <a:off x="729450" y="2078875"/>
            <a:ext cx="3540471"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sequence diagram for one of our log in use case</a:t>
            </a:r>
            <a:endParaRPr dirty="0"/>
          </a:p>
        </p:txBody>
      </p:sp>
      <p:pic>
        <p:nvPicPr>
          <p:cNvPr id="132" name="Google Shape;132;p20"/>
          <p:cNvPicPr preferRelativeResize="0"/>
          <p:nvPr/>
        </p:nvPicPr>
        <p:blipFill>
          <a:blip r:embed="rId3">
            <a:alphaModFix/>
          </a:blip>
          <a:stretch>
            <a:fillRect/>
          </a:stretch>
        </p:blipFill>
        <p:spPr>
          <a:xfrm>
            <a:off x="4073979" y="642250"/>
            <a:ext cx="4740046" cy="42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DIAGRAM</a:t>
            </a:r>
            <a:endParaRPr/>
          </a:p>
        </p:txBody>
      </p:sp>
      <p:sp>
        <p:nvSpPr>
          <p:cNvPr id="138" name="Google Shape;138;p21"/>
          <p:cNvSpPr txBox="1">
            <a:spLocks noGrp="1"/>
          </p:cNvSpPr>
          <p:nvPr>
            <p:ph type="body" idx="1"/>
          </p:nvPr>
        </p:nvSpPr>
        <p:spPr>
          <a:xfrm>
            <a:off x="729450" y="2078875"/>
            <a:ext cx="41670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class diagram for our application</a:t>
            </a:r>
            <a:endParaRPr/>
          </a:p>
        </p:txBody>
      </p:sp>
      <p:pic>
        <p:nvPicPr>
          <p:cNvPr id="139" name="Google Shape;139;p21" descr="page7image57970544"/>
          <p:cNvPicPr preferRelativeResize="0"/>
          <p:nvPr/>
        </p:nvPicPr>
        <p:blipFill>
          <a:blip r:embed="rId3">
            <a:alphaModFix/>
          </a:blip>
          <a:stretch>
            <a:fillRect/>
          </a:stretch>
        </p:blipFill>
        <p:spPr>
          <a:xfrm>
            <a:off x="5217600" y="720100"/>
            <a:ext cx="2323375" cy="42096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465</Words>
  <Application>Microsoft Macintosh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Raleway</vt:lpstr>
      <vt:lpstr>Lato</vt:lpstr>
      <vt:lpstr>Streamline</vt:lpstr>
      <vt:lpstr>GROCERY DASH</vt:lpstr>
      <vt:lpstr>OBJECTIVE</vt:lpstr>
      <vt:lpstr>COST</vt:lpstr>
      <vt:lpstr>PROJECT TIMELINE</vt:lpstr>
      <vt:lpstr>FUNCTIONAL REQUIREMENTS</vt:lpstr>
      <vt:lpstr>NON-FUNCTIONAL REQUIREMENTS </vt:lpstr>
      <vt:lpstr>USE - CASE DIAGRAM</vt:lpstr>
      <vt:lpstr>SEQUENCE DIAGRAM</vt:lpstr>
      <vt:lpstr>CLASS DIAGRAM</vt:lpstr>
      <vt:lpstr>ARCHITECTURAL DESIGN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DASH</dc:title>
  <cp:lastModifiedBy>Atis, Ali Osman</cp:lastModifiedBy>
  <cp:revision>3</cp:revision>
  <dcterms:modified xsi:type="dcterms:W3CDTF">2022-11-17T04:56:59Z</dcterms:modified>
</cp:coreProperties>
</file>