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F0FF3ED0-F8CB-41D4-8DA8-855CF6B503A6}" type="datetimeFigureOut">
              <a:rPr lang="zh-CN" altLang="en-US" smtClean="0"/>
              <a:t>2016/10/28</a:t>
            </a:fld>
            <a:endParaRPr lang="zh-CN" altLang="en-US"/>
          </a:p>
        </p:txBody>
      </p:sp>
      <p:sp>
        <p:nvSpPr>
          <p:cNvPr id="5" name="Footer Placeholder 4"/>
          <p:cNvSpPr>
            <a:spLocks noGrp="1"/>
          </p:cNvSpPr>
          <p:nvPr>
            <p:ph type="ftr" sz="quarter" idx="11"/>
          </p:nvPr>
        </p:nvSpPr>
        <p:spPr>
          <a:xfrm>
            <a:off x="1900237" y="5410202"/>
            <a:ext cx="3843665" cy="365125"/>
          </a:xfrm>
        </p:spPr>
        <p:txBody>
          <a:bodyPr/>
          <a:lstStyle/>
          <a:p>
            <a:endParaRPr lang="zh-CN" altLang="en-US"/>
          </a:p>
        </p:txBody>
      </p:sp>
      <p:sp>
        <p:nvSpPr>
          <p:cNvPr id="6" name="Slide Number Placeholder 5"/>
          <p:cNvSpPr>
            <a:spLocks noGrp="1"/>
          </p:cNvSpPr>
          <p:nvPr>
            <p:ph type="sldNum" sz="quarter" idx="12"/>
          </p:nvPr>
        </p:nvSpPr>
        <p:spPr>
          <a:xfrm>
            <a:off x="7915603" y="5410200"/>
            <a:ext cx="578317" cy="365125"/>
          </a:xfrm>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32145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4315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401518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36880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373521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73334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4" name="Footer Placeholder 3"/>
          <p:cNvSpPr>
            <a:spLocks noGrp="1"/>
          </p:cNvSpPr>
          <p:nvPr>
            <p:ph type="ftr" sz="quarter" idx="11"/>
          </p:nvPr>
        </p:nvSpPr>
        <p:spPr/>
        <p:txBody>
          <a:bodyPr/>
          <a:lstStyle>
            <a:lvl1pPr>
              <a:defRPr cap="all" baseline="0"/>
            </a:lvl1p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4181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4291222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55065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zh-CN" altLang="en-US" smtClean="0"/>
              <a:t>单击此处编辑母版标题样式</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F0FF3ED0-F8CB-41D4-8DA8-855CF6B503A6}" type="datetimeFigureOut">
              <a:rPr lang="zh-CN" altLang="en-US" smtClean="0"/>
              <a:t>2016/10/28</a:t>
            </a:fld>
            <a:endParaRPr lang="zh-CN" altLang="en-US"/>
          </a:p>
        </p:txBody>
      </p:sp>
      <p:sp>
        <p:nvSpPr>
          <p:cNvPr id="50" name="Footer Placeholder 4"/>
          <p:cNvSpPr>
            <a:spLocks noGrp="1"/>
          </p:cNvSpPr>
          <p:nvPr>
            <p:ph type="ftr" sz="quarter" idx="11"/>
          </p:nvPr>
        </p:nvSpPr>
        <p:spPr>
          <a:xfrm>
            <a:off x="856059" y="5883276"/>
            <a:ext cx="4679482" cy="365125"/>
          </a:xfrm>
        </p:spPr>
        <p:txBody>
          <a:bodyPr/>
          <a:lstStyle/>
          <a:p>
            <a:endParaRPr lang="zh-CN" altLang="en-US"/>
          </a:p>
        </p:txBody>
      </p:sp>
      <p:sp>
        <p:nvSpPr>
          <p:cNvPr id="51" name="Slide Number Placeholder 5"/>
          <p:cNvSpPr>
            <a:spLocks noGrp="1"/>
          </p:cNvSpPr>
          <p:nvPr>
            <p:ph type="sldNum" sz="quarter" idx="12"/>
          </p:nvPr>
        </p:nvSpPr>
        <p:spPr>
          <a:xfrm>
            <a:off x="7707241" y="5883275"/>
            <a:ext cx="578317" cy="365125"/>
          </a:xfrm>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39852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72015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385513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8712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47441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83947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22727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FF3ED0-F8CB-41D4-8DA8-855CF6B503A6}" type="datetimeFigureOut">
              <a:rPr lang="zh-CN" altLang="en-US" smtClean="0"/>
              <a:t>2016/10/28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66172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FF3ED0-F8CB-41D4-8DA8-855CF6B503A6}" type="datetimeFigureOut">
              <a:rPr lang="zh-CN" altLang="en-US" smtClean="0"/>
              <a:t>2016/10/28</a:t>
            </a:fld>
            <a:endParaRPr lang="zh-CN" alt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DC5E80-707A-4772-9F20-197E7009E626}" type="slidenum">
              <a:rPr lang="zh-CN" altLang="en-US" smtClean="0"/>
              <a:t>‹#›</a:t>
            </a:fld>
            <a:endParaRPr lang="zh-CN" altLang="en-US"/>
          </a:p>
        </p:txBody>
      </p:sp>
    </p:spTree>
    <p:extLst>
      <p:ext uri="{BB962C8B-B14F-4D97-AF65-F5344CB8AC3E}">
        <p14:creationId xmlns:p14="http://schemas.microsoft.com/office/powerpoint/2010/main" val="162300682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aike.baidu.com/view/751.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aike.baidu.com/view/21895.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view/747782.htm" TargetMode="External"/><Relationship Id="rId2" Type="http://schemas.openxmlformats.org/officeDocument/2006/relationships/hyperlink" Target="http://baike.baidu.com/view/3787429.htm" TargetMode="External"/><Relationship Id="rId1" Type="http://schemas.openxmlformats.org/officeDocument/2006/relationships/slideLayout" Target="../slideLayouts/slideLayout2.xml"/><Relationship Id="rId5" Type="http://schemas.openxmlformats.org/officeDocument/2006/relationships/hyperlink" Target="http://baike.baidu.com/view/2774663.htm" TargetMode="External"/><Relationship Id="rId4" Type="http://schemas.openxmlformats.org/officeDocument/2006/relationships/hyperlink" Target="http://baike.baidu.com/view/411702.ht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1159398.htm" TargetMode="External"/><Relationship Id="rId2" Type="http://schemas.openxmlformats.org/officeDocument/2006/relationships/hyperlink" Target="http://baike.baidu.com/view/947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330120.htm" TargetMode="External"/><Relationship Id="rId7" Type="http://schemas.openxmlformats.org/officeDocument/2006/relationships/hyperlink" Target="http://baike.baidu.com/view/3871496.htm" TargetMode="External"/><Relationship Id="rId2" Type="http://schemas.openxmlformats.org/officeDocument/2006/relationships/hyperlink" Target="http://baike.baidu.com/view/262359.htm" TargetMode="External"/><Relationship Id="rId1" Type="http://schemas.openxmlformats.org/officeDocument/2006/relationships/slideLayout" Target="../slideLayouts/slideLayout2.xml"/><Relationship Id="rId6" Type="http://schemas.openxmlformats.org/officeDocument/2006/relationships/hyperlink" Target="http://baike.baidu.com/view/9472.htm" TargetMode="External"/><Relationship Id="rId5" Type="http://schemas.openxmlformats.org/officeDocument/2006/relationships/hyperlink" Target="http://baike.baidu.com/view/239619.htm" TargetMode="External"/><Relationship Id="rId4" Type="http://schemas.openxmlformats.org/officeDocument/2006/relationships/hyperlink" Target="http://baike.baidu.com/view/880.ht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94341.htm" TargetMode="External"/><Relationship Id="rId2" Type="http://schemas.openxmlformats.org/officeDocument/2006/relationships/hyperlink" Target="http://baike.baidu.com/view/2150902.htm" TargetMode="External"/><Relationship Id="rId1" Type="http://schemas.openxmlformats.org/officeDocument/2006/relationships/slideLayout" Target="../slideLayouts/slideLayout2.xml"/><Relationship Id="rId5" Type="http://schemas.openxmlformats.org/officeDocument/2006/relationships/hyperlink" Target="http://baike.baidu.com/view/1001668.htm" TargetMode="External"/><Relationship Id="rId4" Type="http://schemas.openxmlformats.org/officeDocument/2006/relationships/hyperlink" Target="http://baike.baidu.com/view/523248.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代理与反向代理技术</a:t>
            </a:r>
            <a:endParaRPr lang="zh-CN" altLang="en-US" dirty="0"/>
          </a:p>
        </p:txBody>
      </p:sp>
      <p:sp>
        <p:nvSpPr>
          <p:cNvPr id="3" name="副标题 2"/>
          <p:cNvSpPr>
            <a:spLocks noGrp="1"/>
          </p:cNvSpPr>
          <p:nvPr>
            <p:ph type="subTitle" idx="1"/>
          </p:nvPr>
        </p:nvSpPr>
        <p:spPr/>
        <p:txBody>
          <a:bodyPr/>
          <a:lstStyle/>
          <a:p>
            <a:r>
              <a:rPr lang="zh-CN" altLang="en-US" dirty="0"/>
              <a:t>王</a:t>
            </a:r>
            <a:r>
              <a:rPr lang="zh-CN" altLang="en-US" dirty="0" smtClean="0"/>
              <a:t>津</a:t>
            </a:r>
            <a:endParaRPr lang="en-US" altLang="zh-CN" dirty="0" smtClean="0"/>
          </a:p>
          <a:p>
            <a:r>
              <a:rPr lang="en-US" altLang="zh-CN" dirty="0" smtClean="0"/>
              <a:t>2016-10-28</a:t>
            </a:r>
            <a:endParaRPr lang="zh-CN" altLang="en-US" dirty="0"/>
          </a:p>
        </p:txBody>
      </p:sp>
    </p:spTree>
    <p:extLst>
      <p:ext uri="{BB962C8B-B14F-4D97-AF65-F5344CB8AC3E}">
        <p14:creationId xmlns:p14="http://schemas.microsoft.com/office/powerpoint/2010/main" val="169940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a:t>封</a:t>
            </a:r>
            <a:r>
              <a:rPr lang="zh-CN" altLang="en-US" dirty="0" smtClean="0"/>
              <a:t>包转发</a:t>
            </a:r>
            <a:endParaRPr lang="zh-CN" altLang="en-US" dirty="0"/>
          </a:p>
        </p:txBody>
      </p:sp>
      <p:pic>
        <p:nvPicPr>
          <p:cNvPr id="4" name="内容占位符 3"/>
          <p:cNvPicPr>
            <a:picLocks noGrp="1" noChangeAspect="1"/>
          </p:cNvPicPr>
          <p:nvPr>
            <p:ph idx="1"/>
          </p:nvPr>
        </p:nvPicPr>
        <p:blipFill>
          <a:blip r:embed="rId2"/>
          <a:stretch>
            <a:fillRect/>
          </a:stretch>
        </p:blipFill>
        <p:spPr>
          <a:xfrm>
            <a:off x="1770088" y="2249488"/>
            <a:ext cx="5600649" cy="3541712"/>
          </a:xfrm>
          <a:prstGeom prst="rect">
            <a:avLst/>
          </a:prstGeom>
        </p:spPr>
      </p:pic>
    </p:spTree>
    <p:extLst>
      <p:ext uri="{BB962C8B-B14F-4D97-AF65-F5344CB8AC3E}">
        <p14:creationId xmlns:p14="http://schemas.microsoft.com/office/powerpoint/2010/main" val="4159487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反向代理技术</a:t>
            </a:r>
            <a:endParaRPr lang="zh-CN" altLang="en-US" dirty="0"/>
          </a:p>
        </p:txBody>
      </p:sp>
      <p:sp>
        <p:nvSpPr>
          <p:cNvPr id="3" name="内容占位符 2"/>
          <p:cNvSpPr>
            <a:spLocks noGrp="1"/>
          </p:cNvSpPr>
          <p:nvPr>
            <p:ph idx="1"/>
          </p:nvPr>
        </p:nvSpPr>
        <p:spPr/>
        <p:txBody>
          <a:bodyPr/>
          <a:lstStyle/>
          <a:p>
            <a:r>
              <a:rPr lang="zh-CN" altLang="en-US" dirty="0"/>
              <a:t>反向代理（</a:t>
            </a:r>
            <a:r>
              <a:rPr lang="en-US" altLang="zh-CN" dirty="0"/>
              <a:t>Reverse Proxy</a:t>
            </a:r>
            <a:r>
              <a:rPr lang="zh-CN" altLang="en-US" dirty="0"/>
              <a:t>）方式是指以</a:t>
            </a:r>
            <a:r>
              <a:rPr lang="zh-CN" altLang="en-US" dirty="0">
                <a:hlinkClick r:id="rId2"/>
              </a:rPr>
              <a:t>代理服务器</a:t>
            </a:r>
            <a:r>
              <a:rPr lang="zh-CN" altLang="en-US" dirty="0"/>
              <a:t>来接受</a:t>
            </a:r>
            <a:r>
              <a:rPr lang="en-US" altLang="zh-CN" dirty="0"/>
              <a:t>internet</a:t>
            </a:r>
            <a:r>
              <a:rPr lang="zh-CN" altLang="en-US" dirty="0"/>
              <a:t>上的连接请求，然后将请求转发给内部网络上的服务器，并将从服务器上得到的结果返回给</a:t>
            </a:r>
            <a:r>
              <a:rPr lang="en-US" altLang="zh-CN" dirty="0"/>
              <a:t>internet</a:t>
            </a:r>
            <a:r>
              <a:rPr lang="zh-CN" altLang="en-US" dirty="0"/>
              <a:t>上请求连接的客户端，此时代理服务器对外就表现为一个反向代理服务器。</a:t>
            </a:r>
            <a:endParaRPr lang="zh-CN" altLang="en-US" dirty="0"/>
          </a:p>
        </p:txBody>
      </p:sp>
    </p:spTree>
    <p:extLst>
      <p:ext uri="{BB962C8B-B14F-4D97-AF65-F5344CB8AC3E}">
        <p14:creationId xmlns:p14="http://schemas.microsoft.com/office/powerpoint/2010/main" val="257668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反向代理技术</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921" y="2505256"/>
            <a:ext cx="5278984" cy="3030175"/>
          </a:xfrm>
        </p:spPr>
      </p:pic>
    </p:spTree>
    <p:extLst>
      <p:ext uri="{BB962C8B-B14F-4D97-AF65-F5344CB8AC3E}">
        <p14:creationId xmlns:p14="http://schemas.microsoft.com/office/powerpoint/2010/main" val="2959290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内容分发网络</a:t>
            </a:r>
            <a:r>
              <a:rPr lang="en-US" altLang="zh-CN" dirty="0" smtClean="0"/>
              <a:t>(CDN)</a:t>
            </a:r>
            <a:endParaRPr lang="zh-CN" altLang="en-US" dirty="0"/>
          </a:p>
        </p:txBody>
      </p:sp>
      <p:sp>
        <p:nvSpPr>
          <p:cNvPr id="3" name="内容占位符 2"/>
          <p:cNvSpPr>
            <a:spLocks noGrp="1"/>
          </p:cNvSpPr>
          <p:nvPr>
            <p:ph idx="1"/>
          </p:nvPr>
        </p:nvSpPr>
        <p:spPr/>
        <p:txBody>
          <a:bodyPr/>
          <a:lstStyle/>
          <a:p>
            <a:r>
              <a:rPr lang="en-US" altLang="zh-CN" dirty="0">
                <a:hlinkClick r:id="rId2"/>
              </a:rPr>
              <a:t>CDN</a:t>
            </a:r>
            <a:r>
              <a:rPr lang="zh-CN" altLang="en-US" dirty="0"/>
              <a:t>的全称是</a:t>
            </a:r>
            <a:r>
              <a:rPr lang="en-US" altLang="zh-CN" dirty="0"/>
              <a:t>Content Delivery Network</a:t>
            </a:r>
            <a:r>
              <a:rPr lang="zh-CN" altLang="en-US" dirty="0"/>
              <a:t>，即内容分发网络。其基本思路是尽可能避开互联网上有可能影响数据传输速度和稳定性的瓶颈和环节，使内容传输的更快、更稳定。</a:t>
            </a:r>
            <a:endParaRPr lang="zh-CN" altLang="en-US" dirty="0"/>
          </a:p>
        </p:txBody>
      </p:sp>
    </p:spTree>
    <p:extLst>
      <p:ext uri="{BB962C8B-B14F-4D97-AF65-F5344CB8AC3E}">
        <p14:creationId xmlns:p14="http://schemas.microsoft.com/office/powerpoint/2010/main" val="285685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内容分发网络</a:t>
            </a:r>
            <a:r>
              <a:rPr lang="en-US" altLang="zh-CN" dirty="0"/>
              <a:t>(CDN)</a:t>
            </a:r>
            <a:endParaRPr lang="zh-CN" altLang="en-US" dirty="0"/>
          </a:p>
        </p:txBody>
      </p:sp>
      <p:sp>
        <p:nvSpPr>
          <p:cNvPr id="3" name="内容占位符 2"/>
          <p:cNvSpPr>
            <a:spLocks noGrp="1"/>
          </p:cNvSpPr>
          <p:nvPr>
            <p:ph idx="1"/>
          </p:nvPr>
        </p:nvSpPr>
        <p:spPr/>
        <p:txBody>
          <a:bodyPr/>
          <a:lstStyle/>
          <a:p>
            <a:r>
              <a:rPr lang="zh-CN" altLang="en-US" dirty="0"/>
              <a:t>通过在网络各处放置反向代理</a:t>
            </a:r>
            <a:r>
              <a:rPr lang="zh-CN" altLang="en-US" dirty="0">
                <a:hlinkClick r:id="rId2"/>
              </a:rPr>
              <a:t>节点服务器</a:t>
            </a:r>
            <a:r>
              <a:rPr lang="zh-CN" altLang="en-US" dirty="0"/>
              <a:t>所构成的在现有的互联网基础之上的一层智能</a:t>
            </a:r>
            <a:r>
              <a:rPr lang="zh-CN" altLang="en-US" dirty="0">
                <a:hlinkClick r:id="rId3"/>
              </a:rPr>
              <a:t>虚拟网络</a:t>
            </a:r>
            <a:r>
              <a:rPr lang="zh-CN" altLang="en-US" dirty="0"/>
              <a:t>，</a:t>
            </a:r>
            <a:r>
              <a:rPr lang="en-US" altLang="zh-CN" dirty="0"/>
              <a:t>CDN</a:t>
            </a:r>
            <a:r>
              <a:rPr lang="zh-CN" altLang="en-US" dirty="0"/>
              <a:t>系统能够实时地根据</a:t>
            </a:r>
            <a:r>
              <a:rPr lang="zh-CN" altLang="en-US" dirty="0">
                <a:hlinkClick r:id="rId4"/>
              </a:rPr>
              <a:t>网络流量</a:t>
            </a:r>
            <a:r>
              <a:rPr lang="zh-CN" altLang="en-US" dirty="0"/>
              <a:t>和各节点的连接、负载状况以及到用户的距离和响应时间等综合信息将用户的请求重新导向离用户最近的服务节点上</a:t>
            </a:r>
            <a:r>
              <a:rPr lang="zh-CN" altLang="en-US" dirty="0" smtClean="0"/>
              <a:t>。</a:t>
            </a:r>
            <a:endParaRPr lang="en-US" altLang="zh-CN" dirty="0" smtClean="0"/>
          </a:p>
          <a:p>
            <a:r>
              <a:rPr lang="zh-CN" altLang="en-US" dirty="0"/>
              <a:t>其目的是使用户可就近取得所需内容，解决 </a:t>
            </a:r>
            <a:r>
              <a:rPr lang="en-US" altLang="zh-CN" dirty="0"/>
              <a:t>Internet</a:t>
            </a:r>
            <a:r>
              <a:rPr lang="zh-CN" altLang="en-US" dirty="0">
                <a:hlinkClick r:id="rId5"/>
              </a:rPr>
              <a:t>网络拥挤</a:t>
            </a:r>
            <a:r>
              <a:rPr lang="zh-CN" altLang="en-US" dirty="0"/>
              <a:t>的状况，提高用户访问网站的响应速度。</a:t>
            </a:r>
            <a:endParaRPr lang="zh-CN" altLang="en-US" dirty="0"/>
          </a:p>
        </p:txBody>
      </p:sp>
    </p:spTree>
    <p:extLst>
      <p:ext uri="{BB962C8B-B14F-4D97-AF65-F5344CB8AC3E}">
        <p14:creationId xmlns:p14="http://schemas.microsoft.com/office/powerpoint/2010/main" val="909929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僵尸网络</a:t>
            </a:r>
            <a:r>
              <a:rPr lang="en-US" altLang="zh-CN" dirty="0" smtClean="0"/>
              <a:t>(Zombie network)</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604" y="2249488"/>
            <a:ext cx="4027617" cy="3541712"/>
          </a:xfrm>
        </p:spPr>
      </p:pic>
    </p:spTree>
    <p:extLst>
      <p:ext uri="{BB962C8B-B14F-4D97-AF65-F5344CB8AC3E}">
        <p14:creationId xmlns:p14="http://schemas.microsoft.com/office/powerpoint/2010/main" val="1583044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Bhpnet.py</a:t>
            </a:r>
            <a:endParaRPr lang="zh-CN" altLang="en-US" dirty="0"/>
          </a:p>
        </p:txBody>
      </p:sp>
      <p:sp>
        <p:nvSpPr>
          <p:cNvPr id="3" name="内容占位符 2"/>
          <p:cNvSpPr>
            <a:spLocks noGrp="1"/>
          </p:cNvSpPr>
          <p:nvPr>
            <p:ph idx="1"/>
          </p:nvPr>
        </p:nvSpPr>
        <p:spPr/>
        <p:txBody>
          <a:bodyPr/>
          <a:lstStyle/>
          <a:p>
            <a:r>
              <a:rPr lang="en-US" altLang="zh-CN" dirty="0" smtClean="0"/>
              <a:t>Server side:</a:t>
            </a:r>
          </a:p>
          <a:p>
            <a:r>
              <a:rPr lang="en-US" altLang="zh-CN" dirty="0"/>
              <a:t>sudo python ./bhpnet.py -l -p 9999 </a:t>
            </a:r>
            <a:r>
              <a:rPr lang="en-US" altLang="zh-CN" dirty="0" smtClean="0"/>
              <a:t>–c</a:t>
            </a:r>
          </a:p>
          <a:p>
            <a:endParaRPr lang="en-US" altLang="zh-CN" dirty="0"/>
          </a:p>
          <a:p>
            <a:r>
              <a:rPr lang="en-US" altLang="zh-CN" dirty="0" smtClean="0"/>
              <a:t>Client side:</a:t>
            </a:r>
          </a:p>
          <a:p>
            <a:r>
              <a:rPr lang="en-US" altLang="zh-CN" dirty="0" smtClean="0"/>
              <a:t>sudo python </a:t>
            </a:r>
            <a:r>
              <a:rPr lang="en-US" altLang="zh-CN" dirty="0"/>
              <a:t>./bhpnet.py -t localhost -p 9999</a:t>
            </a:r>
            <a:endParaRPr lang="en-US" altLang="zh-CN" dirty="0" smtClean="0"/>
          </a:p>
          <a:p>
            <a:endParaRPr lang="zh-CN" altLang="en-US" dirty="0"/>
          </a:p>
        </p:txBody>
      </p:sp>
    </p:spTree>
    <p:extLst>
      <p:ext uri="{BB962C8B-B14F-4D97-AF65-F5344CB8AC3E}">
        <p14:creationId xmlns:p14="http://schemas.microsoft.com/office/powerpoint/2010/main" val="1061802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Bhpnet.py</a:t>
            </a:r>
            <a:endParaRPr lang="zh-CN" altLang="en-US" dirty="0"/>
          </a:p>
        </p:txBody>
      </p:sp>
      <p:pic>
        <p:nvPicPr>
          <p:cNvPr id="4" name="内容占位符 3"/>
          <p:cNvPicPr>
            <a:picLocks noGrp="1" noChangeAspect="1"/>
          </p:cNvPicPr>
          <p:nvPr>
            <p:ph idx="1"/>
          </p:nvPr>
        </p:nvPicPr>
        <p:blipFill>
          <a:blip r:embed="rId2"/>
          <a:stretch>
            <a:fillRect/>
          </a:stretch>
        </p:blipFill>
        <p:spPr>
          <a:xfrm>
            <a:off x="1770088" y="2249488"/>
            <a:ext cx="5600649" cy="3541712"/>
          </a:xfrm>
          <a:prstGeom prst="rect">
            <a:avLst/>
          </a:prstGeom>
        </p:spPr>
      </p:pic>
    </p:spTree>
    <p:extLst>
      <p:ext uri="{BB962C8B-B14F-4D97-AF65-F5344CB8AC3E}">
        <p14:creationId xmlns:p14="http://schemas.microsoft.com/office/powerpoint/2010/main" val="473533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Bhpnet.py</a:t>
            </a:r>
            <a:endParaRPr lang="zh-CN" altLang="en-US" dirty="0"/>
          </a:p>
        </p:txBody>
      </p:sp>
      <p:sp>
        <p:nvSpPr>
          <p:cNvPr id="3" name="内容占位符 2"/>
          <p:cNvSpPr>
            <a:spLocks noGrp="1"/>
          </p:cNvSpPr>
          <p:nvPr>
            <p:ph idx="1"/>
          </p:nvPr>
        </p:nvSpPr>
        <p:spPr/>
        <p:txBody>
          <a:bodyPr/>
          <a:lstStyle/>
          <a:p>
            <a:r>
              <a:rPr lang="en-US" altLang="zh-CN" b="1" dirty="0"/>
              <a:t>echo -ne "GET / HTTP/1.1\</a:t>
            </a:r>
            <a:r>
              <a:rPr lang="en-US" altLang="zh-CN" b="1" dirty="0" err="1"/>
              <a:t>nHost</a:t>
            </a:r>
            <a:r>
              <a:rPr lang="en-US" altLang="zh-CN" b="1" dirty="0"/>
              <a:t>: www.baidu.com\n\n" | python ./bhpnet.py -t www.baidu.com -p 80</a:t>
            </a:r>
            <a:endParaRPr lang="zh-CN" altLang="en-US" dirty="0"/>
          </a:p>
        </p:txBody>
      </p:sp>
      <p:pic>
        <p:nvPicPr>
          <p:cNvPr id="4" name="图片 3"/>
          <p:cNvPicPr>
            <a:picLocks noChangeAspect="1"/>
          </p:cNvPicPr>
          <p:nvPr/>
        </p:nvPicPr>
        <p:blipFill>
          <a:blip r:embed="rId2"/>
          <a:stretch>
            <a:fillRect/>
          </a:stretch>
        </p:blipFill>
        <p:spPr>
          <a:xfrm>
            <a:off x="1933303" y="3763733"/>
            <a:ext cx="4698137" cy="2970985"/>
          </a:xfrm>
          <a:prstGeom prst="rect">
            <a:avLst/>
          </a:prstGeom>
        </p:spPr>
      </p:pic>
    </p:spTree>
    <p:extLst>
      <p:ext uri="{BB962C8B-B14F-4D97-AF65-F5344CB8AC3E}">
        <p14:creationId xmlns:p14="http://schemas.microsoft.com/office/powerpoint/2010/main" val="910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什么是代理？</a:t>
            </a:r>
            <a:endParaRPr lang="zh-CN" altLang="en-US" dirty="0"/>
          </a:p>
        </p:txBody>
      </p:sp>
      <p:sp>
        <p:nvSpPr>
          <p:cNvPr id="3" name="内容占位符 2"/>
          <p:cNvSpPr>
            <a:spLocks noGrp="1"/>
          </p:cNvSpPr>
          <p:nvPr>
            <p:ph idx="1"/>
          </p:nvPr>
        </p:nvSpPr>
        <p:spPr/>
        <p:txBody>
          <a:bodyPr/>
          <a:lstStyle/>
          <a:p>
            <a:r>
              <a:rPr lang="zh-CN" altLang="en-US" dirty="0"/>
              <a:t>代理</a:t>
            </a:r>
            <a:r>
              <a:rPr lang="zh-CN" altLang="en-US" dirty="0" smtClean="0"/>
              <a:t>（</a:t>
            </a:r>
            <a:r>
              <a:rPr lang="en-US" altLang="zh-CN" dirty="0" smtClean="0"/>
              <a:t>Proxy</a:t>
            </a:r>
            <a:r>
              <a:rPr lang="zh-CN" altLang="en-US" dirty="0"/>
              <a:t>），也称网络代理，是一种特殊的网络服务，允许一个网络终端（一般为客户端）通过这个服务与另一个网络终端（一般为服务器）进行非直接的连接。一些网关、路由器等网络设备具备网络代理功能。一般认为代理服务有利于保障网络终端的隐私或安全，防止攻击。</a:t>
            </a:r>
          </a:p>
        </p:txBody>
      </p:sp>
    </p:spTree>
    <p:extLst>
      <p:ext uri="{BB962C8B-B14F-4D97-AF65-F5344CB8AC3E}">
        <p14:creationId xmlns:p14="http://schemas.microsoft.com/office/powerpoint/2010/main" val="2262314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a:t>
            </a:r>
            <a:endParaRPr lang="zh-CN" altLang="en-US" dirty="0"/>
          </a:p>
        </p:txBody>
      </p:sp>
      <p:sp>
        <p:nvSpPr>
          <p:cNvPr id="5" name="内容占位符 4"/>
          <p:cNvSpPr>
            <a:spLocks noGrp="1"/>
          </p:cNvSpPr>
          <p:nvPr>
            <p:ph idx="1"/>
          </p:nvPr>
        </p:nvSpPr>
        <p:spPr/>
        <p:txBody>
          <a:bodyPr/>
          <a:lstStyle/>
          <a:p>
            <a:r>
              <a:rPr lang="zh-CN" altLang="en-US" dirty="0"/>
              <a:t>提供代理服务的电脑系统或其它类型的网络终端称为</a:t>
            </a:r>
            <a:r>
              <a:rPr lang="zh-CN" altLang="en-US" b="1" dirty="0"/>
              <a:t>代理服务器</a:t>
            </a:r>
            <a:r>
              <a:rPr lang="zh-CN" altLang="en-US" dirty="0" smtClean="0"/>
              <a:t>（</a:t>
            </a:r>
            <a:r>
              <a:rPr lang="en-US" altLang="zh-CN" b="1" dirty="0" smtClean="0"/>
              <a:t>Proxy </a:t>
            </a:r>
            <a:r>
              <a:rPr lang="en-US" altLang="zh-CN" b="1" dirty="0"/>
              <a:t>Server</a:t>
            </a:r>
            <a:r>
              <a:rPr lang="zh-CN" altLang="en-US" dirty="0"/>
              <a:t>）</a:t>
            </a:r>
            <a:endParaRPr lang="zh-CN" altLang="en-US" dirty="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322" y="3580312"/>
            <a:ext cx="5305425" cy="2628900"/>
          </a:xfrm>
          <a:prstGeom prst="rect">
            <a:avLst/>
          </a:prstGeom>
        </p:spPr>
      </p:pic>
    </p:spTree>
    <p:extLst>
      <p:ext uri="{BB962C8B-B14F-4D97-AF65-F5344CB8AC3E}">
        <p14:creationId xmlns:p14="http://schemas.microsoft.com/office/powerpoint/2010/main" val="361404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代理服务器作用</a:t>
            </a:r>
            <a:endParaRPr lang="zh-CN" altLang="en-US" dirty="0"/>
          </a:p>
        </p:txBody>
      </p:sp>
      <p:sp>
        <p:nvSpPr>
          <p:cNvPr id="3" name="内容占位符 2"/>
          <p:cNvSpPr>
            <a:spLocks noGrp="1"/>
          </p:cNvSpPr>
          <p:nvPr>
            <p:ph idx="1"/>
          </p:nvPr>
        </p:nvSpPr>
        <p:spPr/>
        <p:txBody>
          <a:bodyPr/>
          <a:lstStyle/>
          <a:p>
            <a:r>
              <a:rPr lang="zh-CN" altLang="en-US" dirty="0" smtClean="0"/>
              <a:t>代理服务器是</a:t>
            </a:r>
            <a:r>
              <a:rPr lang="zh-CN" altLang="en-US" dirty="0"/>
              <a:t>网络信息的中转站。代理服务器就好象一个大的</a:t>
            </a:r>
            <a:r>
              <a:rPr lang="en-US" altLang="zh-CN" dirty="0"/>
              <a:t>Cache</a:t>
            </a:r>
            <a:r>
              <a:rPr lang="zh-CN" altLang="en-US" dirty="0"/>
              <a:t>，这样就能显著提高浏览速度和效率</a:t>
            </a:r>
            <a:r>
              <a:rPr lang="zh-CN" altLang="en-US" dirty="0" smtClean="0"/>
              <a:t>。</a:t>
            </a:r>
            <a:endParaRPr lang="en-US" altLang="zh-CN" dirty="0" smtClean="0"/>
          </a:p>
          <a:p>
            <a:r>
              <a:rPr lang="zh-CN" altLang="en-US" dirty="0"/>
              <a:t>突破自身</a:t>
            </a:r>
            <a:r>
              <a:rPr lang="en-US" altLang="zh-CN" dirty="0"/>
              <a:t>IP</a:t>
            </a:r>
            <a:r>
              <a:rPr lang="zh-CN" altLang="en-US" dirty="0"/>
              <a:t>访问限制，访问国外站点</a:t>
            </a:r>
            <a:r>
              <a:rPr lang="zh-CN" altLang="en-US" dirty="0" smtClean="0"/>
              <a:t>。</a:t>
            </a:r>
            <a:endParaRPr lang="en-US" altLang="zh-CN" dirty="0" smtClean="0"/>
          </a:p>
          <a:p>
            <a:r>
              <a:rPr lang="zh-CN" altLang="en-US" dirty="0"/>
              <a:t>访问一些单位或团体内部资源，如某大学</a:t>
            </a:r>
            <a:r>
              <a:rPr lang="en-US" altLang="zh-CN" dirty="0" smtClean="0"/>
              <a:t>FTP</a:t>
            </a:r>
            <a:r>
              <a:rPr lang="zh-CN" altLang="en-US" dirty="0" smtClean="0"/>
              <a:t>。</a:t>
            </a:r>
            <a:endParaRPr lang="en-US" altLang="zh-CN" dirty="0" smtClean="0"/>
          </a:p>
          <a:p>
            <a:r>
              <a:rPr lang="zh-CN" altLang="en-US" dirty="0"/>
              <a:t>上网者也可以通过这种方法隐藏自己的</a:t>
            </a:r>
            <a:r>
              <a:rPr lang="en-US" altLang="zh-CN" dirty="0"/>
              <a:t>IP</a:t>
            </a:r>
            <a:r>
              <a:rPr lang="zh-CN" altLang="en-US" dirty="0"/>
              <a:t>，免受攻击。</a:t>
            </a:r>
          </a:p>
        </p:txBody>
      </p:sp>
    </p:spTree>
    <p:extLst>
      <p:ext uri="{BB962C8B-B14F-4D97-AF65-F5344CB8AC3E}">
        <p14:creationId xmlns:p14="http://schemas.microsoft.com/office/powerpoint/2010/main" val="350467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代理服务器种类</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代理</a:t>
            </a:r>
            <a:r>
              <a:rPr lang="zh-CN" altLang="en-US" dirty="0"/>
              <a:t>：</a:t>
            </a:r>
            <a:r>
              <a:rPr lang="en-US" altLang="zh-CN" dirty="0" smtClean="0"/>
              <a:t>Web</a:t>
            </a:r>
            <a:r>
              <a:rPr lang="zh-CN" altLang="en-US" dirty="0" smtClean="0"/>
              <a:t>对于</a:t>
            </a:r>
            <a:r>
              <a:rPr lang="zh-CN" altLang="en-US" dirty="0"/>
              <a:t>每一个上网的人都再熟悉不过了</a:t>
            </a:r>
            <a:r>
              <a:rPr lang="zh-CN" altLang="en-US" dirty="0" smtClean="0"/>
              <a:t>，</a:t>
            </a:r>
            <a:r>
              <a:rPr lang="en-US" altLang="zh-CN" dirty="0" smtClean="0"/>
              <a:t>web</a:t>
            </a:r>
            <a:r>
              <a:rPr lang="zh-CN" altLang="en-US" dirty="0" smtClean="0"/>
              <a:t>连接</a:t>
            </a:r>
            <a:r>
              <a:rPr lang="zh-CN" altLang="en-US" dirty="0"/>
              <a:t>请求就是采用的</a:t>
            </a:r>
            <a:r>
              <a:rPr lang="en-US" altLang="zh-CN" dirty="0">
                <a:hlinkClick r:id="rId2"/>
              </a:rPr>
              <a:t>http</a:t>
            </a:r>
            <a:r>
              <a:rPr lang="zh-CN" altLang="en-US" dirty="0"/>
              <a:t>协议，所以我们在浏览网页，下载数据（也可采用</a:t>
            </a:r>
            <a:r>
              <a:rPr lang="en-US" altLang="zh-CN" dirty="0"/>
              <a:t>ftp</a:t>
            </a:r>
            <a:r>
              <a:rPr lang="zh-CN" altLang="en-US" dirty="0"/>
              <a:t>协议）时就是用</a:t>
            </a:r>
            <a:r>
              <a:rPr lang="en-US" altLang="zh-CN" dirty="0">
                <a:hlinkClick r:id="rId3"/>
              </a:rPr>
              <a:t>http</a:t>
            </a:r>
            <a:r>
              <a:rPr lang="zh-CN" altLang="en-US" dirty="0">
                <a:hlinkClick r:id="rId3"/>
              </a:rPr>
              <a:t>代理</a:t>
            </a:r>
            <a:r>
              <a:rPr lang="zh-CN" altLang="en-US" dirty="0"/>
              <a:t>。它通常绑定在代理服务器的</a:t>
            </a:r>
            <a:r>
              <a:rPr lang="en-US" altLang="zh-CN" dirty="0"/>
              <a:t>80</a:t>
            </a:r>
            <a:r>
              <a:rPr lang="zh-CN" altLang="en-US" dirty="0"/>
              <a:t>、</a:t>
            </a:r>
            <a:r>
              <a:rPr lang="en-US" altLang="zh-CN" dirty="0"/>
              <a:t>3128</a:t>
            </a:r>
            <a:r>
              <a:rPr lang="zh-CN" altLang="en-US" dirty="0"/>
              <a:t>、</a:t>
            </a:r>
            <a:r>
              <a:rPr lang="en-US" altLang="zh-CN" dirty="0"/>
              <a:t>8080</a:t>
            </a:r>
            <a:r>
              <a:rPr lang="zh-CN" altLang="en-US" dirty="0"/>
              <a:t>等端口上</a:t>
            </a:r>
            <a:r>
              <a:rPr lang="zh-CN" altLang="en-US" dirty="0" smtClean="0"/>
              <a:t>。</a:t>
            </a:r>
            <a:endParaRPr lang="en-US" altLang="zh-CN" dirty="0" smtClean="0"/>
          </a:p>
        </p:txBody>
      </p:sp>
    </p:spTree>
    <p:extLst>
      <p:ext uri="{BB962C8B-B14F-4D97-AF65-F5344CB8AC3E}">
        <p14:creationId xmlns:p14="http://schemas.microsoft.com/office/powerpoint/2010/main" val="400087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代理服务器种类</a:t>
            </a:r>
          </a:p>
        </p:txBody>
      </p:sp>
      <p:sp>
        <p:nvSpPr>
          <p:cNvPr id="3" name="内容占位符 2"/>
          <p:cNvSpPr>
            <a:spLocks noGrp="1"/>
          </p:cNvSpPr>
          <p:nvPr>
            <p:ph idx="1"/>
          </p:nvPr>
        </p:nvSpPr>
        <p:spPr/>
        <p:txBody>
          <a:bodyPr/>
          <a:lstStyle/>
          <a:p>
            <a:r>
              <a:rPr lang="en-US" altLang="zh-CN" dirty="0" smtClean="0"/>
              <a:t>Socks</a:t>
            </a:r>
            <a:r>
              <a:rPr lang="zh-CN" altLang="en-US" dirty="0" smtClean="0"/>
              <a:t>代理：</a:t>
            </a:r>
            <a:r>
              <a:rPr lang="zh-CN" altLang="en-US" dirty="0"/>
              <a:t>相应的，采用</a:t>
            </a:r>
            <a:r>
              <a:rPr lang="en-US" altLang="zh-CN" dirty="0"/>
              <a:t>socks</a:t>
            </a:r>
            <a:r>
              <a:rPr lang="zh-CN" altLang="en-US" dirty="0"/>
              <a:t>协议的代理服务器就是</a:t>
            </a:r>
            <a:r>
              <a:rPr lang="en-US" altLang="zh-CN" dirty="0">
                <a:hlinkClick r:id="rId2"/>
              </a:rPr>
              <a:t>SOCKS</a:t>
            </a:r>
            <a:r>
              <a:rPr lang="zh-CN" altLang="en-US" dirty="0"/>
              <a:t>服务器，是一种通用的代理服务器</a:t>
            </a:r>
            <a:r>
              <a:rPr lang="zh-CN" altLang="en-US" dirty="0" smtClean="0"/>
              <a:t>。</a:t>
            </a:r>
            <a:r>
              <a:rPr lang="en-US" altLang="zh-CN" dirty="0"/>
              <a:t>Socks </a:t>
            </a:r>
            <a:r>
              <a:rPr lang="zh-CN" altLang="en-US" dirty="0"/>
              <a:t>不要求</a:t>
            </a:r>
            <a:r>
              <a:rPr lang="zh-CN" altLang="en-US" dirty="0">
                <a:hlinkClick r:id="rId3"/>
              </a:rPr>
              <a:t>应用程序</a:t>
            </a:r>
            <a:r>
              <a:rPr lang="zh-CN" altLang="en-US" dirty="0"/>
              <a:t>遵循特定的</a:t>
            </a:r>
            <a:r>
              <a:rPr lang="zh-CN" altLang="en-US" dirty="0">
                <a:hlinkClick r:id="rId4"/>
              </a:rPr>
              <a:t>操作系统</a:t>
            </a:r>
            <a:r>
              <a:rPr lang="zh-CN" altLang="en-US" dirty="0"/>
              <a:t>平台，</a:t>
            </a:r>
            <a:r>
              <a:rPr lang="en-US" altLang="zh-CN" dirty="0"/>
              <a:t>Socks </a:t>
            </a:r>
            <a:r>
              <a:rPr lang="zh-CN" altLang="en-US" dirty="0"/>
              <a:t>代理与</a:t>
            </a:r>
            <a:r>
              <a:rPr lang="zh-CN" altLang="en-US" dirty="0">
                <a:hlinkClick r:id="rId5"/>
              </a:rPr>
              <a:t>应用层</a:t>
            </a:r>
            <a:r>
              <a:rPr lang="zh-CN" altLang="en-US" dirty="0"/>
              <a:t>代理、</a:t>
            </a:r>
            <a:r>
              <a:rPr lang="en-US" altLang="zh-CN" dirty="0">
                <a:hlinkClick r:id="rId6"/>
              </a:rPr>
              <a:t>HTTP</a:t>
            </a:r>
            <a:r>
              <a:rPr lang="zh-CN" altLang="en-US" dirty="0"/>
              <a:t>层代理不同，</a:t>
            </a:r>
            <a:r>
              <a:rPr lang="en-US" altLang="zh-CN" dirty="0"/>
              <a:t>Socks </a:t>
            </a:r>
            <a:r>
              <a:rPr lang="zh-CN" altLang="en-US" dirty="0"/>
              <a:t>代理只是简单地传递数据包，而不必关心是何种</a:t>
            </a:r>
            <a:r>
              <a:rPr lang="zh-CN" altLang="en-US" dirty="0">
                <a:hlinkClick r:id="rId7"/>
              </a:rPr>
              <a:t>应用协议</a:t>
            </a:r>
            <a:r>
              <a:rPr lang="zh-CN" altLang="en-US" dirty="0"/>
              <a:t>（比如</a:t>
            </a:r>
            <a:r>
              <a:rPr lang="en-US" altLang="zh-CN" dirty="0"/>
              <a:t>FTP</a:t>
            </a:r>
            <a:r>
              <a:rPr lang="zh-CN" altLang="en-US" dirty="0"/>
              <a:t>、</a:t>
            </a:r>
            <a:r>
              <a:rPr lang="en-US" altLang="zh-CN" dirty="0"/>
              <a:t>HTTP</a:t>
            </a:r>
            <a:r>
              <a:rPr lang="zh-CN" altLang="en-US" dirty="0" smtClean="0"/>
              <a:t>和</a:t>
            </a:r>
            <a:r>
              <a:rPr lang="en-US" altLang="zh-CN" dirty="0" smtClean="0"/>
              <a:t>SMTP</a:t>
            </a:r>
            <a:r>
              <a:rPr lang="zh-CN" altLang="en-US" dirty="0" smtClean="0"/>
              <a:t>请求</a:t>
            </a:r>
            <a:r>
              <a:rPr lang="zh-CN" altLang="en-US" dirty="0"/>
              <a:t>）。</a:t>
            </a:r>
            <a:endParaRPr lang="zh-CN" altLang="en-US" dirty="0"/>
          </a:p>
        </p:txBody>
      </p:sp>
    </p:spTree>
    <p:extLst>
      <p:ext uri="{BB962C8B-B14F-4D97-AF65-F5344CB8AC3E}">
        <p14:creationId xmlns:p14="http://schemas.microsoft.com/office/powerpoint/2010/main" val="2294111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代理服务器种类</a:t>
            </a:r>
          </a:p>
        </p:txBody>
      </p:sp>
      <p:sp>
        <p:nvSpPr>
          <p:cNvPr id="3" name="内容占位符 2"/>
          <p:cNvSpPr>
            <a:spLocks noGrp="1"/>
          </p:cNvSpPr>
          <p:nvPr>
            <p:ph idx="1"/>
          </p:nvPr>
        </p:nvSpPr>
        <p:spPr/>
        <p:txBody>
          <a:bodyPr/>
          <a:lstStyle/>
          <a:p>
            <a:r>
              <a:rPr lang="en-US" altLang="zh-CN" dirty="0" smtClean="0"/>
              <a:t>VPN</a:t>
            </a:r>
            <a:r>
              <a:rPr lang="zh-CN" altLang="en-US" dirty="0" smtClean="0"/>
              <a:t>代理：</a:t>
            </a:r>
            <a:r>
              <a:rPr lang="zh-CN" altLang="en-US" dirty="0"/>
              <a:t>指在共用网络上建立</a:t>
            </a:r>
            <a:r>
              <a:rPr lang="zh-CN" altLang="en-US" dirty="0">
                <a:hlinkClick r:id="rId2"/>
              </a:rPr>
              <a:t>专用网络</a:t>
            </a:r>
            <a:r>
              <a:rPr lang="zh-CN" altLang="en-US" dirty="0"/>
              <a:t>的技术。之所以称为</a:t>
            </a:r>
            <a:r>
              <a:rPr lang="zh-CN" altLang="en-US" dirty="0">
                <a:hlinkClick r:id="rId3"/>
              </a:rPr>
              <a:t>虚拟网</a:t>
            </a:r>
            <a:r>
              <a:rPr lang="zh-CN" altLang="en-US" dirty="0"/>
              <a:t>主要是因为整个</a:t>
            </a:r>
            <a:r>
              <a:rPr lang="en-US" altLang="zh-CN" dirty="0"/>
              <a:t>VPN</a:t>
            </a:r>
            <a:r>
              <a:rPr lang="zh-CN" altLang="en-US" dirty="0"/>
              <a:t>网络的任意两个结点之间的连接并没有传统专网建设所需的点到点的物理</a:t>
            </a:r>
            <a:r>
              <a:rPr lang="zh-CN" altLang="en-US" dirty="0">
                <a:hlinkClick r:id="rId4"/>
              </a:rPr>
              <a:t>链路</a:t>
            </a:r>
            <a:r>
              <a:rPr lang="zh-CN" altLang="en-US" dirty="0"/>
              <a:t>，而是架构在公用网络服务商</a:t>
            </a:r>
            <a:r>
              <a:rPr lang="en-US" altLang="zh-CN" dirty="0"/>
              <a:t>ISP</a:t>
            </a:r>
            <a:r>
              <a:rPr lang="zh-CN" altLang="en-US" dirty="0"/>
              <a:t>所提供的网络平台之上的</a:t>
            </a:r>
            <a:r>
              <a:rPr lang="zh-CN" altLang="en-US" dirty="0">
                <a:hlinkClick r:id="rId5"/>
              </a:rPr>
              <a:t>逻辑网络</a:t>
            </a:r>
            <a:r>
              <a:rPr lang="zh-CN" altLang="en-US" dirty="0"/>
              <a:t>。</a:t>
            </a:r>
            <a:endParaRPr lang="zh-CN" altLang="en-US" dirty="0"/>
          </a:p>
        </p:txBody>
      </p:sp>
    </p:spTree>
    <p:extLst>
      <p:ext uri="{BB962C8B-B14F-4D97-AF65-F5344CB8AC3E}">
        <p14:creationId xmlns:p14="http://schemas.microsoft.com/office/powerpoint/2010/main" val="2852791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Proxy.py</a:t>
            </a:r>
            <a:endParaRPr lang="zh-CN" altLang="en-US" dirty="0"/>
          </a:p>
        </p:txBody>
      </p:sp>
      <p:sp>
        <p:nvSpPr>
          <p:cNvPr id="3" name="内容占位符 2"/>
          <p:cNvSpPr>
            <a:spLocks noGrp="1"/>
          </p:cNvSpPr>
          <p:nvPr>
            <p:ph idx="1"/>
          </p:nvPr>
        </p:nvSpPr>
        <p:spPr/>
        <p:txBody>
          <a:bodyPr/>
          <a:lstStyle/>
          <a:p>
            <a:r>
              <a:rPr lang="en-US" altLang="zh-CN" dirty="0"/>
              <a:t>Usage: ./proxy.py [localhost] [localport] [remotehost] [remoteport] </a:t>
            </a:r>
            <a:r>
              <a:rPr lang="en-US" altLang="zh-CN" dirty="0" smtClean="0"/>
              <a:t>[</a:t>
            </a:r>
            <a:r>
              <a:rPr lang="en-US" altLang="zh-CN" dirty="0"/>
              <a:t>receive_first]</a:t>
            </a:r>
            <a:endParaRPr lang="en-US" altLang="zh-CN" dirty="0" smtClean="0"/>
          </a:p>
          <a:p>
            <a:endParaRPr lang="en-US" altLang="zh-CN" dirty="0"/>
          </a:p>
          <a:p>
            <a:r>
              <a:rPr lang="en-US" altLang="zh-CN" dirty="0" smtClean="0"/>
              <a:t>./</a:t>
            </a:r>
            <a:r>
              <a:rPr lang="en-US" altLang="zh-CN" dirty="0"/>
              <a:t>proxy.py </a:t>
            </a:r>
            <a:r>
              <a:rPr lang="en-US" altLang="zh-CN" dirty="0" err="1" smtClean="0"/>
              <a:t>local_server_ip</a:t>
            </a:r>
            <a:r>
              <a:rPr lang="en-US" altLang="zh-CN" dirty="0" smtClean="0"/>
              <a:t> </a:t>
            </a:r>
            <a:r>
              <a:rPr lang="en-US" altLang="zh-CN" dirty="0"/>
              <a:t>21 ftp.kernel.org 21 </a:t>
            </a:r>
            <a:r>
              <a:rPr lang="en-US" altLang="zh-CN" dirty="0" smtClean="0"/>
              <a:t>True</a:t>
            </a:r>
          </a:p>
          <a:p>
            <a:endParaRPr lang="en-US" altLang="zh-CN" dirty="0"/>
          </a:p>
          <a:p>
            <a:r>
              <a:rPr lang="zh-CN" altLang="en-US" dirty="0" smtClean="0"/>
              <a:t>客户端：</a:t>
            </a:r>
            <a:r>
              <a:rPr lang="en-US" altLang="zh-CN" dirty="0" smtClean="0"/>
              <a:t>ftp </a:t>
            </a:r>
            <a:r>
              <a:rPr lang="en-US" altLang="zh-CN" dirty="0" err="1" smtClean="0"/>
              <a:t>local_server_ip</a:t>
            </a:r>
            <a:endParaRPr lang="zh-CN" altLang="en-US" dirty="0"/>
          </a:p>
        </p:txBody>
      </p:sp>
    </p:spTree>
    <p:extLst>
      <p:ext uri="{BB962C8B-B14F-4D97-AF65-F5344CB8AC3E}">
        <p14:creationId xmlns:p14="http://schemas.microsoft.com/office/powerpoint/2010/main" val="22953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端口监听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81" y="2492260"/>
            <a:ext cx="8572255" cy="991167"/>
          </a:xfrm>
        </p:spPr>
      </p:pic>
    </p:spTree>
    <p:extLst>
      <p:ext uri="{BB962C8B-B14F-4D97-AF65-F5344CB8AC3E}">
        <p14:creationId xmlns:p14="http://schemas.microsoft.com/office/powerpoint/2010/main" val="2839719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63</TotalTime>
  <Words>691</Words>
  <Application>Microsoft Office PowerPoint</Application>
  <PresentationFormat>全屏显示(4:3)</PresentationFormat>
  <Paragraphs>44</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Arial</vt:lpstr>
      <vt:lpstr>Trebuchet MS</vt:lpstr>
      <vt:lpstr>Tw Cen MT</vt:lpstr>
      <vt:lpstr>电路</vt:lpstr>
      <vt:lpstr>代理与反向代理技术</vt:lpstr>
      <vt:lpstr>什么是代理？</vt:lpstr>
      <vt:lpstr>代理服务器</vt:lpstr>
      <vt:lpstr>代理服务器作用</vt:lpstr>
      <vt:lpstr>代理服务器种类</vt:lpstr>
      <vt:lpstr>代理服务器种类</vt:lpstr>
      <vt:lpstr>代理服务器种类</vt:lpstr>
      <vt:lpstr>Proxy.py</vt:lpstr>
      <vt:lpstr>端口监听</vt:lpstr>
      <vt:lpstr>TCP封包转发</vt:lpstr>
      <vt:lpstr>反向代理技术</vt:lpstr>
      <vt:lpstr>反向代理技术</vt:lpstr>
      <vt:lpstr>内容分发网络(CDN)</vt:lpstr>
      <vt:lpstr>内容分发网络(CDN)</vt:lpstr>
      <vt:lpstr>僵尸网络(Zombie network)</vt:lpstr>
      <vt:lpstr>Bhpnet.py</vt:lpstr>
      <vt:lpstr>Bhpnet.py</vt:lpstr>
      <vt:lpstr>Bhpnet.py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代理与反向代理技术</dc:title>
  <dc:creator>王津</dc:creator>
  <cp:lastModifiedBy>王津</cp:lastModifiedBy>
  <cp:revision>18</cp:revision>
  <dcterms:created xsi:type="dcterms:W3CDTF">2016-10-28T08:04:47Z</dcterms:created>
  <dcterms:modified xsi:type="dcterms:W3CDTF">2016-10-28T09:08:43Z</dcterms:modified>
</cp:coreProperties>
</file>