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621697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62169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b621697b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b621697b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b621697b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b621697b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b621697b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b621697b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b621697b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b621697b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b621697b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b621697b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b621697b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b621697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b621697b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b621697b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b621697b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b621697b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b621697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b621697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b621697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b621697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b621697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b621697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b621697b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b621697b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25128" y="369575"/>
            <a:ext cx="5486100" cy="42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400"/>
              <a:t>Which App Store is Better:</a:t>
            </a:r>
            <a:r>
              <a:rPr lang="en" sz="1400"/>
              <a:t> Executive Presentation</a:t>
            </a:r>
            <a:endParaRPr sz="1400"/>
          </a:p>
        </p:txBody>
      </p:sp>
      <p:sp>
        <p:nvSpPr>
          <p:cNvPr id="55" name="Google Shape;55;p13"/>
          <p:cNvSpPr txBox="1"/>
          <p:nvPr>
            <p:ph idx="1" type="subTitle"/>
          </p:nvPr>
        </p:nvSpPr>
        <p:spPr>
          <a:xfrm>
            <a:off x="311700" y="793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dk1"/>
                </a:solidFill>
              </a:rPr>
              <a:t>Apple or Google?</a:t>
            </a:r>
            <a:endParaRPr sz="3600">
              <a:solidFill>
                <a:schemeClr val="dk1"/>
              </a:solidFill>
            </a:endParaRPr>
          </a:p>
        </p:txBody>
      </p:sp>
      <p:pic>
        <p:nvPicPr>
          <p:cNvPr id="56" name="Google Shape;56;p13"/>
          <p:cNvPicPr preferRelativeResize="0"/>
          <p:nvPr/>
        </p:nvPicPr>
        <p:blipFill>
          <a:blip r:embed="rId3">
            <a:alphaModFix/>
          </a:blip>
          <a:stretch>
            <a:fillRect/>
          </a:stretch>
        </p:blipFill>
        <p:spPr>
          <a:xfrm>
            <a:off x="311700" y="1369500"/>
            <a:ext cx="2781300" cy="2781300"/>
          </a:xfrm>
          <a:prstGeom prst="rect">
            <a:avLst/>
          </a:prstGeom>
          <a:noFill/>
          <a:ln>
            <a:noFill/>
          </a:ln>
        </p:spPr>
      </p:pic>
      <p:pic>
        <p:nvPicPr>
          <p:cNvPr id="57" name="Google Shape;57;p13"/>
          <p:cNvPicPr preferRelativeResize="0"/>
          <p:nvPr/>
        </p:nvPicPr>
        <p:blipFill>
          <a:blip r:embed="rId4">
            <a:alphaModFix/>
          </a:blip>
          <a:stretch>
            <a:fillRect/>
          </a:stretch>
        </p:blipFill>
        <p:spPr>
          <a:xfrm>
            <a:off x="4874875" y="1635375"/>
            <a:ext cx="3768849" cy="2249551"/>
          </a:xfrm>
          <a:prstGeom prst="rect">
            <a:avLst/>
          </a:prstGeom>
          <a:noFill/>
          <a:ln>
            <a:noFill/>
          </a:ln>
        </p:spPr>
      </p:pic>
      <p:sp>
        <p:nvSpPr>
          <p:cNvPr id="58" name="Google Shape;58;p13"/>
          <p:cNvSpPr txBox="1"/>
          <p:nvPr/>
        </p:nvSpPr>
        <p:spPr>
          <a:xfrm>
            <a:off x="1528800" y="4150800"/>
            <a:ext cx="608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In t</a:t>
            </a:r>
            <a:r>
              <a:rPr lang="en">
                <a:solidFill>
                  <a:schemeClr val="dk1"/>
                </a:solidFill>
                <a:latin typeface="Nunito"/>
                <a:ea typeface="Nunito"/>
                <a:cs typeface="Nunito"/>
                <a:sym typeface="Nunito"/>
              </a:rPr>
              <a:t>his project, the data science team tried to determine whether Google Play or Apple Store is a safer and better choice to strike a deal with, since we can only make a deal with one of these entities.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403825" y="403825"/>
            <a:ext cx="8379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To decide </a:t>
            </a:r>
            <a:r>
              <a:rPr lang="en" sz="1800">
                <a:solidFill>
                  <a:srgbClr val="FFFF00"/>
                </a:solidFill>
              </a:rPr>
              <a:t>which test</a:t>
            </a:r>
            <a:r>
              <a:rPr lang="en" sz="1800">
                <a:solidFill>
                  <a:schemeClr val="dk1"/>
                </a:solidFill>
              </a:rPr>
              <a:t> to perform, we need to know whether the </a:t>
            </a:r>
            <a:r>
              <a:rPr lang="en" sz="1800">
                <a:solidFill>
                  <a:srgbClr val="FFFF00"/>
                </a:solidFill>
              </a:rPr>
              <a:t>distributions</a:t>
            </a:r>
            <a:r>
              <a:rPr lang="en" sz="1800">
                <a:solidFill>
                  <a:schemeClr val="dk1"/>
                </a:solidFill>
              </a:rPr>
              <a:t> of app ratings are </a:t>
            </a:r>
            <a:r>
              <a:rPr lang="en" sz="1800">
                <a:solidFill>
                  <a:srgbClr val="FFFF00"/>
                </a:solidFill>
              </a:rPr>
              <a:t>normal</a:t>
            </a:r>
            <a:r>
              <a:rPr lang="en" sz="1800">
                <a:solidFill>
                  <a:schemeClr val="dk1"/>
                </a:solidFill>
              </a:rPr>
              <a:t> or not. This requires that they are </a:t>
            </a:r>
            <a:r>
              <a:rPr lang="en" sz="1800">
                <a:solidFill>
                  <a:srgbClr val="FFFF00"/>
                </a:solidFill>
              </a:rPr>
              <a:t>symmetric</a:t>
            </a:r>
            <a:r>
              <a:rPr lang="en" sz="1800">
                <a:solidFill>
                  <a:schemeClr val="dk1"/>
                </a:solidFill>
              </a:rPr>
              <a:t>!</a:t>
            </a:r>
            <a:endParaRPr sz="1800">
              <a:solidFill>
                <a:schemeClr val="dk1"/>
              </a:solidFill>
            </a:endParaRPr>
          </a:p>
        </p:txBody>
      </p:sp>
      <p:pic>
        <p:nvPicPr>
          <p:cNvPr id="129" name="Google Shape;129;p22"/>
          <p:cNvPicPr preferRelativeResize="0"/>
          <p:nvPr/>
        </p:nvPicPr>
        <p:blipFill>
          <a:blip r:embed="rId3">
            <a:alphaModFix/>
          </a:blip>
          <a:stretch>
            <a:fillRect/>
          </a:stretch>
        </p:blipFill>
        <p:spPr>
          <a:xfrm>
            <a:off x="613950" y="1338375"/>
            <a:ext cx="3638550" cy="2333625"/>
          </a:xfrm>
          <a:prstGeom prst="rect">
            <a:avLst/>
          </a:prstGeom>
          <a:noFill/>
          <a:ln>
            <a:noFill/>
          </a:ln>
        </p:spPr>
      </p:pic>
      <p:pic>
        <p:nvPicPr>
          <p:cNvPr id="130" name="Google Shape;130;p22"/>
          <p:cNvPicPr preferRelativeResize="0"/>
          <p:nvPr/>
        </p:nvPicPr>
        <p:blipFill>
          <a:blip r:embed="rId4">
            <a:alphaModFix/>
          </a:blip>
          <a:stretch>
            <a:fillRect/>
          </a:stretch>
        </p:blipFill>
        <p:spPr>
          <a:xfrm>
            <a:off x="4952950" y="1357425"/>
            <a:ext cx="3609975" cy="2295525"/>
          </a:xfrm>
          <a:prstGeom prst="rect">
            <a:avLst/>
          </a:prstGeom>
          <a:noFill/>
          <a:ln>
            <a:noFill/>
          </a:ln>
        </p:spPr>
      </p:pic>
      <p:sp>
        <p:nvSpPr>
          <p:cNvPr id="131" name="Google Shape;131;p22"/>
          <p:cNvSpPr txBox="1"/>
          <p:nvPr/>
        </p:nvSpPr>
        <p:spPr>
          <a:xfrm>
            <a:off x="663450" y="3995100"/>
            <a:ext cx="8047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rPr>
              <a:t>We can that they clearly are </a:t>
            </a:r>
            <a:r>
              <a:rPr lang="en" sz="2400">
                <a:solidFill>
                  <a:srgbClr val="FFFF00"/>
                </a:solidFill>
              </a:rPr>
              <a:t>NOT NORMAL</a:t>
            </a:r>
            <a:r>
              <a:rPr lang="en" sz="2400">
                <a:solidFill>
                  <a:schemeClr val="dk1"/>
                </a:solidFill>
              </a:rPr>
              <a:t>!</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nvSpPr>
        <p:spPr>
          <a:xfrm>
            <a:off x="576900" y="216350"/>
            <a:ext cx="7889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This means we need to perform a </a:t>
            </a:r>
            <a:r>
              <a:rPr lang="en" sz="2400">
                <a:solidFill>
                  <a:srgbClr val="FFFF00"/>
                </a:solidFill>
              </a:rPr>
              <a:t>non-parametric</a:t>
            </a:r>
            <a:r>
              <a:rPr lang="en" sz="2400">
                <a:solidFill>
                  <a:schemeClr val="dk1"/>
                </a:solidFill>
              </a:rPr>
              <a:t> test, such as a </a:t>
            </a:r>
            <a:r>
              <a:rPr lang="en" sz="2400">
                <a:solidFill>
                  <a:srgbClr val="FFFF00"/>
                </a:solidFill>
              </a:rPr>
              <a:t>permutation test</a:t>
            </a:r>
            <a:r>
              <a:rPr lang="en" sz="2400">
                <a:solidFill>
                  <a:schemeClr val="dk1"/>
                </a:solidFill>
              </a:rPr>
              <a:t>, and check the </a:t>
            </a:r>
            <a:r>
              <a:rPr lang="en" sz="2400">
                <a:solidFill>
                  <a:srgbClr val="FFFF00"/>
                </a:solidFill>
              </a:rPr>
              <a:t>statistical significance</a:t>
            </a:r>
            <a:r>
              <a:rPr lang="en" sz="2400">
                <a:solidFill>
                  <a:schemeClr val="dk1"/>
                </a:solidFill>
              </a:rPr>
              <a:t> of our 0.142 difference against random chance. Here are our </a:t>
            </a:r>
            <a:r>
              <a:rPr lang="en" sz="2400">
                <a:solidFill>
                  <a:srgbClr val="FFFF00"/>
                </a:solidFill>
              </a:rPr>
              <a:t>two hypotheses</a:t>
            </a:r>
            <a:r>
              <a:rPr lang="en" sz="2400">
                <a:solidFill>
                  <a:schemeClr val="dk1"/>
                </a:solidFill>
              </a:rPr>
              <a:t>:</a:t>
            </a:r>
            <a:endParaRPr sz="2400">
              <a:solidFill>
                <a:schemeClr val="dk1"/>
              </a:solidFill>
            </a:endParaRPr>
          </a:p>
        </p:txBody>
      </p:sp>
      <p:pic>
        <p:nvPicPr>
          <p:cNvPr id="137" name="Google Shape;137;p23"/>
          <p:cNvPicPr preferRelativeResize="0"/>
          <p:nvPr/>
        </p:nvPicPr>
        <p:blipFill>
          <a:blip r:embed="rId3">
            <a:alphaModFix/>
          </a:blip>
          <a:stretch>
            <a:fillRect/>
          </a:stretch>
        </p:blipFill>
        <p:spPr>
          <a:xfrm>
            <a:off x="627450" y="2103125"/>
            <a:ext cx="7889100" cy="22163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nvSpPr>
        <p:spPr>
          <a:xfrm>
            <a:off x="663425" y="690475"/>
            <a:ext cx="34902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We did 10000 permutations of assigning the review ratings randomly to a label of Apple or Google, observing the mean difference each time. Not even ONE of the 10000 random permutations had a difference even close to the 0.142 that we observed in our non-randomized data set.</a:t>
            </a:r>
            <a:endParaRPr>
              <a:solidFill>
                <a:schemeClr val="dk1"/>
              </a:solidFill>
            </a:endParaRPr>
          </a:p>
        </p:txBody>
      </p:sp>
      <p:pic>
        <p:nvPicPr>
          <p:cNvPr id="143" name="Google Shape;143;p24"/>
          <p:cNvPicPr preferRelativeResize="0"/>
          <p:nvPr/>
        </p:nvPicPr>
        <p:blipFill>
          <a:blip r:embed="rId3">
            <a:alphaModFix/>
          </a:blip>
          <a:stretch>
            <a:fillRect/>
          </a:stretch>
        </p:blipFill>
        <p:spPr>
          <a:xfrm>
            <a:off x="5012488" y="1212175"/>
            <a:ext cx="3609975"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598500" y="461525"/>
            <a:ext cx="7947000" cy="39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400">
                <a:solidFill>
                  <a:schemeClr val="dk1"/>
                </a:solidFill>
              </a:rPr>
              <a:t>In order to conclude that Google Play or Apple Store reviews are systematically better than the competition, </a:t>
            </a:r>
            <a:r>
              <a:rPr lang="en" sz="2400">
                <a:solidFill>
                  <a:srgbClr val="FFFF00"/>
                </a:solidFill>
              </a:rPr>
              <a:t>we required a P-value as small as 0.05</a:t>
            </a:r>
            <a:r>
              <a:rPr lang="en" sz="2400">
                <a:solidFill>
                  <a:schemeClr val="dk1"/>
                </a:solidFill>
              </a:rPr>
              <a:t> (which means that 5% of fewer of the random permutations get results as high as the observed difference of 0.142). Our </a:t>
            </a:r>
            <a:r>
              <a:rPr lang="en" sz="2400">
                <a:solidFill>
                  <a:srgbClr val="FFFF00"/>
                </a:solidFill>
              </a:rPr>
              <a:t>actual P-value is 0</a:t>
            </a:r>
            <a:r>
              <a:rPr lang="en" sz="2400">
                <a:solidFill>
                  <a:schemeClr val="dk1"/>
                </a:solidFill>
              </a:rPr>
              <a:t>, since not even one of the random trials got a value close to 0.142. Therefore, it is virtually </a:t>
            </a:r>
            <a:r>
              <a:rPr lang="en" sz="2400">
                <a:solidFill>
                  <a:srgbClr val="FFFF00"/>
                </a:solidFill>
              </a:rPr>
              <a:t>certain</a:t>
            </a:r>
            <a:r>
              <a:rPr lang="en" sz="2400">
                <a:solidFill>
                  <a:schemeClr val="dk1"/>
                </a:solidFill>
              </a:rPr>
              <a:t> that </a:t>
            </a:r>
            <a:r>
              <a:rPr lang="en" sz="2400">
                <a:solidFill>
                  <a:srgbClr val="FFFF00"/>
                </a:solidFill>
              </a:rPr>
              <a:t>Google Play</a:t>
            </a:r>
            <a:r>
              <a:rPr lang="en" sz="2400">
                <a:solidFill>
                  <a:schemeClr val="dk1"/>
                </a:solidFill>
              </a:rPr>
              <a:t> has better reviews, and thus it is the better choice to sign a deal with.</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346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It is better to strike a deal with Google Play!</a:t>
            </a:r>
            <a:endParaRPr/>
          </a:p>
        </p:txBody>
      </p:sp>
      <p:sp>
        <p:nvSpPr>
          <p:cNvPr id="64" name="Google Shape;64;p14"/>
          <p:cNvSpPr txBox="1"/>
          <p:nvPr>
            <p:ph idx="1" type="subTitle"/>
          </p:nvPr>
        </p:nvSpPr>
        <p:spPr>
          <a:xfrm>
            <a:off x="196325" y="2380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Conclusion:</a:t>
            </a:r>
            <a:endParaRPr>
              <a:solidFill>
                <a:schemeClr val="dk1"/>
              </a:solidFill>
            </a:endParaRPr>
          </a:p>
        </p:txBody>
      </p:sp>
      <p:pic>
        <p:nvPicPr>
          <p:cNvPr id="65" name="Google Shape;65;p14"/>
          <p:cNvPicPr preferRelativeResize="0"/>
          <p:nvPr/>
        </p:nvPicPr>
        <p:blipFill>
          <a:blip r:embed="rId3">
            <a:alphaModFix/>
          </a:blip>
          <a:stretch>
            <a:fillRect/>
          </a:stretch>
        </p:blipFill>
        <p:spPr>
          <a:xfrm>
            <a:off x="611913" y="2398675"/>
            <a:ext cx="3420326" cy="2041526"/>
          </a:xfrm>
          <a:prstGeom prst="rect">
            <a:avLst/>
          </a:prstGeom>
          <a:noFill/>
          <a:ln>
            <a:noFill/>
          </a:ln>
        </p:spPr>
      </p:pic>
      <p:pic>
        <p:nvPicPr>
          <p:cNvPr id="66" name="Google Shape;66;p14"/>
          <p:cNvPicPr preferRelativeResize="0"/>
          <p:nvPr/>
        </p:nvPicPr>
        <p:blipFill>
          <a:blip r:embed="rId4">
            <a:alphaModFix/>
          </a:blip>
          <a:stretch>
            <a:fillRect/>
          </a:stretch>
        </p:blipFill>
        <p:spPr>
          <a:xfrm>
            <a:off x="4934663" y="2398675"/>
            <a:ext cx="3420326" cy="2041526"/>
          </a:xfrm>
          <a:prstGeom prst="rect">
            <a:avLst/>
          </a:prstGeom>
          <a:noFill/>
          <a:ln>
            <a:noFill/>
          </a:ln>
        </p:spPr>
      </p:pic>
      <p:sp>
        <p:nvSpPr>
          <p:cNvPr id="67" name="Google Shape;67;p14"/>
          <p:cNvSpPr txBox="1"/>
          <p:nvPr/>
        </p:nvSpPr>
        <p:spPr>
          <a:xfrm>
            <a:off x="1110550" y="4586425"/>
            <a:ext cx="683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Google Play clearly outperforms the Apple Store in app ratings</a:t>
            </a:r>
            <a:endParaRPr sz="18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418250" y="86550"/>
            <a:ext cx="843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rPr>
              <a:t>How do we know?</a:t>
            </a:r>
            <a:endParaRPr sz="2400">
              <a:solidFill>
                <a:schemeClr val="dk1"/>
              </a:solidFill>
            </a:endParaRPr>
          </a:p>
        </p:txBody>
      </p:sp>
      <p:sp>
        <p:nvSpPr>
          <p:cNvPr id="73" name="Google Shape;73;p15"/>
          <p:cNvSpPr txBox="1"/>
          <p:nvPr/>
        </p:nvSpPr>
        <p:spPr>
          <a:xfrm>
            <a:off x="4067225" y="995175"/>
            <a:ext cx="836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dk1"/>
                </a:solidFill>
              </a:rPr>
              <a:t>＞</a:t>
            </a:r>
            <a:endParaRPr sz="6000">
              <a:solidFill>
                <a:schemeClr val="dk1"/>
              </a:solidFill>
            </a:endParaRPr>
          </a:p>
        </p:txBody>
      </p:sp>
      <p:pic>
        <p:nvPicPr>
          <p:cNvPr id="74" name="Google Shape;74;p15"/>
          <p:cNvPicPr preferRelativeResize="0"/>
          <p:nvPr/>
        </p:nvPicPr>
        <p:blipFill>
          <a:blip r:embed="rId3">
            <a:alphaModFix/>
          </a:blip>
          <a:stretch>
            <a:fillRect/>
          </a:stretch>
        </p:blipFill>
        <p:spPr>
          <a:xfrm>
            <a:off x="418238" y="725650"/>
            <a:ext cx="3420326" cy="2041526"/>
          </a:xfrm>
          <a:prstGeom prst="rect">
            <a:avLst/>
          </a:prstGeom>
          <a:noFill/>
          <a:ln>
            <a:noFill/>
          </a:ln>
        </p:spPr>
      </p:pic>
      <p:pic>
        <p:nvPicPr>
          <p:cNvPr id="75" name="Google Shape;75;p15"/>
          <p:cNvPicPr preferRelativeResize="0"/>
          <p:nvPr/>
        </p:nvPicPr>
        <p:blipFill>
          <a:blip r:embed="rId4">
            <a:alphaModFix/>
          </a:blip>
          <a:stretch>
            <a:fillRect/>
          </a:stretch>
        </p:blipFill>
        <p:spPr>
          <a:xfrm>
            <a:off x="5287550" y="820562"/>
            <a:ext cx="1851700" cy="1851700"/>
          </a:xfrm>
          <a:prstGeom prst="rect">
            <a:avLst/>
          </a:prstGeom>
          <a:noFill/>
          <a:ln>
            <a:noFill/>
          </a:ln>
        </p:spPr>
      </p:pic>
      <p:sp>
        <p:nvSpPr>
          <p:cNvPr id="76" name="Google Shape;76;p15"/>
          <p:cNvSpPr txBox="1"/>
          <p:nvPr/>
        </p:nvSpPr>
        <p:spPr>
          <a:xfrm>
            <a:off x="620175" y="3144150"/>
            <a:ext cx="7889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Google Play has a greater average app rating by about 0.142 (out of 5). This may seem to be a very small amount, so it could just be random, BUT…</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527425" y="1510375"/>
            <a:ext cx="3543300" cy="2266950"/>
          </a:xfrm>
          <a:prstGeom prst="rect">
            <a:avLst/>
          </a:prstGeom>
          <a:noFill/>
          <a:ln>
            <a:noFill/>
          </a:ln>
        </p:spPr>
      </p:pic>
      <p:sp>
        <p:nvSpPr>
          <p:cNvPr id="82" name="Google Shape;82;p16"/>
          <p:cNvSpPr/>
          <p:nvPr/>
        </p:nvSpPr>
        <p:spPr>
          <a:xfrm>
            <a:off x="7586375" y="3142725"/>
            <a:ext cx="634500" cy="562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7586375" y="3223875"/>
            <a:ext cx="6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0.142</a:t>
            </a:r>
            <a:endParaRPr>
              <a:solidFill>
                <a:srgbClr val="0000FF"/>
              </a:solidFill>
            </a:endParaRPr>
          </a:p>
        </p:txBody>
      </p:sp>
      <p:sp>
        <p:nvSpPr>
          <p:cNvPr id="84" name="Google Shape;84;p16"/>
          <p:cNvSpPr txBox="1"/>
          <p:nvPr/>
        </p:nvSpPr>
        <p:spPr>
          <a:xfrm>
            <a:off x="859175" y="360575"/>
            <a:ext cx="672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We randomly assigned each app to google or apple to see whether an average rating difference 0.142 could occur by random chance, and we calculated the average differences after 10000 random assignments.</a:t>
            </a:r>
            <a:endParaRPr>
              <a:solidFill>
                <a:schemeClr val="dk1"/>
              </a:solidFill>
            </a:endParaRPr>
          </a:p>
        </p:txBody>
      </p:sp>
      <p:sp>
        <p:nvSpPr>
          <p:cNvPr id="85" name="Google Shape;85;p16"/>
          <p:cNvSpPr txBox="1"/>
          <p:nvPr/>
        </p:nvSpPr>
        <p:spPr>
          <a:xfrm>
            <a:off x="4249188" y="2177175"/>
            <a:ext cx="315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And we found that all of the observed average </a:t>
            </a:r>
            <a:r>
              <a:rPr lang="en">
                <a:solidFill>
                  <a:schemeClr val="dk1"/>
                </a:solidFill>
              </a:rPr>
              <a:t>differences</a:t>
            </a:r>
            <a:r>
              <a:rPr lang="en">
                <a:solidFill>
                  <a:schemeClr val="dk1"/>
                </a:solidFill>
              </a:rPr>
              <a:t> in app rating were less than or equal to about 0.04. 0.142 is literally OFF THE CHARTS!</a:t>
            </a:r>
            <a:endParaRPr>
              <a:solidFill>
                <a:schemeClr val="dk1"/>
              </a:solidFill>
            </a:endParaRPr>
          </a:p>
        </p:txBody>
      </p:sp>
      <p:sp>
        <p:nvSpPr>
          <p:cNvPr id="86" name="Google Shape;86;p16"/>
          <p:cNvSpPr txBox="1"/>
          <p:nvPr/>
        </p:nvSpPr>
        <p:spPr>
          <a:xfrm>
            <a:off x="418250" y="3894100"/>
            <a:ext cx="7802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Thus, the better ratings of Google Play are certainly NOT due to random chance, so Google Play is certainly the better investment </a:t>
            </a:r>
            <a:r>
              <a:rPr lang="en" sz="1800">
                <a:solidFill>
                  <a:schemeClr val="dk1"/>
                </a:solidFill>
              </a:rPr>
              <a:t>based on app ratings.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663450" y="216350"/>
            <a:ext cx="78171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rPr>
              <a:t>That is the essential conclusion and reason: Google Play is a better choice than Apple Store because it has a systematically higher average app rating (and more apps) which was verified by a statistical permutation test to be virtually certain truth.</a:t>
            </a:r>
            <a:endParaRPr sz="3000">
              <a:solidFill>
                <a:schemeClr val="dk1"/>
              </a:solidFill>
            </a:endParaRPr>
          </a:p>
        </p:txBody>
      </p:sp>
      <p:sp>
        <p:nvSpPr>
          <p:cNvPr id="92" name="Google Shape;92;p17"/>
          <p:cNvSpPr txBox="1"/>
          <p:nvPr/>
        </p:nvSpPr>
        <p:spPr>
          <a:xfrm>
            <a:off x="1427850" y="3721050"/>
            <a:ext cx="6490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More technical justification to follow, only for interested audiences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4695584" y="474787"/>
            <a:ext cx="3907531" cy="999300"/>
          </a:xfrm>
          <a:prstGeom prst="rect">
            <a:avLst/>
          </a:prstGeom>
          <a:noFill/>
          <a:ln>
            <a:noFill/>
          </a:ln>
        </p:spPr>
      </p:pic>
      <p:sp>
        <p:nvSpPr>
          <p:cNvPr id="98" name="Google Shape;98;p18"/>
          <p:cNvSpPr txBox="1"/>
          <p:nvPr/>
        </p:nvSpPr>
        <p:spPr>
          <a:xfrm>
            <a:off x="475938" y="1848938"/>
            <a:ext cx="78459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Our first step was to load up web-scraped data from about 10000 Google Play apps and over 7000 Apple Store apps, housed in csv’s on the reliable website Kaggle.  There are many features in this data not relevant to our project:</a:t>
            </a:r>
            <a:endParaRPr>
              <a:solidFill>
                <a:schemeClr val="dk1"/>
              </a:solidFill>
            </a:endParaRPr>
          </a:p>
        </p:txBody>
      </p:sp>
      <p:pic>
        <p:nvPicPr>
          <p:cNvPr id="99" name="Google Shape;99;p18"/>
          <p:cNvPicPr preferRelativeResize="0"/>
          <p:nvPr/>
        </p:nvPicPr>
        <p:blipFill>
          <a:blip r:embed="rId4">
            <a:alphaModFix/>
          </a:blip>
          <a:stretch>
            <a:fillRect/>
          </a:stretch>
        </p:blipFill>
        <p:spPr>
          <a:xfrm>
            <a:off x="475950" y="142050"/>
            <a:ext cx="3698475" cy="1664775"/>
          </a:xfrm>
          <a:prstGeom prst="rect">
            <a:avLst/>
          </a:prstGeom>
          <a:noFill/>
          <a:ln>
            <a:noFill/>
          </a:ln>
        </p:spPr>
      </p:pic>
      <p:pic>
        <p:nvPicPr>
          <p:cNvPr id="100" name="Google Shape;100;p18"/>
          <p:cNvPicPr preferRelativeResize="0"/>
          <p:nvPr/>
        </p:nvPicPr>
        <p:blipFill>
          <a:blip r:embed="rId5">
            <a:alphaModFix/>
          </a:blip>
          <a:stretch>
            <a:fillRect/>
          </a:stretch>
        </p:blipFill>
        <p:spPr>
          <a:xfrm>
            <a:off x="1851094" y="3308575"/>
            <a:ext cx="5441807" cy="166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259625" y="453300"/>
            <a:ext cx="633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It turned out that we could infer only 2 of these features to be relevant to the question we are asking (which app store is better to strike a deal with):</a:t>
            </a:r>
            <a:endParaRPr sz="1800">
              <a:solidFill>
                <a:schemeClr val="dk1"/>
              </a:solidFill>
            </a:endParaRPr>
          </a:p>
        </p:txBody>
      </p:sp>
      <p:sp>
        <p:nvSpPr>
          <p:cNvPr id="106" name="Google Shape;106;p19"/>
          <p:cNvSpPr txBox="1"/>
          <p:nvPr/>
        </p:nvSpPr>
        <p:spPr>
          <a:xfrm>
            <a:off x="447100" y="1728900"/>
            <a:ext cx="435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1: </a:t>
            </a:r>
            <a:r>
              <a:rPr lang="en" sz="2400">
                <a:solidFill>
                  <a:srgbClr val="FFFF00"/>
                </a:solidFill>
              </a:rPr>
              <a:t>Rating</a:t>
            </a:r>
            <a:r>
              <a:rPr lang="en" sz="2400">
                <a:solidFill>
                  <a:schemeClr val="dk1"/>
                </a:solidFill>
              </a:rPr>
              <a:t>, </a:t>
            </a:r>
            <a:r>
              <a:rPr lang="en" sz="2400">
                <a:solidFill>
                  <a:schemeClr val="dk1"/>
                </a:solidFill>
              </a:rPr>
              <a:t>because</a:t>
            </a:r>
            <a:r>
              <a:rPr lang="en" sz="2400">
                <a:solidFill>
                  <a:schemeClr val="dk1"/>
                </a:solidFill>
              </a:rPr>
              <a:t> it’s directly relevant to </a:t>
            </a:r>
            <a:r>
              <a:rPr lang="en" sz="2400">
                <a:solidFill>
                  <a:srgbClr val="FFFF00"/>
                </a:solidFill>
              </a:rPr>
              <a:t>EVALUATING</a:t>
            </a:r>
            <a:r>
              <a:rPr lang="en" sz="2400">
                <a:solidFill>
                  <a:schemeClr val="dk1"/>
                </a:solidFill>
              </a:rPr>
              <a:t> the app store quality</a:t>
            </a:r>
            <a:endParaRPr sz="2400">
              <a:solidFill>
                <a:schemeClr val="dk1"/>
              </a:solidFill>
            </a:endParaRPr>
          </a:p>
        </p:txBody>
      </p:sp>
      <p:pic>
        <p:nvPicPr>
          <p:cNvPr id="107" name="Google Shape;107;p19"/>
          <p:cNvPicPr preferRelativeResize="0"/>
          <p:nvPr/>
        </p:nvPicPr>
        <p:blipFill>
          <a:blip r:embed="rId3">
            <a:alphaModFix/>
          </a:blip>
          <a:stretch>
            <a:fillRect/>
          </a:stretch>
        </p:blipFill>
        <p:spPr>
          <a:xfrm>
            <a:off x="4883075" y="1728900"/>
            <a:ext cx="3933825" cy="1533525"/>
          </a:xfrm>
          <a:prstGeom prst="rect">
            <a:avLst/>
          </a:prstGeom>
          <a:noFill/>
          <a:ln>
            <a:noFill/>
          </a:ln>
        </p:spPr>
      </p:pic>
      <p:sp>
        <p:nvSpPr>
          <p:cNvPr id="108" name="Google Shape;108;p19"/>
          <p:cNvSpPr txBox="1"/>
          <p:nvPr/>
        </p:nvSpPr>
        <p:spPr>
          <a:xfrm>
            <a:off x="447100" y="3281700"/>
            <a:ext cx="3706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2: </a:t>
            </a:r>
            <a:r>
              <a:rPr lang="en" sz="2400">
                <a:solidFill>
                  <a:srgbClr val="FFFF00"/>
                </a:solidFill>
              </a:rPr>
              <a:t>Reviews</a:t>
            </a:r>
            <a:r>
              <a:rPr lang="en" sz="2400">
                <a:solidFill>
                  <a:schemeClr val="dk1"/>
                </a:solidFill>
              </a:rPr>
              <a:t>, because we </a:t>
            </a:r>
            <a:r>
              <a:rPr lang="en" sz="2400">
                <a:solidFill>
                  <a:srgbClr val="FFFF00"/>
                </a:solidFill>
              </a:rPr>
              <a:t>can’t</a:t>
            </a:r>
            <a:r>
              <a:rPr lang="en" sz="2400">
                <a:solidFill>
                  <a:schemeClr val="dk1"/>
                </a:solidFill>
              </a:rPr>
              <a:t> rate apps that have </a:t>
            </a:r>
            <a:r>
              <a:rPr lang="en" sz="2400">
                <a:solidFill>
                  <a:srgbClr val="FFFF00"/>
                </a:solidFill>
              </a:rPr>
              <a:t>0 reviews</a:t>
            </a:r>
            <a:endParaRPr sz="2400">
              <a:solidFill>
                <a:srgbClr val="FFFF00"/>
              </a:solidFill>
            </a:endParaRPr>
          </a:p>
        </p:txBody>
      </p:sp>
      <p:pic>
        <p:nvPicPr>
          <p:cNvPr id="109" name="Google Shape;109;p19"/>
          <p:cNvPicPr preferRelativeResize="0"/>
          <p:nvPr/>
        </p:nvPicPr>
        <p:blipFill>
          <a:blip r:embed="rId4">
            <a:alphaModFix/>
          </a:blip>
          <a:stretch>
            <a:fillRect/>
          </a:stretch>
        </p:blipFill>
        <p:spPr>
          <a:xfrm>
            <a:off x="7089600" y="453300"/>
            <a:ext cx="1047750" cy="981075"/>
          </a:xfrm>
          <a:prstGeom prst="rect">
            <a:avLst/>
          </a:prstGeom>
          <a:noFill/>
          <a:ln>
            <a:noFill/>
          </a:ln>
        </p:spPr>
      </p:pic>
      <p:pic>
        <p:nvPicPr>
          <p:cNvPr id="110" name="Google Shape;110;p19"/>
          <p:cNvPicPr preferRelativeResize="0"/>
          <p:nvPr/>
        </p:nvPicPr>
        <p:blipFill>
          <a:blip r:embed="rId5">
            <a:alphaModFix/>
          </a:blip>
          <a:stretch>
            <a:fillRect/>
          </a:stretch>
        </p:blipFill>
        <p:spPr>
          <a:xfrm>
            <a:off x="5618450" y="3907025"/>
            <a:ext cx="2095500" cy="20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3637338" y="907950"/>
            <a:ext cx="1609725" cy="933450"/>
          </a:xfrm>
          <a:prstGeom prst="rect">
            <a:avLst/>
          </a:prstGeom>
          <a:noFill/>
          <a:ln>
            <a:noFill/>
          </a:ln>
        </p:spPr>
      </p:pic>
      <p:sp>
        <p:nvSpPr>
          <p:cNvPr id="116" name="Google Shape;116;p20"/>
          <p:cNvSpPr txBox="1"/>
          <p:nvPr/>
        </p:nvSpPr>
        <p:spPr>
          <a:xfrm>
            <a:off x="1399000" y="2293225"/>
            <a:ext cx="6086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By doing a </a:t>
            </a:r>
            <a:r>
              <a:rPr lang="en" sz="2400">
                <a:solidFill>
                  <a:srgbClr val="FFFF00"/>
                </a:solidFill>
              </a:rPr>
              <a:t>GroupBy</a:t>
            </a:r>
            <a:r>
              <a:rPr lang="en" sz="2400">
                <a:solidFill>
                  <a:schemeClr val="dk1"/>
                </a:solidFill>
              </a:rPr>
              <a:t> on each platform and describing the </a:t>
            </a:r>
            <a:r>
              <a:rPr lang="en" sz="2400">
                <a:solidFill>
                  <a:srgbClr val="FFFF00"/>
                </a:solidFill>
              </a:rPr>
              <a:t>Ratings</a:t>
            </a:r>
            <a:r>
              <a:rPr lang="en" sz="2400">
                <a:solidFill>
                  <a:schemeClr val="dk1"/>
                </a:solidFill>
              </a:rPr>
              <a:t> column, we can see the </a:t>
            </a:r>
            <a:r>
              <a:rPr lang="en" sz="2400">
                <a:solidFill>
                  <a:srgbClr val="FFFF00"/>
                </a:solidFill>
              </a:rPr>
              <a:t>0.142</a:t>
            </a:r>
            <a:r>
              <a:rPr lang="en" sz="2400">
                <a:solidFill>
                  <a:schemeClr val="dk1"/>
                </a:solidFill>
              </a:rPr>
              <a:t> difference in average rating that we saw before!</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475950" y="937475"/>
            <a:ext cx="4528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But it’s not obvious whether </a:t>
            </a:r>
            <a:r>
              <a:rPr lang="en" sz="1800">
                <a:solidFill>
                  <a:srgbClr val="FFFF00"/>
                </a:solidFill>
              </a:rPr>
              <a:t>0.142</a:t>
            </a:r>
            <a:r>
              <a:rPr lang="en" sz="1800">
                <a:solidFill>
                  <a:schemeClr val="dk1"/>
                </a:solidFill>
              </a:rPr>
              <a:t> is a </a:t>
            </a:r>
            <a:r>
              <a:rPr lang="en" sz="1800">
                <a:solidFill>
                  <a:srgbClr val="FFFF00"/>
                </a:solidFill>
              </a:rPr>
              <a:t>random chance</a:t>
            </a:r>
            <a:r>
              <a:rPr lang="en" sz="1800">
                <a:solidFill>
                  <a:schemeClr val="dk1"/>
                </a:solidFill>
              </a:rPr>
              <a:t> difference, or whether it is unlikely by random chance, since the app rating </a:t>
            </a:r>
            <a:r>
              <a:rPr lang="en" sz="1800">
                <a:solidFill>
                  <a:srgbClr val="FFFF00"/>
                </a:solidFill>
              </a:rPr>
              <a:t>distributions look very similar </a:t>
            </a:r>
            <a:r>
              <a:rPr lang="en" sz="1800">
                <a:solidFill>
                  <a:schemeClr val="dk1"/>
                </a:solidFill>
              </a:rPr>
              <a:t>except for relative sparsity.</a:t>
            </a:r>
            <a:endParaRPr/>
          </a:p>
        </p:txBody>
      </p:sp>
      <p:pic>
        <p:nvPicPr>
          <p:cNvPr id="122" name="Google Shape;122;p21"/>
          <p:cNvPicPr preferRelativeResize="0"/>
          <p:nvPr/>
        </p:nvPicPr>
        <p:blipFill>
          <a:blip r:embed="rId3">
            <a:alphaModFix/>
          </a:blip>
          <a:stretch>
            <a:fillRect/>
          </a:stretch>
        </p:blipFill>
        <p:spPr>
          <a:xfrm>
            <a:off x="5293888" y="716913"/>
            <a:ext cx="3533775" cy="2600325"/>
          </a:xfrm>
          <a:prstGeom prst="rect">
            <a:avLst/>
          </a:prstGeom>
          <a:noFill/>
          <a:ln>
            <a:noFill/>
          </a:ln>
        </p:spPr>
      </p:pic>
      <p:sp>
        <p:nvSpPr>
          <p:cNvPr id="123" name="Google Shape;123;p21"/>
          <p:cNvSpPr txBox="1"/>
          <p:nvPr/>
        </p:nvSpPr>
        <p:spPr>
          <a:xfrm>
            <a:off x="2401350" y="3504750"/>
            <a:ext cx="43413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We need to perform a </a:t>
            </a:r>
            <a:r>
              <a:rPr lang="en" sz="1800">
                <a:solidFill>
                  <a:srgbClr val="FFFF00"/>
                </a:solidFill>
              </a:rPr>
              <a:t>statistical test</a:t>
            </a:r>
            <a:r>
              <a:rPr lang="en" sz="1800">
                <a:solidFill>
                  <a:schemeClr val="dk1"/>
                </a:solidFill>
              </a:rPr>
              <a:t> to test whether the 0.142 difference is likely </a:t>
            </a:r>
            <a:r>
              <a:rPr lang="en" sz="1800">
                <a:solidFill>
                  <a:srgbClr val="FFFF00"/>
                </a:solidFill>
              </a:rPr>
              <a:t>random or not</a:t>
            </a:r>
            <a:r>
              <a:rPr lang="en" sz="1800">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