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4"/>
  </p:notesMasterIdLst>
  <p:handoutMasterIdLst>
    <p:handoutMasterId r:id="rId45"/>
  </p:handoutMasterIdLst>
  <p:sldIdLst>
    <p:sldId id="274" r:id="rId3"/>
    <p:sldId id="583" r:id="rId4"/>
    <p:sldId id="522" r:id="rId5"/>
    <p:sldId id="523" r:id="rId6"/>
    <p:sldId id="534" r:id="rId7"/>
    <p:sldId id="526" r:id="rId8"/>
    <p:sldId id="531" r:id="rId9"/>
    <p:sldId id="584" r:id="rId10"/>
    <p:sldId id="542" r:id="rId11"/>
    <p:sldId id="449" r:id="rId12"/>
    <p:sldId id="476" r:id="rId13"/>
    <p:sldId id="589" r:id="rId14"/>
    <p:sldId id="590" r:id="rId15"/>
    <p:sldId id="473" r:id="rId16"/>
    <p:sldId id="395" r:id="rId17"/>
    <p:sldId id="477" r:id="rId18"/>
    <p:sldId id="478" r:id="rId19"/>
    <p:sldId id="591" r:id="rId20"/>
    <p:sldId id="495" r:id="rId21"/>
    <p:sldId id="494" r:id="rId22"/>
    <p:sldId id="445" r:id="rId23"/>
    <p:sldId id="480" r:id="rId24"/>
    <p:sldId id="475" r:id="rId25"/>
    <p:sldId id="479" r:id="rId26"/>
    <p:sldId id="581" r:id="rId27"/>
    <p:sldId id="582" r:id="rId28"/>
    <p:sldId id="595" r:id="rId29"/>
    <p:sldId id="592" r:id="rId30"/>
    <p:sldId id="593" r:id="rId31"/>
    <p:sldId id="594" r:id="rId32"/>
    <p:sldId id="496" r:id="rId33"/>
    <p:sldId id="460" r:id="rId34"/>
    <p:sldId id="485" r:id="rId35"/>
    <p:sldId id="464" r:id="rId36"/>
    <p:sldId id="465" r:id="rId37"/>
    <p:sldId id="498" r:id="rId38"/>
    <p:sldId id="499" r:id="rId39"/>
    <p:sldId id="596" r:id="rId40"/>
    <p:sldId id="489" r:id="rId41"/>
    <p:sldId id="597" r:id="rId42"/>
    <p:sldId id="49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583"/>
          </p14:sldIdLst>
        </p14:section>
        <p14:section name="Преговор" id="{C0257C9F-6AA4-4F4C-B2CE-DA948E92B968}">
          <p14:sldIdLst>
            <p14:sldId id="522"/>
            <p14:sldId id="523"/>
            <p14:sldId id="534"/>
            <p14:sldId id="526"/>
            <p14:sldId id="531"/>
          </p14:sldIdLst>
        </p14:section>
        <p14:section name="Логически изрази и проверки" id="{DE145E72-6F2E-4C7D-AB67-ED53E5ADFDA7}">
          <p14:sldIdLst>
            <p14:sldId id="584"/>
            <p14:sldId id="542"/>
            <p14:sldId id="449"/>
            <p14:sldId id="476"/>
            <p14:sldId id="589"/>
            <p14:sldId id="590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59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95"/>
          </p14:sldIdLst>
        </p14:section>
        <p14:section name="Дебъгване" id="{840D3412-EC3C-4C77-9384-6969A0ADEA3F}">
          <p14:sldIdLst>
            <p14:sldId id="592"/>
            <p14:sldId id="593"/>
            <p14:sldId id="594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B9119E0A-AD18-41FF-872C-536DA2C8F941}">
          <p14:sldIdLst>
            <p14:sldId id="498"/>
            <p14:sldId id="499"/>
          </p14:sldIdLst>
        </p14:section>
        <p14:section name="Задачи" id="{404568EE-C957-4972-8FF5-F398C2C614C3}">
          <p14:sldIdLst>
            <p14:sldId id="596"/>
            <p14:sldId id="489"/>
            <p14:sldId id="597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54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86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50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8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2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12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Логически изрази и проверки.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01659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2709000"/>
            <a:ext cx="7239000" cy="3302736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416731" y="349694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423625" y="387104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423625" y="4716351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423625" y="430193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423625" y="5147238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416731" y="5578125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1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10" y="372301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>
            <a:extLst>
              <a:ext uri="{FF2B5EF4-FFF2-40B4-BE49-F238E27FC236}">
                <a16:creationId xmlns:a16="http://schemas.microsoft.com/office/drawing/2014/main" id="{C057EDA7-AF79-4A1E-8198-593F8C221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873" y="3069589"/>
            <a:ext cx="1820253" cy="555982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 = true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A430D1D5-3CA0-4C6A-8EFF-D5887597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872" y="3865280"/>
            <a:ext cx="1820253" cy="555982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 = false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</a:t>
            </a:r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6939293" cy="18970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lang="en-US" sz="27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a, b;</a:t>
            </a:r>
          </a:p>
          <a:p>
            <a:r>
              <a:rPr lang="en-US" dirty="0"/>
              <a:t>cin &gt;&gt; a &gt;&gt; b; </a:t>
            </a:r>
          </a:p>
          <a:p>
            <a:r>
              <a:rPr lang="en-US" dirty="0"/>
              <a:t>cout &lt;&lt; (a == b) &lt;&lt; endl;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6939293" cy="156405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</a:t>
            </a:r>
            <a:r>
              <a:rPr lang="bg-BG" sz="2700" dirty="0"/>
              <a:t> </a:t>
            </a:r>
            <a:r>
              <a:rPr lang="en-US" sz="2700" dirty="0"/>
              <a:t>"Exampl</a:t>
            </a:r>
            <a:r>
              <a:rPr lang="bg-BG" sz="2700" dirty="0"/>
              <a:t>е</a:t>
            </a:r>
            <a:r>
              <a:rPr lang="en-US" sz="2700" dirty="0"/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cout &lt;&lt; (a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/>
              <a:t>b) &lt;&lt; endl;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 // 1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1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202" y="4493116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</a:t>
            </a:r>
            <a:r>
              <a:rPr lang="en-US" dirty="0"/>
              <a:t>          </a:t>
            </a:r>
            <a:r>
              <a:rPr lang="bg-BG" dirty="0"/>
              <a:t>променлива </a:t>
            </a:r>
            <a:endParaRPr lang="en-US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       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rgbClr val="FFA72A"/>
                </a:solidFill>
              </a:rPr>
              <a:t>true</a:t>
            </a:r>
            <a:r>
              <a:rPr lang="en-US" dirty="0"/>
              <a:t>     </a:t>
            </a:r>
            <a:r>
              <a:rPr lang="bg-BG" dirty="0"/>
              <a:t>или </a:t>
            </a:r>
            <a:r>
              <a:rPr lang="en-US" b="1" dirty="0">
                <a:solidFill>
                  <a:srgbClr val="FFA72A"/>
                </a:solidFill>
              </a:rPr>
              <a:t>false</a:t>
            </a:r>
            <a:endParaRPr lang="bg-BG" b="1" dirty="0">
              <a:solidFill>
                <a:srgbClr val="FFA72A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9124" y="3429001"/>
            <a:ext cx="4813746" cy="649597"/>
          </a:xfrm>
        </p:spPr>
        <p:txBody>
          <a:bodyPr/>
          <a:lstStyle/>
          <a:p>
            <a:r>
              <a:rPr lang="en-US" sz="2799" dirty="0"/>
              <a:t>bool isValid = </a:t>
            </a:r>
            <a:r>
              <a:rPr lang="en-US" sz="2799" dirty="0">
                <a:solidFill>
                  <a:schemeClr val="bg1"/>
                </a:solidFill>
              </a:rPr>
              <a:t>true</a:t>
            </a:r>
            <a:r>
              <a:rPr lang="en-US" sz="2799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5543" y="5498462"/>
            <a:ext cx="5660908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 err="1"/>
              <a:t>cout</a:t>
            </a:r>
            <a:r>
              <a:rPr lang="en-US" sz="2799" dirty="0"/>
              <a:t> &lt;&lt; </a:t>
            </a:r>
            <a:r>
              <a:rPr lang="en-US" sz="2799" dirty="0" err="1"/>
              <a:t>isPositive</a:t>
            </a:r>
            <a:r>
              <a:rPr lang="en-US" sz="2799" dirty="0"/>
              <a:t> &lt;&lt; </a:t>
            </a:r>
            <a:r>
              <a:rPr lang="en-US" sz="2799" dirty="0" err="1"/>
              <a:t>endl</a:t>
            </a:r>
            <a:r>
              <a:rPr lang="en-US" sz="2799" dirty="0"/>
              <a:t>; </a:t>
            </a:r>
            <a:r>
              <a:rPr lang="en-US" sz="2799" i="1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59" y="4114800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cout &lt;&lt; isPositive &lt;&lt; endl; </a:t>
            </a:r>
            <a:r>
              <a:rPr lang="en-US" sz="2799" i="1" dirty="0">
                <a:solidFill>
                  <a:schemeClr val="accent2"/>
                </a:solidFill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</a:t>
            </a:r>
            <a:r>
              <a:rPr lang="bg-BG" sz="3400" dirty="0"/>
              <a:t>или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000" y="3654000"/>
            <a:ext cx="4866922" cy="1912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758523" y="2629484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10" y="3437942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оценка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</a:t>
            </a:r>
            <a:r>
              <a:rPr lang="en-US" sz="3199" dirty="0"/>
              <a:t>"</a:t>
            </a:r>
            <a:r>
              <a:rPr lang="bg-BG" sz="3199" dirty="0"/>
              <a:t>, ако оценката е по-голяма или равна на 5</a:t>
            </a:r>
          </a:p>
          <a:p>
            <a:pPr lvl="1"/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27" y="5943915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983916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27" y="5154973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723211" y="5274709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54973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723211" y="6048387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505" y="1654427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2047" y="4367327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508" y="3274977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788" y="419380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324" y="3271444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923706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095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329906"/>
            <a:ext cx="10072875" cy="5294094"/>
          </a:xfrm>
        </p:spPr>
        <p:txBody>
          <a:bodyPr>
            <a:normAutofit/>
          </a:bodyPr>
          <a:lstStyle/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200" dirty="0"/>
              <a:t> </a:t>
            </a:r>
            <a:r>
              <a:rPr lang="bg-BG" sz="32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2554412"/>
            <a:ext cx="5533559" cy="395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0357" y="3833896"/>
            <a:ext cx="3374121" cy="1531935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5780" y="2286001"/>
            <a:ext cx="5360913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"tomato"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"yellow")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"banana"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cout &lt;&lt; </a:t>
            </a:r>
            <a:r>
              <a:rPr lang="en-US" sz="2400" b="1" noProof="1">
                <a:latin typeface="Consolas" pitchFamily="49" charset="0"/>
              </a:rPr>
              <a:t>"bye"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A9C38-2DBC-4980-BEF0-48867A08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614504"/>
            <a:ext cx="3570876" cy="177487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peech Bubble: Rectangle with Corners Rounded 4">
            <a:extLst>
              <a:ext uri="{FF2B5EF4-FFF2-40B4-BE49-F238E27FC236}">
                <a16:creationId xmlns:a16="http://schemas.microsoft.com/office/drawing/2014/main" id="{1F5747C0-91EB-46A4-95CB-6B12C2531C8B}"/>
              </a:ext>
            </a:extLst>
          </p:cNvPr>
          <p:cNvSpPr/>
          <p:nvPr/>
        </p:nvSpPr>
        <p:spPr bwMode="auto">
          <a:xfrm>
            <a:off x="4343400" y="4867903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302" y="1282960"/>
            <a:ext cx="9181842" cy="5206040"/>
          </a:xfrm>
        </p:spPr>
        <p:txBody>
          <a:bodyPr>
            <a:noAutofit/>
          </a:bodyPr>
          <a:lstStyle/>
          <a:p>
            <a:pPr marL="514196" indent="-514196"/>
            <a:r>
              <a:rPr lang="bg-BG" sz="3400" dirty="0"/>
              <a:t>Преговор</a:t>
            </a:r>
            <a:endParaRPr lang="en-US" sz="3400" dirty="0"/>
          </a:p>
          <a:p>
            <a:pPr marL="514196" indent="-514196"/>
            <a:r>
              <a:rPr lang="bg-BG" sz="3400" dirty="0"/>
              <a:t>Логически изрази и проверки</a:t>
            </a:r>
          </a:p>
          <a:p>
            <a:pPr marL="712574" lvl="1" indent="-409452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196" indent="-514196"/>
            <a:r>
              <a:rPr lang="bg-BG" sz="3400" dirty="0"/>
              <a:t>Условни</a:t>
            </a:r>
            <a:r>
              <a:rPr lang="en-US" sz="3400" dirty="0"/>
              <a:t> </a:t>
            </a:r>
            <a:r>
              <a:rPr lang="bg-BG" sz="3400" dirty="0"/>
              <a:t>конструкции</a:t>
            </a:r>
            <a:endParaRPr lang="en-US" sz="3400" dirty="0"/>
          </a:p>
          <a:p>
            <a:pPr marL="514196" indent="-514196"/>
            <a:r>
              <a:rPr lang="bg-BG" sz="3400" dirty="0"/>
              <a:t>Закръгляне и форматиране</a:t>
            </a:r>
          </a:p>
          <a:p>
            <a:pPr marL="514196" indent="-514196"/>
            <a:r>
              <a:rPr lang="bg-BG" sz="3400" dirty="0"/>
              <a:t>Дебъгване</a:t>
            </a:r>
          </a:p>
          <a:p>
            <a:pPr marL="514196" indent="-514196"/>
            <a:r>
              <a:rPr lang="bg-BG" sz="3400" dirty="0"/>
              <a:t>Серия от проверки</a:t>
            </a:r>
            <a:endParaRPr lang="bg-BG" sz="3400" b="1" dirty="0">
              <a:latin typeface="Consolas" panose="020B0609020204030204" pitchFamily="49" charset="0"/>
            </a:endParaRPr>
          </a:p>
          <a:p>
            <a:pPr marL="514196" indent="-514196"/>
            <a:r>
              <a:rPr lang="bg-BG" sz="3400" dirty="0"/>
              <a:t>Живот на променлива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D18E21E-A5D0-E747-335C-79E4F27AD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Ако включим скоби,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88" y="2312045"/>
            <a:ext cx="6004327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cout &lt;&lt; 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 &lt;&lt; endl;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cout &lt;&lt; "strawberry</a:t>
            </a:r>
            <a:r>
              <a:rPr lang="it-IT" sz="2400" b="1" noProof="1">
                <a:latin typeface="Consolas" pitchFamily="49" charset="0"/>
              </a:rPr>
              <a:t>"</a:t>
            </a:r>
            <a:r>
              <a:rPr lang="en-US" sz="2400" b="1" dirty="0">
                <a:latin typeface="Consolas" pitchFamily="49" charset="0"/>
              </a:rPr>
              <a:t> &lt;&lt; </a:t>
            </a:r>
            <a:r>
              <a:rPr lang="en-US" sz="2400" b="1" dirty="0" err="1">
                <a:latin typeface="Consolas" pitchFamily="49" charset="0"/>
              </a:rPr>
              <a:t>endl</a:t>
            </a:r>
            <a:r>
              <a:rPr lang="en-US" sz="2400" b="1" dirty="0">
                <a:latin typeface="Consolas" pitchFamily="49" charset="0"/>
              </a:rPr>
              <a:t>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latin typeface="Consolas" pitchFamily="49" charset="0"/>
              </a:rPr>
              <a:t>if (color == "yellow")</a:t>
            </a:r>
            <a:r>
              <a:rPr lang="en-US" sz="2400" b="1" noProof="1">
                <a:latin typeface="Consolas" pitchFamily="49" charset="0"/>
              </a:rPr>
              <a:t> {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 cout &lt;&lt; "banana" &lt;&lt; endl;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cout &lt;&lt; "bye</a:t>
            </a:r>
            <a:r>
              <a:rPr lang="it-IT" sz="2400" b="1" noProof="1"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 &lt;&lt; endl;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5418290" y="2082506"/>
            <a:ext cx="3552482" cy="1189629"/>
          </a:xfrm>
          <a:prstGeom prst="wedgeRoundRectCallout">
            <a:avLst>
              <a:gd name="adj1" fmla="val -60280"/>
              <a:gd name="adj2" fmla="val 43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accent6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21054-DD94-4F19-9E8F-AF09F260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690" y="3907260"/>
            <a:ext cx="3725710" cy="180774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Извежда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Greater number: </a:t>
            </a:r>
            <a:r>
              <a:rPr lang="en-US" sz="3399" dirty="0"/>
              <a:t>"</a:t>
            </a:r>
            <a:endParaRPr lang="bg-BG" sz="3399" dirty="0"/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66" y="5034810"/>
            <a:ext cx="444486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7913" y="5429228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702" y="5357439"/>
            <a:ext cx="444486" cy="4932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8</a:t>
            </a:r>
            <a:endParaRPr lang="en-US" sz="31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014" y="5065577"/>
            <a:ext cx="444486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7</a:t>
            </a:r>
            <a:endParaRPr lang="bg-BG" sz="31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62" y="5429227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151" y="5357438"/>
            <a:ext cx="444486" cy="4932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>
                <a:solidFill>
                  <a:schemeClr val="bg1"/>
                </a:solidFill>
              </a:rPr>
              <a:t>четно</a:t>
            </a:r>
            <a:r>
              <a:rPr lang="bg-BG" sz="3399" dirty="0"/>
              <a:t> или </a:t>
            </a:r>
            <a:r>
              <a:rPr lang="bg-BG" sz="3399" b="1" dirty="0">
                <a:solidFill>
                  <a:schemeClr val="bg1"/>
                </a:solidFill>
              </a:rPr>
              <a:t>нечетно</a:t>
            </a:r>
            <a:endParaRPr lang="bg-BG" sz="3399" dirty="0">
              <a:solidFill>
                <a:schemeClr val="bg1"/>
              </a:solidFill>
            </a:endParaRPr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  <a:endParaRPr lang="bg-BG" sz="3399" dirty="0">
              <a:solidFill>
                <a:schemeClr val="bg1"/>
              </a:solidFill>
            </a:endParaRPr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83" y="4805403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2163912" y="4952675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004" y="4805403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80" y="5749190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2163912" y="5909981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000" y="5762709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0" y="1574237"/>
            <a:ext cx="5334000" cy="368829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if (num</a:t>
            </a:r>
            <a:r>
              <a:rPr lang="it-IT" sz="27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</a:rPr>
              <a:t>% </a:t>
            </a:r>
            <a:r>
              <a:rPr lang="en-US" sz="2700" dirty="0"/>
              <a:t>2</a:t>
            </a:r>
            <a:r>
              <a:rPr lang="en-US" sz="2700" dirty="0">
                <a:solidFill>
                  <a:schemeClr val="bg1"/>
                </a:solidFill>
              </a:rPr>
              <a:t> ==</a:t>
            </a:r>
            <a:r>
              <a:rPr lang="it-IT" sz="2700" dirty="0">
                <a:solidFill>
                  <a:schemeClr val="bg1"/>
                </a:solidFill>
              </a:rPr>
              <a:t> </a:t>
            </a:r>
            <a:r>
              <a:rPr lang="it-IT" sz="2700" dirty="0"/>
              <a:t>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cout &lt;&lt; "even"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cout &lt;&lt; "odd"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  <a:endParaRPr lang="bg-BG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85" y="1448316"/>
            <a:ext cx="3391632" cy="24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309492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779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2" y="2529234"/>
            <a:ext cx="86083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ceil(23.45);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799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61762"/>
            <a:ext cx="861336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floor(45.67);    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799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528" y="3968859"/>
            <a:ext cx="2031945" cy="18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5155186"/>
            <a:ext cx="861336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 поток при извеждане на </a:t>
            </a:r>
            <a:br>
              <a:rPr lang="bg-BG" dirty="0"/>
            </a:br>
            <a:r>
              <a:rPr lang="bg-BG" dirty="0"/>
              <a:t>дробни числа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49" y="2514839"/>
            <a:ext cx="8684538" cy="524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12068" y="3063794"/>
            <a:ext cx="3656648" cy="914162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5749" y="4128096"/>
            <a:ext cx="8684538" cy="524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6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67677" y="4677336"/>
            <a:ext cx="3819199" cy="980949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5" y="5562601"/>
            <a:ext cx="10958928" cy="499819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210661"/>
            <a:ext cx="10129234" cy="5546589"/>
          </a:xfrm>
        </p:spPr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801" y="496825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150ABE-CE99-4378-94B7-2ADAE240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00" y="3429000"/>
            <a:ext cx="3986616" cy="3139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05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20" y="1385625"/>
            <a:ext cx="2285404" cy="22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[F5]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br>
              <a:rPr lang="bg-BG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06E5B-F555-4025-BBAE-5903EA49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39182"/>
            <a:ext cx="3352800" cy="2630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39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/>
              <a:t> </a:t>
            </a:r>
            <a:r>
              <a:rPr lang="bg-BG" sz="3000" dirty="0"/>
              <a:t>може да е в серия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</a:pPr>
            <a:r>
              <a:rPr lang="bg-BG" sz="3000" dirty="0"/>
              <a:t>При истинност на едно условие, </a:t>
            </a:r>
            <a:r>
              <a:rPr lang="bg-BG" sz="3000" b="1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718" y="1809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052" y="2529000"/>
            <a:ext cx="6019800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cout &lt;&lt; "Bigger than 4" &lt;&lt; endl;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cout &lt;&lt; "Bigger than 5" &lt;&lt; endl;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  <a:r>
              <a:rPr lang="en-US" sz="2400" b="1" noProof="1">
                <a:latin typeface="Consolas" pitchFamily="49" charset="0"/>
              </a:rPr>
              <a:t>if (a == 7)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cout &lt;&lt; "Equal to 7" &lt;&lt; endl;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31000" y="1217593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303FA91-00F3-4991-B2F4-CC72411C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55" y="3989189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7" y="5562601"/>
            <a:ext cx="10958928" cy="499819"/>
          </a:xfrm>
        </p:spPr>
        <p:txBody>
          <a:bodyPr/>
          <a:lstStyle/>
          <a:p>
            <a:r>
              <a:rPr lang="bg-BG" dirty="0"/>
              <a:t>Диапазон на използване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само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134735"/>
            <a:ext cx="7020000" cy="252713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s</a:t>
            </a:r>
            <a:r>
              <a:rPr lang="bg-BG" sz="2400" dirty="0"/>
              <a:t>tring currentDay = </a:t>
            </a:r>
            <a:r>
              <a:rPr lang="en-US" sz="24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if (</a:t>
            </a:r>
            <a:r>
              <a:rPr lang="bg-BG" sz="2400" dirty="0"/>
              <a:t>cur</a:t>
            </a:r>
            <a:r>
              <a:rPr lang="en-US" sz="2400" dirty="0"/>
              <a:t>r</a:t>
            </a:r>
            <a:r>
              <a:rPr lang="bg-BG" sz="2400" dirty="0"/>
              <a:t>entDay</a:t>
            </a:r>
            <a:r>
              <a:rPr lang="en-US" sz="2400" dirty="0"/>
              <a:t> ==</a:t>
            </a:r>
            <a:r>
              <a:rPr lang="bg-BG" sz="2400" dirty="0"/>
              <a:t> </a:t>
            </a:r>
            <a:r>
              <a:rPr lang="en-US" sz="2400" dirty="0"/>
              <a:t>"Monday")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double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/>
              <a:t>cin &gt;&gt;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cout &lt;&lt; </a:t>
            </a:r>
            <a:r>
              <a:rPr lang="en-US" sz="2400" dirty="0">
                <a:solidFill>
                  <a:schemeClr val="bg1"/>
                </a:solidFill>
              </a:rPr>
              <a:t>salary </a:t>
            </a:r>
            <a:r>
              <a:rPr lang="en-US" sz="2400" dirty="0"/>
              <a:t>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331000" y="5101309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sz="3200" dirty="0"/>
              <a:t>Прочита </a:t>
            </a:r>
            <a:r>
              <a:rPr lang="bg-BG" sz="3200" b="1" dirty="0">
                <a:solidFill>
                  <a:schemeClr val="bg1"/>
                </a:solidFill>
              </a:rPr>
              <a:t>вид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200" dirty="0"/>
            </a:br>
            <a:r>
              <a:rPr lang="en-US" sz="32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200" dirty="0"/>
              <a:t>"</a:t>
            </a:r>
            <a:r>
              <a:rPr lang="bg-BG" sz="3200" dirty="0"/>
              <a:t>,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200" dirty="0"/>
              <a:t>"</a:t>
            </a:r>
            <a:r>
              <a:rPr lang="bg-BG" sz="3200" dirty="0"/>
              <a:t>,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200" dirty="0"/>
              <a:t>" </a:t>
            </a:r>
            <a:r>
              <a:rPr lang="bg-BG" sz="3200" dirty="0"/>
              <a:t>или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200" dirty="0"/>
              <a:t>")</a:t>
            </a:r>
            <a:endParaRPr lang="bg-BG" sz="3200" dirty="0"/>
          </a:p>
          <a:p>
            <a:pPr lvl="1"/>
            <a:r>
              <a:rPr lang="bg-BG" sz="3200" dirty="0"/>
              <a:t>Пресмята </a:t>
            </a:r>
            <a:r>
              <a:rPr lang="bg-BG" sz="3200" b="1" dirty="0">
                <a:solidFill>
                  <a:schemeClr val="bg1"/>
                </a:solidFill>
              </a:rPr>
              <a:t>лицето</a:t>
            </a:r>
            <a:r>
              <a:rPr lang="bg-BG" sz="3200" dirty="0"/>
              <a:t> спрямо вида на фигурата</a:t>
            </a:r>
          </a:p>
          <a:p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746" y="3901260"/>
            <a:ext cx="203481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7830193" y="4263917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4116645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748" y="5061323"/>
            <a:ext cx="2034815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7830193" y="5639369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5492097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9300" y="1371601"/>
            <a:ext cx="8153400" cy="482007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if</a:t>
            </a:r>
            <a:r>
              <a:rPr lang="it-IT" sz="2600" dirty="0"/>
              <a:t> (figureName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>
                <a:solidFill>
                  <a:schemeClr val="bg1"/>
                </a:solidFill>
              </a:rPr>
              <a:t>==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/>
              <a:t>"square"){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rgbClr val="FF0000"/>
                </a:solidFill>
              </a:rPr>
              <a:t>  </a:t>
            </a:r>
            <a:r>
              <a:rPr lang="it-IT" sz="2600" dirty="0"/>
              <a:t>double squareSide;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  cin &gt;&gt; squareSide;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  cout &lt;&lt; squareSide * squareSide &lt;&lt; endl;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}</a:t>
            </a:r>
            <a:r>
              <a:rPr lang="it-IT" sz="2600" dirty="0">
                <a:solidFill>
                  <a:schemeClr val="bg1"/>
                </a:solidFill>
              </a:rPr>
              <a:t>else if </a:t>
            </a:r>
            <a:r>
              <a:rPr lang="it-IT" sz="2600" dirty="0"/>
              <a:t>(figureName </a:t>
            </a:r>
            <a:r>
              <a:rPr lang="it-IT" sz="2600" dirty="0">
                <a:solidFill>
                  <a:schemeClr val="bg1"/>
                </a:solidFill>
              </a:rPr>
              <a:t>==</a:t>
            </a:r>
            <a:r>
              <a:rPr lang="it-IT" sz="2600" dirty="0"/>
              <a:t> "rectangle"){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  double sideA, sideB;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  cin &gt;&gt; sideA &gt;&gt; sideB;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  cout &lt;&lt; sideA * sideB &lt;&lt; endl;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}</a:t>
            </a:r>
            <a:r>
              <a:rPr lang="it-IT" sz="2600" dirty="0">
                <a:solidFill>
                  <a:schemeClr val="bg1"/>
                </a:solidFill>
              </a:rPr>
              <a:t>else if </a:t>
            </a:r>
            <a:r>
              <a:rPr lang="it-IT" sz="2600" dirty="0"/>
              <a:t>(...){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rgbClr val="FF0000"/>
                </a:solidFill>
              </a:rPr>
              <a:t>  </a:t>
            </a:r>
            <a:r>
              <a:rPr lang="it-IT" sz="2600" dirty="0">
                <a:solidFill>
                  <a:schemeClr val="accent2"/>
                </a:solidFill>
              </a:rPr>
              <a:t>//TODO: </a:t>
            </a:r>
            <a:r>
              <a:rPr lang="en-US" sz="2600" dirty="0">
                <a:solidFill>
                  <a:schemeClr val="accent2"/>
                </a:solidFill>
              </a:rPr>
              <a:t>Add more conditional statements</a:t>
            </a:r>
            <a:endParaRPr lang="it-IT" sz="2600" dirty="0">
              <a:solidFill>
                <a:schemeClr val="accent2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37" y="1402656"/>
            <a:ext cx="8630747" cy="529895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0689" y="1624965"/>
            <a:ext cx="7824678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599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599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dirty="0">
                <a:solidFill>
                  <a:schemeClr val="bg2"/>
                </a:solidFill>
              </a:rPr>
              <a:t>и </a:t>
            </a:r>
            <a:r>
              <a:rPr lang="en-US" sz="3399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399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399" dirty="0">
                <a:solidFill>
                  <a:schemeClr val="bg2"/>
                </a:solidFill>
              </a:rPr>
              <a:t>Закръгляне и форматиране</a:t>
            </a:r>
            <a:endParaRPr lang="en-US" sz="3399" dirty="0">
              <a:solidFill>
                <a:schemeClr val="bg2"/>
              </a:solidFill>
            </a:endParaRPr>
          </a:p>
          <a:p>
            <a:pPr latinLnBrk="0"/>
            <a:r>
              <a:rPr lang="bg-BG" sz="3399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399" dirty="0">
              <a:solidFill>
                <a:schemeClr val="bg2"/>
              </a:solidFill>
            </a:endParaRPr>
          </a:p>
          <a:p>
            <a:pPr latinLnBrk="0"/>
            <a:r>
              <a:rPr lang="bg-BG" sz="3599" dirty="0">
                <a:solidFill>
                  <a:schemeClr val="bg2"/>
                </a:solidFill>
              </a:rPr>
              <a:t>Дебъгване</a:t>
            </a:r>
            <a:endParaRPr lang="en-US" sz="3599" dirty="0">
              <a:solidFill>
                <a:schemeClr val="bg2"/>
              </a:solidFill>
            </a:endParaRPr>
          </a:p>
          <a:p>
            <a:pPr latinLnBrk="0"/>
            <a:r>
              <a:rPr lang="bg-BG" sz="3599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6563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374" y="1219778"/>
            <a:ext cx="11804946" cy="5184275"/>
          </a:xfrm>
        </p:spPr>
        <p:txBody>
          <a:bodyPr>
            <a:normAutofit/>
          </a:bodyPr>
          <a:lstStyle/>
          <a:p>
            <a:pPr marL="514196" indent="-514196">
              <a:buFont typeface="+mj-lt"/>
              <a:buAutoNum type="arabicPeriod"/>
            </a:pPr>
            <a:r>
              <a:rPr lang="en-US" sz="3599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8111" y="4356031"/>
            <a:ext cx="3164592" cy="11262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1089" y="2591020"/>
            <a:ext cx="2738489" cy="2113382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999" b="1" dirty="0">
                  <a:solidFill>
                    <a:schemeClr val="bg2"/>
                  </a:solidFill>
                </a:rPr>
                <a:t>char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68" y="2670888"/>
            <a:ext cx="2672654" cy="2068215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999" b="1" dirty="0">
                  <a:solidFill>
                    <a:schemeClr val="bg2"/>
                  </a:solidFill>
                </a:rPr>
                <a:t>int</a:t>
              </a:r>
              <a:endParaRPr lang="en-US" sz="1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153" y="4539313"/>
            <a:ext cx="3195707" cy="117236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5649" y="1269563"/>
            <a:ext cx="3958969" cy="5869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7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3958" y="1186307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374" y="1219778"/>
            <a:ext cx="11804946" cy="5184275"/>
          </a:xfrm>
        </p:spPr>
        <p:txBody>
          <a:bodyPr>
            <a:normAutofit/>
          </a:bodyPr>
          <a:lstStyle/>
          <a:p>
            <a:pPr marL="514196" indent="-514196">
              <a:buFont typeface="+mj-lt"/>
              <a:buAutoNum type="arabicPeriod" startAt="2"/>
            </a:pPr>
            <a:r>
              <a:rPr lang="en-US" sz="3599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4811" y="1269563"/>
            <a:ext cx="3669876" cy="58696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8111" y="4356030"/>
            <a:ext cx="3164592" cy="1126233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1089" y="2591019"/>
            <a:ext cx="2738489" cy="2113382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999" b="1" dirty="0">
                  <a:solidFill>
                    <a:schemeClr val="bg2"/>
                  </a:solidFill>
                </a:rPr>
                <a:t>int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68" y="2670888"/>
            <a:ext cx="2672654" cy="2068215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999" b="1" dirty="0">
                  <a:solidFill>
                    <a:schemeClr val="bg2"/>
                  </a:solidFill>
                </a:rPr>
                <a:t>string</a:t>
              </a:r>
              <a:endParaRPr lang="en-US" sz="1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153" y="4539314"/>
            <a:ext cx="3195707" cy="1172363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3. </a:t>
            </a:r>
            <a:r>
              <a:rPr lang="en-US" sz="3599" dirty="0" err="1"/>
              <a:t>Какво</a:t>
            </a:r>
            <a:r>
              <a:rPr lang="en-US" sz="3599" dirty="0"/>
              <a:t> ще се отпечата на конзолата, </a:t>
            </a:r>
            <a:r>
              <a:rPr lang="en-US" sz="3599" dirty="0" err="1"/>
              <a:t>ако</a:t>
            </a:r>
            <a:r>
              <a:rPr lang="en-US" sz="3599" dirty="0"/>
              <a:t> </a:t>
            </a:r>
            <a:r>
              <a:rPr lang="en-US" sz="3599" dirty="0" err="1"/>
              <a:t>изпълним</a:t>
            </a:r>
            <a:r>
              <a:rPr lang="bg-BG" sz="3599" dirty="0"/>
              <a:t> с</a:t>
            </a:r>
            <a:r>
              <a:rPr lang="en-US" sz="3599" dirty="0" err="1"/>
              <a:t>ледната</a:t>
            </a:r>
            <a:r>
              <a:rPr lang="bg-BG" sz="3599" dirty="0"/>
              <a:t> </a:t>
            </a:r>
            <a:r>
              <a:rPr lang="en-US" sz="3599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0859" y="1970810"/>
            <a:ext cx="4951710" cy="586968"/>
          </a:xfrm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10 % 3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7124" y="3348146"/>
            <a:ext cx="2618607" cy="1475858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999" dirty="0"/>
                <a:t>10</a:t>
              </a:r>
              <a:endParaRPr lang="en-US" sz="3999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61" y="2744800"/>
            <a:ext cx="2386033" cy="1971290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399" b="1" dirty="0">
                  <a:solidFill>
                    <a:schemeClr val="bg2"/>
                  </a:solidFill>
                </a:rPr>
                <a:t>1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347" y="4858418"/>
            <a:ext cx="2618608" cy="138023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999" dirty="0"/>
                <a:t>3</a:t>
              </a:r>
              <a:endParaRPr lang="en-US" sz="3999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3267" y="4679722"/>
            <a:ext cx="2310719" cy="1822097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399" b="1" dirty="0">
                  <a:solidFill>
                    <a:schemeClr val="bg2"/>
                  </a:solidFill>
                </a:rPr>
                <a:t>0</a:t>
              </a:r>
              <a:endParaRPr lang="en-US" sz="1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800" y="1190819"/>
            <a:ext cx="11804946" cy="5184275"/>
          </a:xfrm>
        </p:spPr>
        <p:txBody>
          <a:bodyPr>
            <a:normAutofit/>
          </a:bodyPr>
          <a:lstStyle/>
          <a:p>
            <a:pPr marL="514196" indent="-514196">
              <a:buFont typeface="+mj-lt"/>
              <a:buAutoNum type="arabicPeriod" startAt="5"/>
            </a:pPr>
            <a:r>
              <a:rPr lang="en-US" sz="3599" dirty="0"/>
              <a:t>Каква стойност държи променливата </a:t>
            </a:r>
            <a:r>
              <a:rPr lang="en-US" sz="3399" b="1" dirty="0">
                <a:latin typeface="Consolas" pitchFamily="49" charset="0"/>
              </a:rPr>
              <a:t>result</a:t>
            </a:r>
            <a:r>
              <a:rPr lang="en-US" sz="3599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371" y="2786248"/>
            <a:ext cx="4084502" cy="136284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int a = 5;</a:t>
            </a:r>
          </a:p>
          <a:p>
            <a:r>
              <a:rPr lang="en-US" dirty="0"/>
              <a:t>int b = 2;</a:t>
            </a:r>
          </a:p>
          <a:p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2309" y="3800149"/>
            <a:ext cx="2459852" cy="126665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199" dirty="0"/>
                <a:t>1</a:t>
              </a:r>
              <a:endParaRPr lang="en-US" sz="3999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7803" y="4190661"/>
            <a:ext cx="2259405" cy="1752287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2.0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53" y="2735763"/>
            <a:ext cx="2541474" cy="1216317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2.5</a:t>
              </a:r>
              <a:endParaRPr lang="en-US" sz="39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287" y="2071054"/>
            <a:ext cx="2619547" cy="126665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199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4216708"/>
              </p:ext>
            </p:extLst>
          </p:nvPr>
        </p:nvGraphicFramePr>
        <p:xfrm>
          <a:off x="2274183" y="1503829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</TotalTime>
  <Words>1705</Words>
  <Application>Microsoft Office PowerPoint</Application>
  <PresentationFormat>Широк екран</PresentationFormat>
  <Paragraphs>368</Paragraphs>
  <Slides>41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Презентация на PowerPoint</vt:lpstr>
      <vt:lpstr>Прости проверки - if-else</vt:lpstr>
      <vt:lpstr>Блок от код (1)</vt:lpstr>
      <vt:lpstr>Блок от код (2)</vt:lpstr>
      <vt:lpstr>По-голямото число - условие</vt:lpstr>
      <vt:lpstr>Презентация на PowerPoint</vt:lpstr>
      <vt:lpstr>Четно или нечетно число - условие</vt:lpstr>
      <vt:lpstr>Четно или нечетно – решение</vt:lpstr>
      <vt:lpstr>Закръгляне и Форматиране</vt:lpstr>
      <vt:lpstr>Работа с числа</vt:lpstr>
      <vt:lpstr>Форматиране на изхода</vt:lpstr>
      <vt:lpstr>Презентация на PowerPoint</vt:lpstr>
      <vt:lpstr>Дебъгване</vt:lpstr>
      <vt:lpstr>Дебъгване във Visual Studio</vt:lpstr>
      <vt:lpstr>Презентация на PowerPoint</vt:lpstr>
      <vt:lpstr>Серия от проверки</vt:lpstr>
      <vt:lpstr>Серия от проверки - пример</vt:lpstr>
      <vt:lpstr>Презентация на PowerPoint</vt:lpstr>
      <vt:lpstr>Живот на променлива</vt:lpstr>
      <vt:lpstr>Лица на фигури - условие</vt:lpstr>
      <vt:lpstr>Лица на фигури – решение</vt:lpstr>
      <vt:lpstr>Какво научихме днес?</vt:lpstr>
      <vt:lpstr>Презентация на PowerPoint</vt:lpstr>
      <vt:lpstr>Лиценз</vt:lpstr>
      <vt:lpstr>Обучения в СофтУни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joana.veskova</cp:lastModifiedBy>
  <cp:revision>117</cp:revision>
  <dcterms:created xsi:type="dcterms:W3CDTF">2018-05-23T13:08:44Z</dcterms:created>
  <dcterms:modified xsi:type="dcterms:W3CDTF">2023-01-11T15:16:14Z</dcterms:modified>
  <cp:category>computer programming;programming;C#;програмиране;кодиране</cp:category>
</cp:coreProperties>
</file>