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5" r:id="rId2"/>
    <p:sldId id="266" r:id="rId3"/>
    <p:sldId id="256" r:id="rId4"/>
    <p:sldId id="257" r:id="rId5"/>
    <p:sldId id="259" r:id="rId6"/>
    <p:sldId id="260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35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39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61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183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22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75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25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7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3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82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3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6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0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8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9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956E-6B31-44C0-6D0B-586A6DA9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87" y="1354318"/>
            <a:ext cx="8596668" cy="1320800"/>
          </a:xfrm>
        </p:spPr>
        <p:txBody>
          <a:bodyPr>
            <a:noAutofit/>
          </a:bodyPr>
          <a:lstStyle/>
          <a:p>
            <a:r>
              <a:rPr lang="en-AU" sz="5500" dirty="0"/>
              <a:t>Fatalities in Transport</a:t>
            </a:r>
            <a:br>
              <a:rPr lang="en-AU" sz="5500" dirty="0"/>
            </a:br>
            <a:r>
              <a:rPr lang="en-AU" sz="5500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2D30-A0E8-A9E3-E22B-38746677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3428999"/>
            <a:ext cx="8727247" cy="2612363"/>
          </a:xfrm>
        </p:spPr>
        <p:txBody>
          <a:bodyPr/>
          <a:lstStyle/>
          <a:p>
            <a:endParaRPr lang="en-AU" sz="2800" dirty="0"/>
          </a:p>
          <a:p>
            <a:r>
              <a:rPr lang="en-AU" sz="2800" dirty="0"/>
              <a:t>Group members: Robert, Maozhu, Dat, Brendan.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743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7E63-23DC-F7FB-B17F-A1CE0D51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4840"/>
            <a:ext cx="8596668" cy="1320800"/>
          </a:xfrm>
        </p:spPr>
        <p:txBody>
          <a:bodyPr/>
          <a:lstStyle/>
          <a:p>
            <a:r>
              <a:rPr lang="en-US" dirty="0"/>
              <a:t>Summary of Data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C4A7-39BA-DFDA-60AC-0CCBD080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34" y="1285240"/>
            <a:ext cx="9509760" cy="5079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In this data set, the average number of people on commercial planes was  36 and the average number of fatalities was 25.</a:t>
            </a:r>
          </a:p>
          <a:p>
            <a:r>
              <a:rPr lang="en-US" sz="1600" dirty="0"/>
              <a:t>The number of commercial plane crashes with one fatality or more is 1078 out of 1101.</a:t>
            </a:r>
          </a:p>
          <a:p>
            <a:r>
              <a:rPr lang="en-US" sz="1600" dirty="0"/>
              <a:t>The most common areas for aircraft failure are:</a:t>
            </a:r>
          </a:p>
          <a:p>
            <a:r>
              <a:rPr lang="en-US" sz="1600" dirty="0"/>
              <a:t>Hawaii with 6 incidents, Alaska with 5 incidents and Arizona with 2 incidents.</a:t>
            </a:r>
          </a:p>
          <a:p>
            <a:r>
              <a:rPr lang="en-AU" sz="1600" dirty="0"/>
              <a:t>The number of plane crashes has reduced dramatically over the past 30 years. </a:t>
            </a:r>
          </a:p>
          <a:p>
            <a:r>
              <a:rPr lang="en-AU" sz="1600" dirty="0"/>
              <a:t>The </a:t>
            </a:r>
            <a:r>
              <a:rPr lang="en-US" sz="1600" dirty="0"/>
              <a:t>De Havilland Canada DHC-6 was statistically the most dangerous plane to fly between 1991-2020. </a:t>
            </a:r>
          </a:p>
          <a:p>
            <a:r>
              <a:rPr lang="en-AU" sz="1600" dirty="0"/>
              <a:t>Wings were the largest mechanical issue. Weather in general was a major contributor to crashes but ice was mentioned the most. Pilot choices were by far the most important part of human error. </a:t>
            </a:r>
            <a:endParaRPr lang="en-US" sz="1600" dirty="0"/>
          </a:p>
          <a:p>
            <a:r>
              <a:rPr lang="en-AU" sz="1600" dirty="0"/>
              <a:t>In conclusion, the environmental and pilot errors are the major contributing factors in plane crashes. </a:t>
            </a:r>
          </a:p>
          <a:p>
            <a:r>
              <a:rPr lang="en-US" sz="1600" dirty="0"/>
              <a:t>The chance of survival on plane crashes with 1 or more fatalities is 31.6 percent.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Data Limitations:</a:t>
            </a:r>
          </a:p>
          <a:p>
            <a:pPr marL="0" indent="0">
              <a:buNone/>
            </a:pPr>
            <a:r>
              <a:rPr lang="en-AU" sz="1600" dirty="0"/>
              <a:t>If I am in a crash, in which mode of transport am I most likely to survive?</a:t>
            </a:r>
          </a:p>
        </p:txBody>
      </p:sp>
    </p:spTree>
    <p:extLst>
      <p:ext uri="{BB962C8B-B14F-4D97-AF65-F5344CB8AC3E}">
        <p14:creationId xmlns:p14="http://schemas.microsoft.com/office/powerpoint/2010/main" val="24356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F32-4BA5-3114-F9A1-983C2773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AU" dirty="0"/>
              <a:t>Aim and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3311-A59D-4EE2-0FC5-CDCB2B3B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309"/>
            <a:ext cx="7637107" cy="3938553"/>
          </a:xfrm>
        </p:spPr>
        <p:txBody>
          <a:bodyPr>
            <a:normAutofit fontScale="92500"/>
          </a:bodyPr>
          <a:lstStyle/>
          <a:p>
            <a:r>
              <a:rPr lang="en-AU" dirty="0"/>
              <a:t>Aim: To understand some of the reasons behind transport crashes of all types of non-military transport in the United States.</a:t>
            </a:r>
          </a:p>
          <a:p>
            <a:r>
              <a:rPr lang="en-AU" dirty="0"/>
              <a:t>Have vehicles become safer over time?</a:t>
            </a:r>
          </a:p>
          <a:p>
            <a:r>
              <a:rPr lang="en-AU" dirty="0"/>
              <a:t>What is the safest mode of transport per mile?</a:t>
            </a:r>
          </a:p>
          <a:p>
            <a:r>
              <a:rPr lang="en-AU" dirty="0"/>
              <a:t>What are some of the factors that can cause fatalities?</a:t>
            </a:r>
          </a:p>
          <a:p>
            <a:r>
              <a:rPr lang="en-AU" dirty="0"/>
              <a:t>Which are the safest states in the United States for transport?</a:t>
            </a:r>
          </a:p>
          <a:p>
            <a:r>
              <a:rPr lang="en-AU" dirty="0"/>
              <a:t>Which are the most dangerous states in the United States for transport?</a:t>
            </a:r>
          </a:p>
          <a:p>
            <a:pPr marL="0" indent="0">
              <a:buNone/>
            </a:pPr>
            <a:r>
              <a:rPr lang="en-AU" dirty="0"/>
              <a:t>		</a:t>
            </a:r>
          </a:p>
          <a:p>
            <a:pPr marL="0" indent="0">
              <a:buNone/>
            </a:pPr>
            <a:r>
              <a:rPr lang="en-AU" dirty="0"/>
              <a:t>We have decided to answer these questions to better understand what modes of transport are safest, and some of the factors that can affect safety.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73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98F9-2CBD-3F51-6D6E-4BE3546F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657" y="857470"/>
            <a:ext cx="5504154" cy="1177777"/>
          </a:xfrm>
        </p:spPr>
        <p:txBody>
          <a:bodyPr>
            <a:normAutofit/>
          </a:bodyPr>
          <a:lstStyle/>
          <a:p>
            <a:r>
              <a:rPr lang="en-AU" sz="3400" dirty="0"/>
              <a:t>Plane Crash Data Analysis</a:t>
            </a:r>
            <a:br>
              <a:rPr lang="en-AU" sz="3400" dirty="0"/>
            </a:br>
            <a:endParaRPr lang="en-AU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538B-E841-0D3A-9BE3-C04C5A7B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CE075-1C12-BCF8-BDCF-AD296B6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64" y="2136651"/>
            <a:ext cx="4770688" cy="30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D86-4AC5-5C71-86C2-D83B39E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/>
          <a:p>
            <a:r>
              <a:rPr lang="en-AU" sz="2200" dirty="0"/>
              <a:t>The top 10 worst planes by crashes in 1991-2020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0D078-FE3F-8F3E-7DDB-669A2ADA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9881"/>
            <a:ext cx="6156489" cy="46782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29EDD1-0F8A-1650-2CA9-60483FD07BD1}"/>
              </a:ext>
            </a:extLst>
          </p:cNvPr>
          <p:cNvSpPr txBox="1"/>
          <p:nvPr/>
        </p:nvSpPr>
        <p:spPr>
          <a:xfrm>
            <a:off x="7107810" y="1706250"/>
            <a:ext cx="228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bar chart shows the most dangerous plane due to the number of crashes. The De Havilland Canada DHC-6 between 1991-2020 was the worst. </a:t>
            </a:r>
          </a:p>
        </p:txBody>
      </p:sp>
    </p:spTree>
    <p:extLst>
      <p:ext uri="{BB962C8B-B14F-4D97-AF65-F5344CB8AC3E}">
        <p14:creationId xmlns:p14="http://schemas.microsoft.com/office/powerpoint/2010/main" val="104758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C242-EA95-DAA5-3B88-31ED6800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71" y="619473"/>
            <a:ext cx="4823826" cy="754753"/>
          </a:xfrm>
        </p:spPr>
        <p:txBody>
          <a:bodyPr>
            <a:normAutofit/>
          </a:bodyPr>
          <a:lstStyle/>
          <a:p>
            <a:r>
              <a:rPr lang="en-AU" sz="3000" dirty="0"/>
              <a:t>What are these planes?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3839F7D-EDA4-3458-BE09-C948F958A4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466" y="1571000"/>
            <a:ext cx="2542052" cy="17383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B192F-632E-02C4-1117-AEA37FC4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3460475"/>
            <a:ext cx="2876173" cy="623219"/>
          </a:xfrm>
        </p:spPr>
        <p:txBody>
          <a:bodyPr>
            <a:noAutofit/>
          </a:bodyPr>
          <a:lstStyle/>
          <a:p>
            <a:r>
              <a:rPr lang="en-AU" sz="1600" b="0" i="0" dirty="0">
                <a:effectLst/>
                <a:latin typeface="Consolas" panose="020B0609020204030204" pitchFamily="49" charset="0"/>
              </a:rPr>
              <a:t>De Havilland Canada DHC-6 Twin Otter 300</a:t>
            </a:r>
            <a:endParaRPr lang="en-AU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458ED-97AB-89FA-60B0-01668FEA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40" y="1571000"/>
            <a:ext cx="2800304" cy="1718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7832C-C620-4793-5649-9AC4F35542EB}"/>
              </a:ext>
            </a:extLst>
          </p:cNvPr>
          <p:cNvSpPr txBox="1"/>
          <p:nvPr/>
        </p:nvSpPr>
        <p:spPr>
          <a:xfrm>
            <a:off x="2876173" y="3460475"/>
            <a:ext cx="27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0" i="0" dirty="0">
                <a:effectLst/>
                <a:latin typeface="Consolas" panose="020B0609020204030204" pitchFamily="49" charset="0"/>
              </a:rPr>
              <a:t>Yakovlev YAK-40</a:t>
            </a:r>
            <a:endParaRPr lang="en-AU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3EE7-D3E3-2184-1045-EB268843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7" y="4312207"/>
            <a:ext cx="2665820" cy="1718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3BFF29-4FAA-30D7-EAE7-7B45F8C58EBB}"/>
              </a:ext>
            </a:extLst>
          </p:cNvPr>
          <p:cNvSpPr txBox="1"/>
          <p:nvPr/>
        </p:nvSpPr>
        <p:spPr>
          <a:xfrm>
            <a:off x="460182" y="6154149"/>
            <a:ext cx="2987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Antonov AN-26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916B2-D3C4-7E63-5D4D-F1E492CE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82" y="4321409"/>
            <a:ext cx="2777592" cy="1714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F9E619-14CC-684F-D254-5873DD10948A}"/>
              </a:ext>
            </a:extLst>
          </p:cNvPr>
          <p:cNvSpPr txBox="1"/>
          <p:nvPr/>
        </p:nvSpPr>
        <p:spPr>
          <a:xfrm>
            <a:off x="3309097" y="6154149"/>
            <a:ext cx="20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Let 410UVP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24BCD7-F0AA-ECCA-B2D0-135025999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672" y="282030"/>
            <a:ext cx="2672828" cy="1747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87E00D-DDB8-59C6-0ED5-BCF7B5908E21}"/>
              </a:ext>
            </a:extLst>
          </p:cNvPr>
          <p:cNvSpPr txBox="1"/>
          <p:nvPr/>
        </p:nvSpPr>
        <p:spPr>
          <a:xfrm>
            <a:off x="6470162" y="2013518"/>
            <a:ext cx="256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Douglas DC-3C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7D76A5-F92E-5D9F-DDA2-16A012AEE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737" y="293065"/>
            <a:ext cx="2825382" cy="17192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7F2C14-CFF1-5A56-3588-CE8449695637}"/>
              </a:ext>
            </a:extLst>
          </p:cNvPr>
          <p:cNvSpPr txBox="1"/>
          <p:nvPr/>
        </p:nvSpPr>
        <p:spPr>
          <a:xfrm>
            <a:off x="9034486" y="2038357"/>
            <a:ext cx="282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Fokker F-27 Friendship 600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09DA59-72B6-BC29-1FCA-30D1C3C92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672" y="2328285"/>
            <a:ext cx="2686126" cy="17281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3D4131-5517-E4BE-2CC0-A9C5F7D6414D}"/>
              </a:ext>
            </a:extLst>
          </p:cNvPr>
          <p:cNvSpPr txBox="1"/>
          <p:nvPr/>
        </p:nvSpPr>
        <p:spPr>
          <a:xfrm>
            <a:off x="6033001" y="4110323"/>
            <a:ext cx="282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McDonnell Douglas MD-82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920149-C0D1-4A52-53C9-FB77754B2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6271" y="2395194"/>
            <a:ext cx="2686126" cy="17512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A8EF16-7233-23B2-8CEE-9EF774B9ABE9}"/>
              </a:ext>
            </a:extLst>
          </p:cNvPr>
          <p:cNvSpPr txBox="1"/>
          <p:nvPr/>
        </p:nvSpPr>
        <p:spPr>
          <a:xfrm>
            <a:off x="9195796" y="4208849"/>
            <a:ext cx="326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Embraer 110P1 Bandeirante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826F64-C5B1-5D76-DC9A-74CB7F30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274" y="4597132"/>
            <a:ext cx="2629845" cy="1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4E061C-8C47-8EB7-50B3-56E257BB10C2}"/>
              </a:ext>
            </a:extLst>
          </p:cNvPr>
          <p:cNvSpPr txBox="1"/>
          <p:nvPr/>
        </p:nvSpPr>
        <p:spPr>
          <a:xfrm>
            <a:off x="9493945" y="6256857"/>
            <a:ext cx="223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Fokker 100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0AC5C1-F804-FE0F-2974-91896DB218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6938" y="4597132"/>
            <a:ext cx="2658979" cy="16099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3FE294-1FF2-64C0-FBF3-C2D241BCF150}"/>
              </a:ext>
            </a:extLst>
          </p:cNvPr>
          <p:cNvSpPr txBox="1"/>
          <p:nvPr/>
        </p:nvSpPr>
        <p:spPr>
          <a:xfrm>
            <a:off x="6524469" y="6308867"/>
            <a:ext cx="236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Let 410UVP-E</a:t>
            </a:r>
          </a:p>
        </p:txBody>
      </p:sp>
    </p:spTree>
    <p:extLst>
      <p:ext uri="{BB962C8B-B14F-4D97-AF65-F5344CB8AC3E}">
        <p14:creationId xmlns:p14="http://schemas.microsoft.com/office/powerpoint/2010/main" val="6856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D86D-1C7B-37A3-671E-5786410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contributed to fatal accidents?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7B86-6E2D-914B-733F-B9E5B9A1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44028" cy="160337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There were 1101 plane crashes between 1991-2020</a:t>
            </a:r>
          </a:p>
          <a:p>
            <a:r>
              <a:rPr lang="en-US" sz="1600" dirty="0"/>
              <a:t>The group considered factors that could contribute to plane crashes and put them into categories of environmental, human error and mechanical failures.</a:t>
            </a:r>
          </a:p>
          <a:p>
            <a:r>
              <a:rPr lang="en-US" sz="1600" dirty="0"/>
              <a:t>We researched these categories by using the </a:t>
            </a:r>
            <a:r>
              <a:rPr lang="en-US" sz="1600" dirty="0" err="1"/>
              <a:t>str.contains</a:t>
            </a:r>
            <a:r>
              <a:rPr lang="en-US" sz="1600" dirty="0"/>
              <a:t>() method in the Summary of Events data content to find common vocabulary after reading through a few examples.  </a:t>
            </a:r>
          </a:p>
          <a:p>
            <a:r>
              <a:rPr lang="en-US" sz="1600" dirty="0"/>
              <a:t> 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D73E3-62E6-B396-E912-5C9B66FA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12019"/>
            <a:ext cx="4438699" cy="3431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62296-55C9-97BF-B16C-4B435B318FD9}"/>
              </a:ext>
            </a:extLst>
          </p:cNvPr>
          <p:cNvSpPr txBox="1"/>
          <p:nvPr/>
        </p:nvSpPr>
        <p:spPr>
          <a:xfrm>
            <a:off x="5401166" y="3881159"/>
            <a:ext cx="46097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bar chart shows the number of accidents in which “poor weather”, “weather”, “fog", "ice” and “wind were mentioned in the reasons for the crash.</a:t>
            </a:r>
          </a:p>
          <a:p>
            <a:endParaRPr lang="en-AU" sz="1400" dirty="0"/>
          </a:p>
          <a:p>
            <a:r>
              <a:rPr lang="en-AU" sz="1400" dirty="0"/>
              <a:t>Weather was mentioned 141 times for 1101 flights that crashed. This was split into fog (74), ice (98) and wind (65) as well as “poor weather” (58).</a:t>
            </a:r>
          </a:p>
          <a:p>
            <a:r>
              <a:rPr lang="en-AU" sz="1400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470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C7F3-68D9-2180-5527-8B2072D9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854682" cy="842128"/>
          </a:xfrm>
        </p:spPr>
        <p:txBody>
          <a:bodyPr>
            <a:normAutofit fontScale="90000"/>
          </a:bodyPr>
          <a:lstStyle/>
          <a:p>
            <a:r>
              <a:rPr lang="en-AU" dirty="0"/>
              <a:t>Mechanical Issues that Contributed to Failure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0A3FB-9535-6157-35D6-4A17EE833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6" y="2396258"/>
            <a:ext cx="6080038" cy="3504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CADFB-E341-71C1-FC82-C1CCC7647163}"/>
              </a:ext>
            </a:extLst>
          </p:cNvPr>
          <p:cNvSpPr txBox="1"/>
          <p:nvPr/>
        </p:nvSpPr>
        <p:spPr>
          <a:xfrm>
            <a:off x="6504494" y="2978869"/>
            <a:ext cx="4363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bar chart shows the number of accidents in which “wing”, “stalled”, “rudder”  and “aircraft” were mentioned in the reasons for the crash. </a:t>
            </a:r>
          </a:p>
          <a:p>
            <a:endParaRPr lang="en-AU" sz="1400" dirty="0"/>
          </a:p>
          <a:p>
            <a:r>
              <a:rPr lang="en-AU" sz="1400" dirty="0"/>
              <a:t>Wings were the largest issue with 97 mentions out of 1101 crashes which was twice as often as “stalled” in the event summary data.</a:t>
            </a:r>
          </a:p>
          <a:p>
            <a:endParaRPr lang="en-AU" sz="1400" dirty="0"/>
          </a:p>
          <a:p>
            <a:r>
              <a:rPr lang="en-AU" sz="1400" dirty="0"/>
              <a:t>Thankfully very few flights had sudden issues or rudder failure. </a:t>
            </a:r>
          </a:p>
          <a:p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77455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3713-C653-0A5B-12E5-CEAC57C3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0846"/>
            <a:ext cx="7766115" cy="982412"/>
          </a:xfrm>
        </p:spPr>
        <p:txBody>
          <a:bodyPr>
            <a:normAutofit fontScale="90000"/>
          </a:bodyPr>
          <a:lstStyle/>
          <a:p>
            <a:r>
              <a:rPr lang="en-AU" dirty="0"/>
              <a:t>Human Error Involved in Plane Crashes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57302C-7A2D-E98B-A4AF-7D06D298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" y="2659117"/>
            <a:ext cx="5475152" cy="32507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18646-85D3-CD32-6D3F-C6749D8A6E13}"/>
              </a:ext>
            </a:extLst>
          </p:cNvPr>
          <p:cNvSpPr txBox="1"/>
          <p:nvPr/>
        </p:nvSpPr>
        <p:spPr>
          <a:xfrm>
            <a:off x="6009372" y="2880708"/>
            <a:ext cx="44063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/>
              <a:t>Human Error in planes crashes was counted by using variations of “pilot” or “air traffic control”.</a:t>
            </a:r>
          </a:p>
          <a:p>
            <a:endParaRPr lang="en-AU" sz="1500" dirty="0"/>
          </a:p>
          <a:p>
            <a:r>
              <a:rPr lang="en-AU" sz="1500" dirty="0"/>
              <a:t>Included in the bar chart are the total environmental factors and the total mechanical issues for a comparison. </a:t>
            </a:r>
          </a:p>
          <a:p>
            <a:endParaRPr lang="en-AU" sz="1500" dirty="0"/>
          </a:p>
          <a:p>
            <a:r>
              <a:rPr lang="en-AU" sz="1500" dirty="0"/>
              <a:t>In conclusion, the environmental and pilot errors are the major contributing factors in plane crashes.  </a:t>
            </a:r>
          </a:p>
          <a:p>
            <a:endParaRPr lang="en-AU" sz="1500" dirty="0"/>
          </a:p>
          <a:p>
            <a:r>
              <a:rPr lang="en-AU" sz="1500" dirty="0"/>
              <a:t> </a:t>
            </a:r>
          </a:p>
          <a:p>
            <a:endParaRPr lang="en-AU" sz="1500" dirty="0"/>
          </a:p>
          <a:p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5430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FA41-52FF-F005-5810-DB1A3C65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300" dirty="0"/>
              <a:t>Has Aviation Become Safer?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31E03-2F87-CF15-CDCF-9A00C7CAD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84" y="1779588"/>
            <a:ext cx="7115967" cy="3881437"/>
          </a:xfrm>
        </p:spPr>
      </p:pic>
    </p:spTree>
    <p:extLst>
      <p:ext uri="{BB962C8B-B14F-4D97-AF65-F5344CB8AC3E}">
        <p14:creationId xmlns:p14="http://schemas.microsoft.com/office/powerpoint/2010/main" val="3132460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675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Trebuchet MS</vt:lpstr>
      <vt:lpstr>Wingdings 3</vt:lpstr>
      <vt:lpstr>Facet</vt:lpstr>
      <vt:lpstr>Fatalities in Transport   </vt:lpstr>
      <vt:lpstr>Aim and Questions </vt:lpstr>
      <vt:lpstr>Plane Crash Data Analysis </vt:lpstr>
      <vt:lpstr>The top 10 worst planes by crashes in 1991-2020</vt:lpstr>
      <vt:lpstr>What are these planes?</vt:lpstr>
      <vt:lpstr>What contributed to fatal accidents?</vt:lpstr>
      <vt:lpstr>Mechanical Issues that Contributed to Failure</vt:lpstr>
      <vt:lpstr>Human Error Involved in Plane Crashes</vt:lpstr>
      <vt:lpstr>Has Aviation Become Safer?</vt:lpstr>
      <vt:lpstr>Summary of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McDonald</dc:creator>
  <cp:lastModifiedBy>Robert McDonald</cp:lastModifiedBy>
  <cp:revision>61</cp:revision>
  <dcterms:created xsi:type="dcterms:W3CDTF">2022-06-22T02:32:16Z</dcterms:created>
  <dcterms:modified xsi:type="dcterms:W3CDTF">2022-06-26T08:58:55Z</dcterms:modified>
</cp:coreProperties>
</file>