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woodward" initials="bw" lastIdx="2" clrIdx="0">
    <p:extLst>
      <p:ext uri="{19B8F6BF-5375-455C-9EA6-DF929625EA0E}">
        <p15:presenceInfo xmlns:p15="http://schemas.microsoft.com/office/powerpoint/2012/main" userId="1885d54f41fab8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5" d="100"/>
          <a:sy n="125" d="100"/>
        </p:scale>
        <p:origin x="10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8941-BA52-DB65-0548-BE8F3CBC02A0}"/>
              </a:ext>
            </a:extLst>
          </p:cNvPr>
          <p:cNvSpPr>
            <a:spLocks noGrp="1"/>
          </p:cNvSpPr>
          <p:nvPr>
            <p:ph type="ctrTitle"/>
          </p:nvPr>
        </p:nvSpPr>
        <p:spPr>
          <a:xfrm>
            <a:off x="1633728" y="510638"/>
            <a:ext cx="7089648" cy="1669833"/>
          </a:xfrm>
        </p:spPr>
        <p:txBody>
          <a:bodyPr/>
          <a:lstStyle/>
          <a:p>
            <a:pPr algn="ctr"/>
            <a:r>
              <a:rPr lang="en-AU" sz="4800" dirty="0"/>
              <a:t>Recreational Boat Crash Analysis For the USA</a:t>
            </a:r>
          </a:p>
        </p:txBody>
      </p:sp>
      <p:pic>
        <p:nvPicPr>
          <p:cNvPr id="5" name="Picture 4">
            <a:extLst>
              <a:ext uri="{FF2B5EF4-FFF2-40B4-BE49-F238E27FC236}">
                <a16:creationId xmlns:a16="http://schemas.microsoft.com/office/drawing/2014/main" id="{A0650364-C7D6-08EE-40A7-38D9EDCEBA48}"/>
              </a:ext>
            </a:extLst>
          </p:cNvPr>
          <p:cNvPicPr>
            <a:picLocks noChangeAspect="1"/>
          </p:cNvPicPr>
          <p:nvPr/>
        </p:nvPicPr>
        <p:blipFill>
          <a:blip r:embed="rId2"/>
          <a:stretch>
            <a:fillRect/>
          </a:stretch>
        </p:blipFill>
        <p:spPr>
          <a:xfrm>
            <a:off x="3021169" y="2694351"/>
            <a:ext cx="4414224" cy="2982054"/>
          </a:xfrm>
          <a:prstGeom prst="rect">
            <a:avLst/>
          </a:prstGeom>
        </p:spPr>
      </p:pic>
    </p:spTree>
    <p:extLst>
      <p:ext uri="{BB962C8B-B14F-4D97-AF65-F5344CB8AC3E}">
        <p14:creationId xmlns:p14="http://schemas.microsoft.com/office/powerpoint/2010/main" val="262058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EE34-97C6-EC86-9B07-DB8EB853F993}"/>
              </a:ext>
            </a:extLst>
          </p:cNvPr>
          <p:cNvSpPr>
            <a:spLocks noGrp="1"/>
          </p:cNvSpPr>
          <p:nvPr>
            <p:ph type="title"/>
          </p:nvPr>
        </p:nvSpPr>
        <p:spPr>
          <a:xfrm>
            <a:off x="677334" y="235712"/>
            <a:ext cx="8596668" cy="1320800"/>
          </a:xfrm>
        </p:spPr>
        <p:txBody>
          <a:bodyPr>
            <a:normAutofit/>
          </a:bodyPr>
          <a:lstStyle/>
          <a:p>
            <a:r>
              <a:rPr lang="en-US" sz="2400" dirty="0"/>
              <a:t>Summary</a:t>
            </a:r>
            <a:endParaRPr lang="en-AU" sz="2400" dirty="0"/>
          </a:p>
        </p:txBody>
      </p:sp>
      <p:sp>
        <p:nvSpPr>
          <p:cNvPr id="3" name="Content Placeholder 2">
            <a:extLst>
              <a:ext uri="{FF2B5EF4-FFF2-40B4-BE49-F238E27FC236}">
                <a16:creationId xmlns:a16="http://schemas.microsoft.com/office/drawing/2014/main" id="{CB464BA0-F14E-CD4C-385A-16DFB4C41E7A}"/>
              </a:ext>
            </a:extLst>
          </p:cNvPr>
          <p:cNvSpPr>
            <a:spLocks noGrp="1"/>
          </p:cNvSpPr>
          <p:nvPr>
            <p:ph idx="1"/>
          </p:nvPr>
        </p:nvSpPr>
        <p:spPr>
          <a:xfrm>
            <a:off x="677334" y="725424"/>
            <a:ext cx="8596668" cy="5896864"/>
          </a:xfrm>
        </p:spPr>
        <p:txBody>
          <a:bodyPr>
            <a:normAutofit fontScale="92500" lnSpcReduction="10000"/>
          </a:bodyPr>
          <a:lstStyle/>
          <a:p>
            <a:r>
              <a:rPr lang="en-US" sz="1400" dirty="0"/>
              <a:t>Alcohol shows to be only a minor factor in the cause for overall fatalities in boating.</a:t>
            </a:r>
          </a:p>
          <a:p>
            <a:r>
              <a:rPr lang="en-US" sz="1400" dirty="0"/>
              <a:t>Wearing a safety vest has far fewer deaths than compared to </a:t>
            </a:r>
            <a:r>
              <a:rPr lang="en-US" sz="1400" u="sng" dirty="0"/>
              <a:t>Not</a:t>
            </a:r>
            <a:r>
              <a:rPr lang="en-US" sz="1400" dirty="0"/>
              <a:t> wearing a safety vest making a lack of safety vest a major factor in fatalities in boating.</a:t>
            </a:r>
          </a:p>
          <a:p>
            <a:r>
              <a:rPr lang="en-US" sz="1400" dirty="0"/>
              <a:t>There is only a slight trend downwards in the total fatalities in Boating over the past 25 years.</a:t>
            </a:r>
          </a:p>
          <a:p>
            <a:r>
              <a:rPr lang="en-US" sz="1400" dirty="0"/>
              <a:t>Recreational Boating has a far higher Fatality rate than either Planes or Trains, but pales in comparison to Cars.</a:t>
            </a:r>
          </a:p>
          <a:p>
            <a:r>
              <a:rPr lang="en-US" sz="1400" dirty="0"/>
              <a:t>With all 4 modes of transport explored the Safest states per capita were Massachusetts, followed by New York, and the most dangerous states Wyoming and Mississippi.</a:t>
            </a:r>
          </a:p>
          <a:p>
            <a:pPr marL="0" indent="0">
              <a:buNone/>
            </a:pPr>
            <a:r>
              <a:rPr lang="en-US" sz="1600" b="1" u="sng" dirty="0"/>
              <a:t>Post Mortem</a:t>
            </a:r>
          </a:p>
          <a:p>
            <a:pPr marL="0" indent="0">
              <a:buNone/>
            </a:pPr>
            <a:r>
              <a:rPr lang="en-US" sz="1400" dirty="0"/>
              <a:t>Several difficulties arose, which included being unable to obtain good international data so we were restricted to the USA, as it has a solid array of data available.</a:t>
            </a:r>
          </a:p>
          <a:p>
            <a:pPr marL="0" indent="0">
              <a:buNone/>
            </a:pPr>
            <a:r>
              <a:rPr lang="en-US" sz="1400" dirty="0"/>
              <a:t>Originally we wanted to focus on Plane Fatalities data but quickly realized there would not be enough for our whole group to explore, so we decided to include Car, Train and Boat Fatalities, for exploration.</a:t>
            </a:r>
          </a:p>
          <a:p>
            <a:pPr marL="0" indent="0">
              <a:buNone/>
            </a:pPr>
            <a:r>
              <a:rPr lang="en-US" sz="1400" dirty="0"/>
              <a:t>Due to Car deaths being so overwhelming in numbers, it was hard to draw head to head comparisons with the other 3 modes of transport other than by miles travelled per death. Unfortunately this data was unavailable for Boats.</a:t>
            </a:r>
          </a:p>
          <a:p>
            <a:pPr marL="0" indent="0">
              <a:buNone/>
            </a:pPr>
            <a:r>
              <a:rPr lang="en-US" sz="1400" dirty="0"/>
              <a:t>Ideally I would have liked to do a heat map of the US for all the Boat fatalities to see if more were located on the coast as opposed to rivers and lakes, but the Latitude and Longitude of these fatalities was unavailable.</a:t>
            </a:r>
          </a:p>
          <a:p>
            <a:pPr marL="0" indent="0">
              <a:buNone/>
            </a:pPr>
            <a:br>
              <a:rPr lang="en-US" sz="1400" dirty="0"/>
            </a:br>
            <a:r>
              <a:rPr lang="en-US" sz="1400" b="1" dirty="0"/>
              <a:t>Data Sources – </a:t>
            </a:r>
          </a:p>
          <a:p>
            <a:pPr marL="0" indent="0">
              <a:buNone/>
            </a:pPr>
            <a:r>
              <a:rPr lang="en-US" sz="1400" b="1" dirty="0"/>
              <a:t>Recreational Boating Statistic, </a:t>
            </a:r>
            <a:r>
              <a:rPr lang="en-US" sz="1400" dirty="0"/>
              <a:t>U.S. Department of Homeland Security U.S. Coast Guard Office of Auxiliary and Boating Safety</a:t>
            </a:r>
          </a:p>
          <a:p>
            <a:pPr marL="0" indent="0">
              <a:buNone/>
            </a:pPr>
            <a:r>
              <a:rPr lang="en-US" sz="1400" b="1" dirty="0"/>
              <a:t>US Census 2010 &amp; 2020 for Population data by State</a:t>
            </a:r>
          </a:p>
          <a:p>
            <a:pPr marL="0" indent="0">
              <a:buNone/>
            </a:pPr>
            <a:endParaRPr lang="en-US" sz="1400" b="1" dirty="0"/>
          </a:p>
          <a:p>
            <a:pPr marL="0" indent="0">
              <a:buNone/>
            </a:pPr>
            <a:endParaRPr lang="en-US" sz="1400" b="1" dirty="0"/>
          </a:p>
          <a:p>
            <a:pPr marL="0" indent="0">
              <a:buNone/>
            </a:pPr>
            <a:endParaRPr lang="en-US" sz="1400" dirty="0"/>
          </a:p>
          <a:p>
            <a:endParaRPr lang="en-US" sz="1400" dirty="0"/>
          </a:p>
          <a:p>
            <a:endParaRPr lang="en-AU" sz="1400" dirty="0"/>
          </a:p>
        </p:txBody>
      </p:sp>
    </p:spTree>
    <p:extLst>
      <p:ext uri="{BB962C8B-B14F-4D97-AF65-F5344CB8AC3E}">
        <p14:creationId xmlns:p14="http://schemas.microsoft.com/office/powerpoint/2010/main" val="108356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582F-63D0-0BBF-6296-BA398184E966}"/>
              </a:ext>
            </a:extLst>
          </p:cNvPr>
          <p:cNvSpPr>
            <a:spLocks noGrp="1"/>
          </p:cNvSpPr>
          <p:nvPr>
            <p:ph type="title"/>
          </p:nvPr>
        </p:nvSpPr>
        <p:spPr>
          <a:xfrm>
            <a:off x="3975270" y="595376"/>
            <a:ext cx="2071962" cy="1320800"/>
          </a:xfrm>
        </p:spPr>
        <p:txBody>
          <a:bodyPr/>
          <a:lstStyle/>
          <a:p>
            <a:r>
              <a:rPr lang="en-US" dirty="0"/>
              <a:t>The End</a:t>
            </a:r>
            <a:endParaRPr lang="en-AU" dirty="0"/>
          </a:p>
        </p:txBody>
      </p:sp>
      <p:pic>
        <p:nvPicPr>
          <p:cNvPr id="5" name="Content Placeholder 4">
            <a:extLst>
              <a:ext uri="{FF2B5EF4-FFF2-40B4-BE49-F238E27FC236}">
                <a16:creationId xmlns:a16="http://schemas.microsoft.com/office/drawing/2014/main" id="{CE765DE6-CF1B-FC37-17FC-DE82FA671FAB}"/>
              </a:ext>
            </a:extLst>
          </p:cNvPr>
          <p:cNvPicPr>
            <a:picLocks noGrp="1" noChangeAspect="1"/>
          </p:cNvPicPr>
          <p:nvPr>
            <p:ph idx="1"/>
          </p:nvPr>
        </p:nvPicPr>
        <p:blipFill>
          <a:blip r:embed="rId2"/>
          <a:stretch>
            <a:fillRect/>
          </a:stretch>
        </p:blipFill>
        <p:spPr>
          <a:xfrm>
            <a:off x="2570701" y="1447115"/>
            <a:ext cx="4881099" cy="3740581"/>
          </a:xfrm>
        </p:spPr>
      </p:pic>
      <p:sp>
        <p:nvSpPr>
          <p:cNvPr id="6" name="TextBox 5">
            <a:extLst>
              <a:ext uri="{FF2B5EF4-FFF2-40B4-BE49-F238E27FC236}">
                <a16:creationId xmlns:a16="http://schemas.microsoft.com/office/drawing/2014/main" id="{B37399BF-8B41-266D-2C3B-0E776C2F5255}"/>
              </a:ext>
            </a:extLst>
          </p:cNvPr>
          <p:cNvSpPr txBox="1"/>
          <p:nvPr/>
        </p:nvSpPr>
        <p:spPr>
          <a:xfrm>
            <a:off x="3925824" y="5754624"/>
            <a:ext cx="2481072" cy="461665"/>
          </a:xfrm>
          <a:prstGeom prst="rect">
            <a:avLst/>
          </a:prstGeom>
          <a:noFill/>
        </p:spPr>
        <p:txBody>
          <a:bodyPr wrap="square" rtlCol="0">
            <a:spAutoFit/>
          </a:bodyPr>
          <a:lstStyle/>
          <a:p>
            <a:r>
              <a:rPr lang="en-US" sz="2400" dirty="0"/>
              <a:t>Any Questions?</a:t>
            </a:r>
            <a:endParaRPr lang="en-AU" sz="2400" dirty="0"/>
          </a:p>
        </p:txBody>
      </p:sp>
    </p:spTree>
    <p:extLst>
      <p:ext uri="{BB962C8B-B14F-4D97-AF65-F5344CB8AC3E}">
        <p14:creationId xmlns:p14="http://schemas.microsoft.com/office/powerpoint/2010/main" val="84182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C8D7-5567-F1B7-1F60-E119120B57DE}"/>
              </a:ext>
            </a:extLst>
          </p:cNvPr>
          <p:cNvSpPr>
            <a:spLocks noGrp="1"/>
          </p:cNvSpPr>
          <p:nvPr>
            <p:ph type="title"/>
          </p:nvPr>
        </p:nvSpPr>
        <p:spPr>
          <a:xfrm>
            <a:off x="981456" y="292608"/>
            <a:ext cx="7650480" cy="371856"/>
          </a:xfrm>
        </p:spPr>
        <p:txBody>
          <a:bodyPr>
            <a:noAutofit/>
          </a:bodyPr>
          <a:lstStyle/>
          <a:p>
            <a:r>
              <a:rPr lang="en-US" sz="2000" dirty="0">
                <a:solidFill>
                  <a:schemeClr val="tx1"/>
                </a:solidFill>
              </a:rPr>
              <a:t>Most Fatalities Per State Involving Alcohol Per Average Population</a:t>
            </a:r>
            <a:endParaRPr lang="en-AU" sz="2000" dirty="0">
              <a:solidFill>
                <a:schemeClr val="tx1"/>
              </a:solidFill>
            </a:endParaRPr>
          </a:p>
        </p:txBody>
      </p:sp>
      <p:sp>
        <p:nvSpPr>
          <p:cNvPr id="7" name="TextBox 6">
            <a:extLst>
              <a:ext uri="{FF2B5EF4-FFF2-40B4-BE49-F238E27FC236}">
                <a16:creationId xmlns:a16="http://schemas.microsoft.com/office/drawing/2014/main" id="{D88E04AD-B1E6-4F05-0635-2BA357E97199}"/>
              </a:ext>
            </a:extLst>
          </p:cNvPr>
          <p:cNvSpPr txBox="1"/>
          <p:nvPr/>
        </p:nvSpPr>
        <p:spPr>
          <a:xfrm>
            <a:off x="182880" y="1456944"/>
            <a:ext cx="2481072" cy="3108543"/>
          </a:xfrm>
          <a:prstGeom prst="rect">
            <a:avLst/>
          </a:prstGeom>
          <a:noFill/>
        </p:spPr>
        <p:txBody>
          <a:bodyPr wrap="square" rtlCol="0">
            <a:spAutoFit/>
          </a:bodyPr>
          <a:lstStyle/>
          <a:p>
            <a:r>
              <a:rPr lang="en-US" sz="1400" dirty="0"/>
              <a:t>This Plot shows the percentage chance of someone dying in each US state with alcohol as the main contributing factor. These figures were based on the total deaths with alcohol as the cause from 2010 through to 2020 and averaged per year, versus the average population for those years which was found in the US census 2010 and 2020.</a:t>
            </a:r>
            <a:endParaRPr lang="en-AU" sz="1400" dirty="0"/>
          </a:p>
        </p:txBody>
      </p:sp>
      <p:pic>
        <p:nvPicPr>
          <p:cNvPr id="11" name="Content Placeholder 10">
            <a:extLst>
              <a:ext uri="{FF2B5EF4-FFF2-40B4-BE49-F238E27FC236}">
                <a16:creationId xmlns:a16="http://schemas.microsoft.com/office/drawing/2014/main" id="{5DAA7316-0FAF-BED7-4AF4-63C8D09A0513}"/>
              </a:ext>
            </a:extLst>
          </p:cNvPr>
          <p:cNvPicPr>
            <a:picLocks noGrp="1" noChangeAspect="1"/>
          </p:cNvPicPr>
          <p:nvPr>
            <p:ph idx="1"/>
          </p:nvPr>
        </p:nvPicPr>
        <p:blipFill>
          <a:blip r:embed="rId2"/>
          <a:stretch>
            <a:fillRect/>
          </a:stretch>
        </p:blipFill>
        <p:spPr>
          <a:xfrm>
            <a:off x="2663952" y="728472"/>
            <a:ext cx="7822457" cy="5933442"/>
          </a:xfrm>
        </p:spPr>
      </p:pic>
    </p:spTree>
    <p:extLst>
      <p:ext uri="{BB962C8B-B14F-4D97-AF65-F5344CB8AC3E}">
        <p14:creationId xmlns:p14="http://schemas.microsoft.com/office/powerpoint/2010/main" val="185045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22D7-12D0-1DBB-22E4-2B2ED2BFB1B8}"/>
              </a:ext>
            </a:extLst>
          </p:cNvPr>
          <p:cNvSpPr>
            <a:spLocks noGrp="1"/>
          </p:cNvSpPr>
          <p:nvPr>
            <p:ph type="title"/>
          </p:nvPr>
        </p:nvSpPr>
        <p:spPr>
          <a:xfrm>
            <a:off x="811446" y="384048"/>
            <a:ext cx="7619322" cy="1320800"/>
          </a:xfrm>
        </p:spPr>
        <p:txBody>
          <a:bodyPr>
            <a:normAutofit/>
          </a:bodyPr>
          <a:lstStyle/>
          <a:p>
            <a:r>
              <a:rPr lang="en-US" sz="2000" dirty="0">
                <a:solidFill>
                  <a:schemeClr val="tx1"/>
                </a:solidFill>
              </a:rPr>
              <a:t>Most Fatalities Per State Involving Alcohol Per Average Population             										</a:t>
            </a:r>
            <a:br>
              <a:rPr lang="en-US" sz="2000" dirty="0">
                <a:solidFill>
                  <a:schemeClr val="tx1"/>
                </a:solidFill>
              </a:rPr>
            </a:br>
            <a:r>
              <a:rPr lang="en-US" sz="2000" dirty="0">
                <a:solidFill>
                  <a:schemeClr val="tx1"/>
                </a:solidFill>
              </a:rPr>
              <a:t>						  </a:t>
            </a:r>
            <a:r>
              <a:rPr lang="en-US" sz="2800" dirty="0">
                <a:solidFill>
                  <a:schemeClr val="tx1"/>
                </a:solidFill>
              </a:rPr>
              <a:t>Top 5 States</a:t>
            </a:r>
            <a:endParaRPr lang="en-AU" sz="2800" dirty="0"/>
          </a:p>
        </p:txBody>
      </p:sp>
      <p:sp>
        <p:nvSpPr>
          <p:cNvPr id="6" name="TextBox 5">
            <a:extLst>
              <a:ext uri="{FF2B5EF4-FFF2-40B4-BE49-F238E27FC236}">
                <a16:creationId xmlns:a16="http://schemas.microsoft.com/office/drawing/2014/main" id="{1A070BF3-0309-ADA8-C029-ACFEF553B585}"/>
              </a:ext>
            </a:extLst>
          </p:cNvPr>
          <p:cNvSpPr txBox="1"/>
          <p:nvPr/>
        </p:nvSpPr>
        <p:spPr>
          <a:xfrm>
            <a:off x="6455664" y="2456688"/>
            <a:ext cx="2791968" cy="1384995"/>
          </a:xfrm>
          <a:prstGeom prst="rect">
            <a:avLst/>
          </a:prstGeom>
          <a:noFill/>
        </p:spPr>
        <p:txBody>
          <a:bodyPr wrap="square" rtlCol="0">
            <a:spAutoFit/>
          </a:bodyPr>
          <a:lstStyle/>
          <a:p>
            <a:r>
              <a:rPr lang="en-US" sz="1400" dirty="0"/>
              <a:t>The top 5 States for Fatalities with alcohol as the main cause, show that Alaska has over double the ‘Chance of Death’ as the 2</a:t>
            </a:r>
            <a:r>
              <a:rPr lang="en-US" sz="1400" baseline="30000" dirty="0"/>
              <a:t>nd</a:t>
            </a:r>
            <a:r>
              <a:rPr lang="en-US" sz="1400" dirty="0"/>
              <a:t> highest state ‘North Dakota’.   </a:t>
            </a:r>
            <a:endParaRPr lang="en-AU" sz="1400" dirty="0"/>
          </a:p>
        </p:txBody>
      </p:sp>
      <p:pic>
        <p:nvPicPr>
          <p:cNvPr id="12" name="Content Placeholder 11">
            <a:extLst>
              <a:ext uri="{FF2B5EF4-FFF2-40B4-BE49-F238E27FC236}">
                <a16:creationId xmlns:a16="http://schemas.microsoft.com/office/drawing/2014/main" id="{8908B0A1-579A-6DE7-95CE-A55E91724E1A}"/>
              </a:ext>
            </a:extLst>
          </p:cNvPr>
          <p:cNvPicPr>
            <a:picLocks noGrp="1" noChangeAspect="1"/>
          </p:cNvPicPr>
          <p:nvPr>
            <p:ph idx="1"/>
          </p:nvPr>
        </p:nvPicPr>
        <p:blipFill>
          <a:blip r:embed="rId2"/>
          <a:stretch>
            <a:fillRect/>
          </a:stretch>
        </p:blipFill>
        <p:spPr>
          <a:xfrm>
            <a:off x="501081" y="1564640"/>
            <a:ext cx="5692857" cy="4071436"/>
          </a:xfrm>
        </p:spPr>
      </p:pic>
    </p:spTree>
    <p:extLst>
      <p:ext uri="{BB962C8B-B14F-4D97-AF65-F5344CB8AC3E}">
        <p14:creationId xmlns:p14="http://schemas.microsoft.com/office/powerpoint/2010/main" val="26193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2AC2-6524-DD52-CE5A-593FC4D72C82}"/>
              </a:ext>
            </a:extLst>
          </p:cNvPr>
          <p:cNvSpPr>
            <a:spLocks noGrp="1"/>
          </p:cNvSpPr>
          <p:nvPr>
            <p:ph type="title"/>
          </p:nvPr>
        </p:nvSpPr>
        <p:spPr>
          <a:xfrm>
            <a:off x="677334" y="609600"/>
            <a:ext cx="8596668" cy="530352"/>
          </a:xfrm>
        </p:spPr>
        <p:txBody>
          <a:bodyPr>
            <a:normAutofit/>
          </a:bodyPr>
          <a:lstStyle/>
          <a:p>
            <a:r>
              <a:rPr lang="en-US" sz="2000" dirty="0">
                <a:solidFill>
                  <a:schemeClr val="tx1"/>
                </a:solidFill>
              </a:rPr>
              <a:t>Fatalities Involving Alcohol versus Fatalities Not Involving Alcohol</a:t>
            </a:r>
            <a:endParaRPr lang="en-AU" sz="2000" dirty="0"/>
          </a:p>
        </p:txBody>
      </p:sp>
      <p:pic>
        <p:nvPicPr>
          <p:cNvPr id="5" name="Content Placeholder 4">
            <a:extLst>
              <a:ext uri="{FF2B5EF4-FFF2-40B4-BE49-F238E27FC236}">
                <a16:creationId xmlns:a16="http://schemas.microsoft.com/office/drawing/2014/main" id="{4943A69E-146F-9901-FF7B-7E776EAACC62}"/>
              </a:ext>
            </a:extLst>
          </p:cNvPr>
          <p:cNvPicPr>
            <a:picLocks noGrp="1" noChangeAspect="1"/>
          </p:cNvPicPr>
          <p:nvPr>
            <p:ph idx="1"/>
          </p:nvPr>
        </p:nvPicPr>
        <p:blipFill>
          <a:blip r:embed="rId2"/>
          <a:stretch>
            <a:fillRect/>
          </a:stretch>
        </p:blipFill>
        <p:spPr>
          <a:xfrm>
            <a:off x="249023" y="1630236"/>
            <a:ext cx="6101192" cy="3881437"/>
          </a:xfrm>
        </p:spPr>
      </p:pic>
      <p:sp>
        <p:nvSpPr>
          <p:cNvPr id="6" name="TextBox 5">
            <a:extLst>
              <a:ext uri="{FF2B5EF4-FFF2-40B4-BE49-F238E27FC236}">
                <a16:creationId xmlns:a16="http://schemas.microsoft.com/office/drawing/2014/main" id="{18541AF0-1017-21C4-D1D1-F87547B0010C}"/>
              </a:ext>
            </a:extLst>
          </p:cNvPr>
          <p:cNvSpPr txBox="1"/>
          <p:nvPr/>
        </p:nvSpPr>
        <p:spPr>
          <a:xfrm>
            <a:off x="6614160" y="2377440"/>
            <a:ext cx="2938272" cy="2246769"/>
          </a:xfrm>
          <a:prstGeom prst="rect">
            <a:avLst/>
          </a:prstGeom>
          <a:noFill/>
        </p:spPr>
        <p:txBody>
          <a:bodyPr wrap="square" rtlCol="0">
            <a:spAutoFit/>
          </a:bodyPr>
          <a:lstStyle/>
          <a:p>
            <a:r>
              <a:rPr lang="en-US" sz="1400" dirty="0"/>
              <a:t>This Plot show the comparison of Fatalities involving Alcohol as a main contributing factor compared to the total fatalities.</a:t>
            </a:r>
          </a:p>
          <a:p>
            <a:r>
              <a:rPr lang="en-US" sz="1400" dirty="0"/>
              <a:t>From this data we can see that although alcohol does contribute to the total deaths, it doesn’t make up a very high percentage as an overall factor of death in Boating.</a:t>
            </a:r>
            <a:endParaRPr lang="en-AU" sz="1400" dirty="0"/>
          </a:p>
        </p:txBody>
      </p:sp>
    </p:spTree>
    <p:extLst>
      <p:ext uri="{BB962C8B-B14F-4D97-AF65-F5344CB8AC3E}">
        <p14:creationId xmlns:p14="http://schemas.microsoft.com/office/powerpoint/2010/main" val="236466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853-BE3B-2A6C-3FFC-3DD2846F8F07}"/>
              </a:ext>
            </a:extLst>
          </p:cNvPr>
          <p:cNvSpPr>
            <a:spLocks noGrp="1"/>
          </p:cNvSpPr>
          <p:nvPr>
            <p:ph type="title"/>
          </p:nvPr>
        </p:nvSpPr>
        <p:spPr/>
        <p:txBody>
          <a:bodyPr>
            <a:normAutofit/>
          </a:bodyPr>
          <a:lstStyle/>
          <a:p>
            <a:r>
              <a:rPr lang="en-US" sz="2000" dirty="0">
                <a:solidFill>
                  <a:schemeClr val="tx1"/>
                </a:solidFill>
              </a:rPr>
              <a:t>Fatalities Involving whether Safety Vests were worn between 2010-2020</a:t>
            </a:r>
            <a:endParaRPr lang="en-AU" sz="2000" dirty="0"/>
          </a:p>
        </p:txBody>
      </p:sp>
      <p:pic>
        <p:nvPicPr>
          <p:cNvPr id="9" name="Content Placeholder 8">
            <a:extLst>
              <a:ext uri="{FF2B5EF4-FFF2-40B4-BE49-F238E27FC236}">
                <a16:creationId xmlns:a16="http://schemas.microsoft.com/office/drawing/2014/main" id="{D41BEF65-4F54-1394-1254-417491AA0887}"/>
              </a:ext>
            </a:extLst>
          </p:cNvPr>
          <p:cNvPicPr>
            <a:picLocks noGrp="1" noChangeAspect="1"/>
          </p:cNvPicPr>
          <p:nvPr>
            <p:ph idx="1"/>
          </p:nvPr>
        </p:nvPicPr>
        <p:blipFill>
          <a:blip r:embed="rId2"/>
          <a:stretch>
            <a:fillRect/>
          </a:stretch>
        </p:blipFill>
        <p:spPr>
          <a:xfrm>
            <a:off x="3177543" y="1420367"/>
            <a:ext cx="6968571" cy="4017265"/>
          </a:xfrm>
        </p:spPr>
      </p:pic>
      <p:sp>
        <p:nvSpPr>
          <p:cNvPr id="11" name="TextBox 10">
            <a:extLst>
              <a:ext uri="{FF2B5EF4-FFF2-40B4-BE49-F238E27FC236}">
                <a16:creationId xmlns:a16="http://schemas.microsoft.com/office/drawing/2014/main" id="{E6653DDB-B3EE-3618-5514-890A79F5D071}"/>
              </a:ext>
            </a:extLst>
          </p:cNvPr>
          <p:cNvSpPr txBox="1"/>
          <p:nvPr/>
        </p:nvSpPr>
        <p:spPr>
          <a:xfrm>
            <a:off x="257559" y="2304288"/>
            <a:ext cx="2968752" cy="1815882"/>
          </a:xfrm>
          <a:prstGeom prst="rect">
            <a:avLst/>
          </a:prstGeom>
          <a:noFill/>
        </p:spPr>
        <p:txBody>
          <a:bodyPr wrap="square" rtlCol="0">
            <a:spAutoFit/>
          </a:bodyPr>
          <a:lstStyle/>
          <a:p>
            <a:r>
              <a:rPr lang="en-US" sz="1400" dirty="0"/>
              <a:t>The total deaths whilst wearing a safety vest has barely altered over the previous 10 years, and neither has the total deaths whilst wearing one. This graph clearly shows that there is a far higher chance of dying if you don’t wear a safety vest</a:t>
            </a:r>
            <a:endParaRPr lang="en-AU" sz="1400" dirty="0"/>
          </a:p>
        </p:txBody>
      </p:sp>
    </p:spTree>
    <p:extLst>
      <p:ext uri="{BB962C8B-B14F-4D97-AF65-F5344CB8AC3E}">
        <p14:creationId xmlns:p14="http://schemas.microsoft.com/office/powerpoint/2010/main" val="10307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4A73-6A3D-B0FF-8B1F-856EF73BD0FA}"/>
              </a:ext>
            </a:extLst>
          </p:cNvPr>
          <p:cNvSpPr>
            <a:spLocks noGrp="1"/>
          </p:cNvSpPr>
          <p:nvPr>
            <p:ph type="title"/>
          </p:nvPr>
        </p:nvSpPr>
        <p:spPr>
          <a:xfrm>
            <a:off x="2042838" y="658368"/>
            <a:ext cx="8596668" cy="1320800"/>
          </a:xfrm>
        </p:spPr>
        <p:txBody>
          <a:bodyPr>
            <a:normAutofit/>
          </a:bodyPr>
          <a:lstStyle/>
          <a:p>
            <a:r>
              <a:rPr lang="en-US" sz="2000" dirty="0">
                <a:solidFill>
                  <a:schemeClr val="tx1"/>
                </a:solidFill>
              </a:rPr>
              <a:t>Fatalities in Recreational Boating 1996-2020</a:t>
            </a:r>
            <a:endParaRPr lang="en-AU" sz="2000" dirty="0"/>
          </a:p>
        </p:txBody>
      </p:sp>
      <p:pic>
        <p:nvPicPr>
          <p:cNvPr id="5" name="Content Placeholder 4">
            <a:extLst>
              <a:ext uri="{FF2B5EF4-FFF2-40B4-BE49-F238E27FC236}">
                <a16:creationId xmlns:a16="http://schemas.microsoft.com/office/drawing/2014/main" id="{EB06AE41-2D6A-A0BA-A03D-86D4A9E92A96}"/>
              </a:ext>
            </a:extLst>
          </p:cNvPr>
          <p:cNvPicPr>
            <a:picLocks noGrp="1" noChangeAspect="1"/>
          </p:cNvPicPr>
          <p:nvPr>
            <p:ph idx="1"/>
          </p:nvPr>
        </p:nvPicPr>
        <p:blipFill>
          <a:blip r:embed="rId2"/>
          <a:stretch>
            <a:fillRect/>
          </a:stretch>
        </p:blipFill>
        <p:spPr>
          <a:xfrm>
            <a:off x="182880" y="1376680"/>
            <a:ext cx="7550202" cy="4104640"/>
          </a:xfrm>
        </p:spPr>
      </p:pic>
      <p:sp>
        <p:nvSpPr>
          <p:cNvPr id="6" name="TextBox 5">
            <a:extLst>
              <a:ext uri="{FF2B5EF4-FFF2-40B4-BE49-F238E27FC236}">
                <a16:creationId xmlns:a16="http://schemas.microsoft.com/office/drawing/2014/main" id="{CF3192C6-083F-73D5-37D4-600C1F5583D9}"/>
              </a:ext>
            </a:extLst>
          </p:cNvPr>
          <p:cNvSpPr txBox="1"/>
          <p:nvPr/>
        </p:nvSpPr>
        <p:spPr>
          <a:xfrm>
            <a:off x="7733082" y="2578608"/>
            <a:ext cx="2181690" cy="2031325"/>
          </a:xfrm>
          <a:prstGeom prst="rect">
            <a:avLst/>
          </a:prstGeom>
          <a:noFill/>
        </p:spPr>
        <p:txBody>
          <a:bodyPr wrap="square" rtlCol="0">
            <a:spAutoFit/>
          </a:bodyPr>
          <a:lstStyle/>
          <a:p>
            <a:r>
              <a:rPr lang="en-US" sz="1400" dirty="0"/>
              <a:t>Fatalities in Recreational Boating since 1996 seemed to be heading in downward trend but over the more recent years appears to have a few spike years climbing back over 750 deaths in 2020.</a:t>
            </a:r>
            <a:endParaRPr lang="en-AU" sz="1400" dirty="0"/>
          </a:p>
        </p:txBody>
      </p:sp>
    </p:spTree>
    <p:extLst>
      <p:ext uri="{BB962C8B-B14F-4D97-AF65-F5344CB8AC3E}">
        <p14:creationId xmlns:p14="http://schemas.microsoft.com/office/powerpoint/2010/main" val="91232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36D3-E840-2F80-2807-613052551823}"/>
              </a:ext>
            </a:extLst>
          </p:cNvPr>
          <p:cNvSpPr>
            <a:spLocks noGrp="1"/>
          </p:cNvSpPr>
          <p:nvPr>
            <p:ph type="title"/>
          </p:nvPr>
        </p:nvSpPr>
        <p:spPr>
          <a:xfrm>
            <a:off x="677334" y="853440"/>
            <a:ext cx="8596668" cy="1076960"/>
          </a:xfrm>
        </p:spPr>
        <p:txBody>
          <a:bodyPr>
            <a:normAutofit/>
          </a:bodyPr>
          <a:lstStyle/>
          <a:p>
            <a:r>
              <a:rPr lang="en-US" sz="2000" dirty="0">
                <a:solidFill>
                  <a:schemeClr val="tx1"/>
                </a:solidFill>
              </a:rPr>
              <a:t>Comparing Total Boating, Train and Plane Fatalities between 2010-2020</a:t>
            </a:r>
            <a:endParaRPr lang="en-AU" sz="2000" dirty="0"/>
          </a:p>
        </p:txBody>
      </p:sp>
      <p:pic>
        <p:nvPicPr>
          <p:cNvPr id="5" name="Content Placeholder 4">
            <a:extLst>
              <a:ext uri="{FF2B5EF4-FFF2-40B4-BE49-F238E27FC236}">
                <a16:creationId xmlns:a16="http://schemas.microsoft.com/office/drawing/2014/main" id="{5C738764-D472-6938-9E0D-7750C9779480}"/>
              </a:ext>
            </a:extLst>
          </p:cNvPr>
          <p:cNvPicPr>
            <a:picLocks noGrp="1" noChangeAspect="1"/>
          </p:cNvPicPr>
          <p:nvPr>
            <p:ph idx="1"/>
          </p:nvPr>
        </p:nvPicPr>
        <p:blipFill>
          <a:blip r:embed="rId2"/>
          <a:stretch>
            <a:fillRect/>
          </a:stretch>
        </p:blipFill>
        <p:spPr>
          <a:xfrm>
            <a:off x="2986078" y="1861884"/>
            <a:ext cx="4139677" cy="3881437"/>
          </a:xfrm>
        </p:spPr>
      </p:pic>
      <p:pic>
        <p:nvPicPr>
          <p:cNvPr id="7" name="Picture 6">
            <a:extLst>
              <a:ext uri="{FF2B5EF4-FFF2-40B4-BE49-F238E27FC236}">
                <a16:creationId xmlns:a16="http://schemas.microsoft.com/office/drawing/2014/main" id="{75D1BD24-847A-AE46-DCD7-6D912E9A42EE}"/>
              </a:ext>
            </a:extLst>
          </p:cNvPr>
          <p:cNvPicPr>
            <a:picLocks noChangeAspect="1"/>
          </p:cNvPicPr>
          <p:nvPr/>
        </p:nvPicPr>
        <p:blipFill>
          <a:blip r:embed="rId3"/>
          <a:stretch>
            <a:fillRect/>
          </a:stretch>
        </p:blipFill>
        <p:spPr>
          <a:xfrm>
            <a:off x="7136084" y="2863649"/>
            <a:ext cx="2720691" cy="1586431"/>
          </a:xfrm>
          <a:prstGeom prst="rect">
            <a:avLst/>
          </a:prstGeom>
        </p:spPr>
      </p:pic>
      <p:sp>
        <p:nvSpPr>
          <p:cNvPr id="8" name="TextBox 7">
            <a:extLst>
              <a:ext uri="{FF2B5EF4-FFF2-40B4-BE49-F238E27FC236}">
                <a16:creationId xmlns:a16="http://schemas.microsoft.com/office/drawing/2014/main" id="{1208E702-DD04-4771-3D61-68DE437AB78E}"/>
              </a:ext>
            </a:extLst>
          </p:cNvPr>
          <p:cNvSpPr txBox="1"/>
          <p:nvPr/>
        </p:nvSpPr>
        <p:spPr>
          <a:xfrm>
            <a:off x="402336" y="2054352"/>
            <a:ext cx="2359152" cy="3323987"/>
          </a:xfrm>
          <a:prstGeom prst="rect">
            <a:avLst/>
          </a:prstGeom>
          <a:noFill/>
        </p:spPr>
        <p:txBody>
          <a:bodyPr wrap="square" rtlCol="0">
            <a:spAutoFit/>
          </a:bodyPr>
          <a:lstStyle/>
          <a:p>
            <a:r>
              <a:rPr lang="en-US" sz="1400" dirty="0"/>
              <a:t>This Pie graph shows the comparison between total deaths in Recreational Boating, Planes and Trains. </a:t>
            </a:r>
          </a:p>
          <a:p>
            <a:r>
              <a:rPr lang="en-US" sz="1400" dirty="0"/>
              <a:t>Slightly surprising Boats accounted for just over 90% of transport fatalities with these three modes of transport, with the other 2 making up less than 10%.</a:t>
            </a:r>
          </a:p>
          <a:p>
            <a:r>
              <a:rPr lang="en-US" sz="1400" dirty="0"/>
              <a:t>Cars were left out as the number of fatalities is so overwhelming in number for a head to head analysis.</a:t>
            </a:r>
            <a:endParaRPr lang="en-AU" sz="1400" dirty="0"/>
          </a:p>
        </p:txBody>
      </p:sp>
    </p:spTree>
    <p:extLst>
      <p:ext uri="{BB962C8B-B14F-4D97-AF65-F5344CB8AC3E}">
        <p14:creationId xmlns:p14="http://schemas.microsoft.com/office/powerpoint/2010/main" val="39592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55A4-E623-B287-04B7-D2939C9A4D1E}"/>
              </a:ext>
            </a:extLst>
          </p:cNvPr>
          <p:cNvSpPr>
            <a:spLocks noGrp="1"/>
          </p:cNvSpPr>
          <p:nvPr>
            <p:ph type="title"/>
          </p:nvPr>
        </p:nvSpPr>
        <p:spPr>
          <a:xfrm>
            <a:off x="707814" y="426721"/>
            <a:ext cx="8596668" cy="1320800"/>
          </a:xfrm>
        </p:spPr>
        <p:txBody>
          <a:bodyPr>
            <a:normAutofit/>
          </a:bodyPr>
          <a:lstStyle/>
          <a:p>
            <a:r>
              <a:rPr lang="en-US" sz="2000" dirty="0">
                <a:solidFill>
                  <a:schemeClr val="tx1"/>
                </a:solidFill>
              </a:rPr>
              <a:t>Most Dangerous States for Transport by Average Population 2010-2020</a:t>
            </a:r>
            <a:endParaRPr lang="en-AU" sz="2000" dirty="0"/>
          </a:p>
        </p:txBody>
      </p:sp>
      <p:pic>
        <p:nvPicPr>
          <p:cNvPr id="5" name="Content Placeholder 4">
            <a:extLst>
              <a:ext uri="{FF2B5EF4-FFF2-40B4-BE49-F238E27FC236}">
                <a16:creationId xmlns:a16="http://schemas.microsoft.com/office/drawing/2014/main" id="{AF151680-F73A-131B-1179-CA50FDAA79B2}"/>
              </a:ext>
            </a:extLst>
          </p:cNvPr>
          <p:cNvPicPr>
            <a:picLocks noGrp="1" noChangeAspect="1"/>
          </p:cNvPicPr>
          <p:nvPr>
            <p:ph idx="1"/>
          </p:nvPr>
        </p:nvPicPr>
        <p:blipFill>
          <a:blip r:embed="rId2"/>
          <a:stretch>
            <a:fillRect/>
          </a:stretch>
        </p:blipFill>
        <p:spPr>
          <a:xfrm>
            <a:off x="2615184" y="1032257"/>
            <a:ext cx="8510016" cy="5499914"/>
          </a:xfrm>
        </p:spPr>
      </p:pic>
      <p:sp>
        <p:nvSpPr>
          <p:cNvPr id="7" name="TextBox 6">
            <a:extLst>
              <a:ext uri="{FF2B5EF4-FFF2-40B4-BE49-F238E27FC236}">
                <a16:creationId xmlns:a16="http://schemas.microsoft.com/office/drawing/2014/main" id="{65584743-D916-B4E8-9323-2AFEAD1EA453}"/>
              </a:ext>
            </a:extLst>
          </p:cNvPr>
          <p:cNvSpPr txBox="1"/>
          <p:nvPr/>
        </p:nvSpPr>
        <p:spPr>
          <a:xfrm>
            <a:off x="146304" y="1898904"/>
            <a:ext cx="2468880" cy="2677656"/>
          </a:xfrm>
          <a:prstGeom prst="rect">
            <a:avLst/>
          </a:prstGeom>
          <a:noFill/>
        </p:spPr>
        <p:txBody>
          <a:bodyPr wrap="square" rtlCol="0">
            <a:spAutoFit/>
          </a:bodyPr>
          <a:lstStyle/>
          <a:p>
            <a:r>
              <a:rPr lang="en-US" sz="1400" dirty="0"/>
              <a:t>This Graph show the culmination of total fatalities for Trains, Cars, Planes, and Boats in all US states. Although Cars make up the vast majority of deaths, this graph takes into account the population average to give a better overall view of which states are Safest, and which are the most Dangerous. </a:t>
            </a:r>
            <a:endParaRPr lang="en-AU" sz="1400" dirty="0"/>
          </a:p>
        </p:txBody>
      </p:sp>
    </p:spTree>
    <p:extLst>
      <p:ext uri="{BB962C8B-B14F-4D97-AF65-F5344CB8AC3E}">
        <p14:creationId xmlns:p14="http://schemas.microsoft.com/office/powerpoint/2010/main" val="339223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DC4D-99AD-70FF-C190-CB1B61D975A8}"/>
              </a:ext>
            </a:extLst>
          </p:cNvPr>
          <p:cNvSpPr>
            <a:spLocks noGrp="1"/>
          </p:cNvSpPr>
          <p:nvPr>
            <p:ph type="title"/>
          </p:nvPr>
        </p:nvSpPr>
        <p:spPr>
          <a:xfrm>
            <a:off x="677334" y="786384"/>
            <a:ext cx="8596668" cy="1144016"/>
          </a:xfrm>
        </p:spPr>
        <p:txBody>
          <a:bodyPr>
            <a:normAutofit/>
          </a:bodyPr>
          <a:lstStyle/>
          <a:p>
            <a:r>
              <a:rPr lang="en-US" sz="2000" dirty="0">
                <a:solidFill>
                  <a:schemeClr val="tx1"/>
                </a:solidFill>
              </a:rPr>
              <a:t>Top 5 Safest &amp; Most Dangerous States for Transport by Average Population</a:t>
            </a:r>
            <a:endParaRPr lang="en-AU" sz="2000" dirty="0"/>
          </a:p>
        </p:txBody>
      </p:sp>
      <p:pic>
        <p:nvPicPr>
          <p:cNvPr id="5" name="Content Placeholder 4">
            <a:extLst>
              <a:ext uri="{FF2B5EF4-FFF2-40B4-BE49-F238E27FC236}">
                <a16:creationId xmlns:a16="http://schemas.microsoft.com/office/drawing/2014/main" id="{59C2CDB6-1F16-D0A1-57F7-744D7979EA6C}"/>
              </a:ext>
            </a:extLst>
          </p:cNvPr>
          <p:cNvPicPr>
            <a:picLocks noGrp="1" noChangeAspect="1"/>
          </p:cNvPicPr>
          <p:nvPr>
            <p:ph idx="1"/>
          </p:nvPr>
        </p:nvPicPr>
        <p:blipFill>
          <a:blip r:embed="rId2"/>
          <a:stretch>
            <a:fillRect/>
          </a:stretch>
        </p:blipFill>
        <p:spPr>
          <a:xfrm>
            <a:off x="215751" y="1514412"/>
            <a:ext cx="5241791" cy="3734244"/>
          </a:xfrm>
        </p:spPr>
      </p:pic>
      <p:pic>
        <p:nvPicPr>
          <p:cNvPr id="7" name="Picture 6">
            <a:extLst>
              <a:ext uri="{FF2B5EF4-FFF2-40B4-BE49-F238E27FC236}">
                <a16:creationId xmlns:a16="http://schemas.microsoft.com/office/drawing/2014/main" id="{1BE580F3-8EB4-F469-F281-886AAFD2D762}"/>
              </a:ext>
            </a:extLst>
          </p:cNvPr>
          <p:cNvPicPr>
            <a:picLocks noChangeAspect="1"/>
          </p:cNvPicPr>
          <p:nvPr/>
        </p:nvPicPr>
        <p:blipFill>
          <a:blip r:embed="rId3"/>
          <a:stretch>
            <a:fillRect/>
          </a:stretch>
        </p:blipFill>
        <p:spPr>
          <a:xfrm>
            <a:off x="5652974" y="1514412"/>
            <a:ext cx="5360294" cy="3734245"/>
          </a:xfrm>
          <a:prstGeom prst="rect">
            <a:avLst/>
          </a:prstGeom>
        </p:spPr>
      </p:pic>
      <p:sp>
        <p:nvSpPr>
          <p:cNvPr id="8" name="TextBox 7">
            <a:extLst>
              <a:ext uri="{FF2B5EF4-FFF2-40B4-BE49-F238E27FC236}">
                <a16:creationId xmlns:a16="http://schemas.microsoft.com/office/drawing/2014/main" id="{D12E79CD-0B10-3396-DAC9-5405C2D1C430}"/>
              </a:ext>
            </a:extLst>
          </p:cNvPr>
          <p:cNvSpPr txBox="1"/>
          <p:nvPr/>
        </p:nvSpPr>
        <p:spPr>
          <a:xfrm>
            <a:off x="871728" y="5492496"/>
            <a:ext cx="7808976" cy="738664"/>
          </a:xfrm>
          <a:prstGeom prst="rect">
            <a:avLst/>
          </a:prstGeom>
          <a:noFill/>
        </p:spPr>
        <p:txBody>
          <a:bodyPr wrap="square" rtlCol="0">
            <a:spAutoFit/>
          </a:bodyPr>
          <a:lstStyle/>
          <a:p>
            <a:r>
              <a:rPr lang="en-US" sz="1400" dirty="0"/>
              <a:t>In conclusion, the Safest states when it comes to Fatalities in Transport per capita is Massachusetts, followed by New York. Whereas the most dangerous states are Wyoming and Mississippi. </a:t>
            </a:r>
            <a:endParaRPr lang="en-AU" sz="1400" dirty="0"/>
          </a:p>
        </p:txBody>
      </p:sp>
    </p:spTree>
    <p:extLst>
      <p:ext uri="{BB962C8B-B14F-4D97-AF65-F5344CB8AC3E}">
        <p14:creationId xmlns:p14="http://schemas.microsoft.com/office/powerpoint/2010/main" val="3154482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1565</TotalTime>
  <Words>807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Recreational Boat Crash Analysis For the USA</vt:lpstr>
      <vt:lpstr>Most Fatalities Per State Involving Alcohol Per Average Population</vt:lpstr>
      <vt:lpstr>Most Fatalities Per State Involving Alcohol Per Average Population                                Top 5 States</vt:lpstr>
      <vt:lpstr>Fatalities Involving Alcohol versus Fatalities Not Involving Alcohol</vt:lpstr>
      <vt:lpstr>Fatalities Involving whether Safety Vests were worn between 2010-2020</vt:lpstr>
      <vt:lpstr>Fatalities in Recreational Boating 1996-2020</vt:lpstr>
      <vt:lpstr>Comparing Total Boating, Train and Plane Fatalities between 2010-2020</vt:lpstr>
      <vt:lpstr>Most Dangerous States for Transport by Average Population 2010-2020</vt:lpstr>
      <vt:lpstr>Top 5 Safest &amp; Most Dangerous States for Transport by Average Population</vt:lpstr>
      <vt:lpstr>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woodward</dc:creator>
  <cp:lastModifiedBy>brendan woodward</cp:lastModifiedBy>
  <cp:revision>16</cp:revision>
  <dcterms:created xsi:type="dcterms:W3CDTF">2022-06-25T08:51:29Z</dcterms:created>
  <dcterms:modified xsi:type="dcterms:W3CDTF">2022-06-26T10:56:35Z</dcterms:modified>
</cp:coreProperties>
</file>