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7" r:id="rId4"/>
    <p:sldId id="268" r:id="rId5"/>
    <p:sldId id="257" r:id="rId6"/>
    <p:sldId id="260" r:id="rId7"/>
    <p:sldId id="259" r:id="rId8"/>
    <p:sldId id="261" r:id="rId9"/>
    <p:sldId id="262" r:id="rId10"/>
    <p:sldId id="264" r:id="rId11"/>
    <p:sldId id="265"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78C127-2A71-42DB-BB56-3B09C845F843}" type="datetimeFigureOut">
              <a:rPr lang="en-AU" smtClean="0"/>
              <a:t>27/06/2022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2EA189B-4F94-413E-AB11-B7661CF3B815}" type="slidenum">
              <a:rPr lang="en-AU" smtClean="0"/>
              <a:t>‹#›</a:t>
            </a:fld>
            <a:endParaRPr lang="en-AU"/>
          </a:p>
        </p:txBody>
      </p:sp>
    </p:spTree>
    <p:extLst>
      <p:ext uri="{BB962C8B-B14F-4D97-AF65-F5344CB8AC3E}">
        <p14:creationId xmlns:p14="http://schemas.microsoft.com/office/powerpoint/2010/main" val="2139073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78C127-2A71-42DB-BB56-3B09C845F843}" type="datetimeFigureOut">
              <a:rPr lang="en-AU" smtClean="0"/>
              <a:t>27/06/2022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2EA189B-4F94-413E-AB11-B7661CF3B815}" type="slidenum">
              <a:rPr lang="en-AU" smtClean="0"/>
              <a:t>‹#›</a:t>
            </a:fld>
            <a:endParaRPr lang="en-AU"/>
          </a:p>
        </p:txBody>
      </p:sp>
    </p:spTree>
    <p:extLst>
      <p:ext uri="{BB962C8B-B14F-4D97-AF65-F5344CB8AC3E}">
        <p14:creationId xmlns:p14="http://schemas.microsoft.com/office/powerpoint/2010/main" val="856825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78C127-2A71-42DB-BB56-3B09C845F843}" type="datetimeFigureOut">
              <a:rPr lang="en-AU" smtClean="0"/>
              <a:t>27/06/2022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2EA189B-4F94-413E-AB11-B7661CF3B815}" type="slidenum">
              <a:rPr lang="en-AU" smtClean="0"/>
              <a:t>‹#›</a:t>
            </a:fld>
            <a:endParaRPr lang="en-A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98565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78C127-2A71-42DB-BB56-3B09C845F843}" type="datetimeFigureOut">
              <a:rPr lang="en-AU" smtClean="0"/>
              <a:t>27/06/2022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2EA189B-4F94-413E-AB11-B7661CF3B815}" type="slidenum">
              <a:rPr lang="en-AU" smtClean="0"/>
              <a:t>‹#›</a:t>
            </a:fld>
            <a:endParaRPr lang="en-AU"/>
          </a:p>
        </p:txBody>
      </p:sp>
    </p:spTree>
    <p:extLst>
      <p:ext uri="{BB962C8B-B14F-4D97-AF65-F5344CB8AC3E}">
        <p14:creationId xmlns:p14="http://schemas.microsoft.com/office/powerpoint/2010/main" val="28744841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78C127-2A71-42DB-BB56-3B09C845F843}" type="datetimeFigureOut">
              <a:rPr lang="en-AU" smtClean="0"/>
              <a:t>27/06/2022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2EA189B-4F94-413E-AB11-B7661CF3B815}" type="slidenum">
              <a:rPr lang="en-AU" smtClean="0"/>
              <a:t>‹#›</a:t>
            </a:fld>
            <a:endParaRPr lang="en-A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332682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78C127-2A71-42DB-BB56-3B09C845F843}" type="datetimeFigureOut">
              <a:rPr lang="en-AU" smtClean="0"/>
              <a:t>27/06/2022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2EA189B-4F94-413E-AB11-B7661CF3B815}" type="slidenum">
              <a:rPr lang="en-AU" smtClean="0"/>
              <a:t>‹#›</a:t>
            </a:fld>
            <a:endParaRPr lang="en-AU"/>
          </a:p>
        </p:txBody>
      </p:sp>
    </p:spTree>
    <p:extLst>
      <p:ext uri="{BB962C8B-B14F-4D97-AF65-F5344CB8AC3E}">
        <p14:creationId xmlns:p14="http://schemas.microsoft.com/office/powerpoint/2010/main" val="2332117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78C127-2A71-42DB-BB56-3B09C845F843}" type="datetimeFigureOut">
              <a:rPr lang="en-AU" smtClean="0"/>
              <a:t>27/06/2022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2EA189B-4F94-413E-AB11-B7661CF3B815}" type="slidenum">
              <a:rPr lang="en-AU" smtClean="0"/>
              <a:t>‹#›</a:t>
            </a:fld>
            <a:endParaRPr lang="en-AU"/>
          </a:p>
        </p:txBody>
      </p:sp>
    </p:spTree>
    <p:extLst>
      <p:ext uri="{BB962C8B-B14F-4D97-AF65-F5344CB8AC3E}">
        <p14:creationId xmlns:p14="http://schemas.microsoft.com/office/powerpoint/2010/main" val="2852837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78C127-2A71-42DB-BB56-3B09C845F843}" type="datetimeFigureOut">
              <a:rPr lang="en-AU" smtClean="0"/>
              <a:t>27/06/2022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2EA189B-4F94-413E-AB11-B7661CF3B815}" type="slidenum">
              <a:rPr lang="en-AU" smtClean="0"/>
              <a:t>‹#›</a:t>
            </a:fld>
            <a:endParaRPr lang="en-AU"/>
          </a:p>
        </p:txBody>
      </p:sp>
    </p:spTree>
    <p:extLst>
      <p:ext uri="{BB962C8B-B14F-4D97-AF65-F5344CB8AC3E}">
        <p14:creationId xmlns:p14="http://schemas.microsoft.com/office/powerpoint/2010/main" val="3036294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78C127-2A71-42DB-BB56-3B09C845F843}" type="datetimeFigureOut">
              <a:rPr lang="en-AU" smtClean="0"/>
              <a:t>27/06/2022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2EA189B-4F94-413E-AB11-B7661CF3B815}" type="slidenum">
              <a:rPr lang="en-AU" smtClean="0"/>
              <a:t>‹#›</a:t>
            </a:fld>
            <a:endParaRPr lang="en-AU"/>
          </a:p>
        </p:txBody>
      </p:sp>
    </p:spTree>
    <p:extLst>
      <p:ext uri="{BB962C8B-B14F-4D97-AF65-F5344CB8AC3E}">
        <p14:creationId xmlns:p14="http://schemas.microsoft.com/office/powerpoint/2010/main" val="1432616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78C127-2A71-42DB-BB56-3B09C845F843}" type="datetimeFigureOut">
              <a:rPr lang="en-AU" smtClean="0"/>
              <a:t>27/06/2022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2EA189B-4F94-413E-AB11-B7661CF3B815}" type="slidenum">
              <a:rPr lang="en-AU" smtClean="0"/>
              <a:t>‹#›</a:t>
            </a:fld>
            <a:endParaRPr lang="en-AU"/>
          </a:p>
        </p:txBody>
      </p:sp>
    </p:spTree>
    <p:extLst>
      <p:ext uri="{BB962C8B-B14F-4D97-AF65-F5344CB8AC3E}">
        <p14:creationId xmlns:p14="http://schemas.microsoft.com/office/powerpoint/2010/main" val="362689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78C127-2A71-42DB-BB56-3B09C845F843}" type="datetimeFigureOut">
              <a:rPr lang="en-AU" smtClean="0"/>
              <a:t>27/06/2022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2EA189B-4F94-413E-AB11-B7661CF3B815}" type="slidenum">
              <a:rPr lang="en-AU" smtClean="0"/>
              <a:t>‹#›</a:t>
            </a:fld>
            <a:endParaRPr lang="en-AU"/>
          </a:p>
        </p:txBody>
      </p:sp>
    </p:spTree>
    <p:extLst>
      <p:ext uri="{BB962C8B-B14F-4D97-AF65-F5344CB8AC3E}">
        <p14:creationId xmlns:p14="http://schemas.microsoft.com/office/powerpoint/2010/main" val="2665104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78C127-2A71-42DB-BB56-3B09C845F843}" type="datetimeFigureOut">
              <a:rPr lang="en-AU" smtClean="0"/>
              <a:t>27/06/2022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2EA189B-4F94-413E-AB11-B7661CF3B815}" type="slidenum">
              <a:rPr lang="en-AU" smtClean="0"/>
              <a:t>‹#›</a:t>
            </a:fld>
            <a:endParaRPr lang="en-AU"/>
          </a:p>
        </p:txBody>
      </p:sp>
    </p:spTree>
    <p:extLst>
      <p:ext uri="{BB962C8B-B14F-4D97-AF65-F5344CB8AC3E}">
        <p14:creationId xmlns:p14="http://schemas.microsoft.com/office/powerpoint/2010/main" val="3380573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78C127-2A71-42DB-BB56-3B09C845F843}" type="datetimeFigureOut">
              <a:rPr lang="en-AU" smtClean="0"/>
              <a:t>27/06/2022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2EA189B-4F94-413E-AB11-B7661CF3B815}" type="slidenum">
              <a:rPr lang="en-AU" smtClean="0"/>
              <a:t>‹#›</a:t>
            </a:fld>
            <a:endParaRPr lang="en-AU"/>
          </a:p>
        </p:txBody>
      </p:sp>
    </p:spTree>
    <p:extLst>
      <p:ext uri="{BB962C8B-B14F-4D97-AF65-F5344CB8AC3E}">
        <p14:creationId xmlns:p14="http://schemas.microsoft.com/office/powerpoint/2010/main" val="3965257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78C127-2A71-42DB-BB56-3B09C845F843}" type="datetimeFigureOut">
              <a:rPr lang="en-AU" smtClean="0"/>
              <a:t>27/06/2022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2EA189B-4F94-413E-AB11-B7661CF3B815}" type="slidenum">
              <a:rPr lang="en-AU" smtClean="0"/>
              <a:t>‹#›</a:t>
            </a:fld>
            <a:endParaRPr lang="en-AU"/>
          </a:p>
        </p:txBody>
      </p:sp>
    </p:spTree>
    <p:extLst>
      <p:ext uri="{BB962C8B-B14F-4D97-AF65-F5344CB8AC3E}">
        <p14:creationId xmlns:p14="http://schemas.microsoft.com/office/powerpoint/2010/main" val="1283647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78C127-2A71-42DB-BB56-3B09C845F843}" type="datetimeFigureOut">
              <a:rPr lang="en-AU" smtClean="0"/>
              <a:t>27/06/2022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2EA189B-4F94-413E-AB11-B7661CF3B815}" type="slidenum">
              <a:rPr lang="en-AU" smtClean="0"/>
              <a:t>‹#›</a:t>
            </a:fld>
            <a:endParaRPr lang="en-AU"/>
          </a:p>
        </p:txBody>
      </p:sp>
    </p:spTree>
    <p:extLst>
      <p:ext uri="{BB962C8B-B14F-4D97-AF65-F5344CB8AC3E}">
        <p14:creationId xmlns:p14="http://schemas.microsoft.com/office/powerpoint/2010/main" val="1929984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A78C127-2A71-42DB-BB56-3B09C845F843}" type="datetimeFigureOut">
              <a:rPr lang="en-AU" smtClean="0"/>
              <a:t>27/06/2022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2EA189B-4F94-413E-AB11-B7661CF3B815}" type="slidenum">
              <a:rPr lang="en-AU" smtClean="0"/>
              <a:t>‹#›</a:t>
            </a:fld>
            <a:endParaRPr lang="en-AU"/>
          </a:p>
        </p:txBody>
      </p:sp>
    </p:spTree>
    <p:extLst>
      <p:ext uri="{BB962C8B-B14F-4D97-AF65-F5344CB8AC3E}">
        <p14:creationId xmlns:p14="http://schemas.microsoft.com/office/powerpoint/2010/main" val="1812761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78C127-2A71-42DB-BB56-3B09C845F843}" type="datetimeFigureOut">
              <a:rPr lang="en-AU" smtClean="0"/>
              <a:t>27/06/2022</a:t>
            </a:fld>
            <a:endParaRPr lang="en-A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2EA189B-4F94-413E-AB11-B7661CF3B815}" type="slidenum">
              <a:rPr lang="en-AU" smtClean="0"/>
              <a:t>‹#›</a:t>
            </a:fld>
            <a:endParaRPr lang="en-AU"/>
          </a:p>
        </p:txBody>
      </p:sp>
    </p:spTree>
    <p:extLst>
      <p:ext uri="{BB962C8B-B14F-4D97-AF65-F5344CB8AC3E}">
        <p14:creationId xmlns:p14="http://schemas.microsoft.com/office/powerpoint/2010/main" val="31954990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bts.gov/content/us-vehicle-miles" TargetMode="External"/><Relationship Id="rId2" Type="http://schemas.openxmlformats.org/officeDocument/2006/relationships/hyperlink" Target="https://crashviewer.nhtsa.dot.gov/CrashAP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4E77-B05F-4F82-96BE-E309825E176C}"/>
              </a:ext>
            </a:extLst>
          </p:cNvPr>
          <p:cNvSpPr>
            <a:spLocks noGrp="1"/>
          </p:cNvSpPr>
          <p:nvPr>
            <p:ph type="ctrTitle"/>
          </p:nvPr>
        </p:nvSpPr>
        <p:spPr>
          <a:xfrm>
            <a:off x="591671" y="1113551"/>
            <a:ext cx="8659905" cy="1646302"/>
          </a:xfrm>
        </p:spPr>
        <p:txBody>
          <a:bodyPr/>
          <a:lstStyle/>
          <a:p>
            <a:pPr algn="ctr"/>
            <a:r>
              <a:rPr lang="en-AU" sz="4600" dirty="0"/>
              <a:t>Motor Vehicle Traffic Crashes Analysis for the USA</a:t>
            </a:r>
          </a:p>
        </p:txBody>
      </p:sp>
      <p:pic>
        <p:nvPicPr>
          <p:cNvPr id="5" name="Picture 4">
            <a:extLst>
              <a:ext uri="{FF2B5EF4-FFF2-40B4-BE49-F238E27FC236}">
                <a16:creationId xmlns:a16="http://schemas.microsoft.com/office/drawing/2014/main" id="{59EFCF5A-7782-411E-9C99-ACAC6BB304CD}"/>
              </a:ext>
            </a:extLst>
          </p:cNvPr>
          <p:cNvPicPr>
            <a:picLocks noChangeAspect="1"/>
          </p:cNvPicPr>
          <p:nvPr/>
        </p:nvPicPr>
        <p:blipFill>
          <a:blip r:embed="rId2"/>
          <a:stretch>
            <a:fillRect/>
          </a:stretch>
        </p:blipFill>
        <p:spPr>
          <a:xfrm>
            <a:off x="1461305" y="3152695"/>
            <a:ext cx="7212287" cy="2826764"/>
          </a:xfrm>
          <a:prstGeom prst="rect">
            <a:avLst/>
          </a:prstGeom>
        </p:spPr>
      </p:pic>
    </p:spTree>
    <p:extLst>
      <p:ext uri="{BB962C8B-B14F-4D97-AF65-F5344CB8AC3E}">
        <p14:creationId xmlns:p14="http://schemas.microsoft.com/office/powerpoint/2010/main" val="721045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48C2E-8D25-423C-B822-9019B9D8C185}"/>
              </a:ext>
            </a:extLst>
          </p:cNvPr>
          <p:cNvSpPr>
            <a:spLocks noGrp="1"/>
          </p:cNvSpPr>
          <p:nvPr>
            <p:ph type="title"/>
          </p:nvPr>
        </p:nvSpPr>
        <p:spPr>
          <a:xfrm>
            <a:off x="677334" y="393777"/>
            <a:ext cx="8596668" cy="824753"/>
          </a:xfrm>
        </p:spPr>
        <p:txBody>
          <a:bodyPr/>
          <a:lstStyle/>
          <a:p>
            <a:pPr algn="ctr"/>
            <a:r>
              <a:rPr lang="en-US" dirty="0"/>
              <a:t>Drivers gender in </a:t>
            </a:r>
            <a:r>
              <a:rPr lang="en-US"/>
              <a:t>fatal crashes </a:t>
            </a:r>
            <a:endParaRPr lang="en-AU" dirty="0"/>
          </a:p>
        </p:txBody>
      </p:sp>
      <p:pic>
        <p:nvPicPr>
          <p:cNvPr id="3" name="Picture 2">
            <a:extLst>
              <a:ext uri="{FF2B5EF4-FFF2-40B4-BE49-F238E27FC236}">
                <a16:creationId xmlns:a16="http://schemas.microsoft.com/office/drawing/2014/main" id="{CE72D50D-1B2F-46ED-A2AE-1501F19472E1}"/>
              </a:ext>
            </a:extLst>
          </p:cNvPr>
          <p:cNvPicPr>
            <a:picLocks noChangeAspect="1"/>
          </p:cNvPicPr>
          <p:nvPr/>
        </p:nvPicPr>
        <p:blipFill>
          <a:blip r:embed="rId2"/>
          <a:stretch>
            <a:fillRect/>
          </a:stretch>
        </p:blipFill>
        <p:spPr>
          <a:xfrm>
            <a:off x="5371903" y="2028834"/>
            <a:ext cx="4851981" cy="3609966"/>
          </a:xfrm>
          <a:prstGeom prst="rect">
            <a:avLst/>
          </a:prstGeom>
        </p:spPr>
      </p:pic>
      <p:sp>
        <p:nvSpPr>
          <p:cNvPr id="4" name="Content Placeholder 2">
            <a:extLst>
              <a:ext uri="{FF2B5EF4-FFF2-40B4-BE49-F238E27FC236}">
                <a16:creationId xmlns:a16="http://schemas.microsoft.com/office/drawing/2014/main" id="{86EA0253-B39A-46D6-BDAB-0DD15652DB30}"/>
              </a:ext>
            </a:extLst>
          </p:cNvPr>
          <p:cNvSpPr>
            <a:spLocks noGrp="1"/>
          </p:cNvSpPr>
          <p:nvPr>
            <p:ph idx="1"/>
          </p:nvPr>
        </p:nvSpPr>
        <p:spPr>
          <a:xfrm>
            <a:off x="677334" y="2160589"/>
            <a:ext cx="4414619" cy="3880773"/>
          </a:xfrm>
        </p:spPr>
        <p:txBody>
          <a:bodyPr/>
          <a:lstStyle/>
          <a:p>
            <a:r>
              <a:rPr lang="en-AU" dirty="0"/>
              <a:t>Merge the gender table to the data set using case number and year as a key.</a:t>
            </a:r>
          </a:p>
          <a:p>
            <a:endParaRPr lang="en-AU" dirty="0"/>
          </a:p>
          <a:p>
            <a:endParaRPr lang="en-AU" dirty="0"/>
          </a:p>
          <a:p>
            <a:r>
              <a:rPr lang="en-AU" dirty="0"/>
              <a:t>Male involved in more fatal crashes than female, about 2.6x times higher.</a:t>
            </a:r>
          </a:p>
        </p:txBody>
      </p:sp>
    </p:spTree>
    <p:extLst>
      <p:ext uri="{BB962C8B-B14F-4D97-AF65-F5344CB8AC3E}">
        <p14:creationId xmlns:p14="http://schemas.microsoft.com/office/powerpoint/2010/main" val="1157434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39462-AE5F-429B-B2B2-121E9A9A4651}"/>
              </a:ext>
            </a:extLst>
          </p:cNvPr>
          <p:cNvSpPr>
            <a:spLocks noGrp="1"/>
          </p:cNvSpPr>
          <p:nvPr>
            <p:ph type="title"/>
          </p:nvPr>
        </p:nvSpPr>
        <p:spPr>
          <a:xfrm>
            <a:off x="229098" y="382589"/>
            <a:ext cx="9363138" cy="1320800"/>
          </a:xfrm>
        </p:spPr>
        <p:txBody>
          <a:bodyPr>
            <a:normAutofit/>
          </a:bodyPr>
          <a:lstStyle/>
          <a:p>
            <a:pPr algn="ctr"/>
            <a:r>
              <a:rPr lang="en-AU" sz="3000" dirty="0"/>
              <a:t>Fatal crashes per a million of vehicle miles travelled.</a:t>
            </a:r>
          </a:p>
        </p:txBody>
      </p:sp>
      <p:sp>
        <p:nvSpPr>
          <p:cNvPr id="3" name="Content Placeholder 2">
            <a:extLst>
              <a:ext uri="{FF2B5EF4-FFF2-40B4-BE49-F238E27FC236}">
                <a16:creationId xmlns:a16="http://schemas.microsoft.com/office/drawing/2014/main" id="{D23BF9A1-B3DE-4A34-9D11-C5D6490370DF}"/>
              </a:ext>
            </a:extLst>
          </p:cNvPr>
          <p:cNvSpPr>
            <a:spLocks noGrp="1"/>
          </p:cNvSpPr>
          <p:nvPr>
            <p:ph idx="1"/>
          </p:nvPr>
        </p:nvSpPr>
        <p:spPr>
          <a:xfrm>
            <a:off x="229098" y="1703389"/>
            <a:ext cx="6315137" cy="3880773"/>
          </a:xfrm>
        </p:spPr>
        <p:txBody>
          <a:bodyPr/>
          <a:lstStyle/>
          <a:p>
            <a:r>
              <a:rPr lang="en-AU" dirty="0"/>
              <a:t>Merge the fatality dataset with the vehicle miles using year as key.</a:t>
            </a:r>
          </a:p>
          <a:p>
            <a:r>
              <a:rPr lang="en-AU" dirty="0"/>
              <a:t>Calculate the fatality over vehicle miles travelled</a:t>
            </a:r>
          </a:p>
          <a:p>
            <a:endParaRPr lang="en-AU" dirty="0"/>
          </a:p>
          <a:p>
            <a:endParaRPr lang="en-AU" dirty="0"/>
          </a:p>
          <a:p>
            <a:endParaRPr lang="en-AU" dirty="0"/>
          </a:p>
          <a:p>
            <a:endParaRPr lang="en-AU" dirty="0"/>
          </a:p>
          <a:p>
            <a:r>
              <a:rPr lang="en-AU" dirty="0"/>
              <a:t>Car is more dangerous than train and airplane.</a:t>
            </a:r>
          </a:p>
        </p:txBody>
      </p:sp>
      <p:pic>
        <p:nvPicPr>
          <p:cNvPr id="4" name="Picture 3">
            <a:extLst>
              <a:ext uri="{FF2B5EF4-FFF2-40B4-BE49-F238E27FC236}">
                <a16:creationId xmlns:a16="http://schemas.microsoft.com/office/drawing/2014/main" id="{12CFBFF2-FFFA-468A-8ED6-0ED96D33C413}"/>
              </a:ext>
            </a:extLst>
          </p:cNvPr>
          <p:cNvPicPr>
            <a:picLocks noChangeAspect="1"/>
          </p:cNvPicPr>
          <p:nvPr/>
        </p:nvPicPr>
        <p:blipFill>
          <a:blip r:embed="rId2"/>
          <a:stretch>
            <a:fillRect/>
          </a:stretch>
        </p:blipFill>
        <p:spPr>
          <a:xfrm>
            <a:off x="6795504" y="2268902"/>
            <a:ext cx="4557790" cy="3172580"/>
          </a:xfrm>
          <a:prstGeom prst="rect">
            <a:avLst/>
          </a:prstGeom>
        </p:spPr>
      </p:pic>
    </p:spTree>
    <p:extLst>
      <p:ext uri="{BB962C8B-B14F-4D97-AF65-F5344CB8AC3E}">
        <p14:creationId xmlns:p14="http://schemas.microsoft.com/office/powerpoint/2010/main" val="3635187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60578-57A2-409F-9D75-45E4035AF5A0}"/>
              </a:ext>
            </a:extLst>
          </p:cNvPr>
          <p:cNvSpPr>
            <a:spLocks noGrp="1"/>
          </p:cNvSpPr>
          <p:nvPr>
            <p:ph type="title"/>
          </p:nvPr>
        </p:nvSpPr>
        <p:spPr/>
        <p:txBody>
          <a:bodyPr/>
          <a:lstStyle/>
          <a:p>
            <a:r>
              <a:rPr lang="en-AU" dirty="0"/>
              <a:t>Summary</a:t>
            </a:r>
          </a:p>
        </p:txBody>
      </p:sp>
      <p:sp>
        <p:nvSpPr>
          <p:cNvPr id="3" name="Content Placeholder 2">
            <a:extLst>
              <a:ext uri="{FF2B5EF4-FFF2-40B4-BE49-F238E27FC236}">
                <a16:creationId xmlns:a16="http://schemas.microsoft.com/office/drawing/2014/main" id="{B306B189-B0EA-46E8-A04C-33AB3B04DD7C}"/>
              </a:ext>
            </a:extLst>
          </p:cNvPr>
          <p:cNvSpPr>
            <a:spLocks noGrp="1"/>
          </p:cNvSpPr>
          <p:nvPr>
            <p:ph idx="1"/>
          </p:nvPr>
        </p:nvSpPr>
        <p:spPr/>
        <p:txBody>
          <a:bodyPr/>
          <a:lstStyle/>
          <a:p>
            <a:r>
              <a:rPr lang="en-AU" dirty="0"/>
              <a:t>Motor Vehicles has not become safer </a:t>
            </a:r>
            <a:r>
              <a:rPr lang="en-AU" dirty="0" err="1"/>
              <a:t>overyears</a:t>
            </a:r>
            <a:endParaRPr lang="en-AU" dirty="0"/>
          </a:p>
          <a:p>
            <a:r>
              <a:rPr lang="en-AU" dirty="0"/>
              <a:t>Drug driving and Speeding are the most dangerous behaviours on road (involved is almost 1/3 of the fatal accidents).</a:t>
            </a:r>
          </a:p>
          <a:p>
            <a:r>
              <a:rPr lang="en-AU" dirty="0"/>
              <a:t>Night time driving, male gender, distraction… are also the risk factors in motor vehicle fatal crashes.</a:t>
            </a:r>
          </a:p>
          <a:p>
            <a:r>
              <a:rPr lang="en-AU" dirty="0"/>
              <a:t>Car is most dangerous mode of transportation compared to train and airplane.</a:t>
            </a:r>
          </a:p>
          <a:p>
            <a:r>
              <a:rPr lang="en-AU" dirty="0"/>
              <a:t>Conclusion: Motor vehicles driving is still manual and mainly depends on the driver behaviours and the environmental situation.</a:t>
            </a:r>
          </a:p>
          <a:p>
            <a:endParaRPr lang="en-AU" dirty="0"/>
          </a:p>
        </p:txBody>
      </p:sp>
    </p:spTree>
    <p:extLst>
      <p:ext uri="{BB962C8B-B14F-4D97-AF65-F5344CB8AC3E}">
        <p14:creationId xmlns:p14="http://schemas.microsoft.com/office/powerpoint/2010/main" val="1683656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EC78E-401C-4D0F-BC8E-12C83F71ED4A}"/>
              </a:ext>
            </a:extLst>
          </p:cNvPr>
          <p:cNvSpPr>
            <a:spLocks noGrp="1"/>
          </p:cNvSpPr>
          <p:nvPr>
            <p:ph type="title"/>
          </p:nvPr>
        </p:nvSpPr>
        <p:spPr>
          <a:xfrm>
            <a:off x="677334" y="609600"/>
            <a:ext cx="8596668" cy="726141"/>
          </a:xfrm>
        </p:spPr>
        <p:txBody>
          <a:bodyPr>
            <a:normAutofit fontScale="90000"/>
          </a:bodyPr>
          <a:lstStyle/>
          <a:p>
            <a:r>
              <a:rPr lang="en-AU" altLang="zh-CN" b="1" dirty="0"/>
              <a:t>Question of Interests</a:t>
            </a:r>
            <a:br>
              <a:rPr lang="zh-CN" altLang="en-US" b="1" dirty="0"/>
            </a:br>
            <a:endParaRPr lang="en-AU" dirty="0"/>
          </a:p>
        </p:txBody>
      </p:sp>
      <p:sp>
        <p:nvSpPr>
          <p:cNvPr id="3" name="Content Placeholder 2">
            <a:extLst>
              <a:ext uri="{FF2B5EF4-FFF2-40B4-BE49-F238E27FC236}">
                <a16:creationId xmlns:a16="http://schemas.microsoft.com/office/drawing/2014/main" id="{789710AB-663F-4241-9435-EABC29D0E23C}"/>
              </a:ext>
            </a:extLst>
          </p:cNvPr>
          <p:cNvSpPr>
            <a:spLocks noGrp="1"/>
          </p:cNvSpPr>
          <p:nvPr>
            <p:ph idx="1"/>
          </p:nvPr>
        </p:nvSpPr>
        <p:spPr/>
        <p:txBody>
          <a:bodyPr/>
          <a:lstStyle/>
          <a:p>
            <a:r>
              <a:rPr lang="en-AU" dirty="0"/>
              <a:t>What is the trend of motor vehicle fatal crashes in the US?</a:t>
            </a:r>
          </a:p>
          <a:p>
            <a:endParaRPr lang="en-AU" dirty="0"/>
          </a:p>
          <a:p>
            <a:r>
              <a:rPr lang="en-AU" dirty="0"/>
              <a:t>How were the motor vehicle fatal crashes distributed among the states?</a:t>
            </a:r>
          </a:p>
          <a:p>
            <a:pPr marL="0" indent="0">
              <a:buNone/>
            </a:pPr>
            <a:endParaRPr lang="en-AU" dirty="0"/>
          </a:p>
          <a:p>
            <a:r>
              <a:rPr lang="en-AU" dirty="0"/>
              <a:t>What factors contributes to the motor vehicle fatal crashes?</a:t>
            </a:r>
          </a:p>
          <a:p>
            <a:pPr marL="0" indent="0">
              <a:buNone/>
            </a:pPr>
            <a:endParaRPr lang="en-AU" dirty="0"/>
          </a:p>
          <a:p>
            <a:r>
              <a:rPr lang="en-AU" dirty="0"/>
              <a:t>Is motor vehicle safe compare to train and airplane?</a:t>
            </a:r>
          </a:p>
          <a:p>
            <a:endParaRPr lang="en-AU" dirty="0"/>
          </a:p>
          <a:p>
            <a:endParaRPr lang="en-AU" dirty="0"/>
          </a:p>
        </p:txBody>
      </p:sp>
    </p:spTree>
    <p:extLst>
      <p:ext uri="{BB962C8B-B14F-4D97-AF65-F5344CB8AC3E}">
        <p14:creationId xmlns:p14="http://schemas.microsoft.com/office/powerpoint/2010/main" val="3000039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AD3E9-8C17-4FBF-B959-7D2A87CCBCBF}"/>
              </a:ext>
            </a:extLst>
          </p:cNvPr>
          <p:cNvSpPr>
            <a:spLocks noGrp="1"/>
          </p:cNvSpPr>
          <p:nvPr>
            <p:ph type="title"/>
          </p:nvPr>
        </p:nvSpPr>
        <p:spPr/>
        <p:txBody>
          <a:bodyPr/>
          <a:lstStyle/>
          <a:p>
            <a:pPr algn="ctr"/>
            <a:r>
              <a:rPr lang="en-AU" dirty="0"/>
              <a:t>Data collection</a:t>
            </a:r>
          </a:p>
        </p:txBody>
      </p:sp>
      <p:sp>
        <p:nvSpPr>
          <p:cNvPr id="3" name="Content Placeholder 2">
            <a:extLst>
              <a:ext uri="{FF2B5EF4-FFF2-40B4-BE49-F238E27FC236}">
                <a16:creationId xmlns:a16="http://schemas.microsoft.com/office/drawing/2014/main" id="{3B206DEA-F31D-45DE-B72B-6CD06BAAC623}"/>
              </a:ext>
            </a:extLst>
          </p:cNvPr>
          <p:cNvSpPr>
            <a:spLocks noGrp="1"/>
          </p:cNvSpPr>
          <p:nvPr>
            <p:ph idx="1"/>
          </p:nvPr>
        </p:nvSpPr>
        <p:spPr>
          <a:xfrm>
            <a:off x="259976" y="1930400"/>
            <a:ext cx="9242612" cy="4398681"/>
          </a:xfrm>
        </p:spPr>
        <p:txBody>
          <a:bodyPr>
            <a:normAutofit/>
          </a:bodyPr>
          <a:lstStyle/>
          <a:p>
            <a:r>
              <a:rPr lang="en-US" dirty="0"/>
              <a:t>Data Source:</a:t>
            </a:r>
          </a:p>
          <a:p>
            <a:pPr lvl="1"/>
            <a:r>
              <a:rPr lang="en-AU" sz="1800" dirty="0"/>
              <a:t>Core data: </a:t>
            </a:r>
            <a:r>
              <a:rPr lang="en-US" sz="1800" dirty="0"/>
              <a:t>National Highway Traffic Safety Administration</a:t>
            </a:r>
            <a:r>
              <a:rPr lang="en-AU" sz="1800" dirty="0"/>
              <a:t> Crash data Application Programming Interface (API) &amp; Report. </a:t>
            </a:r>
          </a:p>
          <a:p>
            <a:pPr marL="457200" lvl="1" indent="0">
              <a:buNone/>
            </a:pPr>
            <a:r>
              <a:rPr lang="en-AU" sz="1800" dirty="0"/>
              <a:t>      </a:t>
            </a:r>
            <a:r>
              <a:rPr lang="en-US" sz="1800" dirty="0">
                <a:solidFill>
                  <a:srgbClr val="00B0F0"/>
                </a:solidFill>
                <a:hlinkClick r:id="rId2">
                  <a:extLst>
                    <a:ext uri="{A12FA001-AC4F-418D-AE19-62706E023703}">
                      <ahyp:hlinkClr xmlns:ahyp="http://schemas.microsoft.com/office/drawing/2018/hyperlinkcolor" val="tx"/>
                    </a:ext>
                  </a:extLst>
                </a:hlinkClick>
              </a:rPr>
              <a:t>https://crashviewer.nhtsa.dot.gov/CrashAPI</a:t>
            </a:r>
            <a:endParaRPr lang="en-AU" sz="1800" dirty="0"/>
          </a:p>
          <a:p>
            <a:pPr lvl="1"/>
            <a:r>
              <a:rPr lang="en-AU" sz="1800" dirty="0"/>
              <a:t>Bureau of Transportation Statistics.</a:t>
            </a:r>
          </a:p>
          <a:p>
            <a:pPr marL="457200" lvl="1" indent="0">
              <a:buNone/>
            </a:pPr>
            <a:r>
              <a:rPr lang="en-AU" sz="1800" dirty="0"/>
              <a:t>     </a:t>
            </a:r>
            <a:r>
              <a:rPr lang="en-AU" sz="1800" dirty="0">
                <a:solidFill>
                  <a:srgbClr val="00B0F0"/>
                </a:solidFill>
                <a:hlinkClick r:id="rId3">
                  <a:extLst>
                    <a:ext uri="{A12FA001-AC4F-418D-AE19-62706E023703}">
                      <ahyp:hlinkClr xmlns:ahyp="http://schemas.microsoft.com/office/drawing/2018/hyperlinkcolor" val="tx"/>
                    </a:ext>
                  </a:extLst>
                </a:hlinkClick>
              </a:rPr>
              <a:t>https://www.bts.gov/content/us-vehicle-miles</a:t>
            </a:r>
            <a:endParaRPr lang="en-AU" sz="1800" dirty="0"/>
          </a:p>
          <a:p>
            <a:pPr marL="457200" lvl="1" indent="0">
              <a:buNone/>
            </a:pPr>
            <a:endParaRPr lang="en-US" dirty="0"/>
          </a:p>
          <a:p>
            <a:r>
              <a:rPr lang="en-US" dirty="0"/>
              <a:t>Data information:</a:t>
            </a:r>
          </a:p>
          <a:p>
            <a:pPr lvl="1"/>
            <a:r>
              <a:rPr lang="en-US" sz="1800" dirty="0"/>
              <a:t>Records of Motor vehicles accidents and information related such as time, location, vehicle, driver… from 2010 to 2020.</a:t>
            </a:r>
          </a:p>
          <a:p>
            <a:pPr lvl="1"/>
            <a:r>
              <a:rPr lang="en-US" sz="1800" dirty="0"/>
              <a:t>Vehicle miles travelled and population data from 2010 to 2020</a:t>
            </a:r>
          </a:p>
          <a:p>
            <a:pPr lvl="1"/>
            <a:endParaRPr lang="en-AU" sz="1800" dirty="0">
              <a:solidFill>
                <a:schemeClr val="tx1"/>
              </a:solidFill>
            </a:endParaRPr>
          </a:p>
          <a:p>
            <a:pPr lvl="1"/>
            <a:endParaRPr lang="en-AU" sz="1800" dirty="0">
              <a:solidFill>
                <a:schemeClr val="tx1"/>
              </a:solidFill>
            </a:endParaRPr>
          </a:p>
        </p:txBody>
      </p:sp>
    </p:spTree>
    <p:extLst>
      <p:ext uri="{BB962C8B-B14F-4D97-AF65-F5344CB8AC3E}">
        <p14:creationId xmlns:p14="http://schemas.microsoft.com/office/powerpoint/2010/main" val="3601608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3DF17-0D66-4177-8D6D-E73F3C6001DE}"/>
              </a:ext>
            </a:extLst>
          </p:cNvPr>
          <p:cNvSpPr>
            <a:spLocks noGrp="1"/>
          </p:cNvSpPr>
          <p:nvPr>
            <p:ph type="title"/>
          </p:nvPr>
        </p:nvSpPr>
        <p:spPr>
          <a:xfrm>
            <a:off x="677334" y="120056"/>
            <a:ext cx="8596668" cy="695732"/>
          </a:xfrm>
        </p:spPr>
        <p:txBody>
          <a:bodyPr/>
          <a:lstStyle/>
          <a:p>
            <a:pPr algn="ctr"/>
            <a:r>
              <a:rPr lang="en-US" dirty="0"/>
              <a:t>Data exploration and clean up.</a:t>
            </a:r>
            <a:endParaRPr lang="en-AU" dirty="0"/>
          </a:p>
        </p:txBody>
      </p:sp>
      <p:sp>
        <p:nvSpPr>
          <p:cNvPr id="3" name="Content Placeholder 2">
            <a:extLst>
              <a:ext uri="{FF2B5EF4-FFF2-40B4-BE49-F238E27FC236}">
                <a16:creationId xmlns:a16="http://schemas.microsoft.com/office/drawing/2014/main" id="{072CF9F9-AD9B-4068-AA33-CC893F7D24B2}"/>
              </a:ext>
            </a:extLst>
          </p:cNvPr>
          <p:cNvSpPr>
            <a:spLocks noGrp="1"/>
          </p:cNvSpPr>
          <p:nvPr>
            <p:ph idx="1"/>
          </p:nvPr>
        </p:nvSpPr>
        <p:spPr>
          <a:xfrm>
            <a:off x="596651" y="917650"/>
            <a:ext cx="5355914" cy="5527973"/>
          </a:xfrm>
        </p:spPr>
        <p:txBody>
          <a:bodyPr/>
          <a:lstStyle/>
          <a:p>
            <a:r>
              <a:rPr lang="en-AU" dirty="0"/>
              <a:t>Loops through various tables and years due to limited allowable records per download.</a:t>
            </a:r>
          </a:p>
          <a:p>
            <a:endParaRPr lang="en-AU" dirty="0"/>
          </a:p>
          <a:p>
            <a:r>
              <a:rPr lang="en-AU" dirty="0"/>
              <a:t>Convert data and save to csv to explore.</a:t>
            </a:r>
          </a:p>
          <a:p>
            <a:endParaRPr lang="en-US" dirty="0"/>
          </a:p>
          <a:p>
            <a:r>
              <a:rPr lang="en-US" dirty="0"/>
              <a:t>Remove columns not related to our questions to reduce the data size as original data &gt;1GB.</a:t>
            </a:r>
          </a:p>
          <a:p>
            <a:endParaRPr lang="en-US" dirty="0"/>
          </a:p>
          <a:p>
            <a:r>
              <a:rPr lang="en-US" dirty="0"/>
              <a:t>Check data types and convert to right format.</a:t>
            </a:r>
          </a:p>
          <a:p>
            <a:endParaRPr lang="en-US" dirty="0"/>
          </a:p>
          <a:p>
            <a:r>
              <a:rPr lang="en-US" dirty="0"/>
              <a:t>Categorize the data using cut/bin procedure. Handle the missing/null values.</a:t>
            </a:r>
          </a:p>
          <a:p>
            <a:endParaRPr lang="en-US" dirty="0"/>
          </a:p>
          <a:p>
            <a:r>
              <a:rPr lang="en-US" dirty="0"/>
              <a:t>Save the clean data for analysis.</a:t>
            </a:r>
          </a:p>
          <a:p>
            <a:endParaRPr lang="en-US" dirty="0"/>
          </a:p>
        </p:txBody>
      </p:sp>
      <p:pic>
        <p:nvPicPr>
          <p:cNvPr id="6" name="Picture 5">
            <a:extLst>
              <a:ext uri="{FF2B5EF4-FFF2-40B4-BE49-F238E27FC236}">
                <a16:creationId xmlns:a16="http://schemas.microsoft.com/office/drawing/2014/main" id="{87D94542-AAB1-4560-9A9D-479B4067CADE}"/>
              </a:ext>
            </a:extLst>
          </p:cNvPr>
          <p:cNvPicPr>
            <a:picLocks noChangeAspect="1"/>
          </p:cNvPicPr>
          <p:nvPr/>
        </p:nvPicPr>
        <p:blipFill>
          <a:blip r:embed="rId2"/>
          <a:stretch>
            <a:fillRect/>
          </a:stretch>
        </p:blipFill>
        <p:spPr>
          <a:xfrm>
            <a:off x="6450096" y="917650"/>
            <a:ext cx="5387807" cy="5319221"/>
          </a:xfrm>
          <a:prstGeom prst="rect">
            <a:avLst/>
          </a:prstGeom>
        </p:spPr>
      </p:pic>
    </p:spTree>
    <p:extLst>
      <p:ext uri="{BB962C8B-B14F-4D97-AF65-F5344CB8AC3E}">
        <p14:creationId xmlns:p14="http://schemas.microsoft.com/office/powerpoint/2010/main" val="2145995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0B28D-F02D-47D2-9E6F-4E8BBEDC4913}"/>
              </a:ext>
            </a:extLst>
          </p:cNvPr>
          <p:cNvSpPr>
            <a:spLocks noGrp="1"/>
          </p:cNvSpPr>
          <p:nvPr>
            <p:ph type="title"/>
          </p:nvPr>
        </p:nvSpPr>
        <p:spPr>
          <a:xfrm>
            <a:off x="497309" y="194932"/>
            <a:ext cx="9292150" cy="471955"/>
          </a:xfrm>
        </p:spPr>
        <p:txBody>
          <a:bodyPr>
            <a:normAutofit fontScale="90000"/>
          </a:bodyPr>
          <a:lstStyle/>
          <a:p>
            <a:r>
              <a:rPr lang="en-US" dirty="0"/>
              <a:t>Data analysis: Motor Vehicle Crashes over years</a:t>
            </a:r>
            <a:endParaRPr lang="en-AU" dirty="0"/>
          </a:p>
        </p:txBody>
      </p:sp>
      <p:sp>
        <p:nvSpPr>
          <p:cNvPr id="4" name="Content Placeholder 3">
            <a:extLst>
              <a:ext uri="{FF2B5EF4-FFF2-40B4-BE49-F238E27FC236}">
                <a16:creationId xmlns:a16="http://schemas.microsoft.com/office/drawing/2014/main" id="{5210C3EE-1B82-4E38-985C-78AE0982E640}"/>
              </a:ext>
            </a:extLst>
          </p:cNvPr>
          <p:cNvSpPr>
            <a:spLocks noGrp="1"/>
          </p:cNvSpPr>
          <p:nvPr>
            <p:ph idx="1"/>
          </p:nvPr>
        </p:nvSpPr>
        <p:spPr>
          <a:xfrm>
            <a:off x="668369" y="1041052"/>
            <a:ext cx="4647702" cy="5730736"/>
          </a:xfrm>
        </p:spPr>
        <p:txBody>
          <a:bodyPr/>
          <a:lstStyle/>
          <a:p>
            <a:r>
              <a:rPr lang="en-AU" dirty="0"/>
              <a:t>Aggregate the total fatality number over years.</a:t>
            </a:r>
          </a:p>
          <a:p>
            <a:r>
              <a:rPr lang="en-AU" dirty="0"/>
              <a:t>Merge data between fatal and non fatal</a:t>
            </a:r>
          </a:p>
          <a:p>
            <a:r>
              <a:rPr lang="en-AU" dirty="0"/>
              <a:t>Calculate the ratio between fatal crashes over total crashes.</a:t>
            </a:r>
          </a:p>
          <a:p>
            <a:endParaRPr lang="en-AU" dirty="0"/>
          </a:p>
          <a:p>
            <a:r>
              <a:rPr lang="en-AU" dirty="0"/>
              <a:t>Results:</a:t>
            </a:r>
          </a:p>
          <a:p>
            <a:r>
              <a:rPr lang="en-AU" dirty="0"/>
              <a:t>Total number of crashes increased over years from 2010 to 2019 and drop in 2020 due to </a:t>
            </a:r>
            <a:r>
              <a:rPr lang="en-AU" dirty="0" err="1"/>
              <a:t>Covid</a:t>
            </a:r>
            <a:r>
              <a:rPr lang="en-AU" dirty="0"/>
              <a:t> 19 pandemic.</a:t>
            </a:r>
          </a:p>
          <a:p>
            <a:r>
              <a:rPr lang="en-AU" dirty="0"/>
              <a:t>Number of fatal crashes still increased in 2020 although total number of crashes decreased</a:t>
            </a:r>
          </a:p>
          <a:p>
            <a:r>
              <a:rPr lang="en-AU" dirty="0"/>
              <a:t>In average, there were ~5.5-6 people death in every 1000 crashes from 2010-2019. This number increased to 7.5 death per a thousand crash in 2020.</a:t>
            </a:r>
          </a:p>
        </p:txBody>
      </p:sp>
      <p:pic>
        <p:nvPicPr>
          <p:cNvPr id="6" name="Picture 5">
            <a:extLst>
              <a:ext uri="{FF2B5EF4-FFF2-40B4-BE49-F238E27FC236}">
                <a16:creationId xmlns:a16="http://schemas.microsoft.com/office/drawing/2014/main" id="{7CDD35E7-05F5-47DB-A0D5-5E5ECC3F1163}"/>
              </a:ext>
            </a:extLst>
          </p:cNvPr>
          <p:cNvPicPr>
            <a:picLocks noChangeAspect="1"/>
          </p:cNvPicPr>
          <p:nvPr/>
        </p:nvPicPr>
        <p:blipFill>
          <a:blip r:embed="rId2"/>
          <a:stretch>
            <a:fillRect/>
          </a:stretch>
        </p:blipFill>
        <p:spPr>
          <a:xfrm>
            <a:off x="5775311" y="1041051"/>
            <a:ext cx="5357324" cy="5730737"/>
          </a:xfrm>
          <a:prstGeom prst="rect">
            <a:avLst/>
          </a:prstGeom>
        </p:spPr>
      </p:pic>
    </p:spTree>
    <p:extLst>
      <p:ext uri="{BB962C8B-B14F-4D97-AF65-F5344CB8AC3E}">
        <p14:creationId xmlns:p14="http://schemas.microsoft.com/office/powerpoint/2010/main" val="1928686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06456-8FFB-4477-B3F9-ECCB235C231A}"/>
              </a:ext>
            </a:extLst>
          </p:cNvPr>
          <p:cNvSpPr>
            <a:spLocks noGrp="1"/>
          </p:cNvSpPr>
          <p:nvPr>
            <p:ph type="title"/>
          </p:nvPr>
        </p:nvSpPr>
        <p:spPr>
          <a:xfrm>
            <a:off x="775946" y="188259"/>
            <a:ext cx="8596668" cy="1320800"/>
          </a:xfrm>
        </p:spPr>
        <p:txBody>
          <a:bodyPr/>
          <a:lstStyle/>
          <a:p>
            <a:pPr algn="ctr"/>
            <a:r>
              <a:rPr lang="en-AU" dirty="0"/>
              <a:t>Visualize the fatal crashes over the states</a:t>
            </a:r>
          </a:p>
        </p:txBody>
      </p:sp>
      <p:sp>
        <p:nvSpPr>
          <p:cNvPr id="5" name="Content Placeholder 2">
            <a:extLst>
              <a:ext uri="{FF2B5EF4-FFF2-40B4-BE49-F238E27FC236}">
                <a16:creationId xmlns:a16="http://schemas.microsoft.com/office/drawing/2014/main" id="{E04CE568-4650-4FDD-BFE1-DF30B14BFDFA}"/>
              </a:ext>
            </a:extLst>
          </p:cNvPr>
          <p:cNvSpPr>
            <a:spLocks noGrp="1"/>
          </p:cNvSpPr>
          <p:nvPr>
            <p:ph idx="1"/>
          </p:nvPr>
        </p:nvSpPr>
        <p:spPr>
          <a:xfrm>
            <a:off x="573741" y="1577789"/>
            <a:ext cx="4222377" cy="4984376"/>
          </a:xfrm>
        </p:spPr>
        <p:txBody>
          <a:bodyPr/>
          <a:lstStyle/>
          <a:p>
            <a:r>
              <a:rPr lang="en-AU" dirty="0"/>
              <a:t>Plot the heatmap using the Longitude and Latitude data available in the dataset with the number of deaths as a weight.</a:t>
            </a:r>
          </a:p>
          <a:p>
            <a:endParaRPr lang="en-AU" dirty="0"/>
          </a:p>
          <a:p>
            <a:r>
              <a:rPr lang="en-AU" dirty="0"/>
              <a:t>East coast has more fatal crashes than west coast.</a:t>
            </a:r>
          </a:p>
          <a:p>
            <a:endParaRPr lang="en-AU" dirty="0"/>
          </a:p>
          <a:p>
            <a:r>
              <a:rPr lang="en-AU" dirty="0"/>
              <a:t>Most of the crashes happened in the big cities of the states</a:t>
            </a:r>
          </a:p>
          <a:p>
            <a:endParaRPr lang="en-AU" dirty="0"/>
          </a:p>
        </p:txBody>
      </p:sp>
      <p:pic>
        <p:nvPicPr>
          <p:cNvPr id="3" name="Picture 2">
            <a:extLst>
              <a:ext uri="{FF2B5EF4-FFF2-40B4-BE49-F238E27FC236}">
                <a16:creationId xmlns:a16="http://schemas.microsoft.com/office/drawing/2014/main" id="{A29C2798-E498-4C5C-A942-675CD92D1E88}"/>
              </a:ext>
            </a:extLst>
          </p:cNvPr>
          <p:cNvPicPr>
            <a:picLocks noChangeAspect="1"/>
          </p:cNvPicPr>
          <p:nvPr/>
        </p:nvPicPr>
        <p:blipFill>
          <a:blip r:embed="rId2"/>
          <a:stretch>
            <a:fillRect/>
          </a:stretch>
        </p:blipFill>
        <p:spPr>
          <a:xfrm>
            <a:off x="4699177" y="1864659"/>
            <a:ext cx="7411049" cy="4025187"/>
          </a:xfrm>
          <a:prstGeom prst="rect">
            <a:avLst/>
          </a:prstGeom>
        </p:spPr>
      </p:pic>
    </p:spTree>
    <p:extLst>
      <p:ext uri="{BB962C8B-B14F-4D97-AF65-F5344CB8AC3E}">
        <p14:creationId xmlns:p14="http://schemas.microsoft.com/office/powerpoint/2010/main" val="1966618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5172C-8A67-4EB5-B213-328422153E0B}"/>
              </a:ext>
            </a:extLst>
          </p:cNvPr>
          <p:cNvSpPr>
            <a:spLocks noGrp="1"/>
          </p:cNvSpPr>
          <p:nvPr>
            <p:ph type="title"/>
          </p:nvPr>
        </p:nvSpPr>
        <p:spPr>
          <a:xfrm>
            <a:off x="1188322" y="304800"/>
            <a:ext cx="7883961" cy="806823"/>
          </a:xfrm>
        </p:spPr>
        <p:txBody>
          <a:bodyPr>
            <a:noAutofit/>
          </a:bodyPr>
          <a:lstStyle/>
          <a:p>
            <a:pPr algn="ctr"/>
            <a:r>
              <a:rPr lang="en-US" sz="2600" dirty="0"/>
              <a:t>Top 5 states with highest number of death due to motor vehicle crash.</a:t>
            </a:r>
            <a:endParaRPr lang="en-AU" sz="2600" dirty="0"/>
          </a:p>
        </p:txBody>
      </p:sp>
      <p:pic>
        <p:nvPicPr>
          <p:cNvPr id="4" name="Picture 3">
            <a:extLst>
              <a:ext uri="{FF2B5EF4-FFF2-40B4-BE49-F238E27FC236}">
                <a16:creationId xmlns:a16="http://schemas.microsoft.com/office/drawing/2014/main" id="{770A3CD8-830B-4490-A62A-3CB0EF34FE2E}"/>
              </a:ext>
            </a:extLst>
          </p:cNvPr>
          <p:cNvPicPr>
            <a:picLocks noChangeAspect="1"/>
          </p:cNvPicPr>
          <p:nvPr/>
        </p:nvPicPr>
        <p:blipFill>
          <a:blip r:embed="rId2"/>
          <a:stretch>
            <a:fillRect/>
          </a:stretch>
        </p:blipFill>
        <p:spPr>
          <a:xfrm>
            <a:off x="4223032" y="1864657"/>
            <a:ext cx="7847446" cy="4069977"/>
          </a:xfrm>
          <a:prstGeom prst="rect">
            <a:avLst/>
          </a:prstGeom>
        </p:spPr>
      </p:pic>
      <p:sp>
        <p:nvSpPr>
          <p:cNvPr id="5" name="Content Placeholder 2">
            <a:extLst>
              <a:ext uri="{FF2B5EF4-FFF2-40B4-BE49-F238E27FC236}">
                <a16:creationId xmlns:a16="http://schemas.microsoft.com/office/drawing/2014/main" id="{932990CC-6811-4D03-93BD-622F027BE162}"/>
              </a:ext>
            </a:extLst>
          </p:cNvPr>
          <p:cNvSpPr>
            <a:spLocks noGrp="1"/>
          </p:cNvSpPr>
          <p:nvPr>
            <p:ph idx="1"/>
          </p:nvPr>
        </p:nvSpPr>
        <p:spPr>
          <a:xfrm>
            <a:off x="259975" y="1559859"/>
            <a:ext cx="4016189" cy="5217459"/>
          </a:xfrm>
        </p:spPr>
        <p:txBody>
          <a:bodyPr/>
          <a:lstStyle/>
          <a:p>
            <a:r>
              <a:rPr lang="en-AU" dirty="0"/>
              <a:t>Aggregate the fatality number by states. Create a pivot table by year (rows) and state name (columns).</a:t>
            </a:r>
          </a:p>
          <a:p>
            <a:endParaRPr lang="en-AU" dirty="0"/>
          </a:p>
          <a:p>
            <a:r>
              <a:rPr lang="en-AU" dirty="0"/>
              <a:t>Texas /</a:t>
            </a:r>
            <a:r>
              <a:rPr lang="en-AU" dirty="0" err="1"/>
              <a:t>Claifornia</a:t>
            </a:r>
            <a:r>
              <a:rPr lang="en-AU" dirty="0"/>
              <a:t>/Florida were the top 3 state with highest number of death.</a:t>
            </a:r>
          </a:p>
          <a:p>
            <a:r>
              <a:rPr lang="en-AU" dirty="0"/>
              <a:t>Pennsylvania improved and not in the top 5 since 2015. </a:t>
            </a:r>
          </a:p>
          <a:p>
            <a:endParaRPr lang="en-AU" dirty="0"/>
          </a:p>
          <a:p>
            <a:endParaRPr lang="en-AU" dirty="0"/>
          </a:p>
        </p:txBody>
      </p:sp>
    </p:spTree>
    <p:extLst>
      <p:ext uri="{BB962C8B-B14F-4D97-AF65-F5344CB8AC3E}">
        <p14:creationId xmlns:p14="http://schemas.microsoft.com/office/powerpoint/2010/main" val="438858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63DC7-CD1D-4F08-9670-90DF40C5B854}"/>
              </a:ext>
            </a:extLst>
          </p:cNvPr>
          <p:cNvSpPr>
            <a:spLocks noGrp="1"/>
          </p:cNvSpPr>
          <p:nvPr>
            <p:ph type="title"/>
          </p:nvPr>
        </p:nvSpPr>
        <p:spPr>
          <a:xfrm>
            <a:off x="677334" y="609600"/>
            <a:ext cx="8596668" cy="788894"/>
          </a:xfrm>
        </p:spPr>
        <p:txBody>
          <a:bodyPr>
            <a:normAutofit fontScale="90000"/>
          </a:bodyPr>
          <a:lstStyle/>
          <a:p>
            <a:pPr algn="ctr"/>
            <a:r>
              <a:rPr lang="en-AU" dirty="0"/>
              <a:t>Motor Vehicle fatal crashes due to various factors</a:t>
            </a:r>
          </a:p>
        </p:txBody>
      </p:sp>
      <p:sp>
        <p:nvSpPr>
          <p:cNvPr id="3" name="Content Placeholder 2">
            <a:extLst>
              <a:ext uri="{FF2B5EF4-FFF2-40B4-BE49-F238E27FC236}">
                <a16:creationId xmlns:a16="http://schemas.microsoft.com/office/drawing/2014/main" id="{846CF7E7-CA6E-4F78-804F-01AC747CBA30}"/>
              </a:ext>
            </a:extLst>
          </p:cNvPr>
          <p:cNvSpPr>
            <a:spLocks noGrp="1"/>
          </p:cNvSpPr>
          <p:nvPr>
            <p:ph idx="1"/>
          </p:nvPr>
        </p:nvSpPr>
        <p:spPr>
          <a:xfrm>
            <a:off x="677333" y="1882588"/>
            <a:ext cx="5687607" cy="4894729"/>
          </a:xfrm>
        </p:spPr>
        <p:txBody>
          <a:bodyPr>
            <a:normAutofit/>
          </a:bodyPr>
          <a:lstStyle/>
          <a:p>
            <a:r>
              <a:rPr lang="en-AU" dirty="0"/>
              <a:t>There is no primary caused of the fatal crashes for the dataset. Factors were not mutually exclusive (</a:t>
            </a:r>
            <a:r>
              <a:rPr lang="en-AU" dirty="0" err="1"/>
              <a:t>eg</a:t>
            </a:r>
            <a:r>
              <a:rPr lang="en-AU" dirty="0"/>
              <a:t>: driver could be drunk driving and also speeding). </a:t>
            </a:r>
          </a:p>
          <a:p>
            <a:endParaRPr lang="en-AU" dirty="0"/>
          </a:p>
          <a:p>
            <a:r>
              <a:rPr lang="en-AU" dirty="0"/>
              <a:t>Merge the data from various tables using case number and year as the unique key. </a:t>
            </a:r>
          </a:p>
          <a:p>
            <a:r>
              <a:rPr lang="en-AU" dirty="0"/>
              <a:t>Categorize the caused code to the factors.</a:t>
            </a:r>
          </a:p>
          <a:p>
            <a:r>
              <a:rPr lang="en-AU" dirty="0"/>
              <a:t>Aggregate the data to a summary table and plot.</a:t>
            </a:r>
          </a:p>
          <a:p>
            <a:endParaRPr lang="en-AU" dirty="0"/>
          </a:p>
          <a:p>
            <a:r>
              <a:rPr lang="en-AU" dirty="0"/>
              <a:t>Drunk driving and Speeding are the most dangerous. For every 3 fatal crashes, there is almost 1 case related to drunk driving. Similarly rate for Speeding. </a:t>
            </a:r>
          </a:p>
        </p:txBody>
      </p:sp>
      <p:pic>
        <p:nvPicPr>
          <p:cNvPr id="4" name="Picture 3">
            <a:extLst>
              <a:ext uri="{FF2B5EF4-FFF2-40B4-BE49-F238E27FC236}">
                <a16:creationId xmlns:a16="http://schemas.microsoft.com/office/drawing/2014/main" id="{6013E4C8-C7B7-409F-822B-3837E85EDF9B}"/>
              </a:ext>
            </a:extLst>
          </p:cNvPr>
          <p:cNvPicPr>
            <a:picLocks noChangeAspect="1"/>
          </p:cNvPicPr>
          <p:nvPr/>
        </p:nvPicPr>
        <p:blipFill>
          <a:blip r:embed="rId2"/>
          <a:stretch>
            <a:fillRect/>
          </a:stretch>
        </p:blipFill>
        <p:spPr>
          <a:xfrm>
            <a:off x="6496134" y="1521630"/>
            <a:ext cx="5382101" cy="4973980"/>
          </a:xfrm>
          <a:prstGeom prst="rect">
            <a:avLst/>
          </a:prstGeom>
        </p:spPr>
      </p:pic>
    </p:spTree>
    <p:extLst>
      <p:ext uri="{BB962C8B-B14F-4D97-AF65-F5344CB8AC3E}">
        <p14:creationId xmlns:p14="http://schemas.microsoft.com/office/powerpoint/2010/main" val="2045720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3F4B6-1A12-4AD8-A0AE-35DC70B9075B}"/>
              </a:ext>
            </a:extLst>
          </p:cNvPr>
          <p:cNvSpPr>
            <a:spLocks noGrp="1"/>
          </p:cNvSpPr>
          <p:nvPr>
            <p:ph type="title"/>
          </p:nvPr>
        </p:nvSpPr>
        <p:spPr>
          <a:xfrm>
            <a:off x="286871" y="89659"/>
            <a:ext cx="8987131" cy="762000"/>
          </a:xfrm>
        </p:spPr>
        <p:txBody>
          <a:bodyPr>
            <a:normAutofit fontScale="90000"/>
          </a:bodyPr>
          <a:lstStyle/>
          <a:p>
            <a:r>
              <a:rPr lang="en-AU" dirty="0"/>
              <a:t>Motor vehicle fatal crashes per days and hours</a:t>
            </a:r>
          </a:p>
        </p:txBody>
      </p:sp>
      <p:sp>
        <p:nvSpPr>
          <p:cNvPr id="3" name="Content Placeholder 2">
            <a:extLst>
              <a:ext uri="{FF2B5EF4-FFF2-40B4-BE49-F238E27FC236}">
                <a16:creationId xmlns:a16="http://schemas.microsoft.com/office/drawing/2014/main" id="{8EB35ACB-08D1-42DA-838D-7EF95BA8515C}"/>
              </a:ext>
            </a:extLst>
          </p:cNvPr>
          <p:cNvSpPr>
            <a:spLocks noGrp="1"/>
          </p:cNvSpPr>
          <p:nvPr>
            <p:ph idx="1"/>
          </p:nvPr>
        </p:nvSpPr>
        <p:spPr>
          <a:xfrm>
            <a:off x="677334" y="1183342"/>
            <a:ext cx="4495301" cy="4823012"/>
          </a:xfrm>
        </p:spPr>
        <p:txBody>
          <a:bodyPr>
            <a:normAutofit fontScale="92500"/>
          </a:bodyPr>
          <a:lstStyle/>
          <a:p>
            <a:r>
              <a:rPr lang="en-AU" dirty="0"/>
              <a:t>The dataset has days of the weeks when the accidents happened. Index and sort the days of weeks before plotting so the days appear in order in the plot.</a:t>
            </a:r>
          </a:p>
          <a:p>
            <a:r>
              <a:rPr lang="en-AU" dirty="0"/>
              <a:t>Categorize the hours to 6 period.</a:t>
            </a:r>
          </a:p>
          <a:p>
            <a:endParaRPr lang="en-AU" dirty="0"/>
          </a:p>
          <a:p>
            <a:r>
              <a:rPr lang="en-AU" dirty="0"/>
              <a:t>Saturday has the highest number of death compare to others days. Friday, Saturday and Sunday are the top 3.</a:t>
            </a:r>
          </a:p>
          <a:p>
            <a:r>
              <a:rPr lang="en-AU" dirty="0"/>
              <a:t>From 4pm to 8pm has the highest number of death. Number of death happened at night time is about equal to number of death happened at day time despite there is much less traffic. </a:t>
            </a:r>
          </a:p>
          <a:p>
            <a:r>
              <a:rPr lang="en-AU" dirty="0"/>
              <a:t>Driving at night is also a risk factor.</a:t>
            </a:r>
          </a:p>
          <a:p>
            <a:endParaRPr lang="en-AU" dirty="0"/>
          </a:p>
        </p:txBody>
      </p:sp>
      <p:pic>
        <p:nvPicPr>
          <p:cNvPr id="5" name="Picture 4">
            <a:extLst>
              <a:ext uri="{FF2B5EF4-FFF2-40B4-BE49-F238E27FC236}">
                <a16:creationId xmlns:a16="http://schemas.microsoft.com/office/drawing/2014/main" id="{C4306D1F-1243-420D-B15F-3E065F6E5509}"/>
              </a:ext>
            </a:extLst>
          </p:cNvPr>
          <p:cNvPicPr>
            <a:picLocks noChangeAspect="1"/>
          </p:cNvPicPr>
          <p:nvPr/>
        </p:nvPicPr>
        <p:blipFill>
          <a:blip r:embed="rId2"/>
          <a:stretch>
            <a:fillRect/>
          </a:stretch>
        </p:blipFill>
        <p:spPr>
          <a:xfrm>
            <a:off x="5761388" y="1026470"/>
            <a:ext cx="5608806" cy="5570703"/>
          </a:xfrm>
          <a:prstGeom prst="rect">
            <a:avLst/>
          </a:prstGeom>
        </p:spPr>
      </p:pic>
    </p:spTree>
    <p:extLst>
      <p:ext uri="{BB962C8B-B14F-4D97-AF65-F5344CB8AC3E}">
        <p14:creationId xmlns:p14="http://schemas.microsoft.com/office/powerpoint/2010/main" val="14182902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451</TotalTime>
  <Words>810</Words>
  <Application>Microsoft Office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方正姚体</vt:lpstr>
      <vt:lpstr>Trebuchet MS</vt:lpstr>
      <vt:lpstr>Wingdings 3</vt:lpstr>
      <vt:lpstr>Facet</vt:lpstr>
      <vt:lpstr>Motor Vehicle Traffic Crashes Analysis for the USA</vt:lpstr>
      <vt:lpstr>Question of Interests </vt:lpstr>
      <vt:lpstr>Data collection</vt:lpstr>
      <vt:lpstr>Data exploration and clean up.</vt:lpstr>
      <vt:lpstr>Data analysis: Motor Vehicle Crashes over years</vt:lpstr>
      <vt:lpstr>Visualize the fatal crashes over the states</vt:lpstr>
      <vt:lpstr>Top 5 states with highest number of death due to motor vehicle crash.</vt:lpstr>
      <vt:lpstr>Motor Vehicle fatal crashes due to various factors</vt:lpstr>
      <vt:lpstr>Motor vehicle fatal crashes per days and hours</vt:lpstr>
      <vt:lpstr>Drivers gender in fatal crashes </vt:lpstr>
      <vt:lpstr>Fatal crashes per a million of vehicle miles travelled.</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datqu</dc:creator>
  <cp:lastModifiedBy>datqu</cp:lastModifiedBy>
  <cp:revision>58</cp:revision>
  <dcterms:created xsi:type="dcterms:W3CDTF">2022-06-26T05:42:55Z</dcterms:created>
  <dcterms:modified xsi:type="dcterms:W3CDTF">2022-06-27T07:10:51Z</dcterms:modified>
</cp:coreProperties>
</file>