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59" r:id="rId3"/>
    <p:sldId id="267" r:id="rId4"/>
    <p:sldId id="268" r:id="rId5"/>
    <p:sldId id="269" r:id="rId6"/>
    <p:sldId id="270"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88" autoAdjust="0"/>
  </p:normalViewPr>
  <p:slideViewPr>
    <p:cSldViewPr snapToGrid="0">
      <p:cViewPr varScale="1">
        <p:scale>
          <a:sx n="90" d="100"/>
          <a:sy n="90" d="100"/>
        </p:scale>
        <p:origin x="2976" y="9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F4D60-439E-4CF4-8827-7E92A5817937}" type="datetimeFigureOut">
              <a:rPr lang="zh-CN" altLang="en-US" smtClean="0"/>
              <a:t>2022/6/26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2E402-37BB-4B0F-B213-9C92E4DE3270}" type="slidenum">
              <a:rPr lang="zh-CN" altLang="en-US" smtClean="0"/>
              <a:t>‹#›</a:t>
            </a:fld>
            <a:endParaRPr lang="zh-CN" altLang="en-US"/>
          </a:p>
        </p:txBody>
      </p:sp>
    </p:spTree>
    <p:extLst>
      <p:ext uri="{BB962C8B-B14F-4D97-AF65-F5344CB8AC3E}">
        <p14:creationId xmlns:p14="http://schemas.microsoft.com/office/powerpoint/2010/main" val="73498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1</a:t>
            </a:fld>
            <a:endParaRPr lang="zh-CN" altLang="en-US"/>
          </a:p>
        </p:txBody>
      </p:sp>
    </p:spTree>
    <p:extLst>
      <p:ext uri="{BB962C8B-B14F-4D97-AF65-F5344CB8AC3E}">
        <p14:creationId xmlns:p14="http://schemas.microsoft.com/office/powerpoint/2010/main" val="155458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1. train is till a major transportation for both goods and human. </a:t>
            </a:r>
          </a:p>
          <a:p>
            <a:r>
              <a:rPr lang="en-AU" altLang="zh-CN" dirty="0"/>
              <a:t>2. Whether train is safer than other vehicle, no total passenger carried</a:t>
            </a:r>
            <a:endParaRPr lang="zh-CN" altLang="en-US" dirty="0"/>
          </a:p>
          <a:p>
            <a:endParaRPr lang="en-AU" altLang="zh-CN" dirty="0"/>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2</a:t>
            </a:fld>
            <a:endParaRPr lang="zh-CN" altLang="en-US"/>
          </a:p>
        </p:txBody>
      </p:sp>
    </p:spTree>
    <p:extLst>
      <p:ext uri="{BB962C8B-B14F-4D97-AF65-F5344CB8AC3E}">
        <p14:creationId xmlns:p14="http://schemas.microsoft.com/office/powerpoint/2010/main" val="19681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1. Government body, with a form available to record information of each accident</a:t>
            </a:r>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3</a:t>
            </a:fld>
            <a:endParaRPr lang="zh-CN" altLang="en-US"/>
          </a:p>
        </p:txBody>
      </p:sp>
    </p:spTree>
    <p:extLst>
      <p:ext uri="{BB962C8B-B14F-4D97-AF65-F5344CB8AC3E}">
        <p14:creationId xmlns:p14="http://schemas.microsoft.com/office/powerpoint/2010/main" val="2278679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ltLang="zh-CN" dirty="0"/>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4</a:t>
            </a:fld>
            <a:endParaRPr lang="zh-CN" altLang="en-US"/>
          </a:p>
        </p:txBody>
      </p:sp>
    </p:spTree>
    <p:extLst>
      <p:ext uri="{BB962C8B-B14F-4D97-AF65-F5344CB8AC3E}">
        <p14:creationId xmlns:p14="http://schemas.microsoft.com/office/powerpoint/2010/main" val="1862071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altLang="zh-CN" dirty="0"/>
              <a:t>human factors like employee physical condition, train operations</a:t>
            </a:r>
          </a:p>
          <a:p>
            <a:pPr marL="0" indent="0">
              <a:buNone/>
            </a:pPr>
            <a:r>
              <a:rPr lang="en-AU" altLang="zh-CN" dirty="0"/>
              <a:t>      track: track geometry, anchoring, appliances</a:t>
            </a:r>
          </a:p>
          <a:p>
            <a:pPr marL="0" indent="0">
              <a:buNone/>
            </a:pPr>
            <a:r>
              <a:rPr lang="en-AU" altLang="zh-CN" dirty="0"/>
              <a:t>      Miscellaneous like crossing, environment related</a:t>
            </a:r>
            <a:endParaRPr lang="zh-CN" altLang="en-US" dirty="0"/>
          </a:p>
          <a:p>
            <a:endParaRPr lang="en-AU" altLang="zh-CN" dirty="0"/>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5</a:t>
            </a:fld>
            <a:endParaRPr lang="zh-CN" altLang="en-US"/>
          </a:p>
        </p:txBody>
      </p:sp>
    </p:spTree>
    <p:extLst>
      <p:ext uri="{BB962C8B-B14F-4D97-AF65-F5344CB8AC3E}">
        <p14:creationId xmlns:p14="http://schemas.microsoft.com/office/powerpoint/2010/main" val="420354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6</a:t>
            </a:fld>
            <a:endParaRPr lang="zh-CN" altLang="en-US"/>
          </a:p>
        </p:txBody>
      </p:sp>
    </p:spTree>
    <p:extLst>
      <p:ext uri="{BB962C8B-B14F-4D97-AF65-F5344CB8AC3E}">
        <p14:creationId xmlns:p14="http://schemas.microsoft.com/office/powerpoint/2010/main" val="61227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7</a:t>
            </a:fld>
            <a:endParaRPr lang="zh-CN" altLang="en-US"/>
          </a:p>
        </p:txBody>
      </p:sp>
    </p:spTree>
    <p:extLst>
      <p:ext uri="{BB962C8B-B14F-4D97-AF65-F5344CB8AC3E}">
        <p14:creationId xmlns:p14="http://schemas.microsoft.com/office/powerpoint/2010/main" val="146897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No total number of accidents</a:t>
            </a:r>
          </a:p>
          <a:p>
            <a:endParaRPr lang="zh-CN" altLang="en-US" dirty="0"/>
          </a:p>
        </p:txBody>
      </p:sp>
      <p:sp>
        <p:nvSpPr>
          <p:cNvPr id="4" name="Slide Number Placeholder 3"/>
          <p:cNvSpPr>
            <a:spLocks noGrp="1"/>
          </p:cNvSpPr>
          <p:nvPr>
            <p:ph type="sldNum" sz="quarter" idx="5"/>
          </p:nvPr>
        </p:nvSpPr>
        <p:spPr/>
        <p:txBody>
          <a:bodyPr/>
          <a:lstStyle/>
          <a:p>
            <a:fld id="{4032E402-37BB-4B0F-B213-9C92E4DE3270}" type="slidenum">
              <a:rPr lang="zh-CN" altLang="en-US" smtClean="0"/>
              <a:t>8</a:t>
            </a:fld>
            <a:endParaRPr lang="zh-CN" altLang="en-US"/>
          </a:p>
        </p:txBody>
      </p:sp>
    </p:spTree>
    <p:extLst>
      <p:ext uri="{BB962C8B-B14F-4D97-AF65-F5344CB8AC3E}">
        <p14:creationId xmlns:p14="http://schemas.microsoft.com/office/powerpoint/2010/main" val="3146068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9968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23896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007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902883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285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3551187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79062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9443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64884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44557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206906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38164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7694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2775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157361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D7ABC28-2CBC-4DDD-8A3F-87134B1C70DF}" type="datetimeFigureOut">
              <a:rPr lang="zh-CN" altLang="en-US" smtClean="0"/>
              <a:t>2022/6/26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2186564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7ABC28-2CBC-4DDD-8A3F-87134B1C70DF}" type="datetimeFigureOut">
              <a:rPr lang="zh-CN" altLang="en-US" smtClean="0"/>
              <a:t>2022/6/26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08986F-7724-4136-A0AB-A24EEF4656CE}" type="slidenum">
              <a:rPr lang="zh-CN" altLang="en-US" smtClean="0"/>
              <a:t>‹#›</a:t>
            </a:fld>
            <a:endParaRPr lang="zh-CN" altLang="en-US"/>
          </a:p>
        </p:txBody>
      </p:sp>
    </p:spTree>
    <p:extLst>
      <p:ext uri="{BB962C8B-B14F-4D97-AF65-F5344CB8AC3E}">
        <p14:creationId xmlns:p14="http://schemas.microsoft.com/office/powerpoint/2010/main" val="3497436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561F-46C3-13B6-50D5-E6D9B76DE898}"/>
              </a:ext>
            </a:extLst>
          </p:cNvPr>
          <p:cNvSpPr>
            <a:spLocks noGrp="1"/>
          </p:cNvSpPr>
          <p:nvPr>
            <p:ph type="ctrTitle"/>
          </p:nvPr>
        </p:nvSpPr>
        <p:spPr>
          <a:xfrm>
            <a:off x="5060221" y="3307171"/>
            <a:ext cx="5127094" cy="1792760"/>
          </a:xfrm>
        </p:spPr>
        <p:txBody>
          <a:bodyPr>
            <a:normAutofit/>
          </a:bodyPr>
          <a:lstStyle/>
          <a:p>
            <a:pPr algn="l"/>
            <a:r>
              <a:rPr lang="en-AU" altLang="zh-CN" dirty="0"/>
              <a:t>Train Accident Data Analysis</a:t>
            </a:r>
            <a:endParaRPr lang="zh-CN" altLang="en-US" dirty="0"/>
          </a:p>
        </p:txBody>
      </p:sp>
      <p:sp>
        <p:nvSpPr>
          <p:cNvPr id="1031" name="Isosceles Triangle 103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A revolution in railway communication - ITU News">
            <a:extLst>
              <a:ext uri="{FF2B5EF4-FFF2-40B4-BE49-F238E27FC236}">
                <a16:creationId xmlns:a16="http://schemas.microsoft.com/office/drawing/2014/main" id="{540E593E-5C4E-1881-D97A-02B691063A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4666" y="2954588"/>
            <a:ext cx="3765692" cy="250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2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Question of Interests</a:t>
            </a:r>
            <a:endParaRPr lang="zh-CN" altLang="en-US" sz="2400" b="1" dirty="0"/>
          </a:p>
        </p:txBody>
      </p:sp>
      <p:sp>
        <p:nvSpPr>
          <p:cNvPr id="5" name="TextBox 4">
            <a:extLst>
              <a:ext uri="{FF2B5EF4-FFF2-40B4-BE49-F238E27FC236}">
                <a16:creationId xmlns:a16="http://schemas.microsoft.com/office/drawing/2014/main" id="{04DF7B2C-AC18-2EA6-03BC-301F5421D017}"/>
              </a:ext>
            </a:extLst>
          </p:cNvPr>
          <p:cNvSpPr txBox="1"/>
          <p:nvPr/>
        </p:nvSpPr>
        <p:spPr>
          <a:xfrm>
            <a:off x="2169240" y="4628312"/>
            <a:ext cx="5945844" cy="1228478"/>
          </a:xfrm>
          <a:prstGeom prst="rect">
            <a:avLst/>
          </a:prstGeom>
          <a:noFill/>
        </p:spPr>
        <p:txBody>
          <a:bodyPr wrap="square" rtlCol="0">
            <a:spAutoFit/>
          </a:bodyPr>
          <a:lstStyle/>
          <a:p>
            <a:pPr>
              <a:lnSpc>
                <a:spcPct val="200000"/>
              </a:lnSpc>
            </a:pPr>
            <a:r>
              <a:rPr lang="en-AU" altLang="zh-CN" sz="2000" dirty="0"/>
              <a:t>Whether train has become safer in the US, and what can be improved to make it safer? </a:t>
            </a:r>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6780BB9-9B70-4B25-F99C-4DC8FA09F87B}"/>
              </a:ext>
            </a:extLst>
          </p:cNvPr>
          <p:cNvPicPr>
            <a:picLocks noChangeAspect="1"/>
          </p:cNvPicPr>
          <p:nvPr/>
        </p:nvPicPr>
        <p:blipFill>
          <a:blip r:embed="rId3"/>
          <a:stretch>
            <a:fillRect/>
          </a:stretch>
        </p:blipFill>
        <p:spPr>
          <a:xfrm>
            <a:off x="353753" y="1001210"/>
            <a:ext cx="6486968" cy="3243484"/>
          </a:xfrm>
          <a:prstGeom prst="rect">
            <a:avLst/>
          </a:prstGeom>
        </p:spPr>
      </p:pic>
      <p:pic>
        <p:nvPicPr>
          <p:cNvPr id="2052" name="Picture 4" descr="Want to be a better public writer? Celebrate the versatility of the question  mark. - Poynter">
            <a:extLst>
              <a:ext uri="{FF2B5EF4-FFF2-40B4-BE49-F238E27FC236}">
                <a16:creationId xmlns:a16="http://schemas.microsoft.com/office/drawing/2014/main" id="{A6EE58A6-288F-4EFA-522F-B574F53C6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989" y="4855783"/>
            <a:ext cx="1110967" cy="80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1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Strategy &amp; Sourcing</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231F63-0456-B930-25C7-9F39335656C0}"/>
              </a:ext>
            </a:extLst>
          </p:cNvPr>
          <p:cNvSpPr txBox="1"/>
          <p:nvPr/>
        </p:nvSpPr>
        <p:spPr>
          <a:xfrm>
            <a:off x="320849" y="1099060"/>
            <a:ext cx="7372244" cy="369332"/>
          </a:xfrm>
          <a:prstGeom prst="rect">
            <a:avLst/>
          </a:prstGeom>
          <a:noFill/>
        </p:spPr>
        <p:txBody>
          <a:bodyPr wrap="square" rtlCol="0">
            <a:spAutoFit/>
          </a:bodyPr>
          <a:lstStyle/>
          <a:p>
            <a:r>
              <a:rPr lang="en-AU" altLang="zh-CN" dirty="0"/>
              <a:t>Understanding existing train accidents in US: </a:t>
            </a:r>
          </a:p>
        </p:txBody>
      </p:sp>
      <p:sp>
        <p:nvSpPr>
          <p:cNvPr id="8" name="TextBox 7">
            <a:extLst>
              <a:ext uri="{FF2B5EF4-FFF2-40B4-BE49-F238E27FC236}">
                <a16:creationId xmlns:a16="http://schemas.microsoft.com/office/drawing/2014/main" id="{3CF829A7-E330-D54B-0CCC-5A4762BF60E3}"/>
              </a:ext>
            </a:extLst>
          </p:cNvPr>
          <p:cNvSpPr txBox="1"/>
          <p:nvPr/>
        </p:nvSpPr>
        <p:spPr>
          <a:xfrm>
            <a:off x="320849" y="1487049"/>
            <a:ext cx="7372244" cy="923330"/>
          </a:xfrm>
          <a:prstGeom prst="rect">
            <a:avLst/>
          </a:prstGeom>
          <a:noFill/>
        </p:spPr>
        <p:txBody>
          <a:bodyPr wrap="square" rtlCol="0">
            <a:spAutoFit/>
          </a:bodyPr>
          <a:lstStyle/>
          <a:p>
            <a:r>
              <a:rPr lang="en-AU" altLang="zh-CN" b="1" dirty="0">
                <a:solidFill>
                  <a:schemeClr val="accent2">
                    <a:lumMod val="75000"/>
                  </a:schemeClr>
                </a:solidFill>
              </a:rPr>
              <a:t>Whether safe: </a:t>
            </a:r>
          </a:p>
          <a:p>
            <a:pPr marL="285750" indent="-285750">
              <a:buFont typeface="Arial" panose="020B0604020202020204" pitchFamily="34" charset="0"/>
              <a:buChar char="•"/>
            </a:pPr>
            <a:r>
              <a:rPr lang="en-AU" altLang="zh-CN" dirty="0"/>
              <a:t>Investigate total number of accidents against years</a:t>
            </a:r>
          </a:p>
          <a:p>
            <a:pPr marL="285750" indent="-285750">
              <a:buFont typeface="Arial" panose="020B0604020202020204" pitchFamily="34" charset="0"/>
              <a:buChar char="•"/>
            </a:pPr>
            <a:r>
              <a:rPr lang="en-AU" altLang="zh-CN" dirty="0"/>
              <a:t>Investigate total number of fatalities against years</a:t>
            </a:r>
          </a:p>
        </p:txBody>
      </p:sp>
      <p:sp>
        <p:nvSpPr>
          <p:cNvPr id="10" name="TextBox 9">
            <a:extLst>
              <a:ext uri="{FF2B5EF4-FFF2-40B4-BE49-F238E27FC236}">
                <a16:creationId xmlns:a16="http://schemas.microsoft.com/office/drawing/2014/main" id="{6669D4C2-0033-5953-0A2D-5A0379223216}"/>
              </a:ext>
            </a:extLst>
          </p:cNvPr>
          <p:cNvSpPr txBox="1"/>
          <p:nvPr/>
        </p:nvSpPr>
        <p:spPr>
          <a:xfrm>
            <a:off x="320849" y="2525332"/>
            <a:ext cx="7372244" cy="1200329"/>
          </a:xfrm>
          <a:prstGeom prst="rect">
            <a:avLst/>
          </a:prstGeom>
          <a:noFill/>
        </p:spPr>
        <p:txBody>
          <a:bodyPr wrap="square" rtlCol="0">
            <a:spAutoFit/>
          </a:bodyPr>
          <a:lstStyle/>
          <a:p>
            <a:r>
              <a:rPr lang="en-AU" altLang="zh-CN" b="1" dirty="0">
                <a:solidFill>
                  <a:schemeClr val="accent2">
                    <a:lumMod val="75000"/>
                  </a:schemeClr>
                </a:solidFill>
              </a:rPr>
              <a:t>What to be improved: </a:t>
            </a:r>
          </a:p>
          <a:p>
            <a:pPr marL="285750" indent="-285750">
              <a:buFont typeface="Arial" panose="020B0604020202020204" pitchFamily="34" charset="0"/>
              <a:buChar char="•"/>
            </a:pPr>
            <a:r>
              <a:rPr lang="en-AU" altLang="zh-CN" dirty="0"/>
              <a:t>Primary cause for these existing accidents </a:t>
            </a:r>
          </a:p>
          <a:p>
            <a:pPr marL="285750" indent="-285750">
              <a:buFont typeface="Arial" panose="020B0604020202020204" pitchFamily="34" charset="0"/>
              <a:buChar char="•"/>
            </a:pPr>
            <a:r>
              <a:rPr lang="en-AU" altLang="zh-CN" dirty="0"/>
              <a:t>Any location with more accident numbers</a:t>
            </a:r>
          </a:p>
          <a:p>
            <a:pPr marL="285750" indent="-285750">
              <a:buFont typeface="Arial" panose="020B0604020202020204" pitchFamily="34" charset="0"/>
              <a:buChar char="•"/>
            </a:pPr>
            <a:r>
              <a:rPr lang="en-AU" altLang="zh-CN" dirty="0"/>
              <a:t>Any factor is proved to be correlated to fatality </a:t>
            </a:r>
          </a:p>
        </p:txBody>
      </p:sp>
      <p:sp>
        <p:nvSpPr>
          <p:cNvPr id="12" name="TextBox 11">
            <a:extLst>
              <a:ext uri="{FF2B5EF4-FFF2-40B4-BE49-F238E27FC236}">
                <a16:creationId xmlns:a16="http://schemas.microsoft.com/office/drawing/2014/main" id="{C4E9E041-832C-5999-F5C2-A0A8677128D0}"/>
              </a:ext>
            </a:extLst>
          </p:cNvPr>
          <p:cNvSpPr txBox="1"/>
          <p:nvPr/>
        </p:nvSpPr>
        <p:spPr>
          <a:xfrm>
            <a:off x="1760742" y="4632287"/>
            <a:ext cx="7746387" cy="1754326"/>
          </a:xfrm>
          <a:prstGeom prst="rect">
            <a:avLst/>
          </a:prstGeom>
          <a:noFill/>
        </p:spPr>
        <p:txBody>
          <a:bodyPr wrap="square" rtlCol="0">
            <a:spAutoFit/>
          </a:bodyPr>
          <a:lstStyle/>
          <a:p>
            <a:pPr marL="285750" indent="-285750">
              <a:buFont typeface="Arial" panose="020B0604020202020204" pitchFamily="34" charset="0"/>
              <a:buChar char="•"/>
            </a:pPr>
            <a:r>
              <a:rPr lang="en-AU" altLang="zh-CN" u="sng" dirty="0"/>
              <a:t>Primary</a:t>
            </a:r>
            <a:r>
              <a:rPr lang="en-AU" altLang="zh-CN" dirty="0"/>
              <a:t>: </a:t>
            </a:r>
            <a:r>
              <a:rPr lang="en-US" altLang="zh-CN" dirty="0"/>
              <a:t>Rail Equipment Accident/Incident Data from FRA in the US Department of Transportation</a:t>
            </a:r>
            <a:endParaRPr lang="en-AU" altLang="zh-CN" dirty="0"/>
          </a:p>
          <a:p>
            <a:pPr marL="285750" indent="-285750">
              <a:buFont typeface="Arial" panose="020B0604020202020204" pitchFamily="34" charset="0"/>
              <a:buChar char="•"/>
            </a:pPr>
            <a:r>
              <a:rPr lang="en-AU" altLang="zh-CN" u="sng" dirty="0"/>
              <a:t>Info available</a:t>
            </a:r>
            <a:r>
              <a:rPr lang="en-AU" altLang="zh-CN" dirty="0"/>
              <a:t>: recording details of accidents, e.g., time related, equipment type, weather, railroad etc. </a:t>
            </a:r>
          </a:p>
          <a:p>
            <a:pPr marL="285750" indent="-285750">
              <a:buFont typeface="Arial" panose="020B0604020202020204" pitchFamily="34" charset="0"/>
              <a:buChar char="•"/>
            </a:pPr>
            <a:r>
              <a:rPr lang="en-AU" altLang="zh-CN" u="sng" dirty="0"/>
              <a:t>Available records</a:t>
            </a:r>
            <a:r>
              <a:rPr lang="en-AU" altLang="zh-CN" dirty="0"/>
              <a:t>: 214K rows and 159 columns recording from year 1975 till 2022. </a:t>
            </a:r>
          </a:p>
        </p:txBody>
      </p:sp>
      <p:sp>
        <p:nvSpPr>
          <p:cNvPr id="13" name="TextBox 12">
            <a:extLst>
              <a:ext uri="{FF2B5EF4-FFF2-40B4-BE49-F238E27FC236}">
                <a16:creationId xmlns:a16="http://schemas.microsoft.com/office/drawing/2014/main" id="{5EFA5DB3-D3F4-D755-269E-B695B49B9B5C}"/>
              </a:ext>
            </a:extLst>
          </p:cNvPr>
          <p:cNvSpPr txBox="1"/>
          <p:nvPr/>
        </p:nvSpPr>
        <p:spPr>
          <a:xfrm>
            <a:off x="320849" y="4927943"/>
            <a:ext cx="1546938" cy="830997"/>
          </a:xfrm>
          <a:prstGeom prst="rect">
            <a:avLst/>
          </a:prstGeom>
          <a:noFill/>
        </p:spPr>
        <p:txBody>
          <a:bodyPr wrap="square" rtlCol="0">
            <a:spAutoFit/>
          </a:bodyPr>
          <a:lstStyle/>
          <a:p>
            <a:r>
              <a:rPr lang="en-AU" altLang="zh-CN" sz="2400" b="1" dirty="0"/>
              <a:t>Data </a:t>
            </a:r>
          </a:p>
          <a:p>
            <a:r>
              <a:rPr lang="en-AU" altLang="zh-CN" sz="2400" b="1" dirty="0"/>
              <a:t>Source: </a:t>
            </a:r>
          </a:p>
        </p:txBody>
      </p:sp>
    </p:spTree>
    <p:extLst>
      <p:ext uri="{BB962C8B-B14F-4D97-AF65-F5344CB8AC3E}">
        <p14:creationId xmlns:p14="http://schemas.microsoft.com/office/powerpoint/2010/main" val="192850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Total number of accidents &amp; fatalities?</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522363" y="1476416"/>
            <a:ext cx="9557302" cy="1477328"/>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Each row of the dataset is a record, and count rows to get total accidents</a:t>
            </a:r>
          </a:p>
          <a:p>
            <a:pPr marL="285750" indent="-285750">
              <a:buFont typeface="Arial" panose="020B0604020202020204" pitchFamily="34" charset="0"/>
              <a:buChar char="•"/>
            </a:pPr>
            <a:r>
              <a:rPr lang="en-AU" altLang="zh-CN" i="1" dirty="0"/>
              <a:t>“Total Persons Killed” </a:t>
            </a:r>
            <a:r>
              <a:rPr lang="en-AU" altLang="zh-CN" dirty="0"/>
              <a:t>is available and using the sum() function </a:t>
            </a:r>
          </a:p>
          <a:p>
            <a:pPr marL="285750" indent="-285750">
              <a:buFont typeface="Arial" panose="020B0604020202020204" pitchFamily="34" charset="0"/>
              <a:buChar char="•"/>
            </a:pPr>
            <a:r>
              <a:rPr lang="en-AU" altLang="zh-CN" dirty="0"/>
              <a:t>Generate a line plot to show their trending performances</a:t>
            </a:r>
          </a:p>
          <a:p>
            <a:pPr marL="285750" indent="-285750">
              <a:buFont typeface="Arial" panose="020B0604020202020204" pitchFamily="34" charset="0"/>
              <a:buChar char="•"/>
            </a:pPr>
            <a:r>
              <a:rPr lang="en-AU" altLang="zh-CN" dirty="0"/>
              <a:t>10-year average number of accidents and fatalities are calculated to further prove trends</a:t>
            </a:r>
          </a:p>
        </p:txBody>
      </p:sp>
      <p:pic>
        <p:nvPicPr>
          <p:cNvPr id="4" name="Picture 3">
            <a:extLst>
              <a:ext uri="{FF2B5EF4-FFF2-40B4-BE49-F238E27FC236}">
                <a16:creationId xmlns:a16="http://schemas.microsoft.com/office/drawing/2014/main" id="{D3CB1128-B335-21ED-A6BA-DD2D8081D90D}"/>
              </a:ext>
            </a:extLst>
          </p:cNvPr>
          <p:cNvPicPr>
            <a:picLocks noChangeAspect="1"/>
          </p:cNvPicPr>
          <p:nvPr/>
        </p:nvPicPr>
        <p:blipFill>
          <a:blip r:embed="rId3"/>
          <a:stretch>
            <a:fillRect/>
          </a:stretch>
        </p:blipFill>
        <p:spPr>
          <a:xfrm>
            <a:off x="2280713" y="2790447"/>
            <a:ext cx="6706445" cy="3938383"/>
          </a:xfrm>
          <a:prstGeom prst="rect">
            <a:avLst/>
          </a:prstGeom>
        </p:spPr>
      </p:pic>
    </p:spTree>
    <p:extLst>
      <p:ext uri="{BB962C8B-B14F-4D97-AF65-F5344CB8AC3E}">
        <p14:creationId xmlns:p14="http://schemas.microsoft.com/office/powerpoint/2010/main" val="318576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Primary causes for existing train accidents?</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522364" y="1476416"/>
            <a:ext cx="4859080" cy="2585323"/>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a:t>
            </a:r>
            <a:r>
              <a:rPr lang="en-AU" altLang="zh-CN" i="1" dirty="0"/>
              <a:t>Primary Accident Cause Code</a:t>
            </a:r>
            <a:r>
              <a:rPr lang="en-AU" altLang="zh-CN" dirty="0"/>
              <a:t>” is recorded (</a:t>
            </a:r>
            <a:r>
              <a:rPr lang="en-AU" altLang="zh-CN" sz="1600" dirty="0"/>
              <a:t>each accident is only with one primary cause</a:t>
            </a:r>
            <a:r>
              <a:rPr lang="en-AU" altLang="zh-CN" dirty="0"/>
              <a:t>)</a:t>
            </a:r>
          </a:p>
          <a:p>
            <a:pPr marL="285750" indent="-285750">
              <a:buFont typeface="Arial" panose="020B0604020202020204" pitchFamily="34" charset="0"/>
              <a:buChar char="•"/>
            </a:pPr>
            <a:r>
              <a:rPr lang="en-AU" altLang="zh-CN" dirty="0"/>
              <a:t>The file with all codes is available from FRA (390 codes in total), categorized into 5 causes (available below)</a:t>
            </a:r>
          </a:p>
          <a:p>
            <a:pPr marL="285750" indent="-285750">
              <a:buFont typeface="Arial" panose="020B0604020202020204" pitchFamily="34" charset="0"/>
              <a:buChar char="•"/>
            </a:pPr>
            <a:r>
              <a:rPr lang="en-AU" altLang="zh-CN" dirty="0"/>
              <a:t>Generate a bar plot showing the total number of accidents under each cause  </a:t>
            </a:r>
          </a:p>
          <a:p>
            <a:pPr marL="285750" indent="-285750">
              <a:buFont typeface="Arial" panose="020B0604020202020204" pitchFamily="34" charset="0"/>
              <a:buChar char="•"/>
            </a:pPr>
            <a:endParaRPr lang="en-AU" altLang="zh-CN" dirty="0"/>
          </a:p>
        </p:txBody>
      </p:sp>
      <p:pic>
        <p:nvPicPr>
          <p:cNvPr id="5" name="Picture 4">
            <a:extLst>
              <a:ext uri="{FF2B5EF4-FFF2-40B4-BE49-F238E27FC236}">
                <a16:creationId xmlns:a16="http://schemas.microsoft.com/office/drawing/2014/main" id="{48800AA4-FEF5-E689-0825-B5F9B3064193}"/>
              </a:ext>
            </a:extLst>
          </p:cNvPr>
          <p:cNvPicPr>
            <a:picLocks noChangeAspect="1"/>
          </p:cNvPicPr>
          <p:nvPr/>
        </p:nvPicPr>
        <p:blipFill>
          <a:blip r:embed="rId3"/>
          <a:stretch>
            <a:fillRect/>
          </a:stretch>
        </p:blipFill>
        <p:spPr>
          <a:xfrm>
            <a:off x="5543107" y="903653"/>
            <a:ext cx="5953125" cy="5657850"/>
          </a:xfrm>
          <a:prstGeom prst="rect">
            <a:avLst/>
          </a:prstGeom>
        </p:spPr>
      </p:pic>
      <p:pic>
        <p:nvPicPr>
          <p:cNvPr id="15" name="Picture 14">
            <a:extLst>
              <a:ext uri="{FF2B5EF4-FFF2-40B4-BE49-F238E27FC236}">
                <a16:creationId xmlns:a16="http://schemas.microsoft.com/office/drawing/2014/main" id="{44E44AFD-8664-E7C5-9BC3-4C106F9CD99F}"/>
              </a:ext>
            </a:extLst>
          </p:cNvPr>
          <p:cNvPicPr>
            <a:picLocks noChangeAspect="1"/>
          </p:cNvPicPr>
          <p:nvPr/>
        </p:nvPicPr>
        <p:blipFill>
          <a:blip r:embed="rId4"/>
          <a:stretch>
            <a:fillRect/>
          </a:stretch>
        </p:blipFill>
        <p:spPr>
          <a:xfrm>
            <a:off x="510165" y="4073918"/>
            <a:ext cx="5067300" cy="1790700"/>
          </a:xfrm>
          <a:prstGeom prst="rect">
            <a:avLst/>
          </a:prstGeom>
        </p:spPr>
      </p:pic>
      <p:sp>
        <p:nvSpPr>
          <p:cNvPr id="16" name="TextBox 15">
            <a:extLst>
              <a:ext uri="{FF2B5EF4-FFF2-40B4-BE49-F238E27FC236}">
                <a16:creationId xmlns:a16="http://schemas.microsoft.com/office/drawing/2014/main" id="{B215048E-FEF6-272F-D34F-88805AEF1299}"/>
              </a:ext>
            </a:extLst>
          </p:cNvPr>
          <p:cNvSpPr txBox="1"/>
          <p:nvPr/>
        </p:nvSpPr>
        <p:spPr>
          <a:xfrm>
            <a:off x="488006" y="5992395"/>
            <a:ext cx="4336715" cy="261610"/>
          </a:xfrm>
          <a:prstGeom prst="rect">
            <a:avLst/>
          </a:prstGeom>
          <a:noFill/>
        </p:spPr>
        <p:txBody>
          <a:bodyPr wrap="square" rtlCol="0">
            <a:spAutoFit/>
          </a:bodyPr>
          <a:lstStyle/>
          <a:p>
            <a:r>
              <a:rPr lang="en-AU" altLang="zh-CN" sz="1100" dirty="0"/>
              <a:t>Source: FRA Office of Safety Analysis</a:t>
            </a:r>
            <a:endParaRPr lang="zh-CN" altLang="en-US" sz="1100" dirty="0"/>
          </a:p>
        </p:txBody>
      </p:sp>
    </p:spTree>
    <p:extLst>
      <p:ext uri="{BB962C8B-B14F-4D97-AF65-F5344CB8AC3E}">
        <p14:creationId xmlns:p14="http://schemas.microsoft.com/office/powerpoint/2010/main" val="342109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Any location with more accident numbers?</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522364" y="1476416"/>
            <a:ext cx="3496743" cy="2585323"/>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a:t>
            </a:r>
            <a:r>
              <a:rPr lang="en-AU" altLang="zh-CN" i="1" dirty="0"/>
              <a:t>Latitude</a:t>
            </a:r>
            <a:r>
              <a:rPr lang="en-AU" altLang="zh-CN" dirty="0"/>
              <a:t>” &amp; “Longitude” of accident locations are recorded in datasets</a:t>
            </a:r>
          </a:p>
          <a:p>
            <a:pPr marL="285750" indent="-285750">
              <a:buFont typeface="Arial" panose="020B0604020202020204" pitchFamily="34" charset="0"/>
              <a:buChar char="•"/>
            </a:pPr>
            <a:r>
              <a:rPr lang="en-AU" altLang="zh-CN" dirty="0"/>
              <a:t>Generate a heatmap to show any place with higher accident rates</a:t>
            </a:r>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p:txBody>
      </p:sp>
      <p:pic>
        <p:nvPicPr>
          <p:cNvPr id="6" name="Picture 5">
            <a:extLst>
              <a:ext uri="{FF2B5EF4-FFF2-40B4-BE49-F238E27FC236}">
                <a16:creationId xmlns:a16="http://schemas.microsoft.com/office/drawing/2014/main" id="{DD964D6D-3DBC-EB05-A70C-3A45EEE30EA0}"/>
              </a:ext>
            </a:extLst>
          </p:cNvPr>
          <p:cNvPicPr>
            <a:picLocks noChangeAspect="1"/>
          </p:cNvPicPr>
          <p:nvPr/>
        </p:nvPicPr>
        <p:blipFill>
          <a:blip r:embed="rId3"/>
          <a:stretch>
            <a:fillRect/>
          </a:stretch>
        </p:blipFill>
        <p:spPr>
          <a:xfrm>
            <a:off x="4375296" y="1692258"/>
            <a:ext cx="7372243" cy="3858370"/>
          </a:xfrm>
          <a:prstGeom prst="rect">
            <a:avLst/>
          </a:prstGeom>
        </p:spPr>
      </p:pic>
    </p:spTree>
    <p:extLst>
      <p:ext uri="{BB962C8B-B14F-4D97-AF65-F5344CB8AC3E}">
        <p14:creationId xmlns:p14="http://schemas.microsoft.com/office/powerpoint/2010/main" val="226595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Data Manipulation &amp; Analysis</a:t>
            </a:r>
            <a:endParaRPr lang="zh-CN" altLang="en-US" sz="2400" b="1" dirty="0"/>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F829A7-E330-D54B-0CCC-5A4762BF60E3}"/>
              </a:ext>
            </a:extLst>
          </p:cNvPr>
          <p:cNvSpPr txBox="1"/>
          <p:nvPr/>
        </p:nvSpPr>
        <p:spPr>
          <a:xfrm>
            <a:off x="586662" y="993382"/>
            <a:ext cx="7372244" cy="369332"/>
          </a:xfrm>
          <a:prstGeom prst="rect">
            <a:avLst/>
          </a:prstGeom>
          <a:noFill/>
        </p:spPr>
        <p:txBody>
          <a:bodyPr wrap="square" rtlCol="0">
            <a:spAutoFit/>
          </a:bodyPr>
          <a:lstStyle/>
          <a:p>
            <a:r>
              <a:rPr lang="en-AU" altLang="zh-CN" dirty="0"/>
              <a:t>Any factor is proved to be correlated to fatality? </a:t>
            </a:r>
          </a:p>
        </p:txBody>
      </p:sp>
      <p:sp>
        <p:nvSpPr>
          <p:cNvPr id="3" name="Arrow: Right 2">
            <a:extLst>
              <a:ext uri="{FF2B5EF4-FFF2-40B4-BE49-F238E27FC236}">
                <a16:creationId xmlns:a16="http://schemas.microsoft.com/office/drawing/2014/main" id="{4DA0988F-89CA-6976-F108-D1450881A8C3}"/>
              </a:ext>
            </a:extLst>
          </p:cNvPr>
          <p:cNvSpPr/>
          <p:nvPr/>
        </p:nvSpPr>
        <p:spPr>
          <a:xfrm>
            <a:off x="119333" y="993382"/>
            <a:ext cx="403031"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3DD0FF21-AFE4-F30E-1EC9-8650F03F9A2F}"/>
              </a:ext>
            </a:extLst>
          </p:cNvPr>
          <p:cNvSpPr txBox="1"/>
          <p:nvPr/>
        </p:nvSpPr>
        <p:spPr>
          <a:xfrm>
            <a:off x="491806" y="1591120"/>
            <a:ext cx="5604194" cy="3139321"/>
          </a:xfrm>
          <a:prstGeom prst="rect">
            <a:avLst/>
          </a:prstGeom>
          <a:noFill/>
        </p:spPr>
        <p:txBody>
          <a:bodyPr wrap="square" rtlCol="0">
            <a:spAutoFit/>
          </a:bodyPr>
          <a:lstStyle/>
          <a:p>
            <a:pPr marL="285750" indent="-285750">
              <a:buFont typeface="Arial" panose="020B0604020202020204" pitchFamily="34" charset="0"/>
              <a:buChar char="•"/>
            </a:pPr>
            <a:r>
              <a:rPr lang="en-AU" altLang="zh-CN" dirty="0"/>
              <a:t>“Train Speed” is available, and there are 214154 records with speed info for recorded 47 years (</a:t>
            </a:r>
            <a:r>
              <a:rPr lang="en-AU" altLang="zh-CN" sz="1600" dirty="0"/>
              <a:t>the max 545 mph is ignored</a:t>
            </a:r>
            <a:r>
              <a:rPr lang="en-AU" altLang="zh-CN" dirty="0"/>
              <a:t>)</a:t>
            </a:r>
          </a:p>
          <a:p>
            <a:pPr marL="285750" indent="-285750">
              <a:buFont typeface="Arial" panose="020B0604020202020204" pitchFamily="34" charset="0"/>
              <a:buChar char="•"/>
            </a:pPr>
            <a:r>
              <a:rPr lang="en-AU" altLang="zh-CN" dirty="0"/>
              <a:t>Speed is divided into 4 segments: </a:t>
            </a:r>
          </a:p>
          <a:p>
            <a:r>
              <a:rPr lang="en-AU" altLang="zh-CN" dirty="0"/>
              <a:t>    0-30 mph; 31-60 mph; 61-100 mph; over 100mph</a:t>
            </a:r>
          </a:p>
          <a:p>
            <a:pPr marL="285750" indent="-285750">
              <a:buFont typeface="Arial" panose="020B0604020202020204" pitchFamily="34" charset="0"/>
              <a:buChar char="•"/>
            </a:pPr>
            <a:r>
              <a:rPr lang="en-AU" altLang="zh-CN" dirty="0"/>
              <a:t>Scatter plots and linear regression are adopted to qualitatively and quantitatively see whether any correlations (all absolute r_values are below 0.2)</a:t>
            </a:r>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a:p>
            <a:pPr marL="285750" indent="-285750">
              <a:buFont typeface="Arial" panose="020B0604020202020204" pitchFamily="34" charset="0"/>
              <a:buChar char="•"/>
            </a:pPr>
            <a:endParaRPr lang="en-AU" altLang="zh-CN" dirty="0"/>
          </a:p>
        </p:txBody>
      </p:sp>
      <p:pic>
        <p:nvPicPr>
          <p:cNvPr id="1026" name="Picture 2">
            <a:extLst>
              <a:ext uri="{FF2B5EF4-FFF2-40B4-BE49-F238E27FC236}">
                <a16:creationId xmlns:a16="http://schemas.microsoft.com/office/drawing/2014/main" id="{5336258E-8BB2-005A-FD2B-D050074A1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743" y="1591120"/>
            <a:ext cx="2549697" cy="1855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5611D95-DB98-132D-62DF-6A7AA5EAA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2612" y="1591120"/>
            <a:ext cx="2547583" cy="185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F362AEE-D80B-B0C9-DAAC-C9DDE882C6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5743" y="3909934"/>
            <a:ext cx="2549697" cy="18555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21DF987-D7A9-A481-F1B4-A0CA369ADA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2612" y="3909934"/>
            <a:ext cx="2547582" cy="18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75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4399A-B43E-CB3B-3A07-757686F8DA3C}"/>
              </a:ext>
            </a:extLst>
          </p:cNvPr>
          <p:cNvSpPr txBox="1"/>
          <p:nvPr/>
        </p:nvSpPr>
        <p:spPr>
          <a:xfrm>
            <a:off x="183631" y="296497"/>
            <a:ext cx="5450305" cy="461665"/>
          </a:xfrm>
          <a:prstGeom prst="rect">
            <a:avLst/>
          </a:prstGeom>
          <a:noFill/>
        </p:spPr>
        <p:txBody>
          <a:bodyPr wrap="square" rtlCol="0">
            <a:spAutoFit/>
          </a:bodyPr>
          <a:lstStyle/>
          <a:p>
            <a:r>
              <a:rPr lang="en-AU" altLang="zh-CN" sz="2400" b="1" dirty="0"/>
              <a:t>Summary</a:t>
            </a:r>
            <a:endParaRPr lang="zh-CN" altLang="en-US" sz="2400" b="1" dirty="0"/>
          </a:p>
        </p:txBody>
      </p:sp>
      <p:sp>
        <p:nvSpPr>
          <p:cNvPr id="5" name="TextBox 4">
            <a:extLst>
              <a:ext uri="{FF2B5EF4-FFF2-40B4-BE49-F238E27FC236}">
                <a16:creationId xmlns:a16="http://schemas.microsoft.com/office/drawing/2014/main" id="{04DF7B2C-AC18-2EA6-03BC-301F5421D017}"/>
              </a:ext>
            </a:extLst>
          </p:cNvPr>
          <p:cNvSpPr txBox="1"/>
          <p:nvPr/>
        </p:nvSpPr>
        <p:spPr>
          <a:xfrm>
            <a:off x="1179547" y="1258035"/>
            <a:ext cx="11012453" cy="1938992"/>
          </a:xfrm>
          <a:prstGeom prst="rect">
            <a:avLst/>
          </a:prstGeom>
          <a:noFill/>
        </p:spPr>
        <p:txBody>
          <a:bodyPr wrap="square" rtlCol="0">
            <a:spAutoFit/>
          </a:bodyPr>
          <a:lstStyle/>
          <a:p>
            <a:r>
              <a:rPr lang="en-AU" altLang="zh-CN" sz="2000" dirty="0"/>
              <a:t>The total number of train accidents has reduced to an average level of 2,500 for 10 years (2012-2021) from an average level of 3,500 (1992-2001, 2002-2011); while for fatalities, the 10-year average level has reduced from 80 (1992-2001, 2002-2011) to 65 (2012-2021).</a:t>
            </a:r>
          </a:p>
          <a:p>
            <a:r>
              <a:rPr lang="en-AU" altLang="zh-CN" sz="2000" dirty="0"/>
              <a:t>The data imply that in the US train has become safer between 2012 – 2021, but some limitations of this conclusion include impacts of covid-19 with fewer train movements are not considered. </a:t>
            </a:r>
          </a:p>
        </p:txBody>
      </p:sp>
      <p:cxnSp>
        <p:nvCxnSpPr>
          <p:cNvPr id="9" name="Straight Connector 8">
            <a:extLst>
              <a:ext uri="{FF2B5EF4-FFF2-40B4-BE49-F238E27FC236}">
                <a16:creationId xmlns:a16="http://schemas.microsoft.com/office/drawing/2014/main" id="{88754F9A-A182-D93C-FBEB-89E61C580C50}"/>
              </a:ext>
            </a:extLst>
          </p:cNvPr>
          <p:cNvCxnSpPr>
            <a:cxnSpLocks/>
          </p:cNvCxnSpPr>
          <p:nvPr/>
        </p:nvCxnSpPr>
        <p:spPr>
          <a:xfrm>
            <a:off x="0" y="764975"/>
            <a:ext cx="48590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59A9DC-CECF-C197-4779-321C52CB1F5A}"/>
              </a:ext>
            </a:extLst>
          </p:cNvPr>
          <p:cNvSpPr txBox="1"/>
          <p:nvPr/>
        </p:nvSpPr>
        <p:spPr>
          <a:xfrm>
            <a:off x="1179547" y="4150671"/>
            <a:ext cx="10684556" cy="1631216"/>
          </a:xfrm>
          <a:prstGeom prst="rect">
            <a:avLst/>
          </a:prstGeom>
          <a:noFill/>
        </p:spPr>
        <p:txBody>
          <a:bodyPr wrap="square" rtlCol="0">
            <a:spAutoFit/>
          </a:bodyPr>
          <a:lstStyle/>
          <a:p>
            <a:r>
              <a:rPr lang="en-AU" altLang="zh-CN" sz="2000" dirty="0"/>
              <a:t>The human factor is the primary cause for years between 2012-2021, specifically among 24,832 accidents 38.9% is due to human factors; location-wise, many major cities like New York, Chicago, and Houston are still with high occurrences, which suggests that more resources may be invested on staff training and these cities to improve overall train safety in the US. </a:t>
            </a:r>
          </a:p>
        </p:txBody>
      </p:sp>
      <p:pic>
        <p:nvPicPr>
          <p:cNvPr id="2050" name="Picture 2" descr="Basic Handgun Safety">
            <a:extLst>
              <a:ext uri="{FF2B5EF4-FFF2-40B4-BE49-F238E27FC236}">
                <a16:creationId xmlns:a16="http://schemas.microsoft.com/office/drawing/2014/main" id="{C1808814-AE5F-9B10-C776-0EBB10CBF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62" y="1669312"/>
            <a:ext cx="888896" cy="8888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elaide to improve public transport for blind and low vision passengers •  Glam Adelaide">
            <a:extLst>
              <a:ext uri="{FF2B5EF4-FFF2-40B4-BE49-F238E27FC236}">
                <a16:creationId xmlns:a16="http://schemas.microsoft.com/office/drawing/2014/main" id="{48DF15B5-DEC9-3A24-3C19-74B146C9A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62" y="4299792"/>
            <a:ext cx="999585" cy="133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531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TotalTime>
  <Words>627</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vt:lpstr>
      <vt:lpstr>Arial</vt:lpstr>
      <vt:lpstr>Trebuchet MS</vt:lpstr>
      <vt:lpstr>Wingdings 3</vt:lpstr>
      <vt:lpstr>Facet</vt:lpstr>
      <vt:lpstr>Train Accident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Accident Data Analysis</dc:title>
  <dc:creator>Maozhu Tang</dc:creator>
  <cp:lastModifiedBy>Maozhu Tang</cp:lastModifiedBy>
  <cp:revision>30</cp:revision>
  <dcterms:created xsi:type="dcterms:W3CDTF">2022-06-25T23:10:07Z</dcterms:created>
  <dcterms:modified xsi:type="dcterms:W3CDTF">2022-06-26T03:32:35Z</dcterms:modified>
</cp:coreProperties>
</file>