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sldIdLst>
    <p:sldId id="256" r:id="rId5"/>
    <p:sldId id="283" r:id="rId6"/>
    <p:sldId id="285" r:id="rId7"/>
    <p:sldId id="289" r:id="rId8"/>
    <p:sldId id="286" r:id="rId9"/>
    <p:sldId id="287" r:id="rId10"/>
    <p:sldId id="288" r:id="rId11"/>
    <p:sldId id="290" r:id="rId12"/>
    <p:sldId id="291" r:id="rId13"/>
    <p:sldId id="284" r:id="rId14"/>
    <p:sldId id="257" r:id="rId15"/>
    <p:sldId id="258" r:id="rId16"/>
    <p:sldId id="259" r:id="rId17"/>
    <p:sldId id="260" r:id="rId18"/>
    <p:sldId id="261" r:id="rId19"/>
    <p:sldId id="262" r:id="rId20"/>
    <p:sldId id="263" r:id="rId21"/>
    <p:sldId id="264" r:id="rId22"/>
    <p:sldId id="265" r:id="rId23"/>
    <p:sldId id="266" r:id="rId24"/>
    <p:sldId id="268" r:id="rId25"/>
    <p:sldId id="270" r:id="rId26"/>
    <p:sldId id="271" r:id="rId27"/>
    <p:sldId id="272" r:id="rId28"/>
    <p:sldId id="273" r:id="rId29"/>
    <p:sldId id="274" r:id="rId30"/>
    <p:sldId id="275" r:id="rId31"/>
    <p:sldId id="277" r:id="rId32"/>
    <p:sldId id="278" r:id="rId33"/>
    <p:sldId id="279" r:id="rId34"/>
    <p:sldId id="280" r:id="rId35"/>
    <p:sldId id="281" r:id="rId36"/>
    <p:sldId id="28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94660"/>
  </p:normalViewPr>
  <p:slideViewPr>
    <p:cSldViewPr snapToGrid="0">
      <p:cViewPr varScale="1">
        <p:scale>
          <a:sx n="78" d="100"/>
          <a:sy n="78" d="100"/>
        </p:scale>
        <p:origin x="1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11/1/2024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oleObject" Target="../embeddings/oleObject2.bin"/><Relationship Id="rId1" Type="http://schemas.openxmlformats.org/officeDocument/2006/relationships/slideLayout" Target="../slideLayouts/slideLayout8.xml"/><Relationship Id="rId6" Type="http://schemas.openxmlformats.org/officeDocument/2006/relationships/oleObject" Target="../embeddings/oleObject4.bin"/><Relationship Id="rId5" Type="http://schemas.openxmlformats.org/officeDocument/2006/relationships/image" Target="../media/image11.emf"/><Relationship Id="rId10" Type="http://schemas.openxmlformats.org/officeDocument/2006/relationships/image" Target="../media/image15.png"/><Relationship Id="rId4" Type="http://schemas.openxmlformats.org/officeDocument/2006/relationships/oleObject" Target="../embeddings/oleObject3.bin"/><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w3schools.com/js/js_array_methods.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7DA82-EDC8-2C13-6A3B-85E3F0E4B134}"/>
              </a:ext>
            </a:extLst>
          </p:cNvPr>
          <p:cNvSpPr>
            <a:spLocks noGrp="1"/>
          </p:cNvSpPr>
          <p:nvPr>
            <p:ph type="ctrTitle"/>
          </p:nvPr>
        </p:nvSpPr>
        <p:spPr>
          <a:xfrm>
            <a:off x="5458969" y="2386744"/>
            <a:ext cx="5928358" cy="1645920"/>
          </a:xfrm>
        </p:spPr>
        <p:txBody>
          <a:bodyPr>
            <a:normAutofit/>
          </a:bodyPr>
          <a:lstStyle/>
          <a:p>
            <a:r>
              <a:rPr lang="es-ES" dirty="0"/>
              <a:t>REPASO JAVASCRIPT BÁSICO</a:t>
            </a:r>
            <a:endParaRPr lang="es-AR" dirty="0"/>
          </a:p>
        </p:txBody>
      </p:sp>
      <p:sp>
        <p:nvSpPr>
          <p:cNvPr id="3" name="Subtítulo 2">
            <a:extLst>
              <a:ext uri="{FF2B5EF4-FFF2-40B4-BE49-F238E27FC236}">
                <a16:creationId xmlns:a16="http://schemas.microsoft.com/office/drawing/2014/main" id="{CE4E7960-475A-A3A4-8BC1-67510BF83CCF}"/>
              </a:ext>
            </a:extLst>
          </p:cNvPr>
          <p:cNvSpPr>
            <a:spLocks noGrp="1"/>
          </p:cNvSpPr>
          <p:nvPr>
            <p:ph type="subTitle" idx="1"/>
          </p:nvPr>
        </p:nvSpPr>
        <p:spPr>
          <a:xfrm>
            <a:off x="5458969" y="4352544"/>
            <a:ext cx="5928358" cy="1239894"/>
          </a:xfrm>
        </p:spPr>
        <p:txBody>
          <a:bodyPr>
            <a:normAutofit/>
          </a:bodyPr>
          <a:lstStyle/>
          <a:p>
            <a:r>
              <a:rPr lang="es-ES" dirty="0"/>
              <a:t>Para </a:t>
            </a:r>
            <a:r>
              <a:rPr lang="es-ES" dirty="0" err="1"/>
              <a:t>ifs</a:t>
            </a:r>
            <a:r>
              <a:rPr lang="es-ES" dirty="0"/>
              <a:t>, funciones, Arrays, métodos de Arrays y objetos.</a:t>
            </a:r>
            <a:endParaRPr lang="es-AR" dirty="0"/>
          </a:p>
        </p:txBody>
      </p:sp>
      <p:pic>
        <p:nvPicPr>
          <p:cNvPr id="5" name="Picture 4" descr="Persona escribiendo en un bloc de notas">
            <a:extLst>
              <a:ext uri="{FF2B5EF4-FFF2-40B4-BE49-F238E27FC236}">
                <a16:creationId xmlns:a16="http://schemas.microsoft.com/office/drawing/2014/main" id="{66C70686-1956-CCEB-2897-D822CB084BE6}"/>
              </a:ext>
            </a:extLst>
          </p:cNvPr>
          <p:cNvPicPr>
            <a:picLocks noChangeAspect="1"/>
          </p:cNvPicPr>
          <p:nvPr/>
        </p:nvPicPr>
        <p:blipFill>
          <a:blip r:embed="rId2"/>
          <a:srcRect l="26800" r="19416"/>
          <a:stretch/>
        </p:blipFill>
        <p:spPr>
          <a:xfrm>
            <a:off x="20" y="10"/>
            <a:ext cx="4654277" cy="6857990"/>
          </a:xfrm>
          <a:prstGeom prst="rect">
            <a:avLst/>
          </a:prstGeom>
        </p:spPr>
      </p:pic>
    </p:spTree>
    <p:extLst>
      <p:ext uri="{BB962C8B-B14F-4D97-AF65-F5344CB8AC3E}">
        <p14:creationId xmlns:p14="http://schemas.microsoft.com/office/powerpoint/2010/main" val="5282532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23F57D1-6A64-B4C5-3B44-E6DEC7311C93}"/>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¿Cómo puedo usar un if y un else?</a:t>
            </a:r>
          </a:p>
        </p:txBody>
      </p:sp>
      <p:pic>
        <p:nvPicPr>
          <p:cNvPr id="5" name="Imagen 4">
            <a:extLst>
              <a:ext uri="{FF2B5EF4-FFF2-40B4-BE49-F238E27FC236}">
                <a16:creationId xmlns:a16="http://schemas.microsoft.com/office/drawing/2014/main" id="{5A2E6031-83DA-5EB8-F039-649F532A4990}"/>
              </a:ext>
            </a:extLst>
          </p:cNvPr>
          <p:cNvPicPr>
            <a:picLocks noChangeAspect="1"/>
          </p:cNvPicPr>
          <p:nvPr/>
        </p:nvPicPr>
        <p:blipFill>
          <a:blip r:embed="rId2"/>
          <a:stretch>
            <a:fillRect/>
          </a:stretch>
        </p:blipFill>
        <p:spPr>
          <a:xfrm>
            <a:off x="3028459" y="2482596"/>
            <a:ext cx="6146755" cy="29306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8640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AB811-64AF-3715-C377-7481EC31826E}"/>
              </a:ext>
            </a:extLst>
          </p:cNvPr>
          <p:cNvSpPr>
            <a:spLocks noGrp="1"/>
          </p:cNvSpPr>
          <p:nvPr>
            <p:ph type="title"/>
          </p:nvPr>
        </p:nvSpPr>
        <p:spPr/>
        <p:txBody>
          <a:bodyPr/>
          <a:lstStyle/>
          <a:p>
            <a:r>
              <a:rPr lang="es-ES" dirty="0"/>
              <a:t>¿Qué es una función?</a:t>
            </a:r>
            <a:endParaRPr lang="es-AR" dirty="0"/>
          </a:p>
        </p:txBody>
      </p:sp>
      <p:sp>
        <p:nvSpPr>
          <p:cNvPr id="3" name="Marcador de contenido 2">
            <a:extLst>
              <a:ext uri="{FF2B5EF4-FFF2-40B4-BE49-F238E27FC236}">
                <a16:creationId xmlns:a16="http://schemas.microsoft.com/office/drawing/2014/main" id="{B474E57E-1441-AC16-ADF0-A11E5A9C46CE}"/>
              </a:ext>
            </a:extLst>
          </p:cNvPr>
          <p:cNvSpPr>
            <a:spLocks noGrp="1"/>
          </p:cNvSpPr>
          <p:nvPr>
            <p:ph idx="1"/>
          </p:nvPr>
        </p:nvSpPr>
        <p:spPr/>
        <p:txBody>
          <a:bodyPr/>
          <a:lstStyle/>
          <a:p>
            <a:r>
              <a:rPr lang="es-ES" dirty="0"/>
              <a:t>Al igual que las funciones matemáticas, las funciones en </a:t>
            </a:r>
            <a:r>
              <a:rPr lang="es-ES" dirty="0" err="1"/>
              <a:t>Javascript</a:t>
            </a:r>
            <a:r>
              <a:rPr lang="es-ES" dirty="0"/>
              <a:t> son un conjunto de acciones que (generalmente) transforma información, con algunas particularidades que explicaré a continuación. Pueden pensarla como una función de una curva f(x) = y.</a:t>
            </a:r>
            <a:endParaRPr lang="es-AR" dirty="0"/>
          </a:p>
        </p:txBody>
      </p:sp>
      <p:pic>
        <p:nvPicPr>
          <p:cNvPr id="1026" name="Picture 2" descr="10.2. Calling Functions — LaunchCode's LCHS documentation">
            <a:extLst>
              <a:ext uri="{FF2B5EF4-FFF2-40B4-BE49-F238E27FC236}">
                <a16:creationId xmlns:a16="http://schemas.microsoft.com/office/drawing/2014/main" id="{0317FD93-D892-C049-20E4-3B1E6F050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992" y="3884069"/>
            <a:ext cx="5868015" cy="1968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50103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F2B827-9CE3-67CE-BCE4-AB9F7A824107}"/>
              </a:ext>
            </a:extLst>
          </p:cNvPr>
          <p:cNvSpPr>
            <a:spLocks noGrp="1"/>
          </p:cNvSpPr>
          <p:nvPr>
            <p:ph type="title"/>
          </p:nvPr>
        </p:nvSpPr>
        <p:spPr/>
        <p:txBody>
          <a:bodyPr/>
          <a:lstStyle/>
          <a:p>
            <a:r>
              <a:rPr lang="es-ES" dirty="0"/>
              <a:t>Partes de las funciones</a:t>
            </a:r>
            <a:endParaRPr lang="es-AR" dirty="0"/>
          </a:p>
        </p:txBody>
      </p:sp>
      <p:graphicFrame>
        <p:nvGraphicFramePr>
          <p:cNvPr id="5" name="Objeto 4">
            <a:extLst>
              <a:ext uri="{FF2B5EF4-FFF2-40B4-BE49-F238E27FC236}">
                <a16:creationId xmlns:a16="http://schemas.microsoft.com/office/drawing/2014/main" id="{D124ADB2-F561-CF36-ED6A-D3E5A2F7A44C}"/>
              </a:ext>
            </a:extLst>
          </p:cNvPr>
          <p:cNvGraphicFramePr>
            <a:graphicFrameLocks noChangeAspect="1"/>
          </p:cNvGraphicFramePr>
          <p:nvPr>
            <p:extLst>
              <p:ext uri="{D42A27DB-BD31-4B8C-83A1-F6EECF244321}">
                <p14:modId xmlns:p14="http://schemas.microsoft.com/office/powerpoint/2010/main" val="1917776172"/>
              </p:ext>
            </p:extLst>
          </p:nvPr>
        </p:nvGraphicFramePr>
        <p:xfrm>
          <a:off x="2625554" y="2190736"/>
          <a:ext cx="6940892" cy="2091758"/>
        </p:xfrm>
        <a:graphic>
          <a:graphicData uri="http://schemas.openxmlformats.org/presentationml/2006/ole">
            <mc:AlternateContent xmlns:mc="http://schemas.openxmlformats.org/markup-compatibility/2006">
              <mc:Choice xmlns:v="urn:schemas-microsoft-com:vml" Requires="v">
                <p:oleObj name="Image" r:id="rId2" imgW="14731622" imgH="4436735" progId="Photoshop.Image.16">
                  <p:embed/>
                </p:oleObj>
              </mc:Choice>
              <mc:Fallback>
                <p:oleObj name="Image" r:id="rId2" imgW="14731622" imgH="4436735" progId="Photoshop.Image.16">
                  <p:embed/>
                  <p:pic>
                    <p:nvPicPr>
                      <p:cNvPr id="0" name=""/>
                      <p:cNvPicPr/>
                      <p:nvPr/>
                    </p:nvPicPr>
                    <p:blipFill>
                      <a:blip r:embed="rId3"/>
                      <a:stretch>
                        <a:fillRect/>
                      </a:stretch>
                    </p:blipFill>
                    <p:spPr>
                      <a:xfrm>
                        <a:off x="2625554" y="2190736"/>
                        <a:ext cx="6940892" cy="2091758"/>
                      </a:xfrm>
                      <a:prstGeom prst="rect">
                        <a:avLst/>
                      </a:prstGeom>
                    </p:spPr>
                  </p:pic>
                </p:oleObj>
              </mc:Fallback>
            </mc:AlternateContent>
          </a:graphicData>
        </a:graphic>
      </p:graphicFrame>
      <p:pic>
        <p:nvPicPr>
          <p:cNvPr id="7" name="Imagen 6">
            <a:extLst>
              <a:ext uri="{FF2B5EF4-FFF2-40B4-BE49-F238E27FC236}">
                <a16:creationId xmlns:a16="http://schemas.microsoft.com/office/drawing/2014/main" id="{9DA711A7-5F94-82F4-D1E2-4CCEAF30B013}"/>
              </a:ext>
            </a:extLst>
          </p:cNvPr>
          <p:cNvPicPr>
            <a:picLocks noChangeAspect="1"/>
          </p:cNvPicPr>
          <p:nvPr/>
        </p:nvPicPr>
        <p:blipFill>
          <a:blip r:embed="rId4"/>
          <a:stretch>
            <a:fillRect/>
          </a:stretch>
        </p:blipFill>
        <p:spPr>
          <a:xfrm>
            <a:off x="3106298" y="4319818"/>
            <a:ext cx="5830114" cy="18671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7684520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A5A7F9-6D92-038E-2A3A-887F44B78E7B}"/>
              </a:ext>
            </a:extLst>
          </p:cNvPr>
          <p:cNvSpPr>
            <a:spLocks noGrp="1"/>
          </p:cNvSpPr>
          <p:nvPr>
            <p:ph type="title"/>
          </p:nvPr>
        </p:nvSpPr>
        <p:spPr/>
        <p:txBody>
          <a:bodyPr>
            <a:normAutofit fontScale="90000"/>
          </a:bodyPr>
          <a:lstStyle/>
          <a:p>
            <a:r>
              <a:rPr lang="es-ES" dirty="0"/>
              <a:t>¿Todas las funciones deben tener un parámetro y retorno?</a:t>
            </a:r>
            <a:endParaRPr lang="es-AR" dirty="0"/>
          </a:p>
        </p:txBody>
      </p:sp>
      <p:sp>
        <p:nvSpPr>
          <p:cNvPr id="3" name="Marcador de texto 2">
            <a:extLst>
              <a:ext uri="{FF2B5EF4-FFF2-40B4-BE49-F238E27FC236}">
                <a16:creationId xmlns:a16="http://schemas.microsoft.com/office/drawing/2014/main" id="{80C99EE4-ECA5-5B02-1DA1-FDECDEC033F3}"/>
              </a:ext>
            </a:extLst>
          </p:cNvPr>
          <p:cNvSpPr>
            <a:spLocks noGrp="1"/>
          </p:cNvSpPr>
          <p:nvPr>
            <p:ph type="body" idx="1"/>
          </p:nvPr>
        </p:nvSpPr>
        <p:spPr>
          <a:xfrm>
            <a:off x="2695194" y="4352465"/>
            <a:ext cx="6801612" cy="2178964"/>
          </a:xfrm>
        </p:spPr>
        <p:txBody>
          <a:bodyPr>
            <a:normAutofit/>
          </a:bodyPr>
          <a:lstStyle/>
          <a:p>
            <a:pPr algn="ctr"/>
            <a:r>
              <a:rPr lang="es-ES" dirty="0"/>
              <a:t>A diferencia de una función matemática, las funciones en programación no necesariamente debe ser un flujo de datos en donde se ingresa, transforma y devuelve algo. </a:t>
            </a:r>
          </a:p>
          <a:p>
            <a:pPr algn="ctr"/>
            <a:endParaRPr lang="es-ES" dirty="0"/>
          </a:p>
          <a:p>
            <a:pPr algn="ctr"/>
            <a:r>
              <a:rPr lang="es-ES" dirty="0"/>
              <a:t>Tener o no parámetros o retorno no es obligatorio.</a:t>
            </a:r>
          </a:p>
        </p:txBody>
      </p:sp>
    </p:spTree>
    <p:extLst>
      <p:ext uri="{BB962C8B-B14F-4D97-AF65-F5344CB8AC3E}">
        <p14:creationId xmlns:p14="http://schemas.microsoft.com/office/powerpoint/2010/main" val="178940276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a:extLst>
              <a:ext uri="{FF2B5EF4-FFF2-40B4-BE49-F238E27FC236}">
                <a16:creationId xmlns:a16="http://schemas.microsoft.com/office/drawing/2014/main" id="{E2C276CC-A193-643F-BCD5-2F24791B941B}"/>
              </a:ext>
            </a:extLst>
          </p:cNvPr>
          <p:cNvGraphicFramePr>
            <a:graphicFrameLocks noChangeAspect="1"/>
          </p:cNvGraphicFramePr>
          <p:nvPr>
            <p:extLst>
              <p:ext uri="{D42A27DB-BD31-4B8C-83A1-F6EECF244321}">
                <p14:modId xmlns:p14="http://schemas.microsoft.com/office/powerpoint/2010/main" val="3076678162"/>
              </p:ext>
            </p:extLst>
          </p:nvPr>
        </p:nvGraphicFramePr>
        <p:xfrm>
          <a:off x="6836224" y="224278"/>
          <a:ext cx="4647293" cy="1856936"/>
        </p:xfrm>
        <a:graphic>
          <a:graphicData uri="http://schemas.openxmlformats.org/presentationml/2006/ole">
            <mc:AlternateContent xmlns:mc="http://schemas.openxmlformats.org/markup-compatibility/2006">
              <mc:Choice xmlns:v="urn:schemas-microsoft-com:vml" Requires="v">
                <p:oleObj name="Image" r:id="rId2" imgW="10425861" imgH="4165968" progId="Photoshop.Image.16">
                  <p:embed/>
                </p:oleObj>
              </mc:Choice>
              <mc:Fallback>
                <p:oleObj name="Image" r:id="rId2" imgW="10425861" imgH="4165968" progId="Photoshop.Image.16">
                  <p:embed/>
                  <p:pic>
                    <p:nvPicPr>
                      <p:cNvPr id="0" name=""/>
                      <p:cNvPicPr/>
                      <p:nvPr/>
                    </p:nvPicPr>
                    <p:blipFill>
                      <a:blip r:embed="rId3"/>
                      <a:stretch>
                        <a:fillRect/>
                      </a:stretch>
                    </p:blipFill>
                    <p:spPr>
                      <a:xfrm>
                        <a:off x="6836224" y="224278"/>
                        <a:ext cx="4647293" cy="1856936"/>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65015334-63C4-4DE2-BF58-36107040115C}"/>
              </a:ext>
            </a:extLst>
          </p:cNvPr>
          <p:cNvGraphicFramePr>
            <a:graphicFrameLocks noChangeAspect="1"/>
          </p:cNvGraphicFramePr>
          <p:nvPr>
            <p:extLst>
              <p:ext uri="{D42A27DB-BD31-4B8C-83A1-F6EECF244321}">
                <p14:modId xmlns:p14="http://schemas.microsoft.com/office/powerpoint/2010/main" val="3691312000"/>
              </p:ext>
            </p:extLst>
          </p:nvPr>
        </p:nvGraphicFramePr>
        <p:xfrm>
          <a:off x="6836227" y="2538384"/>
          <a:ext cx="4647293" cy="1781231"/>
        </p:xfrm>
        <a:graphic>
          <a:graphicData uri="http://schemas.openxmlformats.org/presentationml/2006/ole">
            <mc:AlternateContent xmlns:mc="http://schemas.openxmlformats.org/markup-compatibility/2006">
              <mc:Choice xmlns:v="urn:schemas-microsoft-com:vml" Requires="v">
                <p:oleObj name="Image" r:id="rId4" imgW="10635961" imgH="4075997" progId="Photoshop.Image.16">
                  <p:embed/>
                </p:oleObj>
              </mc:Choice>
              <mc:Fallback>
                <p:oleObj name="Image" r:id="rId4" imgW="10635961" imgH="4075997" progId="Photoshop.Image.16">
                  <p:embed/>
                  <p:pic>
                    <p:nvPicPr>
                      <p:cNvPr id="0" name=""/>
                      <p:cNvPicPr/>
                      <p:nvPr/>
                    </p:nvPicPr>
                    <p:blipFill>
                      <a:blip r:embed="rId5"/>
                      <a:stretch>
                        <a:fillRect/>
                      </a:stretch>
                    </p:blipFill>
                    <p:spPr>
                      <a:xfrm>
                        <a:off x="6836227" y="2538384"/>
                        <a:ext cx="4647293" cy="1781231"/>
                      </a:xfrm>
                      <a:prstGeom prst="rect">
                        <a:avLst/>
                      </a:prstGeom>
                    </p:spPr>
                  </p:pic>
                </p:oleObj>
              </mc:Fallback>
            </mc:AlternateContent>
          </a:graphicData>
        </a:graphic>
      </p:graphicFrame>
      <p:graphicFrame>
        <p:nvGraphicFramePr>
          <p:cNvPr id="9" name="Objeto 8">
            <a:extLst>
              <a:ext uri="{FF2B5EF4-FFF2-40B4-BE49-F238E27FC236}">
                <a16:creationId xmlns:a16="http://schemas.microsoft.com/office/drawing/2014/main" id="{E4D3B126-683F-BD4A-0681-82A3CC04766E}"/>
              </a:ext>
            </a:extLst>
          </p:cNvPr>
          <p:cNvGraphicFramePr>
            <a:graphicFrameLocks noChangeAspect="1"/>
          </p:cNvGraphicFramePr>
          <p:nvPr>
            <p:extLst>
              <p:ext uri="{D42A27DB-BD31-4B8C-83A1-F6EECF244321}">
                <p14:modId xmlns:p14="http://schemas.microsoft.com/office/powerpoint/2010/main" val="2037570215"/>
              </p:ext>
            </p:extLst>
          </p:nvPr>
        </p:nvGraphicFramePr>
        <p:xfrm>
          <a:off x="7561369" y="4622178"/>
          <a:ext cx="3197001" cy="2011544"/>
        </p:xfrm>
        <a:graphic>
          <a:graphicData uri="http://schemas.openxmlformats.org/presentationml/2006/ole">
            <mc:AlternateContent xmlns:mc="http://schemas.openxmlformats.org/markup-compatibility/2006">
              <mc:Choice xmlns:v="urn:schemas-microsoft-com:vml" Requires="v">
                <p:oleObj name="Image" r:id="rId6" imgW="6525414" imgH="4105846" progId="Photoshop.Image.16">
                  <p:embed/>
                </p:oleObj>
              </mc:Choice>
              <mc:Fallback>
                <p:oleObj name="Image" r:id="rId6" imgW="6525414" imgH="4105846" progId="Photoshop.Image.16">
                  <p:embed/>
                  <p:pic>
                    <p:nvPicPr>
                      <p:cNvPr id="0" name=""/>
                      <p:cNvPicPr/>
                      <p:nvPr/>
                    </p:nvPicPr>
                    <p:blipFill>
                      <a:blip r:embed="rId7"/>
                      <a:stretch>
                        <a:fillRect/>
                      </a:stretch>
                    </p:blipFill>
                    <p:spPr>
                      <a:xfrm>
                        <a:off x="7561369" y="4622178"/>
                        <a:ext cx="3197001" cy="2011544"/>
                      </a:xfrm>
                      <a:prstGeom prst="rect">
                        <a:avLst/>
                      </a:prstGeom>
                    </p:spPr>
                  </p:pic>
                </p:oleObj>
              </mc:Fallback>
            </mc:AlternateContent>
          </a:graphicData>
        </a:graphic>
      </p:graphicFrame>
      <p:pic>
        <p:nvPicPr>
          <p:cNvPr id="11" name="Imagen 10">
            <a:extLst>
              <a:ext uri="{FF2B5EF4-FFF2-40B4-BE49-F238E27FC236}">
                <a16:creationId xmlns:a16="http://schemas.microsoft.com/office/drawing/2014/main" id="{3366C726-71A0-8B66-4654-5E04B4E409B3}"/>
              </a:ext>
            </a:extLst>
          </p:cNvPr>
          <p:cNvPicPr>
            <a:picLocks noChangeAspect="1"/>
          </p:cNvPicPr>
          <p:nvPr/>
        </p:nvPicPr>
        <p:blipFill>
          <a:blip r:embed="rId8"/>
          <a:stretch>
            <a:fillRect/>
          </a:stretch>
        </p:blipFill>
        <p:spPr>
          <a:xfrm>
            <a:off x="1031853" y="700245"/>
            <a:ext cx="3553321" cy="905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Imagen 12">
            <a:extLst>
              <a:ext uri="{FF2B5EF4-FFF2-40B4-BE49-F238E27FC236}">
                <a16:creationId xmlns:a16="http://schemas.microsoft.com/office/drawing/2014/main" id="{51AC2976-240C-9B31-AC61-6753BF63FAB6}"/>
              </a:ext>
            </a:extLst>
          </p:cNvPr>
          <p:cNvPicPr>
            <a:picLocks noChangeAspect="1"/>
          </p:cNvPicPr>
          <p:nvPr/>
        </p:nvPicPr>
        <p:blipFill>
          <a:blip r:embed="rId9"/>
          <a:stretch>
            <a:fillRect/>
          </a:stretch>
        </p:blipFill>
        <p:spPr>
          <a:xfrm>
            <a:off x="922300" y="2928866"/>
            <a:ext cx="3772426" cy="1000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Imagen 14">
            <a:extLst>
              <a:ext uri="{FF2B5EF4-FFF2-40B4-BE49-F238E27FC236}">
                <a16:creationId xmlns:a16="http://schemas.microsoft.com/office/drawing/2014/main" id="{1051523C-FC88-6EBF-99D3-3BCE00478AFA}"/>
              </a:ext>
            </a:extLst>
          </p:cNvPr>
          <p:cNvPicPr>
            <a:picLocks noChangeAspect="1"/>
          </p:cNvPicPr>
          <p:nvPr/>
        </p:nvPicPr>
        <p:blipFill>
          <a:blip r:embed="rId10"/>
          <a:stretch>
            <a:fillRect/>
          </a:stretch>
        </p:blipFill>
        <p:spPr>
          <a:xfrm>
            <a:off x="1341458" y="5223081"/>
            <a:ext cx="2934109" cy="8097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803356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20CF9-9E46-34C1-BD85-F36F75E60E65}"/>
              </a:ext>
            </a:extLst>
          </p:cNvPr>
          <p:cNvSpPr>
            <a:spLocks noGrp="1"/>
          </p:cNvSpPr>
          <p:nvPr>
            <p:ph type="title"/>
          </p:nvPr>
        </p:nvSpPr>
        <p:spPr/>
        <p:txBody>
          <a:bodyPr/>
          <a:lstStyle/>
          <a:p>
            <a:r>
              <a:rPr lang="es-ES" dirty="0"/>
              <a:t>¿Cuáles son los tipos de funciones?</a:t>
            </a:r>
            <a:endParaRPr lang="es-AR" dirty="0"/>
          </a:p>
        </p:txBody>
      </p:sp>
      <p:sp>
        <p:nvSpPr>
          <p:cNvPr id="3" name="Marcador de texto 2">
            <a:extLst>
              <a:ext uri="{FF2B5EF4-FFF2-40B4-BE49-F238E27FC236}">
                <a16:creationId xmlns:a16="http://schemas.microsoft.com/office/drawing/2014/main" id="{982EEEB2-3B21-89AF-9AA6-9AACA5550D9A}"/>
              </a:ext>
            </a:extLst>
          </p:cNvPr>
          <p:cNvSpPr>
            <a:spLocks noGrp="1"/>
          </p:cNvSpPr>
          <p:nvPr>
            <p:ph type="body" idx="1"/>
          </p:nvPr>
        </p:nvSpPr>
        <p:spPr/>
        <p:txBody>
          <a:bodyPr/>
          <a:lstStyle/>
          <a:p>
            <a:pPr algn="ctr"/>
            <a:r>
              <a:rPr lang="es-ES" dirty="0" err="1"/>
              <a:t>Javascript</a:t>
            </a:r>
            <a:r>
              <a:rPr lang="es-ES" dirty="0"/>
              <a:t> tiene muchísimos tipos de funciones distintas, pero aquí veremos las 3 más importantes que hay que saber utilizar.</a:t>
            </a:r>
            <a:endParaRPr lang="es-AR" dirty="0"/>
          </a:p>
        </p:txBody>
      </p:sp>
    </p:spTree>
    <p:extLst>
      <p:ext uri="{BB962C8B-B14F-4D97-AF65-F5344CB8AC3E}">
        <p14:creationId xmlns:p14="http://schemas.microsoft.com/office/powerpoint/2010/main" val="373651432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A60C90-C394-F103-BB41-0B6518850A99}"/>
              </a:ext>
            </a:extLst>
          </p:cNvPr>
          <p:cNvSpPr>
            <a:spLocks noGrp="1"/>
          </p:cNvSpPr>
          <p:nvPr>
            <p:ph type="title"/>
          </p:nvPr>
        </p:nvSpPr>
        <p:spPr/>
        <p:txBody>
          <a:bodyPr/>
          <a:lstStyle/>
          <a:p>
            <a:r>
              <a:rPr lang="es-ES" dirty="0"/>
              <a:t>Funciones definidas</a:t>
            </a:r>
            <a:endParaRPr lang="es-AR" dirty="0"/>
          </a:p>
        </p:txBody>
      </p:sp>
      <p:sp>
        <p:nvSpPr>
          <p:cNvPr id="3" name="Marcador de contenido 2">
            <a:extLst>
              <a:ext uri="{FF2B5EF4-FFF2-40B4-BE49-F238E27FC236}">
                <a16:creationId xmlns:a16="http://schemas.microsoft.com/office/drawing/2014/main" id="{048D9497-37A6-7A6D-7F88-F9ED698E7163}"/>
              </a:ext>
            </a:extLst>
          </p:cNvPr>
          <p:cNvSpPr>
            <a:spLocks noGrp="1"/>
          </p:cNvSpPr>
          <p:nvPr>
            <p:ph sz="half" idx="1"/>
          </p:nvPr>
        </p:nvSpPr>
        <p:spPr>
          <a:xfrm>
            <a:off x="1102940" y="2638044"/>
            <a:ext cx="4271771" cy="3697442"/>
          </a:xfrm>
        </p:spPr>
        <p:txBody>
          <a:bodyPr>
            <a:normAutofit/>
          </a:bodyPr>
          <a:lstStyle/>
          <a:p>
            <a:r>
              <a:rPr lang="es-ES" dirty="0"/>
              <a:t>Son los tipos más comunes de funciones en todos los lenguajes de programación.</a:t>
            </a:r>
          </a:p>
          <a:p>
            <a:endParaRPr lang="es-ES" dirty="0"/>
          </a:p>
          <a:p>
            <a:r>
              <a:rPr lang="es-ES" dirty="0"/>
              <a:t>En </a:t>
            </a:r>
            <a:r>
              <a:rPr lang="es-ES" dirty="0" err="1"/>
              <a:t>Javascript</a:t>
            </a:r>
            <a:r>
              <a:rPr lang="es-ES" dirty="0"/>
              <a:t>, ahorra el paso de declarar una variable y asignarle el valor de la función, ya que ese paso está implícito.</a:t>
            </a:r>
          </a:p>
          <a:p>
            <a:endParaRPr lang="es-ES" dirty="0"/>
          </a:p>
          <a:p>
            <a:r>
              <a:rPr lang="es-ES" dirty="0"/>
              <a:t>Estas declaraciones son equivalentes, pero escritas de distintas formas. </a:t>
            </a:r>
            <a:br>
              <a:rPr lang="es-ES" dirty="0"/>
            </a:br>
            <a:r>
              <a:rPr lang="es-ES" dirty="0"/>
              <a:t>(En la primera no me entraba si escribía los 3 parámetros)</a:t>
            </a:r>
            <a:endParaRPr lang="es-AR" dirty="0"/>
          </a:p>
        </p:txBody>
      </p:sp>
      <p:pic>
        <p:nvPicPr>
          <p:cNvPr id="8" name="Imagen 7">
            <a:extLst>
              <a:ext uri="{FF2B5EF4-FFF2-40B4-BE49-F238E27FC236}">
                <a16:creationId xmlns:a16="http://schemas.microsoft.com/office/drawing/2014/main" id="{385C1FC8-6E63-93B5-22AB-20A9DFC7FD71}"/>
              </a:ext>
            </a:extLst>
          </p:cNvPr>
          <p:cNvPicPr>
            <a:picLocks noChangeAspect="1"/>
          </p:cNvPicPr>
          <p:nvPr/>
        </p:nvPicPr>
        <p:blipFill>
          <a:blip r:embed="rId2"/>
          <a:stretch>
            <a:fillRect/>
          </a:stretch>
        </p:blipFill>
        <p:spPr>
          <a:xfrm>
            <a:off x="5853683" y="2638044"/>
            <a:ext cx="5965371" cy="2848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5119496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B04E04-CABD-3F4B-3E8E-4E5A8A88A2FB}"/>
              </a:ext>
            </a:extLst>
          </p:cNvPr>
          <p:cNvSpPr>
            <a:spLocks noGrp="1"/>
          </p:cNvSpPr>
          <p:nvPr>
            <p:ph type="title"/>
          </p:nvPr>
        </p:nvSpPr>
        <p:spPr/>
        <p:txBody>
          <a:bodyPr/>
          <a:lstStyle/>
          <a:p>
            <a:r>
              <a:rPr lang="es-ES" dirty="0"/>
              <a:t>Función flecha</a:t>
            </a:r>
            <a:endParaRPr lang="es-AR" dirty="0"/>
          </a:p>
        </p:txBody>
      </p:sp>
      <p:sp>
        <p:nvSpPr>
          <p:cNvPr id="3" name="Marcador de contenido 2">
            <a:extLst>
              <a:ext uri="{FF2B5EF4-FFF2-40B4-BE49-F238E27FC236}">
                <a16:creationId xmlns:a16="http://schemas.microsoft.com/office/drawing/2014/main" id="{9D7F5AA5-1481-8334-24B4-27FC3BE0480F}"/>
              </a:ext>
            </a:extLst>
          </p:cNvPr>
          <p:cNvSpPr>
            <a:spLocks noGrp="1"/>
          </p:cNvSpPr>
          <p:nvPr>
            <p:ph sz="half" idx="1"/>
          </p:nvPr>
        </p:nvSpPr>
        <p:spPr>
          <a:xfrm>
            <a:off x="1581912" y="2638044"/>
            <a:ext cx="4271771" cy="3643014"/>
          </a:xfrm>
        </p:spPr>
        <p:txBody>
          <a:bodyPr>
            <a:normAutofit lnSpcReduction="10000"/>
          </a:bodyPr>
          <a:lstStyle/>
          <a:p>
            <a:r>
              <a:rPr lang="es-ES" dirty="0"/>
              <a:t>Segundo tipo más común de funciones en todo </a:t>
            </a:r>
            <a:r>
              <a:rPr lang="es-ES" dirty="0" err="1"/>
              <a:t>Javascript</a:t>
            </a:r>
            <a:r>
              <a:rPr lang="es-ES" dirty="0"/>
              <a:t>.</a:t>
            </a:r>
          </a:p>
          <a:p>
            <a:endParaRPr lang="es-ES" dirty="0"/>
          </a:p>
          <a:p>
            <a:r>
              <a:rPr lang="es-ES" dirty="0"/>
              <a:t>Muy útiles cuando se quiere guardar una función en un objeto (método) o pasar una función como parámetro a otra función.</a:t>
            </a:r>
          </a:p>
          <a:p>
            <a:endParaRPr lang="es-ES" dirty="0"/>
          </a:p>
          <a:p>
            <a:r>
              <a:rPr lang="es-ES" dirty="0"/>
              <a:t>Las funciones, por lo general, se verán de la siguiente forma:</a:t>
            </a:r>
            <a:br>
              <a:rPr lang="es-ES" dirty="0"/>
            </a:br>
            <a:br>
              <a:rPr lang="es-ES" dirty="0"/>
            </a:br>
            <a:r>
              <a:rPr lang="es-ES" dirty="0"/>
              <a:t>() =&gt; {}</a:t>
            </a:r>
            <a:endParaRPr lang="es-AR" dirty="0"/>
          </a:p>
        </p:txBody>
      </p:sp>
      <p:pic>
        <p:nvPicPr>
          <p:cNvPr id="6" name="Imagen 5">
            <a:extLst>
              <a:ext uri="{FF2B5EF4-FFF2-40B4-BE49-F238E27FC236}">
                <a16:creationId xmlns:a16="http://schemas.microsoft.com/office/drawing/2014/main" id="{49611C7E-678A-9D3F-6761-CBC850301F1A}"/>
              </a:ext>
            </a:extLst>
          </p:cNvPr>
          <p:cNvPicPr>
            <a:picLocks noChangeAspect="1"/>
          </p:cNvPicPr>
          <p:nvPr/>
        </p:nvPicPr>
        <p:blipFill>
          <a:blip r:embed="rId2"/>
          <a:stretch>
            <a:fillRect/>
          </a:stretch>
        </p:blipFill>
        <p:spPr>
          <a:xfrm>
            <a:off x="6602514" y="3412639"/>
            <a:ext cx="5039428" cy="1552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8716484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8E860D-D69E-9157-9F54-46149B8B3EF2}"/>
              </a:ext>
            </a:extLst>
          </p:cNvPr>
          <p:cNvSpPr>
            <a:spLocks noGrp="1"/>
          </p:cNvSpPr>
          <p:nvPr>
            <p:ph type="title"/>
          </p:nvPr>
        </p:nvSpPr>
        <p:spPr/>
        <p:txBody>
          <a:bodyPr/>
          <a:lstStyle/>
          <a:p>
            <a:r>
              <a:rPr lang="es-ES" dirty="0"/>
              <a:t>Función flecha con retorno implícito</a:t>
            </a:r>
            <a:endParaRPr lang="es-AR" dirty="0"/>
          </a:p>
        </p:txBody>
      </p:sp>
      <p:sp>
        <p:nvSpPr>
          <p:cNvPr id="3" name="Marcador de contenido 2">
            <a:extLst>
              <a:ext uri="{FF2B5EF4-FFF2-40B4-BE49-F238E27FC236}">
                <a16:creationId xmlns:a16="http://schemas.microsoft.com/office/drawing/2014/main" id="{5A96A509-3FFA-5896-75C4-4956DE363CCB}"/>
              </a:ext>
            </a:extLst>
          </p:cNvPr>
          <p:cNvSpPr>
            <a:spLocks noGrp="1"/>
          </p:cNvSpPr>
          <p:nvPr>
            <p:ph sz="half" idx="1"/>
          </p:nvPr>
        </p:nvSpPr>
        <p:spPr>
          <a:xfrm>
            <a:off x="1581912" y="2638044"/>
            <a:ext cx="4271771" cy="3751870"/>
          </a:xfrm>
        </p:spPr>
        <p:txBody>
          <a:bodyPr>
            <a:normAutofit/>
          </a:bodyPr>
          <a:lstStyle/>
          <a:p>
            <a:r>
              <a:rPr lang="es-ES" dirty="0"/>
              <a:t>Un subtipo de la función flecha</a:t>
            </a:r>
          </a:p>
          <a:p>
            <a:r>
              <a:rPr lang="es-ES" dirty="0"/>
              <a:t>No es necesario escribir </a:t>
            </a:r>
            <a:r>
              <a:rPr lang="es-ES" dirty="0" err="1"/>
              <a:t>return</a:t>
            </a:r>
            <a:endParaRPr lang="es-ES" dirty="0"/>
          </a:p>
          <a:p>
            <a:r>
              <a:rPr lang="es-ES" dirty="0"/>
              <a:t>No es necesario usar llaves</a:t>
            </a:r>
          </a:p>
          <a:p>
            <a:r>
              <a:rPr lang="es-ES" dirty="0"/>
              <a:t>Muy utilizado para los métodos de los Arrays o vectores que veremos a continuación (</a:t>
            </a:r>
            <a:r>
              <a:rPr lang="es-ES" dirty="0" err="1"/>
              <a:t>map</a:t>
            </a:r>
            <a:r>
              <a:rPr lang="es-ES" dirty="0"/>
              <a:t>, </a:t>
            </a:r>
            <a:r>
              <a:rPr lang="es-ES" dirty="0" err="1"/>
              <a:t>filter</a:t>
            </a:r>
            <a:r>
              <a:rPr lang="es-ES" dirty="0"/>
              <a:t>, </a:t>
            </a:r>
            <a:r>
              <a:rPr lang="es-ES" dirty="0" err="1"/>
              <a:t>forEach</a:t>
            </a:r>
            <a:r>
              <a:rPr lang="es-ES" dirty="0"/>
              <a:t>, </a:t>
            </a:r>
            <a:r>
              <a:rPr lang="es-ES" dirty="0" err="1"/>
              <a:t>etc</a:t>
            </a:r>
            <a:r>
              <a:rPr lang="es-ES" dirty="0"/>
              <a:t>)</a:t>
            </a:r>
          </a:p>
          <a:p>
            <a:r>
              <a:rPr lang="es-ES" dirty="0"/>
              <a:t>No hace falta poner paréntesis si hay un solo parámetro para la función</a:t>
            </a:r>
          </a:p>
        </p:txBody>
      </p:sp>
      <p:pic>
        <p:nvPicPr>
          <p:cNvPr id="6" name="Imagen 5">
            <a:extLst>
              <a:ext uri="{FF2B5EF4-FFF2-40B4-BE49-F238E27FC236}">
                <a16:creationId xmlns:a16="http://schemas.microsoft.com/office/drawing/2014/main" id="{45A63F98-9FC6-2212-17A9-47AE5A6D1A13}"/>
              </a:ext>
            </a:extLst>
          </p:cNvPr>
          <p:cNvPicPr>
            <a:picLocks noChangeAspect="1"/>
          </p:cNvPicPr>
          <p:nvPr/>
        </p:nvPicPr>
        <p:blipFill>
          <a:blip r:embed="rId2"/>
          <a:stretch>
            <a:fillRect/>
          </a:stretch>
        </p:blipFill>
        <p:spPr>
          <a:xfrm>
            <a:off x="6338319" y="2571630"/>
            <a:ext cx="4563112" cy="1714739"/>
          </a:xfrm>
          <a:prstGeom prst="rect">
            <a:avLst/>
          </a:prstGeom>
          <a:ln>
            <a:noFill/>
          </a:ln>
          <a:effectLst>
            <a:outerShdw blurRad="292100" dist="139700" dir="2700000" algn="tl" rotWithShape="0">
              <a:srgbClr val="333333">
                <a:alpha val="65000"/>
              </a:srgbClr>
            </a:outerShdw>
          </a:effectLst>
        </p:spPr>
      </p:pic>
      <p:pic>
        <p:nvPicPr>
          <p:cNvPr id="8" name="Imagen 7">
            <a:extLst>
              <a:ext uri="{FF2B5EF4-FFF2-40B4-BE49-F238E27FC236}">
                <a16:creationId xmlns:a16="http://schemas.microsoft.com/office/drawing/2014/main" id="{CD8BE315-0F90-D97A-D152-DFE8F983E7D4}"/>
              </a:ext>
            </a:extLst>
          </p:cNvPr>
          <p:cNvPicPr>
            <a:picLocks noChangeAspect="1"/>
          </p:cNvPicPr>
          <p:nvPr/>
        </p:nvPicPr>
        <p:blipFill>
          <a:blip r:embed="rId3"/>
          <a:stretch>
            <a:fillRect/>
          </a:stretch>
        </p:blipFill>
        <p:spPr>
          <a:xfrm>
            <a:off x="6338318" y="4373454"/>
            <a:ext cx="4563111" cy="14284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460825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68D34-829F-2D02-68EA-F3CE74233FEB}"/>
              </a:ext>
            </a:extLst>
          </p:cNvPr>
          <p:cNvSpPr>
            <a:spLocks noGrp="1"/>
          </p:cNvSpPr>
          <p:nvPr>
            <p:ph type="title"/>
          </p:nvPr>
        </p:nvSpPr>
        <p:spPr/>
        <p:txBody>
          <a:bodyPr/>
          <a:lstStyle/>
          <a:p>
            <a:r>
              <a:rPr lang="es-ES" dirty="0"/>
              <a:t>En resumen</a:t>
            </a:r>
            <a:endParaRPr lang="es-AR" dirty="0"/>
          </a:p>
        </p:txBody>
      </p:sp>
      <p:sp>
        <p:nvSpPr>
          <p:cNvPr id="3" name="Marcador de contenido 2">
            <a:extLst>
              <a:ext uri="{FF2B5EF4-FFF2-40B4-BE49-F238E27FC236}">
                <a16:creationId xmlns:a16="http://schemas.microsoft.com/office/drawing/2014/main" id="{7C9BD3E0-4E84-9BB4-3E6A-BF72664386FE}"/>
              </a:ext>
            </a:extLst>
          </p:cNvPr>
          <p:cNvSpPr>
            <a:spLocks noGrp="1"/>
          </p:cNvSpPr>
          <p:nvPr>
            <p:ph idx="1"/>
          </p:nvPr>
        </p:nvSpPr>
        <p:spPr/>
        <p:txBody>
          <a:bodyPr/>
          <a:lstStyle/>
          <a:p>
            <a:r>
              <a:rPr lang="es-ES" dirty="0"/>
              <a:t>Acuérdense del nombre y cómo definir estas 3 funciones y con eso les va a alcanzar para entender la sintaxis de lo que viene a continuación</a:t>
            </a:r>
            <a:endParaRPr lang="es-AR" dirty="0"/>
          </a:p>
        </p:txBody>
      </p:sp>
      <p:pic>
        <p:nvPicPr>
          <p:cNvPr id="5" name="Imagen 4">
            <a:extLst>
              <a:ext uri="{FF2B5EF4-FFF2-40B4-BE49-F238E27FC236}">
                <a16:creationId xmlns:a16="http://schemas.microsoft.com/office/drawing/2014/main" id="{01204CB1-9742-4A0D-68DF-6BC327E40971}"/>
              </a:ext>
            </a:extLst>
          </p:cNvPr>
          <p:cNvPicPr>
            <a:picLocks noChangeAspect="1"/>
          </p:cNvPicPr>
          <p:nvPr/>
        </p:nvPicPr>
        <p:blipFill>
          <a:blip r:embed="rId2"/>
          <a:stretch>
            <a:fillRect/>
          </a:stretch>
        </p:blipFill>
        <p:spPr>
          <a:xfrm>
            <a:off x="2520958" y="3536720"/>
            <a:ext cx="7491468" cy="2356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3439702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B37D0C3-4C64-5300-0225-579EC03393A2}"/>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800"/>
              <a:t>¿Qué es un if?</a:t>
            </a:r>
          </a:p>
        </p:txBody>
      </p:sp>
      <p:sp>
        <p:nvSpPr>
          <p:cNvPr id="3" name="Marcador de texto 2">
            <a:extLst>
              <a:ext uri="{FF2B5EF4-FFF2-40B4-BE49-F238E27FC236}">
                <a16:creationId xmlns:a16="http://schemas.microsoft.com/office/drawing/2014/main" id="{66506517-7ED0-A633-2809-E59B91F7DB0F}"/>
              </a:ext>
            </a:extLst>
          </p:cNvPr>
          <p:cNvSpPr>
            <a:spLocks noGrp="1"/>
          </p:cNvSpPr>
          <p:nvPr>
            <p:ph type="body" idx="1"/>
          </p:nvPr>
        </p:nvSpPr>
        <p:spPr>
          <a:xfrm>
            <a:off x="1121822" y="4352544"/>
            <a:ext cx="2410650" cy="1239894"/>
          </a:xfrm>
        </p:spPr>
        <p:txBody>
          <a:bodyPr vert="horz" lIns="91440" tIns="45720" rIns="91440" bIns="45720" rtlCol="0">
            <a:normAutofit/>
          </a:bodyPr>
          <a:lstStyle/>
          <a:p>
            <a:pPr algn="ctr"/>
            <a:r>
              <a:rPr lang="en-US" sz="1800" kern="1200">
                <a:solidFill>
                  <a:srgbClr val="FFFFFF"/>
                </a:solidFill>
                <a:latin typeface="+mn-lt"/>
                <a:ea typeface="+mn-ea"/>
                <a:cs typeface="+mn-cs"/>
              </a:rPr>
              <a:t>Explicación teórica del If y las condiciones definidas con truthys, falsys y comparadores</a:t>
            </a:r>
          </a:p>
        </p:txBody>
      </p:sp>
      <p:pic>
        <p:nvPicPr>
          <p:cNvPr id="1026" name="Picture 2" descr="C - if Statement - GeeksforGeeks">
            <a:extLst>
              <a:ext uri="{FF2B5EF4-FFF2-40B4-BE49-F238E27FC236}">
                <a16:creationId xmlns:a16="http://schemas.microsoft.com/office/drawing/2014/main" id="{54093BA4-F021-162C-EC1E-B619AAF4D7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0002" y="640080"/>
            <a:ext cx="5026292" cy="5263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80201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56607-90BD-3A98-466C-A32533571ADD}"/>
              </a:ext>
            </a:extLst>
          </p:cNvPr>
          <p:cNvSpPr>
            <a:spLocks noGrp="1"/>
          </p:cNvSpPr>
          <p:nvPr>
            <p:ph type="title"/>
          </p:nvPr>
        </p:nvSpPr>
        <p:spPr/>
        <p:txBody>
          <a:bodyPr/>
          <a:lstStyle/>
          <a:p>
            <a:r>
              <a:rPr lang="es-ES" dirty="0"/>
              <a:t>Objetos</a:t>
            </a:r>
            <a:endParaRPr lang="es-AR" dirty="0"/>
          </a:p>
        </p:txBody>
      </p:sp>
      <p:sp>
        <p:nvSpPr>
          <p:cNvPr id="3" name="Marcador de texto 2">
            <a:extLst>
              <a:ext uri="{FF2B5EF4-FFF2-40B4-BE49-F238E27FC236}">
                <a16:creationId xmlns:a16="http://schemas.microsoft.com/office/drawing/2014/main" id="{E9AC48D4-A1CE-7282-38AF-BB99DE66541B}"/>
              </a:ext>
            </a:extLst>
          </p:cNvPr>
          <p:cNvSpPr>
            <a:spLocks noGrp="1"/>
          </p:cNvSpPr>
          <p:nvPr>
            <p:ph type="body" idx="1"/>
          </p:nvPr>
        </p:nvSpPr>
        <p:spPr>
          <a:xfrm>
            <a:off x="2695194" y="4352464"/>
            <a:ext cx="6801612" cy="1979509"/>
          </a:xfrm>
        </p:spPr>
        <p:txBody>
          <a:bodyPr/>
          <a:lstStyle/>
          <a:p>
            <a:pPr algn="ctr"/>
            <a:r>
              <a:rPr lang="es-ES" dirty="0"/>
              <a:t>Un objeto en JavaScript es una colección de datos y </a:t>
            </a:r>
            <a:r>
              <a:rPr lang="es-ES" b="1" dirty="0"/>
              <a:t>métodos</a:t>
            </a:r>
            <a:r>
              <a:rPr lang="es-ES" dirty="0"/>
              <a:t> (funciones). Se usa para agrupar información relacionada.</a:t>
            </a:r>
          </a:p>
          <a:p>
            <a:pPr algn="ctr"/>
            <a:r>
              <a:rPr lang="es-ES" dirty="0"/>
              <a:t>Los datos pueden ser de </a:t>
            </a:r>
            <a:r>
              <a:rPr lang="es-ES" b="1" i="1" u="sng" dirty="0"/>
              <a:t>CUALQUIER</a:t>
            </a:r>
            <a:r>
              <a:rPr lang="es-ES" dirty="0"/>
              <a:t> tipo.</a:t>
            </a:r>
          </a:p>
          <a:p>
            <a:pPr algn="ctr"/>
            <a:r>
              <a:rPr lang="es-AR" dirty="0"/>
              <a:t>Un objeto en sí, también es un tipo de dato.</a:t>
            </a:r>
          </a:p>
        </p:txBody>
      </p:sp>
    </p:spTree>
    <p:extLst>
      <p:ext uri="{BB962C8B-B14F-4D97-AF65-F5344CB8AC3E}">
        <p14:creationId xmlns:p14="http://schemas.microsoft.com/office/powerpoint/2010/main" val="187156081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02239A8-F339-9656-7C51-D310592B000B}"/>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dirty="0">
                <a:solidFill>
                  <a:schemeClr val="bg1"/>
                </a:solidFill>
              </a:rPr>
              <a:t>¿Cómo </a:t>
            </a:r>
            <a:r>
              <a:rPr lang="en-US" dirty="0" err="1">
                <a:solidFill>
                  <a:schemeClr val="bg1"/>
                </a:solidFill>
              </a:rPr>
              <a:t>defino</a:t>
            </a:r>
            <a:r>
              <a:rPr lang="en-US" dirty="0">
                <a:solidFill>
                  <a:schemeClr val="bg1"/>
                </a:solidFill>
              </a:rPr>
              <a:t> a un </a:t>
            </a:r>
            <a:r>
              <a:rPr lang="en-US" dirty="0" err="1">
                <a:solidFill>
                  <a:schemeClr val="bg1"/>
                </a:solidFill>
              </a:rPr>
              <a:t>objeto</a:t>
            </a:r>
            <a:r>
              <a:rPr lang="en-US" dirty="0">
                <a:solidFill>
                  <a:schemeClr val="bg1"/>
                </a:solidFill>
              </a:rPr>
              <a:t>?</a:t>
            </a:r>
          </a:p>
        </p:txBody>
      </p:sp>
      <p:sp>
        <p:nvSpPr>
          <p:cNvPr id="3" name="Marcador de contenido 2">
            <a:extLst>
              <a:ext uri="{FF2B5EF4-FFF2-40B4-BE49-F238E27FC236}">
                <a16:creationId xmlns:a16="http://schemas.microsoft.com/office/drawing/2014/main" id="{EEF7710A-BCF0-3BF7-5C67-282B3C8D9605}"/>
              </a:ext>
            </a:extLst>
          </p:cNvPr>
          <p:cNvSpPr>
            <a:spLocks noGrp="1"/>
          </p:cNvSpPr>
          <p:nvPr>
            <p:ph sz="half" idx="1"/>
          </p:nvPr>
        </p:nvSpPr>
        <p:spPr>
          <a:xfrm>
            <a:off x="643468" y="2638044"/>
            <a:ext cx="3363974" cy="3415622"/>
          </a:xfrm>
        </p:spPr>
        <p:txBody>
          <a:bodyPr vert="horz" lIns="91440" tIns="45720" rIns="91440" bIns="45720" rtlCol="0">
            <a:normAutofit/>
          </a:bodyPr>
          <a:lstStyle/>
          <a:p>
            <a:pPr>
              <a:lnSpc>
                <a:spcPct val="90000"/>
              </a:lnSpc>
            </a:pPr>
            <a:r>
              <a:rPr lang="en-US" sz="1500">
                <a:solidFill>
                  <a:schemeClr val="bg1"/>
                </a:solidFill>
              </a:rPr>
              <a:t>Un objeto en Javascript es un tipo de dato como cualquier otro que puede ser asignado a una variable, pasado como parámetro, guardado en un array o retornado desde una función.</a:t>
            </a:r>
          </a:p>
          <a:p>
            <a:pPr>
              <a:lnSpc>
                <a:spcPct val="90000"/>
              </a:lnSpc>
            </a:pPr>
            <a:r>
              <a:rPr lang="en-US" sz="1500">
                <a:solidFill>
                  <a:schemeClr val="bg1"/>
                </a:solidFill>
              </a:rPr>
              <a:t>Se caracterizan por estar definidos entre llaves y tener duplas de </a:t>
            </a:r>
            <a:r>
              <a:rPr lang="en-US" sz="1500" b="1">
                <a:solidFill>
                  <a:schemeClr val="bg1"/>
                </a:solidFill>
              </a:rPr>
              <a:t>clave: valor </a:t>
            </a:r>
            <a:r>
              <a:rPr lang="en-US" sz="1500">
                <a:solidFill>
                  <a:schemeClr val="bg1"/>
                </a:solidFill>
              </a:rPr>
              <a:t>separadas por comas.</a:t>
            </a:r>
          </a:p>
          <a:p>
            <a:pPr>
              <a:lnSpc>
                <a:spcPct val="90000"/>
              </a:lnSpc>
            </a:pPr>
            <a:r>
              <a:rPr lang="en-US" sz="1500">
                <a:solidFill>
                  <a:schemeClr val="bg1"/>
                </a:solidFill>
              </a:rPr>
              <a:t>No confundir con cualquier tipo de función en algún retorno o asignación.</a:t>
            </a:r>
            <a:br>
              <a:rPr lang="en-US" sz="1500">
                <a:solidFill>
                  <a:schemeClr val="bg1"/>
                </a:solidFill>
              </a:rPr>
            </a:br>
            <a:br>
              <a:rPr lang="en-US" sz="1500">
                <a:solidFill>
                  <a:schemeClr val="bg1"/>
                </a:solidFill>
              </a:rPr>
            </a:br>
            <a:r>
              <a:rPr lang="en-US" sz="1500">
                <a:solidFill>
                  <a:schemeClr val="bg1"/>
                </a:solidFill>
              </a:rPr>
              <a:t>{ }          Es un </a:t>
            </a:r>
            <a:r>
              <a:rPr lang="en-US" sz="1500" b="1">
                <a:solidFill>
                  <a:schemeClr val="bg1"/>
                </a:solidFill>
              </a:rPr>
              <a:t>Objeto</a:t>
            </a:r>
            <a:br>
              <a:rPr lang="en-US" sz="1500">
                <a:solidFill>
                  <a:schemeClr val="bg1"/>
                </a:solidFill>
              </a:rPr>
            </a:br>
            <a:r>
              <a:rPr lang="en-US" sz="1500">
                <a:solidFill>
                  <a:schemeClr val="bg1"/>
                </a:solidFill>
              </a:rPr>
              <a:t>() =&gt; {}   Es una </a:t>
            </a:r>
            <a:r>
              <a:rPr lang="en-US" sz="1500" b="1">
                <a:solidFill>
                  <a:schemeClr val="bg1"/>
                </a:solidFill>
              </a:rPr>
              <a:t>Función</a:t>
            </a:r>
          </a:p>
        </p:txBody>
      </p:sp>
      <p:pic>
        <p:nvPicPr>
          <p:cNvPr id="12" name="Imagen 11">
            <a:extLst>
              <a:ext uri="{FF2B5EF4-FFF2-40B4-BE49-F238E27FC236}">
                <a16:creationId xmlns:a16="http://schemas.microsoft.com/office/drawing/2014/main" id="{4122AA88-7004-AD0B-1D1E-A813B7B1622E}"/>
              </a:ext>
            </a:extLst>
          </p:cNvPr>
          <p:cNvPicPr>
            <a:picLocks noChangeAspect="1"/>
          </p:cNvPicPr>
          <p:nvPr/>
        </p:nvPicPr>
        <p:blipFill>
          <a:blip r:embed="rId2"/>
          <a:stretch>
            <a:fillRect/>
          </a:stretch>
        </p:blipFill>
        <p:spPr>
          <a:xfrm>
            <a:off x="5073445" y="1871823"/>
            <a:ext cx="6475087" cy="2953487"/>
          </a:xfrm>
          <a:prstGeom prst="rect">
            <a:avLst/>
          </a:prstGeom>
        </p:spPr>
      </p:pic>
    </p:spTree>
    <p:extLst>
      <p:ext uri="{BB962C8B-B14F-4D97-AF65-F5344CB8AC3E}">
        <p14:creationId xmlns:p14="http://schemas.microsoft.com/office/powerpoint/2010/main" val="29962912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E0FCCA-4FED-07FA-60CA-A98D4221F414}"/>
              </a:ext>
            </a:extLst>
          </p:cNvPr>
          <p:cNvSpPr>
            <a:spLocks noGrp="1"/>
          </p:cNvSpPr>
          <p:nvPr>
            <p:ph type="title"/>
          </p:nvPr>
        </p:nvSpPr>
        <p:spPr>
          <a:xfrm>
            <a:off x="2231136" y="640227"/>
            <a:ext cx="7729728" cy="1188720"/>
          </a:xfrm>
        </p:spPr>
        <p:txBody>
          <a:bodyPr/>
          <a:lstStyle/>
          <a:p>
            <a:r>
              <a:rPr lang="es-ES"/>
              <a:t>Alternativamente, se puede definir a pedro y pancho así</a:t>
            </a:r>
            <a:endParaRPr lang="es-AR" dirty="0"/>
          </a:p>
        </p:txBody>
      </p:sp>
      <p:pic>
        <p:nvPicPr>
          <p:cNvPr id="6" name="Imagen 5">
            <a:extLst>
              <a:ext uri="{FF2B5EF4-FFF2-40B4-BE49-F238E27FC236}">
                <a16:creationId xmlns:a16="http://schemas.microsoft.com/office/drawing/2014/main" id="{EAA58DC0-A2D1-AF4E-6F64-C294D37EC9DC}"/>
              </a:ext>
            </a:extLst>
          </p:cNvPr>
          <p:cNvPicPr>
            <a:picLocks noChangeAspect="1"/>
          </p:cNvPicPr>
          <p:nvPr/>
        </p:nvPicPr>
        <p:blipFill>
          <a:blip r:embed="rId2"/>
          <a:stretch>
            <a:fillRect/>
          </a:stretch>
        </p:blipFill>
        <p:spPr>
          <a:xfrm>
            <a:off x="1909178" y="2176772"/>
            <a:ext cx="8373644" cy="43725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879667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746C1C-41E0-2282-4907-CC555D9C8D0A}"/>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600" dirty="0">
                <a:solidFill>
                  <a:schemeClr val="bg1"/>
                </a:solidFill>
              </a:rPr>
              <a:t>¿Cómo </a:t>
            </a:r>
            <a:r>
              <a:rPr lang="en-US" sz="2600" dirty="0" err="1">
                <a:solidFill>
                  <a:schemeClr val="bg1"/>
                </a:solidFill>
              </a:rPr>
              <a:t>accedo</a:t>
            </a:r>
            <a:r>
              <a:rPr lang="en-US" sz="2600" dirty="0">
                <a:solidFill>
                  <a:schemeClr val="bg1"/>
                </a:solidFill>
              </a:rPr>
              <a:t> a </a:t>
            </a:r>
            <a:r>
              <a:rPr lang="en-US" sz="2600" dirty="0" err="1">
                <a:solidFill>
                  <a:schemeClr val="bg1"/>
                </a:solidFill>
              </a:rPr>
              <a:t>los</a:t>
            </a:r>
            <a:r>
              <a:rPr lang="en-US" sz="2600" dirty="0">
                <a:solidFill>
                  <a:schemeClr val="bg1"/>
                </a:solidFill>
              </a:rPr>
              <a:t> </a:t>
            </a:r>
            <a:r>
              <a:rPr lang="en-US" sz="2600" dirty="0" err="1">
                <a:solidFill>
                  <a:schemeClr val="bg1"/>
                </a:solidFill>
              </a:rPr>
              <a:t>valores</a:t>
            </a:r>
            <a:r>
              <a:rPr lang="en-US" sz="2600" dirty="0">
                <a:solidFill>
                  <a:schemeClr val="bg1"/>
                </a:solidFill>
              </a:rPr>
              <a:t> de un </a:t>
            </a:r>
            <a:r>
              <a:rPr lang="en-US" sz="2600" dirty="0" err="1">
                <a:solidFill>
                  <a:schemeClr val="bg1"/>
                </a:solidFill>
              </a:rPr>
              <a:t>objeto</a:t>
            </a:r>
            <a:r>
              <a:rPr lang="en-US" sz="2600" dirty="0">
                <a:solidFill>
                  <a:schemeClr val="bg1"/>
                </a:solidFill>
              </a:rPr>
              <a:t>?</a:t>
            </a:r>
          </a:p>
        </p:txBody>
      </p:sp>
      <p:sp>
        <p:nvSpPr>
          <p:cNvPr id="3" name="Marcador de contenido 2">
            <a:extLst>
              <a:ext uri="{FF2B5EF4-FFF2-40B4-BE49-F238E27FC236}">
                <a16:creationId xmlns:a16="http://schemas.microsoft.com/office/drawing/2014/main" id="{7CAB0BE2-750F-0009-0BA1-99A683D30755}"/>
              </a:ext>
            </a:extLst>
          </p:cNvPr>
          <p:cNvSpPr>
            <a:spLocks noGrp="1"/>
          </p:cNvSpPr>
          <p:nvPr>
            <p:ph sz="half" idx="1"/>
          </p:nvPr>
        </p:nvSpPr>
        <p:spPr>
          <a:xfrm>
            <a:off x="643468" y="2638044"/>
            <a:ext cx="3363974" cy="3415622"/>
          </a:xfrm>
        </p:spPr>
        <p:txBody>
          <a:bodyPr vert="horz" lIns="91440" tIns="45720" rIns="91440" bIns="45720" rtlCol="0">
            <a:normAutofit/>
          </a:bodyPr>
          <a:lstStyle/>
          <a:p>
            <a:pPr>
              <a:lnSpc>
                <a:spcPct val="90000"/>
              </a:lnSpc>
            </a:pPr>
            <a:r>
              <a:rPr lang="en-US" sz="1500">
                <a:solidFill>
                  <a:schemeClr val="bg1"/>
                </a:solidFill>
              </a:rPr>
              <a:t>Para acceder a la información guardada dentro de un objeto, se debe concatenar la variable del objeto, un punto y la clave del valor correspondiente.</a:t>
            </a:r>
          </a:p>
          <a:p>
            <a:pPr>
              <a:lnSpc>
                <a:spcPct val="90000"/>
              </a:lnSpc>
            </a:pPr>
            <a:r>
              <a:rPr lang="en-US" sz="1500">
                <a:solidFill>
                  <a:schemeClr val="bg1"/>
                </a:solidFill>
              </a:rPr>
              <a:t>Si se quiere acceder a un método, se hace de la misma forma, excepto que además de tener la clave se debe agregar un paréntesis con los parámetros del método.</a:t>
            </a:r>
          </a:p>
          <a:p>
            <a:pPr>
              <a:lnSpc>
                <a:spcPct val="90000"/>
              </a:lnSpc>
            </a:pPr>
            <a:r>
              <a:rPr lang="en-US" sz="1500">
                <a:solidFill>
                  <a:schemeClr val="bg1"/>
                </a:solidFill>
              </a:rPr>
              <a:t>Accediendo a las variables de esta forma, se pueden modificar los valores del objeto o agregar nuevos</a:t>
            </a:r>
          </a:p>
        </p:txBody>
      </p:sp>
      <p:pic>
        <p:nvPicPr>
          <p:cNvPr id="6" name="Imagen 5">
            <a:extLst>
              <a:ext uri="{FF2B5EF4-FFF2-40B4-BE49-F238E27FC236}">
                <a16:creationId xmlns:a16="http://schemas.microsoft.com/office/drawing/2014/main" id="{366887EC-916C-0018-6906-6E635F90C324}"/>
              </a:ext>
            </a:extLst>
          </p:cNvPr>
          <p:cNvPicPr>
            <a:picLocks noChangeAspect="1"/>
          </p:cNvPicPr>
          <p:nvPr/>
        </p:nvPicPr>
        <p:blipFill>
          <a:blip r:embed="rId2"/>
          <a:stretch>
            <a:fillRect/>
          </a:stretch>
        </p:blipFill>
        <p:spPr>
          <a:xfrm>
            <a:off x="5297763" y="851440"/>
            <a:ext cx="6250769" cy="4994252"/>
          </a:xfrm>
          <a:prstGeom prst="rect">
            <a:avLst/>
          </a:prstGeom>
          <a:solidFill>
            <a:srgbClr val="FFFFFF">
              <a:shade val="85000"/>
            </a:srgbClr>
          </a:solidFill>
        </p:spPr>
      </p:pic>
    </p:spTree>
    <p:extLst>
      <p:ext uri="{BB962C8B-B14F-4D97-AF65-F5344CB8AC3E}">
        <p14:creationId xmlns:p14="http://schemas.microsoft.com/office/powerpoint/2010/main" val="197883333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4D0CE1-62CC-EE2D-98E3-FC307B909CF0}"/>
              </a:ext>
            </a:extLst>
          </p:cNvPr>
          <p:cNvSpPr>
            <a:spLocks noGrp="1"/>
          </p:cNvSpPr>
          <p:nvPr>
            <p:ph type="title"/>
          </p:nvPr>
        </p:nvSpPr>
        <p:spPr/>
        <p:txBody>
          <a:bodyPr/>
          <a:lstStyle/>
          <a:p>
            <a:r>
              <a:rPr lang="es-ES"/>
              <a:t>Modificando y agregando valores del objeto</a:t>
            </a:r>
            <a:endParaRPr lang="es-AR" dirty="0"/>
          </a:p>
        </p:txBody>
      </p:sp>
      <p:pic>
        <p:nvPicPr>
          <p:cNvPr id="6" name="Imagen 5">
            <a:extLst>
              <a:ext uri="{FF2B5EF4-FFF2-40B4-BE49-F238E27FC236}">
                <a16:creationId xmlns:a16="http://schemas.microsoft.com/office/drawing/2014/main" id="{E66E8725-8068-36DC-8837-B8E49E5CAB8A}"/>
              </a:ext>
            </a:extLst>
          </p:cNvPr>
          <p:cNvPicPr>
            <a:picLocks noChangeAspect="1"/>
          </p:cNvPicPr>
          <p:nvPr/>
        </p:nvPicPr>
        <p:blipFill>
          <a:blip r:embed="rId2"/>
          <a:stretch>
            <a:fillRect/>
          </a:stretch>
        </p:blipFill>
        <p:spPr>
          <a:xfrm>
            <a:off x="2231135" y="2437170"/>
            <a:ext cx="2106087" cy="1726791"/>
          </a:xfrm>
          <a:prstGeom prst="rect">
            <a:avLst/>
          </a:prstGeom>
          <a:ln>
            <a:noFill/>
          </a:ln>
          <a:effectLst>
            <a:outerShdw blurRad="292100" dist="139700" dir="2700000" algn="tl" rotWithShape="0">
              <a:srgbClr val="333333">
                <a:alpha val="65000"/>
              </a:srgbClr>
            </a:outerShdw>
          </a:effectLst>
        </p:spPr>
      </p:pic>
      <p:pic>
        <p:nvPicPr>
          <p:cNvPr id="8" name="Imagen 7">
            <a:extLst>
              <a:ext uri="{FF2B5EF4-FFF2-40B4-BE49-F238E27FC236}">
                <a16:creationId xmlns:a16="http://schemas.microsoft.com/office/drawing/2014/main" id="{E16544CD-BBC1-312F-7CE6-3462D596FE23}"/>
              </a:ext>
            </a:extLst>
          </p:cNvPr>
          <p:cNvPicPr>
            <a:picLocks noChangeAspect="1"/>
          </p:cNvPicPr>
          <p:nvPr/>
        </p:nvPicPr>
        <p:blipFill>
          <a:blip r:embed="rId3"/>
          <a:stretch>
            <a:fillRect/>
          </a:stretch>
        </p:blipFill>
        <p:spPr>
          <a:xfrm>
            <a:off x="2231136" y="4347940"/>
            <a:ext cx="2514512" cy="1257257"/>
          </a:xfrm>
          <a:prstGeom prst="rect">
            <a:avLst/>
          </a:prstGeom>
          <a:ln>
            <a:noFill/>
          </a:ln>
          <a:effectLst>
            <a:outerShdw blurRad="292100" dist="139700" dir="2700000" algn="tl" rotWithShape="0">
              <a:srgbClr val="333333">
                <a:alpha val="65000"/>
              </a:srgbClr>
            </a:outerShdw>
          </a:effectLst>
        </p:spPr>
      </p:pic>
      <p:pic>
        <p:nvPicPr>
          <p:cNvPr id="10" name="Imagen 9">
            <a:extLst>
              <a:ext uri="{FF2B5EF4-FFF2-40B4-BE49-F238E27FC236}">
                <a16:creationId xmlns:a16="http://schemas.microsoft.com/office/drawing/2014/main" id="{BAAAB420-A1FF-CB9C-7ECF-9F259C873274}"/>
              </a:ext>
            </a:extLst>
          </p:cNvPr>
          <p:cNvPicPr>
            <a:picLocks noChangeAspect="1"/>
          </p:cNvPicPr>
          <p:nvPr/>
        </p:nvPicPr>
        <p:blipFill>
          <a:blip r:embed="rId4"/>
          <a:stretch>
            <a:fillRect/>
          </a:stretch>
        </p:blipFill>
        <p:spPr>
          <a:xfrm>
            <a:off x="4944613" y="4332656"/>
            <a:ext cx="5016251" cy="1273272"/>
          </a:xfrm>
          <a:prstGeom prst="rect">
            <a:avLst/>
          </a:prstGeom>
          <a:ln>
            <a:noFill/>
          </a:ln>
          <a:effectLst>
            <a:outerShdw blurRad="292100" dist="139700" dir="2700000" algn="tl" rotWithShape="0">
              <a:srgbClr val="333333">
                <a:alpha val="65000"/>
              </a:srgbClr>
            </a:outerShdw>
          </a:effectLst>
        </p:spPr>
      </p:pic>
      <p:pic>
        <p:nvPicPr>
          <p:cNvPr id="12" name="Imagen 11">
            <a:extLst>
              <a:ext uri="{FF2B5EF4-FFF2-40B4-BE49-F238E27FC236}">
                <a16:creationId xmlns:a16="http://schemas.microsoft.com/office/drawing/2014/main" id="{F921617D-EB92-7C08-008F-92D7C6E6B8D4}"/>
              </a:ext>
            </a:extLst>
          </p:cNvPr>
          <p:cNvPicPr>
            <a:picLocks noChangeAspect="1"/>
          </p:cNvPicPr>
          <p:nvPr/>
        </p:nvPicPr>
        <p:blipFill>
          <a:blip r:embed="rId5"/>
          <a:stretch>
            <a:fillRect/>
          </a:stretch>
        </p:blipFill>
        <p:spPr>
          <a:xfrm>
            <a:off x="4959513" y="2437170"/>
            <a:ext cx="5000639" cy="1497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691359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60057-2A45-B78E-C56D-118EF8A26A48}"/>
              </a:ext>
            </a:extLst>
          </p:cNvPr>
          <p:cNvSpPr>
            <a:spLocks noGrp="1"/>
          </p:cNvSpPr>
          <p:nvPr>
            <p:ph type="title"/>
          </p:nvPr>
        </p:nvSpPr>
        <p:spPr/>
        <p:txBody>
          <a:bodyPr/>
          <a:lstStyle/>
          <a:p>
            <a:r>
              <a:rPr lang="es-ES" dirty="0"/>
              <a:t>Arrays y sus métodos</a:t>
            </a:r>
            <a:endParaRPr lang="es-AR" dirty="0"/>
          </a:p>
        </p:txBody>
      </p:sp>
      <p:sp>
        <p:nvSpPr>
          <p:cNvPr id="3" name="Marcador de texto 2">
            <a:extLst>
              <a:ext uri="{FF2B5EF4-FFF2-40B4-BE49-F238E27FC236}">
                <a16:creationId xmlns:a16="http://schemas.microsoft.com/office/drawing/2014/main" id="{5DA5FF5F-420E-CC06-5B23-C9802880DE7D}"/>
              </a:ext>
            </a:extLst>
          </p:cNvPr>
          <p:cNvSpPr>
            <a:spLocks noGrp="1"/>
          </p:cNvSpPr>
          <p:nvPr>
            <p:ph type="body" idx="1"/>
          </p:nvPr>
        </p:nvSpPr>
        <p:spPr/>
        <p:txBody>
          <a:bodyPr/>
          <a:lstStyle/>
          <a:p>
            <a:r>
              <a:rPr lang="es-ES" dirty="0"/>
              <a:t>También llamados vectores</a:t>
            </a:r>
            <a:endParaRPr lang="es-AR" dirty="0"/>
          </a:p>
        </p:txBody>
      </p:sp>
    </p:spTree>
    <p:extLst>
      <p:ext uri="{BB962C8B-B14F-4D97-AF65-F5344CB8AC3E}">
        <p14:creationId xmlns:p14="http://schemas.microsoft.com/office/powerpoint/2010/main" val="273708959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913B9D-AFFD-3F6C-D86F-AFB9F0584A97}"/>
              </a:ext>
            </a:extLst>
          </p:cNvPr>
          <p:cNvSpPr>
            <a:spLocks noGrp="1"/>
          </p:cNvSpPr>
          <p:nvPr>
            <p:ph type="title"/>
          </p:nvPr>
        </p:nvSpPr>
        <p:spPr/>
        <p:txBody>
          <a:bodyPr/>
          <a:lstStyle/>
          <a:p>
            <a:r>
              <a:rPr lang="es-ES" dirty="0"/>
              <a:t>¿Qué es un array?</a:t>
            </a:r>
            <a:endParaRPr lang="es-AR" dirty="0"/>
          </a:p>
        </p:txBody>
      </p:sp>
      <p:sp>
        <p:nvSpPr>
          <p:cNvPr id="3" name="Marcador de contenido 2">
            <a:extLst>
              <a:ext uri="{FF2B5EF4-FFF2-40B4-BE49-F238E27FC236}">
                <a16:creationId xmlns:a16="http://schemas.microsoft.com/office/drawing/2014/main" id="{E546CFE9-F667-294B-E77C-05B69A382EEC}"/>
              </a:ext>
            </a:extLst>
          </p:cNvPr>
          <p:cNvSpPr>
            <a:spLocks noGrp="1"/>
          </p:cNvSpPr>
          <p:nvPr>
            <p:ph sz="half" idx="1"/>
          </p:nvPr>
        </p:nvSpPr>
        <p:spPr/>
        <p:txBody>
          <a:bodyPr/>
          <a:lstStyle/>
          <a:p>
            <a:r>
              <a:rPr lang="es-ES" dirty="0"/>
              <a:t>Un array en JavaScript es una estructura de datos que permite almacenar múltiples valores en una sola variable.</a:t>
            </a:r>
          </a:p>
          <a:p>
            <a:r>
              <a:rPr lang="es-ES" dirty="0"/>
              <a:t>Los </a:t>
            </a:r>
            <a:r>
              <a:rPr lang="es-ES" dirty="0" err="1"/>
              <a:t>arrays</a:t>
            </a:r>
            <a:r>
              <a:rPr lang="es-ES" dirty="0"/>
              <a:t> se pueden crear usando corchetes [ ] y los elementos se separan por comas. </a:t>
            </a:r>
          </a:p>
          <a:p>
            <a:r>
              <a:rPr lang="es-ES" dirty="0"/>
              <a:t>Cada elemento en el array tiene un índice, que comienza en 0.</a:t>
            </a:r>
            <a:endParaRPr lang="es-AR" dirty="0"/>
          </a:p>
        </p:txBody>
      </p:sp>
      <p:pic>
        <p:nvPicPr>
          <p:cNvPr id="6" name="Imagen 5">
            <a:extLst>
              <a:ext uri="{FF2B5EF4-FFF2-40B4-BE49-F238E27FC236}">
                <a16:creationId xmlns:a16="http://schemas.microsoft.com/office/drawing/2014/main" id="{AE3578DB-FDBC-2EB4-A3C6-86D019CE363D}"/>
              </a:ext>
            </a:extLst>
          </p:cNvPr>
          <p:cNvPicPr>
            <a:picLocks noChangeAspect="1"/>
          </p:cNvPicPr>
          <p:nvPr/>
        </p:nvPicPr>
        <p:blipFill>
          <a:blip r:embed="rId2"/>
          <a:stretch>
            <a:fillRect/>
          </a:stretch>
        </p:blipFill>
        <p:spPr>
          <a:xfrm>
            <a:off x="6096000" y="2638044"/>
            <a:ext cx="4753638" cy="1857634"/>
          </a:xfrm>
          <a:prstGeom prst="rect">
            <a:avLst/>
          </a:prstGeom>
          <a:ln>
            <a:noFill/>
          </a:ln>
          <a:effectLst>
            <a:outerShdw blurRad="292100" dist="139700" dir="2700000" algn="tl" rotWithShape="0">
              <a:srgbClr val="333333">
                <a:alpha val="65000"/>
              </a:srgbClr>
            </a:outerShdw>
          </a:effectLst>
        </p:spPr>
      </p:pic>
      <p:pic>
        <p:nvPicPr>
          <p:cNvPr id="9" name="Imagen 8">
            <a:extLst>
              <a:ext uri="{FF2B5EF4-FFF2-40B4-BE49-F238E27FC236}">
                <a16:creationId xmlns:a16="http://schemas.microsoft.com/office/drawing/2014/main" id="{154450A3-8F0B-DA73-8BFA-A9FE6D65E09A}"/>
              </a:ext>
            </a:extLst>
          </p:cNvPr>
          <p:cNvPicPr>
            <a:picLocks noChangeAspect="1"/>
          </p:cNvPicPr>
          <p:nvPr/>
        </p:nvPicPr>
        <p:blipFill>
          <a:blip r:embed="rId3"/>
          <a:stretch>
            <a:fillRect/>
          </a:stretch>
        </p:blipFill>
        <p:spPr>
          <a:xfrm>
            <a:off x="6096000" y="4654023"/>
            <a:ext cx="3313471" cy="12892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078479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493FE-3431-C699-E1F7-98DEFA8BCD28}"/>
              </a:ext>
            </a:extLst>
          </p:cNvPr>
          <p:cNvSpPr>
            <a:spLocks noGrp="1"/>
          </p:cNvSpPr>
          <p:nvPr>
            <p:ph type="title"/>
          </p:nvPr>
        </p:nvSpPr>
        <p:spPr/>
        <p:txBody>
          <a:bodyPr/>
          <a:lstStyle/>
          <a:p>
            <a:r>
              <a:rPr lang="es-ES" dirty="0"/>
              <a:t>¿Métodos de Arrays?</a:t>
            </a:r>
            <a:endParaRPr lang="es-AR" dirty="0"/>
          </a:p>
        </p:txBody>
      </p:sp>
      <p:sp>
        <p:nvSpPr>
          <p:cNvPr id="3" name="Marcador de contenido 2">
            <a:extLst>
              <a:ext uri="{FF2B5EF4-FFF2-40B4-BE49-F238E27FC236}">
                <a16:creationId xmlns:a16="http://schemas.microsoft.com/office/drawing/2014/main" id="{56682D66-FBBF-FAC0-5EC6-8EC1D2DCB575}"/>
              </a:ext>
            </a:extLst>
          </p:cNvPr>
          <p:cNvSpPr>
            <a:spLocks noGrp="1"/>
          </p:cNvSpPr>
          <p:nvPr>
            <p:ph idx="1"/>
          </p:nvPr>
        </p:nvSpPr>
        <p:spPr/>
        <p:txBody>
          <a:bodyPr/>
          <a:lstStyle/>
          <a:p>
            <a:r>
              <a:rPr lang="es-ES" dirty="0"/>
              <a:t>¿No habíamos definido a los métodos como funciones dentro de objetos?</a:t>
            </a:r>
            <a:br>
              <a:rPr lang="es-ES" dirty="0"/>
            </a:br>
            <a:r>
              <a:rPr lang="es-ES" dirty="0"/>
              <a:t>¿Cómo pueden tener métodos los Arrays?</a:t>
            </a:r>
          </a:p>
          <a:p>
            <a:r>
              <a:rPr lang="es-ES" dirty="0"/>
              <a:t>En </a:t>
            </a:r>
            <a:r>
              <a:rPr lang="es-ES" dirty="0" err="1"/>
              <a:t>javascript</a:t>
            </a:r>
            <a:r>
              <a:rPr lang="es-ES" dirty="0"/>
              <a:t>, la mayoría de los tipos de dato como las Funciones, Arrays u clases son realmente objetos disfrazados, los cuales guardan muchísimas duplas clave-valor, en las cuales se encuentran métodos como </a:t>
            </a:r>
            <a:r>
              <a:rPr lang="es-ES" dirty="0" err="1"/>
              <a:t>array.map</a:t>
            </a:r>
            <a:r>
              <a:rPr lang="es-ES" dirty="0"/>
              <a:t>(), </a:t>
            </a:r>
            <a:r>
              <a:rPr lang="es-ES" dirty="0" err="1"/>
              <a:t>array.forEach</a:t>
            </a:r>
            <a:r>
              <a:rPr lang="es-ES" dirty="0"/>
              <a:t>() u </a:t>
            </a:r>
            <a:r>
              <a:rPr lang="es-ES" dirty="0" err="1"/>
              <a:t>array.filter</a:t>
            </a:r>
            <a:r>
              <a:rPr lang="es-ES" dirty="0"/>
              <a:t>()</a:t>
            </a:r>
          </a:p>
          <a:p>
            <a:r>
              <a:rPr lang="es-ES" dirty="0"/>
              <a:t>Estos métodos se invocan de la misma manera que se invoca cualquier valor de un objeto según una clave</a:t>
            </a:r>
            <a:endParaRPr lang="es-AR" dirty="0"/>
          </a:p>
        </p:txBody>
      </p:sp>
      <p:pic>
        <p:nvPicPr>
          <p:cNvPr id="2050" name="Picture 2" descr="Python] Map, Filter, Reduce e List Comprehension">
            <a:extLst>
              <a:ext uri="{FF2B5EF4-FFF2-40B4-BE49-F238E27FC236}">
                <a16:creationId xmlns:a16="http://schemas.microsoft.com/office/drawing/2014/main" id="{3461E103-2724-59EC-545B-1E3FF7EA15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326" b="27157"/>
          <a:stretch/>
        </p:blipFill>
        <p:spPr bwMode="auto">
          <a:xfrm>
            <a:off x="5663380" y="5172062"/>
            <a:ext cx="5214783" cy="11359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90543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BF659-F3B5-29A3-4105-D58B7BF5F2F5}"/>
              </a:ext>
            </a:extLst>
          </p:cNvPr>
          <p:cNvSpPr>
            <a:spLocks noGrp="1"/>
          </p:cNvSpPr>
          <p:nvPr>
            <p:ph type="title"/>
          </p:nvPr>
        </p:nvSpPr>
        <p:spPr/>
        <p:txBody>
          <a:bodyPr/>
          <a:lstStyle/>
          <a:p>
            <a:r>
              <a:rPr lang="es-ES" dirty="0" err="1"/>
              <a:t>Array.map</a:t>
            </a:r>
            <a:r>
              <a:rPr lang="es-ES" dirty="0"/>
              <a:t>()</a:t>
            </a:r>
            <a:endParaRPr lang="es-AR" dirty="0"/>
          </a:p>
        </p:txBody>
      </p:sp>
      <p:sp>
        <p:nvSpPr>
          <p:cNvPr id="3" name="Marcador de contenido 2">
            <a:extLst>
              <a:ext uri="{FF2B5EF4-FFF2-40B4-BE49-F238E27FC236}">
                <a16:creationId xmlns:a16="http://schemas.microsoft.com/office/drawing/2014/main" id="{E8C5BB95-17DE-C85C-F82A-141B950510FD}"/>
              </a:ext>
            </a:extLst>
          </p:cNvPr>
          <p:cNvSpPr>
            <a:spLocks noGrp="1"/>
          </p:cNvSpPr>
          <p:nvPr>
            <p:ph sz="half" idx="1"/>
          </p:nvPr>
        </p:nvSpPr>
        <p:spPr>
          <a:xfrm>
            <a:off x="1581912" y="2638043"/>
            <a:ext cx="4769727" cy="3585775"/>
          </a:xfrm>
        </p:spPr>
        <p:txBody>
          <a:bodyPr>
            <a:normAutofit fontScale="92500" lnSpcReduction="10000"/>
          </a:bodyPr>
          <a:lstStyle/>
          <a:p>
            <a:r>
              <a:rPr lang="es-ES" dirty="0"/>
              <a:t>Generalmente, este método recibe como parámetro una </a:t>
            </a:r>
            <a:r>
              <a:rPr lang="es-ES" b="1" dirty="0"/>
              <a:t>función flecha de retorno implícito.</a:t>
            </a:r>
          </a:p>
          <a:p>
            <a:r>
              <a:rPr lang="es-ES" dirty="0"/>
              <a:t>La función de retorno implícito debe recibir un solo parámetro de cualquier nombre (generalmente “elemento”). Este parámetro simbolizará un elemento del array.</a:t>
            </a:r>
          </a:p>
          <a:p>
            <a:r>
              <a:rPr lang="es-ES" dirty="0"/>
              <a:t>Lo que retorne la función se convertirá en el nuevo elemento del array.</a:t>
            </a:r>
          </a:p>
          <a:p>
            <a:r>
              <a:rPr lang="es-ES" dirty="0"/>
              <a:t>Este método devuelve un nuevo array. Este nuevo array es el resultado de ejecutar la función flecha con cada uno de sus elementos, y guardarlos en el lugar correspondiente.</a:t>
            </a:r>
            <a:endParaRPr lang="es-AR" dirty="0"/>
          </a:p>
        </p:txBody>
      </p:sp>
      <p:pic>
        <p:nvPicPr>
          <p:cNvPr id="6" name="Imagen 5">
            <a:extLst>
              <a:ext uri="{FF2B5EF4-FFF2-40B4-BE49-F238E27FC236}">
                <a16:creationId xmlns:a16="http://schemas.microsoft.com/office/drawing/2014/main" id="{89BB01E7-34D2-D531-6504-9FF4A4B94727}"/>
              </a:ext>
            </a:extLst>
          </p:cNvPr>
          <p:cNvPicPr>
            <a:picLocks noChangeAspect="1"/>
          </p:cNvPicPr>
          <p:nvPr/>
        </p:nvPicPr>
        <p:blipFill>
          <a:blip r:embed="rId2"/>
          <a:stretch>
            <a:fillRect/>
          </a:stretch>
        </p:blipFill>
        <p:spPr>
          <a:xfrm>
            <a:off x="6948091" y="2639980"/>
            <a:ext cx="3467584" cy="1790950"/>
          </a:xfrm>
          <a:prstGeom prst="rect">
            <a:avLst/>
          </a:prstGeom>
          <a:ln>
            <a:noFill/>
          </a:ln>
          <a:effectLst>
            <a:outerShdw blurRad="292100" dist="139700" dir="2700000" algn="tl" rotWithShape="0">
              <a:srgbClr val="333333">
                <a:alpha val="65000"/>
              </a:srgbClr>
            </a:outerShdw>
          </a:effectLst>
        </p:spPr>
      </p:pic>
      <p:pic>
        <p:nvPicPr>
          <p:cNvPr id="8" name="Imagen 7">
            <a:extLst>
              <a:ext uri="{FF2B5EF4-FFF2-40B4-BE49-F238E27FC236}">
                <a16:creationId xmlns:a16="http://schemas.microsoft.com/office/drawing/2014/main" id="{7FD86BB2-578F-4603-A2C6-0F5F483E44D1}"/>
              </a:ext>
            </a:extLst>
          </p:cNvPr>
          <p:cNvPicPr>
            <a:picLocks noChangeAspect="1"/>
          </p:cNvPicPr>
          <p:nvPr/>
        </p:nvPicPr>
        <p:blipFill>
          <a:blip r:embed="rId3"/>
          <a:stretch>
            <a:fillRect/>
          </a:stretch>
        </p:blipFill>
        <p:spPr>
          <a:xfrm>
            <a:off x="6948091" y="4598366"/>
            <a:ext cx="3456122" cy="9568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9193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A67775-31C4-63E0-C2D3-D72231E2468E}"/>
              </a:ext>
            </a:extLst>
          </p:cNvPr>
          <p:cNvSpPr>
            <a:spLocks noGrp="1"/>
          </p:cNvSpPr>
          <p:nvPr>
            <p:ph type="title"/>
          </p:nvPr>
        </p:nvSpPr>
        <p:spPr/>
        <p:txBody>
          <a:bodyPr/>
          <a:lstStyle/>
          <a:p>
            <a:r>
              <a:rPr lang="es-ES" dirty="0"/>
              <a:t>Ejemplo útil de </a:t>
            </a:r>
            <a:r>
              <a:rPr lang="es-ES" dirty="0" err="1"/>
              <a:t>array.map</a:t>
            </a:r>
            <a:r>
              <a:rPr lang="es-ES" dirty="0"/>
              <a:t>() con objetos</a:t>
            </a:r>
            <a:endParaRPr lang="es-AR" dirty="0"/>
          </a:p>
        </p:txBody>
      </p:sp>
      <p:pic>
        <p:nvPicPr>
          <p:cNvPr id="5" name="Imagen 4">
            <a:extLst>
              <a:ext uri="{FF2B5EF4-FFF2-40B4-BE49-F238E27FC236}">
                <a16:creationId xmlns:a16="http://schemas.microsoft.com/office/drawing/2014/main" id="{8E801F39-E89C-D7F8-F44B-5FAE637D845D}"/>
              </a:ext>
            </a:extLst>
          </p:cNvPr>
          <p:cNvPicPr>
            <a:picLocks noChangeAspect="1"/>
          </p:cNvPicPr>
          <p:nvPr/>
        </p:nvPicPr>
        <p:blipFill>
          <a:blip r:embed="rId2"/>
          <a:stretch>
            <a:fillRect/>
          </a:stretch>
        </p:blipFill>
        <p:spPr>
          <a:xfrm>
            <a:off x="2231137" y="2395394"/>
            <a:ext cx="7729728" cy="2035620"/>
          </a:xfrm>
          <a:prstGeom prst="rect">
            <a:avLst/>
          </a:prstGeom>
          <a:ln>
            <a:noFill/>
          </a:ln>
          <a:effectLst>
            <a:outerShdw blurRad="292100" dist="139700" dir="2700000" algn="tl" rotWithShape="0">
              <a:srgbClr val="333333">
                <a:alpha val="65000"/>
              </a:srgbClr>
            </a:outerShdw>
          </a:effectLst>
        </p:spPr>
      </p:pic>
      <p:pic>
        <p:nvPicPr>
          <p:cNvPr id="7" name="Imagen 6">
            <a:extLst>
              <a:ext uri="{FF2B5EF4-FFF2-40B4-BE49-F238E27FC236}">
                <a16:creationId xmlns:a16="http://schemas.microsoft.com/office/drawing/2014/main" id="{0C8BEDF8-C6A9-07BA-1B69-D867EB7A01A8}"/>
              </a:ext>
            </a:extLst>
          </p:cNvPr>
          <p:cNvPicPr>
            <a:picLocks noChangeAspect="1"/>
          </p:cNvPicPr>
          <p:nvPr/>
        </p:nvPicPr>
        <p:blipFill>
          <a:blip r:embed="rId3"/>
          <a:stretch>
            <a:fillRect/>
          </a:stretch>
        </p:blipFill>
        <p:spPr>
          <a:xfrm>
            <a:off x="3951393" y="4672996"/>
            <a:ext cx="4289213" cy="16174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7122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904D72D-32DF-2E85-B063-E5694DACF9A0}"/>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s-ES" sz="3000" dirty="0">
                <a:solidFill>
                  <a:srgbClr val="FFFFFF"/>
                </a:solidFill>
              </a:rPr>
              <a:t>If</a:t>
            </a:r>
            <a:endParaRPr lang="es-AR" sz="3000" dirty="0">
              <a:solidFill>
                <a:srgbClr val="FFFFFF"/>
              </a:solidFill>
            </a:endParaRPr>
          </a:p>
        </p:txBody>
      </p:sp>
      <p:sp>
        <p:nvSpPr>
          <p:cNvPr id="10" name="Rectangle 9">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rcador de contenido 2">
            <a:extLst>
              <a:ext uri="{FF2B5EF4-FFF2-40B4-BE49-F238E27FC236}">
                <a16:creationId xmlns:a16="http://schemas.microsoft.com/office/drawing/2014/main" id="{F263BFF3-8AEC-F2D9-BA7E-7B050787E835}"/>
              </a:ext>
            </a:extLst>
          </p:cNvPr>
          <p:cNvSpPr>
            <a:spLocks noGrp="1"/>
          </p:cNvSpPr>
          <p:nvPr>
            <p:ph idx="1"/>
          </p:nvPr>
        </p:nvSpPr>
        <p:spPr>
          <a:xfrm>
            <a:off x="6259551" y="1444752"/>
            <a:ext cx="4652840" cy="3968496"/>
          </a:xfrm>
        </p:spPr>
        <p:txBody>
          <a:bodyPr anchor="ctr">
            <a:normAutofit/>
          </a:bodyPr>
          <a:lstStyle/>
          <a:p>
            <a:r>
              <a:rPr lang="es-ES" dirty="0">
                <a:solidFill>
                  <a:srgbClr val="404040"/>
                </a:solidFill>
              </a:rPr>
              <a:t>Un if es una instrucción en programación que sirve para tomar decisiones.</a:t>
            </a:r>
          </a:p>
          <a:p>
            <a:r>
              <a:rPr lang="es-ES" dirty="0">
                <a:solidFill>
                  <a:srgbClr val="404040"/>
                </a:solidFill>
              </a:rPr>
              <a:t> Funciona como una pregunta que le hacemos a la computadora: "¿Esto es cierto o no?". </a:t>
            </a:r>
          </a:p>
          <a:p>
            <a:r>
              <a:rPr lang="es-ES" dirty="0">
                <a:solidFill>
                  <a:srgbClr val="404040"/>
                </a:solidFill>
              </a:rPr>
              <a:t>Si la respuesta es sí, la computadora ejecuta cierto código. </a:t>
            </a:r>
          </a:p>
          <a:p>
            <a:r>
              <a:rPr lang="es-ES" dirty="0">
                <a:solidFill>
                  <a:srgbClr val="404040"/>
                </a:solidFill>
              </a:rPr>
              <a:t>Si la respuesta es no, ignora ese código o puede ejecutar una alternativa (else).</a:t>
            </a:r>
          </a:p>
          <a:p>
            <a:r>
              <a:rPr lang="es-ES" dirty="0">
                <a:solidFill>
                  <a:srgbClr val="404040"/>
                </a:solidFill>
              </a:rPr>
              <a:t>El if se usa para que el programa haga algo sólo si se cumple cierta </a:t>
            </a:r>
            <a:r>
              <a:rPr lang="es-ES" b="1" dirty="0">
                <a:solidFill>
                  <a:srgbClr val="404040"/>
                </a:solidFill>
              </a:rPr>
              <a:t>condición</a:t>
            </a:r>
            <a:endParaRPr lang="es-AR" dirty="0">
              <a:solidFill>
                <a:srgbClr val="404040"/>
              </a:solidFill>
            </a:endParaRPr>
          </a:p>
        </p:txBody>
      </p:sp>
    </p:spTree>
    <p:extLst>
      <p:ext uri="{BB962C8B-B14F-4D97-AF65-F5344CB8AC3E}">
        <p14:creationId xmlns:p14="http://schemas.microsoft.com/office/powerpoint/2010/main" val="2190461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CD81D-9666-5648-2375-90B62E326E36}"/>
              </a:ext>
            </a:extLst>
          </p:cNvPr>
          <p:cNvSpPr>
            <a:spLocks noGrp="1"/>
          </p:cNvSpPr>
          <p:nvPr>
            <p:ph type="title"/>
          </p:nvPr>
        </p:nvSpPr>
        <p:spPr/>
        <p:txBody>
          <a:bodyPr/>
          <a:lstStyle/>
          <a:p>
            <a:r>
              <a:rPr lang="es-ES" dirty="0" err="1"/>
              <a:t>Array.foreach</a:t>
            </a:r>
            <a:r>
              <a:rPr lang="es-ES" dirty="0"/>
              <a:t>()</a:t>
            </a:r>
            <a:endParaRPr lang="es-AR" dirty="0"/>
          </a:p>
        </p:txBody>
      </p:sp>
      <p:sp>
        <p:nvSpPr>
          <p:cNvPr id="3" name="Marcador de contenido 2">
            <a:extLst>
              <a:ext uri="{FF2B5EF4-FFF2-40B4-BE49-F238E27FC236}">
                <a16:creationId xmlns:a16="http://schemas.microsoft.com/office/drawing/2014/main" id="{EFE941A1-8838-1757-D3D1-B9F54B77FDF4}"/>
              </a:ext>
            </a:extLst>
          </p:cNvPr>
          <p:cNvSpPr>
            <a:spLocks noGrp="1"/>
          </p:cNvSpPr>
          <p:nvPr>
            <p:ph sz="half" idx="1"/>
          </p:nvPr>
        </p:nvSpPr>
        <p:spPr/>
        <p:txBody>
          <a:bodyPr/>
          <a:lstStyle/>
          <a:p>
            <a:r>
              <a:rPr lang="es-ES" dirty="0"/>
              <a:t>Hace exactamente lo mismo que </a:t>
            </a:r>
            <a:r>
              <a:rPr lang="es-ES" dirty="0" err="1"/>
              <a:t>array.map</a:t>
            </a:r>
            <a:r>
              <a:rPr lang="es-ES" dirty="0"/>
              <a:t>() pero no devuelve nada.</a:t>
            </a:r>
          </a:p>
          <a:p>
            <a:r>
              <a:rPr lang="es-AR" dirty="0"/>
              <a:t>También recibe un parámetro que es una función flecha de retorno implícito.</a:t>
            </a:r>
          </a:p>
          <a:p>
            <a:r>
              <a:rPr lang="es-AR" dirty="0"/>
              <a:t>Se usa cuando se quiere recorrer un array sin modificarlo por cualquier motivo.</a:t>
            </a:r>
          </a:p>
        </p:txBody>
      </p:sp>
      <p:pic>
        <p:nvPicPr>
          <p:cNvPr id="6" name="Imagen 5">
            <a:extLst>
              <a:ext uri="{FF2B5EF4-FFF2-40B4-BE49-F238E27FC236}">
                <a16:creationId xmlns:a16="http://schemas.microsoft.com/office/drawing/2014/main" id="{5C25F6E0-9ABE-BDD9-E0CC-D78432802BAD}"/>
              </a:ext>
            </a:extLst>
          </p:cNvPr>
          <p:cNvPicPr>
            <a:picLocks noChangeAspect="1"/>
          </p:cNvPicPr>
          <p:nvPr/>
        </p:nvPicPr>
        <p:blipFill>
          <a:blip r:embed="rId2"/>
          <a:stretch>
            <a:fillRect/>
          </a:stretch>
        </p:blipFill>
        <p:spPr>
          <a:xfrm>
            <a:off x="6685935" y="2638044"/>
            <a:ext cx="3391373" cy="2619741"/>
          </a:xfrm>
          <a:prstGeom prst="rect">
            <a:avLst/>
          </a:prstGeom>
          <a:ln>
            <a:noFill/>
          </a:ln>
          <a:effectLst>
            <a:outerShdw blurRad="292100" dist="139700" dir="2700000" algn="tl" rotWithShape="0">
              <a:srgbClr val="333333">
                <a:alpha val="65000"/>
              </a:srgbClr>
            </a:outerShdw>
          </a:effectLst>
        </p:spPr>
      </p:pic>
      <p:pic>
        <p:nvPicPr>
          <p:cNvPr id="8" name="Imagen 7">
            <a:extLst>
              <a:ext uri="{FF2B5EF4-FFF2-40B4-BE49-F238E27FC236}">
                <a16:creationId xmlns:a16="http://schemas.microsoft.com/office/drawing/2014/main" id="{421C59B6-07FC-632B-6C16-D8D7F00E33C2}"/>
              </a:ext>
            </a:extLst>
          </p:cNvPr>
          <p:cNvPicPr>
            <a:picLocks noChangeAspect="1"/>
          </p:cNvPicPr>
          <p:nvPr/>
        </p:nvPicPr>
        <p:blipFill>
          <a:blip r:embed="rId3"/>
          <a:srcRect r="39895" b="1644"/>
          <a:stretch/>
        </p:blipFill>
        <p:spPr>
          <a:xfrm>
            <a:off x="6685935" y="5547287"/>
            <a:ext cx="3391373" cy="5880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367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E7624-D118-CF39-D56A-690D45FADA83}"/>
              </a:ext>
            </a:extLst>
          </p:cNvPr>
          <p:cNvSpPr>
            <a:spLocks noGrp="1"/>
          </p:cNvSpPr>
          <p:nvPr>
            <p:ph type="title"/>
          </p:nvPr>
        </p:nvSpPr>
        <p:spPr/>
        <p:txBody>
          <a:bodyPr/>
          <a:lstStyle/>
          <a:p>
            <a:r>
              <a:rPr lang="es-ES" dirty="0" err="1"/>
              <a:t>Array.filter</a:t>
            </a:r>
            <a:r>
              <a:rPr lang="es-ES" dirty="0"/>
              <a:t>()</a:t>
            </a:r>
            <a:endParaRPr lang="es-AR" dirty="0"/>
          </a:p>
        </p:txBody>
      </p:sp>
      <p:sp>
        <p:nvSpPr>
          <p:cNvPr id="3" name="Marcador de contenido 2">
            <a:extLst>
              <a:ext uri="{FF2B5EF4-FFF2-40B4-BE49-F238E27FC236}">
                <a16:creationId xmlns:a16="http://schemas.microsoft.com/office/drawing/2014/main" id="{95DB6647-E2BA-BB27-8F19-4B27A82DE06F}"/>
              </a:ext>
            </a:extLst>
          </p:cNvPr>
          <p:cNvSpPr>
            <a:spLocks noGrp="1"/>
          </p:cNvSpPr>
          <p:nvPr>
            <p:ph sz="half" idx="1"/>
          </p:nvPr>
        </p:nvSpPr>
        <p:spPr/>
        <p:txBody>
          <a:bodyPr/>
          <a:lstStyle/>
          <a:p>
            <a:r>
              <a:rPr lang="es-ES" dirty="0"/>
              <a:t>La función que recibe por parámetro debe devolver verdadero o falso</a:t>
            </a:r>
          </a:p>
          <a:p>
            <a:r>
              <a:rPr lang="es-ES" dirty="0"/>
              <a:t>Para esto se pueden usar comparaciones de igualdad o mayor-igual </a:t>
            </a:r>
            <a:br>
              <a:rPr lang="es-ES" dirty="0"/>
            </a:br>
            <a:r>
              <a:rPr lang="es-ES" dirty="0"/>
              <a:t>(==, &lt;, &gt;, &gt;=, &lt;=)</a:t>
            </a:r>
          </a:p>
          <a:p>
            <a:r>
              <a:rPr lang="es-AR" dirty="0"/>
              <a:t>Devuelve un array</a:t>
            </a:r>
          </a:p>
          <a:p>
            <a:r>
              <a:rPr lang="es-AR" dirty="0"/>
              <a:t>Los elementos que devuelvan false no estarán en este nuevo array</a:t>
            </a:r>
          </a:p>
        </p:txBody>
      </p:sp>
      <p:pic>
        <p:nvPicPr>
          <p:cNvPr id="6" name="Imagen 5">
            <a:extLst>
              <a:ext uri="{FF2B5EF4-FFF2-40B4-BE49-F238E27FC236}">
                <a16:creationId xmlns:a16="http://schemas.microsoft.com/office/drawing/2014/main" id="{6CEE7D11-EC0C-8215-8F76-EBF52DD97BFF}"/>
              </a:ext>
            </a:extLst>
          </p:cNvPr>
          <p:cNvPicPr>
            <a:picLocks noChangeAspect="1"/>
          </p:cNvPicPr>
          <p:nvPr/>
        </p:nvPicPr>
        <p:blipFill>
          <a:blip r:embed="rId2"/>
          <a:stretch>
            <a:fillRect/>
          </a:stretch>
        </p:blipFill>
        <p:spPr>
          <a:xfrm>
            <a:off x="6175363" y="2638044"/>
            <a:ext cx="4060543" cy="2366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27432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60A86AB-A843-A4C8-DF61-06BD6C3EADD8}"/>
              </a:ext>
            </a:extLst>
          </p:cNvPr>
          <p:cNvSpPr>
            <a:spLocks noGrp="1"/>
          </p:cNvSpPr>
          <p:nvPr>
            <p:ph type="title"/>
          </p:nvPr>
        </p:nvSpPr>
        <p:spPr>
          <a:xfrm>
            <a:off x="2231136" y="467418"/>
            <a:ext cx="7729728" cy="1188720"/>
          </a:xfrm>
          <a:solidFill>
            <a:srgbClr val="FFFFFF"/>
          </a:solidFill>
        </p:spPr>
        <p:txBody>
          <a:bodyPr>
            <a:normAutofit/>
          </a:bodyPr>
          <a:lstStyle/>
          <a:p>
            <a:r>
              <a:rPr lang="es-ES" dirty="0"/>
              <a:t>¿Dónde puedo encontrar más métodos?</a:t>
            </a:r>
            <a:endParaRPr lang="es-AR" dirty="0"/>
          </a:p>
        </p:txBody>
      </p:sp>
      <p:sp>
        <p:nvSpPr>
          <p:cNvPr id="3" name="Marcador de contenido 2">
            <a:extLst>
              <a:ext uri="{FF2B5EF4-FFF2-40B4-BE49-F238E27FC236}">
                <a16:creationId xmlns:a16="http://schemas.microsoft.com/office/drawing/2014/main" id="{F20C1E72-B110-71F8-709F-A3A03D69DDCA}"/>
              </a:ext>
            </a:extLst>
          </p:cNvPr>
          <p:cNvSpPr>
            <a:spLocks noGrp="1"/>
          </p:cNvSpPr>
          <p:nvPr>
            <p:ph idx="1"/>
          </p:nvPr>
        </p:nvSpPr>
        <p:spPr>
          <a:xfrm>
            <a:off x="1706062" y="2291262"/>
            <a:ext cx="8779512" cy="2879256"/>
          </a:xfrm>
        </p:spPr>
        <p:txBody>
          <a:bodyPr>
            <a:normAutofit/>
          </a:bodyPr>
          <a:lstStyle/>
          <a:p>
            <a:r>
              <a:rPr lang="es-ES" dirty="0">
                <a:solidFill>
                  <a:srgbClr val="404040"/>
                </a:solidFill>
              </a:rPr>
              <a:t>Como la mayoría de las cosas, la programación se basa en la investigación propia. Uno nunca puede terminar de aprender todo, especialmente en un campo que está en constante cambio como este. Lo más recomendable es nunca quedarse con sólo las cosas que te enseñan (o quizá las cosas que </a:t>
            </a:r>
            <a:r>
              <a:rPr lang="es-ES" b="1" i="1" u="sng" dirty="0">
                <a:solidFill>
                  <a:srgbClr val="404040"/>
                </a:solidFill>
              </a:rPr>
              <a:t>no</a:t>
            </a:r>
            <a:r>
              <a:rPr lang="es-ES" dirty="0">
                <a:solidFill>
                  <a:srgbClr val="404040"/>
                </a:solidFill>
              </a:rPr>
              <a:t> te enseñan) en la secundaria.</a:t>
            </a:r>
            <a:br>
              <a:rPr lang="es-ES" dirty="0">
                <a:solidFill>
                  <a:srgbClr val="404040"/>
                </a:solidFill>
              </a:rPr>
            </a:br>
            <a:br>
              <a:rPr lang="es-ES" dirty="0">
                <a:solidFill>
                  <a:srgbClr val="404040"/>
                </a:solidFill>
              </a:rPr>
            </a:br>
            <a:r>
              <a:rPr lang="es-ES" dirty="0">
                <a:solidFill>
                  <a:srgbClr val="404040"/>
                </a:solidFill>
              </a:rPr>
              <a:t>Los mejores programadores investigaron por su propia cuenta y entrenaron sus proyectos a partir de su propia creatividad. </a:t>
            </a:r>
            <a:br>
              <a:rPr lang="es-AR" dirty="0">
                <a:solidFill>
                  <a:srgbClr val="404040"/>
                </a:solidFill>
              </a:rPr>
            </a:br>
            <a:br>
              <a:rPr lang="es-AR" dirty="0">
                <a:solidFill>
                  <a:srgbClr val="404040"/>
                </a:solidFill>
              </a:rPr>
            </a:br>
            <a:r>
              <a:rPr lang="es-AR" dirty="0">
                <a:solidFill>
                  <a:srgbClr val="404040"/>
                </a:solidFill>
              </a:rPr>
              <a:t>Experimenten, prueben y aprendan. Nunca está de más saber muchas cosas.</a:t>
            </a:r>
            <a:endParaRPr lang="es-ES" dirty="0">
              <a:solidFill>
                <a:srgbClr val="404040"/>
              </a:solidFill>
            </a:endParaRPr>
          </a:p>
        </p:txBody>
      </p:sp>
    </p:spTree>
    <p:extLst>
      <p:ext uri="{BB962C8B-B14F-4D97-AF65-F5344CB8AC3E}">
        <p14:creationId xmlns:p14="http://schemas.microsoft.com/office/powerpoint/2010/main" val="2233033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EAECCC-5517-21F0-96FD-C5521513F8F3}"/>
              </a:ext>
            </a:extLst>
          </p:cNvPr>
          <p:cNvSpPr>
            <a:spLocks noGrp="1"/>
          </p:cNvSpPr>
          <p:nvPr>
            <p:ph type="title"/>
          </p:nvPr>
        </p:nvSpPr>
        <p:spPr>
          <a:xfrm>
            <a:off x="2231136" y="467418"/>
            <a:ext cx="7729728" cy="1188720"/>
          </a:xfrm>
          <a:solidFill>
            <a:srgbClr val="FFFFFF"/>
          </a:solidFill>
        </p:spPr>
        <p:txBody>
          <a:bodyPr>
            <a:normAutofit/>
          </a:bodyPr>
          <a:lstStyle/>
          <a:p>
            <a:r>
              <a:rPr lang="es-ES" dirty="0"/>
              <a:t>Links útiles para métodos de </a:t>
            </a:r>
            <a:r>
              <a:rPr lang="es-ES" dirty="0" err="1"/>
              <a:t>arrays</a:t>
            </a:r>
            <a:endParaRPr lang="es-AR" dirty="0"/>
          </a:p>
        </p:txBody>
      </p:sp>
      <p:sp>
        <p:nvSpPr>
          <p:cNvPr id="3" name="Marcador de contenido 2">
            <a:extLst>
              <a:ext uri="{FF2B5EF4-FFF2-40B4-BE49-F238E27FC236}">
                <a16:creationId xmlns:a16="http://schemas.microsoft.com/office/drawing/2014/main" id="{2D457C10-A42E-1C18-959A-77C1E049240A}"/>
              </a:ext>
            </a:extLst>
          </p:cNvPr>
          <p:cNvSpPr>
            <a:spLocks noGrp="1"/>
          </p:cNvSpPr>
          <p:nvPr>
            <p:ph idx="1"/>
          </p:nvPr>
        </p:nvSpPr>
        <p:spPr>
          <a:xfrm>
            <a:off x="1706062" y="2291262"/>
            <a:ext cx="8779512" cy="2879256"/>
          </a:xfrm>
        </p:spPr>
        <p:txBody>
          <a:bodyPr>
            <a:normAutofit/>
          </a:bodyPr>
          <a:lstStyle/>
          <a:p>
            <a:pPr marL="0" indent="0">
              <a:buNone/>
            </a:pPr>
            <a:r>
              <a:rPr lang="es-AR" b="0" dirty="0">
                <a:solidFill>
                  <a:srgbClr val="404040"/>
                </a:solidFill>
                <a:effectLst/>
                <a:latin typeface="Consolas" panose="020B0609020204030204" pitchFamily="49" charset="0"/>
                <a:hlinkClick r:id="rId2"/>
              </a:rPr>
              <a:t>https://www.w3schools.com/js/js_array_methods.asp</a:t>
            </a:r>
            <a:endParaRPr lang="es-AR" dirty="0">
              <a:solidFill>
                <a:srgbClr val="404040"/>
              </a:solidFill>
              <a:latin typeface="Consolas" panose="020B0609020204030204" pitchFamily="49" charset="0"/>
            </a:endParaRPr>
          </a:p>
          <a:p>
            <a:pPr marL="0" indent="0">
              <a:buNone/>
            </a:pPr>
            <a:r>
              <a:rPr lang="es-AR" b="0" dirty="0">
                <a:solidFill>
                  <a:srgbClr val="404040"/>
                </a:solidFill>
                <a:effectLst/>
                <a:latin typeface="Consolas" panose="020B0609020204030204" pitchFamily="49" charset="0"/>
              </a:rPr>
              <a:t>https://www.w3schools.com/js/js_array_iteration.asp</a:t>
            </a:r>
            <a:br>
              <a:rPr lang="es-AR" b="0" dirty="0">
                <a:solidFill>
                  <a:srgbClr val="404040"/>
                </a:solidFill>
                <a:effectLst/>
                <a:latin typeface="Consolas" panose="020B0609020204030204" pitchFamily="49" charset="0"/>
              </a:rPr>
            </a:br>
            <a:endParaRPr lang="es-AR" b="0" dirty="0">
              <a:solidFill>
                <a:srgbClr val="404040"/>
              </a:solidFill>
              <a:effectLst/>
              <a:latin typeface="Consolas" panose="020B0609020204030204" pitchFamily="49" charset="0"/>
            </a:endParaRPr>
          </a:p>
          <a:p>
            <a:endParaRPr lang="es-AR" dirty="0">
              <a:solidFill>
                <a:srgbClr val="404040"/>
              </a:solidFill>
            </a:endParaRPr>
          </a:p>
        </p:txBody>
      </p:sp>
    </p:spTree>
    <p:extLst>
      <p:ext uri="{BB962C8B-B14F-4D97-AF65-F5344CB8AC3E}">
        <p14:creationId xmlns:p14="http://schemas.microsoft.com/office/powerpoint/2010/main" val="616231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25BB061-695D-9DD9-FA12-22026415711D}"/>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Sintaxis de un if</a:t>
            </a:r>
          </a:p>
        </p:txBody>
      </p:sp>
      <p:pic>
        <p:nvPicPr>
          <p:cNvPr id="5" name="Imagen 4">
            <a:extLst>
              <a:ext uri="{FF2B5EF4-FFF2-40B4-BE49-F238E27FC236}">
                <a16:creationId xmlns:a16="http://schemas.microsoft.com/office/drawing/2014/main" id="{0817058A-E3FC-69D2-E59E-99E754E40D90}"/>
              </a:ext>
            </a:extLst>
          </p:cNvPr>
          <p:cNvPicPr>
            <a:picLocks noChangeAspect="1"/>
          </p:cNvPicPr>
          <p:nvPr/>
        </p:nvPicPr>
        <p:blipFill>
          <a:blip r:embed="rId2"/>
          <a:stretch>
            <a:fillRect/>
          </a:stretch>
        </p:blipFill>
        <p:spPr>
          <a:xfrm>
            <a:off x="2940338" y="640078"/>
            <a:ext cx="6311323" cy="33013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72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31C0DC5-F276-3870-D100-D049B2D64172}"/>
              </a:ext>
            </a:extLst>
          </p:cNvPr>
          <p:cNvSpPr>
            <a:spLocks noGrp="1"/>
          </p:cNvSpPr>
          <p:nvPr>
            <p:ph type="title"/>
          </p:nvPr>
        </p:nvSpPr>
        <p:spPr>
          <a:xfrm>
            <a:off x="2231136" y="467418"/>
            <a:ext cx="7729728" cy="1188720"/>
          </a:xfrm>
          <a:solidFill>
            <a:srgbClr val="FFFFFF"/>
          </a:solidFill>
        </p:spPr>
        <p:txBody>
          <a:bodyPr>
            <a:normAutofit/>
          </a:bodyPr>
          <a:lstStyle/>
          <a:p>
            <a:r>
              <a:rPr lang="es-ES"/>
              <a:t>¿Cómo defino una </a:t>
            </a:r>
            <a:r>
              <a:rPr lang="es-ES" b="1"/>
              <a:t>condición</a:t>
            </a:r>
            <a:r>
              <a:rPr lang="es-ES"/>
              <a:t>?</a:t>
            </a:r>
            <a:endParaRPr lang="es-AR" dirty="0"/>
          </a:p>
        </p:txBody>
      </p:sp>
      <p:sp>
        <p:nvSpPr>
          <p:cNvPr id="13" name="Marcador de contenido 2">
            <a:extLst>
              <a:ext uri="{FF2B5EF4-FFF2-40B4-BE49-F238E27FC236}">
                <a16:creationId xmlns:a16="http://schemas.microsoft.com/office/drawing/2014/main" id="{7E93E26F-5752-0371-FA2D-704D5E24FA8E}"/>
              </a:ext>
            </a:extLst>
          </p:cNvPr>
          <p:cNvSpPr>
            <a:spLocks noGrp="1"/>
          </p:cNvSpPr>
          <p:nvPr>
            <p:ph idx="1"/>
          </p:nvPr>
        </p:nvSpPr>
        <p:spPr>
          <a:xfrm>
            <a:off x="1706062" y="2291262"/>
            <a:ext cx="8779512" cy="2879256"/>
          </a:xfrm>
        </p:spPr>
        <p:txBody>
          <a:bodyPr>
            <a:normAutofit/>
          </a:bodyPr>
          <a:lstStyle/>
          <a:p>
            <a:r>
              <a:rPr lang="es-ES" dirty="0">
                <a:solidFill>
                  <a:srgbClr val="404040"/>
                </a:solidFill>
              </a:rPr>
              <a:t>Cuando escribimos una condición dentro de un if, la computadora evalúa si la condición es verdadera o falsa. </a:t>
            </a:r>
          </a:p>
          <a:p>
            <a:r>
              <a:rPr lang="es-ES" dirty="0">
                <a:solidFill>
                  <a:srgbClr val="404040"/>
                </a:solidFill>
              </a:rPr>
              <a:t>Para eso, hay dos conceptos importantes en JavaScript:</a:t>
            </a:r>
          </a:p>
          <a:p>
            <a:pPr lvl="1"/>
            <a:r>
              <a:rPr lang="es-ES" dirty="0">
                <a:solidFill>
                  <a:srgbClr val="404040"/>
                </a:solidFill>
              </a:rPr>
              <a:t>Los valores </a:t>
            </a:r>
            <a:r>
              <a:rPr lang="es-ES" b="1" dirty="0">
                <a:solidFill>
                  <a:srgbClr val="404040"/>
                </a:solidFill>
              </a:rPr>
              <a:t>Truthy </a:t>
            </a:r>
            <a:r>
              <a:rPr lang="es-ES" sz="1200" i="1" dirty="0">
                <a:solidFill>
                  <a:srgbClr val="404040"/>
                </a:solidFill>
              </a:rPr>
              <a:t>La condición se cumple</a:t>
            </a:r>
            <a:endParaRPr lang="es-ES" b="1" dirty="0">
              <a:solidFill>
                <a:srgbClr val="404040"/>
              </a:solidFill>
            </a:endParaRPr>
          </a:p>
          <a:p>
            <a:pPr lvl="1"/>
            <a:r>
              <a:rPr lang="es-ES" dirty="0">
                <a:solidFill>
                  <a:srgbClr val="404040"/>
                </a:solidFill>
              </a:rPr>
              <a:t>Los valores </a:t>
            </a:r>
            <a:r>
              <a:rPr lang="es-ES" b="1" dirty="0">
                <a:solidFill>
                  <a:srgbClr val="404040"/>
                </a:solidFill>
              </a:rPr>
              <a:t>Falsy </a:t>
            </a:r>
            <a:r>
              <a:rPr lang="es-ES" sz="1200" i="1" dirty="0">
                <a:solidFill>
                  <a:srgbClr val="404040"/>
                </a:solidFill>
              </a:rPr>
              <a:t>La condición no se cumple</a:t>
            </a:r>
          </a:p>
          <a:p>
            <a:r>
              <a:rPr lang="es-ES" dirty="0">
                <a:solidFill>
                  <a:srgbClr val="404040"/>
                </a:solidFill>
              </a:rPr>
              <a:t>La condición es quien va entre paréntesis en el if</a:t>
            </a:r>
            <a:endParaRPr lang="es-ES" sz="1400" dirty="0">
              <a:solidFill>
                <a:srgbClr val="404040"/>
              </a:solidFill>
            </a:endParaRPr>
          </a:p>
        </p:txBody>
      </p:sp>
    </p:spTree>
    <p:extLst>
      <p:ext uri="{BB962C8B-B14F-4D97-AF65-F5344CB8AC3E}">
        <p14:creationId xmlns:p14="http://schemas.microsoft.com/office/powerpoint/2010/main" val="280979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31D2C-369F-A971-06D2-3747461F548B}"/>
              </a:ext>
            </a:extLst>
          </p:cNvPr>
          <p:cNvSpPr>
            <a:spLocks noGrp="1"/>
          </p:cNvSpPr>
          <p:nvPr>
            <p:ph type="title"/>
          </p:nvPr>
        </p:nvSpPr>
        <p:spPr/>
        <p:txBody>
          <a:bodyPr/>
          <a:lstStyle/>
          <a:p>
            <a:r>
              <a:rPr lang="es-ES" dirty="0"/>
              <a:t>¿Qué son los truthys y falsys?</a:t>
            </a:r>
            <a:endParaRPr lang="es-AR" dirty="0"/>
          </a:p>
        </p:txBody>
      </p:sp>
      <p:sp>
        <p:nvSpPr>
          <p:cNvPr id="3" name="Marcador de contenido 2">
            <a:extLst>
              <a:ext uri="{FF2B5EF4-FFF2-40B4-BE49-F238E27FC236}">
                <a16:creationId xmlns:a16="http://schemas.microsoft.com/office/drawing/2014/main" id="{613EB1AA-B97A-6FE0-0B91-FEC054B8453E}"/>
              </a:ext>
            </a:extLst>
          </p:cNvPr>
          <p:cNvSpPr>
            <a:spLocks noGrp="1"/>
          </p:cNvSpPr>
          <p:nvPr>
            <p:ph sz="half" idx="1"/>
          </p:nvPr>
        </p:nvSpPr>
        <p:spPr/>
        <p:txBody>
          <a:bodyPr>
            <a:normAutofit fontScale="85000" lnSpcReduction="10000"/>
          </a:bodyPr>
          <a:lstStyle/>
          <a:p>
            <a:pPr marL="0" indent="0">
              <a:buNone/>
            </a:pPr>
            <a:r>
              <a:rPr lang="es-ES" b="1" u="sng" dirty="0"/>
              <a:t>Valores Truthy.</a:t>
            </a:r>
            <a:r>
              <a:rPr lang="es-ES" dirty="0"/>
              <a:t> </a:t>
            </a:r>
          </a:p>
          <a:p>
            <a:r>
              <a:rPr lang="es-ES" dirty="0"/>
              <a:t>Cualquier valor que </a:t>
            </a:r>
            <a:r>
              <a:rPr lang="es-ES" b="1" u="sng" dirty="0"/>
              <a:t>no</a:t>
            </a:r>
            <a:r>
              <a:rPr lang="es-ES" dirty="0"/>
              <a:t> sea :</a:t>
            </a:r>
          </a:p>
          <a:p>
            <a:pPr lvl="1"/>
            <a:r>
              <a:rPr lang="es-ES" b="1" i="1" dirty="0">
                <a:solidFill>
                  <a:srgbClr val="00B0F0"/>
                </a:solidFill>
              </a:rPr>
              <a:t>false</a:t>
            </a:r>
          </a:p>
          <a:p>
            <a:pPr lvl="1"/>
            <a:r>
              <a:rPr lang="es-ES" dirty="0"/>
              <a:t>El número 0 </a:t>
            </a:r>
          </a:p>
          <a:p>
            <a:pPr lvl="1"/>
            <a:r>
              <a:rPr lang="es-ES" dirty="0">
                <a:solidFill>
                  <a:schemeClr val="tx1"/>
                </a:solidFill>
              </a:rPr>
              <a:t>La cadena vacía</a:t>
            </a:r>
            <a:r>
              <a:rPr lang="es-ES" b="1" i="1" dirty="0">
                <a:solidFill>
                  <a:srgbClr val="FF0000"/>
                </a:solidFill>
              </a:rPr>
              <a:t> “</a:t>
            </a:r>
            <a:r>
              <a:rPr lang="es-ES" dirty="0">
                <a:solidFill>
                  <a:srgbClr val="FF0000"/>
                </a:solidFill>
              </a:rPr>
              <a:t> </a:t>
            </a:r>
            <a:r>
              <a:rPr lang="es-ES" b="1" i="1" dirty="0">
                <a:solidFill>
                  <a:srgbClr val="FF0000"/>
                </a:solidFill>
              </a:rPr>
              <a:t>”</a:t>
            </a:r>
            <a:r>
              <a:rPr lang="es-ES" dirty="0">
                <a:solidFill>
                  <a:srgbClr val="FF0000"/>
                </a:solidFill>
              </a:rPr>
              <a:t> </a:t>
            </a:r>
            <a:endParaRPr lang="es-ES" sz="1000" i="1" dirty="0">
              <a:solidFill>
                <a:schemeClr val="tx1"/>
              </a:solidFill>
            </a:endParaRPr>
          </a:p>
          <a:p>
            <a:pPr lvl="1"/>
            <a:r>
              <a:rPr lang="es-ES" b="1" i="1" dirty="0">
                <a:solidFill>
                  <a:srgbClr val="00B0F0"/>
                </a:solidFill>
              </a:rPr>
              <a:t>Null</a:t>
            </a:r>
          </a:p>
          <a:p>
            <a:pPr lvl="1"/>
            <a:r>
              <a:rPr lang="es-ES" b="1" i="1" dirty="0">
                <a:solidFill>
                  <a:srgbClr val="00B0F0"/>
                </a:solidFill>
              </a:rPr>
              <a:t>Undefined</a:t>
            </a:r>
          </a:p>
          <a:p>
            <a:pPr lvl="1"/>
            <a:r>
              <a:rPr lang="es-ES" b="1" i="1" dirty="0">
                <a:solidFill>
                  <a:srgbClr val="00B0F0"/>
                </a:solidFill>
              </a:rPr>
              <a:t>NaN</a:t>
            </a:r>
            <a:r>
              <a:rPr lang="es-ES" dirty="0"/>
              <a:t> </a:t>
            </a:r>
          </a:p>
          <a:p>
            <a:r>
              <a:rPr lang="es-ES" dirty="0"/>
              <a:t>Ejemplos de valores "truthy" incluyen números distintos de cero, cadenas con texto, y objetos.</a:t>
            </a:r>
            <a:endParaRPr lang="es-AR" dirty="0"/>
          </a:p>
        </p:txBody>
      </p:sp>
      <p:sp>
        <p:nvSpPr>
          <p:cNvPr id="4" name="Marcador de contenido 3">
            <a:extLst>
              <a:ext uri="{FF2B5EF4-FFF2-40B4-BE49-F238E27FC236}">
                <a16:creationId xmlns:a16="http://schemas.microsoft.com/office/drawing/2014/main" id="{3F3A3273-A1A9-FC07-8BEB-252C22DB9046}"/>
              </a:ext>
            </a:extLst>
          </p:cNvPr>
          <p:cNvSpPr>
            <a:spLocks noGrp="1"/>
          </p:cNvSpPr>
          <p:nvPr>
            <p:ph sz="half" idx="2"/>
          </p:nvPr>
        </p:nvSpPr>
        <p:spPr/>
        <p:txBody>
          <a:bodyPr>
            <a:normAutofit fontScale="85000" lnSpcReduction="10000"/>
          </a:bodyPr>
          <a:lstStyle/>
          <a:p>
            <a:pPr marL="0" indent="0">
              <a:buNone/>
            </a:pPr>
            <a:r>
              <a:rPr lang="es-ES" b="1" u="sng" dirty="0"/>
              <a:t>Valores Falsy</a:t>
            </a:r>
          </a:p>
          <a:p>
            <a:r>
              <a:rPr lang="es-ES" dirty="0"/>
              <a:t>Es todo lo que no sea un truthy</a:t>
            </a:r>
          </a:p>
          <a:p>
            <a:r>
              <a:rPr lang="es-ES" dirty="0"/>
              <a:t>Si la condición en un if tiene un valor "falsy", entonces el código en el bloque del if no se ejecuta. </a:t>
            </a:r>
          </a:p>
          <a:p>
            <a:r>
              <a:rPr lang="es-ES" dirty="0"/>
              <a:t>En su lugar, se puede ejecutar el bloque </a:t>
            </a:r>
            <a:r>
              <a:rPr lang="es-ES" b="1" dirty="0"/>
              <a:t>else</a:t>
            </a:r>
            <a:r>
              <a:rPr lang="es-ES" dirty="0"/>
              <a:t> si está presente.</a:t>
            </a:r>
            <a:endParaRPr lang="es-AR" dirty="0"/>
          </a:p>
        </p:txBody>
      </p:sp>
    </p:spTree>
    <p:extLst>
      <p:ext uri="{BB962C8B-B14F-4D97-AF65-F5344CB8AC3E}">
        <p14:creationId xmlns:p14="http://schemas.microsoft.com/office/powerpoint/2010/main" val="308226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221E7-4906-0C54-B6B8-886D6B1A88D8}"/>
              </a:ext>
            </a:extLst>
          </p:cNvPr>
          <p:cNvSpPr>
            <a:spLocks noGrp="1"/>
          </p:cNvSpPr>
          <p:nvPr>
            <p:ph type="title"/>
          </p:nvPr>
        </p:nvSpPr>
        <p:spPr/>
        <p:txBody>
          <a:bodyPr/>
          <a:lstStyle/>
          <a:p>
            <a:r>
              <a:rPr lang="es-ES" dirty="0"/>
              <a:t>Operadores de comparación</a:t>
            </a:r>
            <a:endParaRPr lang="es-AR" dirty="0"/>
          </a:p>
        </p:txBody>
      </p:sp>
      <p:sp>
        <p:nvSpPr>
          <p:cNvPr id="3" name="Marcador de texto 2">
            <a:extLst>
              <a:ext uri="{FF2B5EF4-FFF2-40B4-BE49-F238E27FC236}">
                <a16:creationId xmlns:a16="http://schemas.microsoft.com/office/drawing/2014/main" id="{45D22846-9BF0-E63B-3BB8-9B6B5C339498}"/>
              </a:ext>
            </a:extLst>
          </p:cNvPr>
          <p:cNvSpPr>
            <a:spLocks noGrp="1"/>
          </p:cNvSpPr>
          <p:nvPr>
            <p:ph type="body" idx="1"/>
          </p:nvPr>
        </p:nvSpPr>
        <p:spPr/>
        <p:txBody>
          <a:bodyPr/>
          <a:lstStyle/>
          <a:p>
            <a:pPr algn="ctr"/>
            <a:r>
              <a:rPr lang="es-ES" dirty="0"/>
              <a:t>Operadores lógicos que comparan 2 variables u valores para crear un truthy o falsy</a:t>
            </a:r>
            <a:endParaRPr lang="es-AR" dirty="0"/>
          </a:p>
        </p:txBody>
      </p:sp>
    </p:spTree>
    <p:extLst>
      <p:ext uri="{BB962C8B-B14F-4D97-AF65-F5344CB8AC3E}">
        <p14:creationId xmlns:p14="http://schemas.microsoft.com/office/powerpoint/2010/main" val="378266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75EA2-BAA1-CE87-AD8F-D3A9E3AD0CFC}"/>
              </a:ext>
            </a:extLst>
          </p:cNvPr>
          <p:cNvSpPr>
            <a:spLocks noGrp="1"/>
          </p:cNvSpPr>
          <p:nvPr>
            <p:ph type="title"/>
          </p:nvPr>
        </p:nvSpPr>
        <p:spPr>
          <a:xfrm>
            <a:off x="804672" y="978776"/>
            <a:ext cx="5925310" cy="1174991"/>
          </a:xfrm>
        </p:spPr>
        <p:txBody>
          <a:bodyPr>
            <a:normAutofit/>
          </a:bodyPr>
          <a:lstStyle/>
          <a:p>
            <a:r>
              <a:rPr lang="es-ES" sz="2400"/>
              <a:t>¿Qué es un operador comparador?</a:t>
            </a:r>
            <a:endParaRPr lang="es-AR" sz="2400"/>
          </a:p>
        </p:txBody>
      </p:sp>
      <p:sp>
        <p:nvSpPr>
          <p:cNvPr id="3" name="Marcador de contenido 2">
            <a:extLst>
              <a:ext uri="{FF2B5EF4-FFF2-40B4-BE49-F238E27FC236}">
                <a16:creationId xmlns:a16="http://schemas.microsoft.com/office/drawing/2014/main" id="{0157504C-1A65-6828-4B91-7816F201181E}"/>
              </a:ext>
            </a:extLst>
          </p:cNvPr>
          <p:cNvSpPr>
            <a:spLocks noGrp="1"/>
          </p:cNvSpPr>
          <p:nvPr>
            <p:ph idx="1"/>
          </p:nvPr>
        </p:nvSpPr>
        <p:spPr>
          <a:xfrm>
            <a:off x="804672" y="2640692"/>
            <a:ext cx="5925310" cy="3255252"/>
          </a:xfrm>
        </p:spPr>
        <p:txBody>
          <a:bodyPr>
            <a:normAutofit/>
          </a:bodyPr>
          <a:lstStyle/>
          <a:p>
            <a:r>
              <a:rPr lang="es-ES" dirty="0"/>
              <a:t>Los operadores de comparación permiten comparar dos valores y devuelven un resultado "truthy" o "falsy". </a:t>
            </a:r>
          </a:p>
          <a:p>
            <a:r>
              <a:rPr lang="es-ES" dirty="0"/>
              <a:t>Por ejemplo, 5 &gt; 3 devuelve true porque 5 es mayor que 3.</a:t>
            </a:r>
          </a:p>
          <a:p>
            <a:r>
              <a:rPr lang="es-ES" dirty="0"/>
              <a:t>Todos los comparadores sólo comparan dos valores o variables</a:t>
            </a:r>
          </a:p>
          <a:p>
            <a:r>
              <a:rPr lang="es-ES" dirty="0"/>
              <a:t>Se puede usar un paréntesis para poner precedencias</a:t>
            </a:r>
            <a:endParaRPr lang="es-AR" dirty="0"/>
          </a:p>
        </p:txBody>
      </p:sp>
      <p:pic>
        <p:nvPicPr>
          <p:cNvPr id="7" name="Picture 4" descr="Una fórmula de cálculo">
            <a:extLst>
              <a:ext uri="{FF2B5EF4-FFF2-40B4-BE49-F238E27FC236}">
                <a16:creationId xmlns:a16="http://schemas.microsoft.com/office/drawing/2014/main" id="{D38FE813-FC63-6DBA-8C30-6BF37F040359}"/>
              </a:ext>
            </a:extLst>
          </p:cNvPr>
          <p:cNvPicPr>
            <a:picLocks noChangeAspect="1"/>
          </p:cNvPicPr>
          <p:nvPr/>
        </p:nvPicPr>
        <p:blipFill>
          <a:blip r:embed="rId2"/>
          <a:srcRect l="24313" r="30356" b="-1"/>
          <a:stretch/>
        </p:blipFill>
        <p:spPr>
          <a:xfrm>
            <a:off x="7534654" y="10"/>
            <a:ext cx="4657345" cy="6857990"/>
          </a:xfrm>
          <a:prstGeom prst="rect">
            <a:avLst/>
          </a:prstGeom>
        </p:spPr>
      </p:pic>
    </p:spTree>
    <p:extLst>
      <p:ext uri="{BB962C8B-B14F-4D97-AF65-F5344CB8AC3E}">
        <p14:creationId xmlns:p14="http://schemas.microsoft.com/office/powerpoint/2010/main" val="118386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3B1A41-FC46-C568-DFD7-3C07D2CC937B}"/>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Tabla de operadores comparadores</a:t>
            </a:r>
          </a:p>
        </p:txBody>
      </p:sp>
      <p:pic>
        <p:nvPicPr>
          <p:cNvPr id="4" name="Imagen 3">
            <a:extLst>
              <a:ext uri="{FF2B5EF4-FFF2-40B4-BE49-F238E27FC236}">
                <a16:creationId xmlns:a16="http://schemas.microsoft.com/office/drawing/2014/main" id="{785476E4-40E0-1BB2-4305-1E680CB737C8}"/>
              </a:ext>
            </a:extLst>
          </p:cNvPr>
          <p:cNvPicPr>
            <a:picLocks noChangeAspect="1"/>
          </p:cNvPicPr>
          <p:nvPr/>
        </p:nvPicPr>
        <p:blipFill>
          <a:blip r:embed="rId2"/>
          <a:stretch>
            <a:fillRect/>
          </a:stretch>
        </p:blipFill>
        <p:spPr>
          <a:xfrm>
            <a:off x="2257271" y="640078"/>
            <a:ext cx="7677457" cy="3301307"/>
          </a:xfrm>
          <a:prstGeom prst="rect">
            <a:avLst/>
          </a:prstGeom>
          <a:ln>
            <a:noFill/>
          </a:ln>
          <a:effectLst>
            <a:outerShdw blurRad="292100" dist="139700" dir="2700000" algn="tl" rotWithShape="0">
              <a:srgbClr val="333333">
                <a:alpha val="65000"/>
              </a:srgbClr>
            </a:outerShdw>
          </a:effectLst>
        </p:spPr>
      </p:pic>
      <p:sp>
        <p:nvSpPr>
          <p:cNvPr id="5" name="Marcador de texto 2">
            <a:extLst>
              <a:ext uri="{FF2B5EF4-FFF2-40B4-BE49-F238E27FC236}">
                <a16:creationId xmlns:a16="http://schemas.microsoft.com/office/drawing/2014/main" id="{9178650E-0F23-FE19-12FE-ED941501BE52}"/>
              </a:ext>
            </a:extLst>
          </p:cNvPr>
          <p:cNvSpPr txBox="1">
            <a:spLocks/>
          </p:cNvSpPr>
          <p:nvPr/>
        </p:nvSpPr>
        <p:spPr>
          <a:xfrm>
            <a:off x="2695194" y="5622355"/>
            <a:ext cx="6801612" cy="1265082"/>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ctr"/>
            <a:r>
              <a:rPr lang="es-ES" dirty="0"/>
              <a:t>Nota: No hay que confundir el operador igualdad (==) con el operador asignación (=) que se usa para asignar un valor a una variable.</a:t>
            </a:r>
            <a:endParaRPr lang="es-AR" dirty="0"/>
          </a:p>
        </p:txBody>
      </p:sp>
    </p:spTree>
    <p:extLst>
      <p:ext uri="{BB962C8B-B14F-4D97-AF65-F5344CB8AC3E}">
        <p14:creationId xmlns:p14="http://schemas.microsoft.com/office/powerpoint/2010/main" val="766044145"/>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733208C828A0409B88C3F13BDC33A0" ma:contentTypeVersion="4" ma:contentTypeDescription="Create a new document." ma:contentTypeScope="" ma:versionID="d213e370b244847269b00bb75cf1b1d8">
  <xsd:schema xmlns:xsd="http://www.w3.org/2001/XMLSchema" xmlns:xs="http://www.w3.org/2001/XMLSchema" xmlns:p="http://schemas.microsoft.com/office/2006/metadata/properties" xmlns:ns3="0c3b2162-9bab-4fc9-97d6-f987dde52638" targetNamespace="http://schemas.microsoft.com/office/2006/metadata/properties" ma:root="true" ma:fieldsID="eede56b52e2659b18c5af9f8230c8e9c" ns3:_="">
    <xsd:import namespace="0c3b2162-9bab-4fc9-97d6-f987dde52638"/>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3b2162-9bab-4fc9-97d6-f987dde526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E1B2EE-074E-478C-A6A1-B98EBE8514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3b2162-9bab-4fc9-97d6-f987dde526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C0D452-F1AD-4383-B79A-1FE4A30597E5}">
  <ds:schemaRefs>
    <ds:schemaRef ds:uri="http://schemas.microsoft.com/sharepoint/v3/contenttype/forms"/>
  </ds:schemaRefs>
</ds:datastoreItem>
</file>

<file path=customXml/itemProps3.xml><?xml version="1.0" encoding="utf-8"?>
<ds:datastoreItem xmlns:ds="http://schemas.openxmlformats.org/officeDocument/2006/customXml" ds:itemID="{954AC2CD-81D3-4AEF-8940-FA44E667BF6D}">
  <ds:schemaRefs>
    <ds:schemaRef ds:uri="http://purl.org/dc/elements/1.1/"/>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0c3b2162-9bab-4fc9-97d6-f987dde52638"/>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TM10001115[[fn=Paquete]]</Template>
  <TotalTime>538</TotalTime>
  <Words>1459</Words>
  <Application>Microsoft Office PowerPoint</Application>
  <PresentationFormat>Panorámica</PresentationFormat>
  <Paragraphs>114</Paragraphs>
  <Slides>33</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33</vt:i4>
      </vt:variant>
    </vt:vector>
  </HeadingPairs>
  <TitlesOfParts>
    <vt:vector size="38" baseType="lpstr">
      <vt:lpstr>Arial</vt:lpstr>
      <vt:lpstr>Consolas</vt:lpstr>
      <vt:lpstr>Gill Sans MT</vt:lpstr>
      <vt:lpstr>Paquete</vt:lpstr>
      <vt:lpstr>Image</vt:lpstr>
      <vt:lpstr>REPASO JAVASCRIPT BÁSICO</vt:lpstr>
      <vt:lpstr>¿Qué es un if?</vt:lpstr>
      <vt:lpstr>If</vt:lpstr>
      <vt:lpstr>Sintaxis de un if</vt:lpstr>
      <vt:lpstr>¿Cómo defino una condición?</vt:lpstr>
      <vt:lpstr>¿Qué son los truthys y falsys?</vt:lpstr>
      <vt:lpstr>Operadores de comparación</vt:lpstr>
      <vt:lpstr>¿Qué es un operador comparador?</vt:lpstr>
      <vt:lpstr>Tabla de operadores comparadores</vt:lpstr>
      <vt:lpstr>¿Cómo puedo usar un if y un else?</vt:lpstr>
      <vt:lpstr>¿Qué es una función?</vt:lpstr>
      <vt:lpstr>Partes de las funciones</vt:lpstr>
      <vt:lpstr>¿Todas las funciones deben tener un parámetro y retorno?</vt:lpstr>
      <vt:lpstr>Presentación de PowerPoint</vt:lpstr>
      <vt:lpstr>¿Cuáles son los tipos de funciones?</vt:lpstr>
      <vt:lpstr>Funciones definidas</vt:lpstr>
      <vt:lpstr>Función flecha</vt:lpstr>
      <vt:lpstr>Función flecha con retorno implícito</vt:lpstr>
      <vt:lpstr>En resumen</vt:lpstr>
      <vt:lpstr>Objetos</vt:lpstr>
      <vt:lpstr>¿Cómo defino a un objeto?</vt:lpstr>
      <vt:lpstr>Alternativamente, se puede definir a pedro y pancho así</vt:lpstr>
      <vt:lpstr>¿Cómo accedo a los valores de un objeto?</vt:lpstr>
      <vt:lpstr>Modificando y agregando valores del objeto</vt:lpstr>
      <vt:lpstr>Arrays y sus métodos</vt:lpstr>
      <vt:lpstr>¿Qué es un array?</vt:lpstr>
      <vt:lpstr>¿Métodos de Arrays?</vt:lpstr>
      <vt:lpstr>Array.map()</vt:lpstr>
      <vt:lpstr>Ejemplo útil de array.map() con objetos</vt:lpstr>
      <vt:lpstr>Array.foreach()</vt:lpstr>
      <vt:lpstr>Array.filter()</vt:lpstr>
      <vt:lpstr>¿Dónde puedo encontrar más métodos?</vt:lpstr>
      <vt:lpstr>Links útiles para métodos de arrays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Matias Zuran</dc:creator>
  <cp:lastModifiedBy>Matias Zuran</cp:lastModifiedBy>
  <cp:revision>3</cp:revision>
  <dcterms:created xsi:type="dcterms:W3CDTF">2024-10-04T13:10:32Z</dcterms:created>
  <dcterms:modified xsi:type="dcterms:W3CDTF">2024-11-01T20:21:24Z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0x010100C8733208C828A0409B88C3F13BDC33A0</vt:lpwstr>
  </property>
</Properties>
</file>