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2" r:id="rId17"/>
    <p:sldId id="273" r:id="rId18"/>
    <p:sldId id="27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0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6B9DF-83D1-4C52-9CC9-A9F68E8EF4A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2A5BE-DAAB-448E-A172-F132D29D72C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Regularly update your operating system, software, and antivirus programs to patch vulnerabilities that ransomware might exploit.</a:t>
          </a:r>
        </a:p>
      </dgm:t>
    </dgm:pt>
    <dgm:pt modelId="{75E8CB63-4C27-437A-8CC9-A37E0B38A849}" type="parTrans" cxnId="{E9B2EE17-F286-4322-977F-2B40F3F422F3}">
      <dgm:prSet/>
      <dgm:spPr/>
      <dgm:t>
        <a:bodyPr/>
        <a:lstStyle/>
        <a:p>
          <a:endParaRPr lang="en-US"/>
        </a:p>
      </dgm:t>
    </dgm:pt>
    <dgm:pt modelId="{7677A174-CE29-4CBF-9CBC-048833987F91}" type="sibTrans" cxnId="{E9B2EE17-F286-4322-977F-2B40F3F42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A8AAD3-A5E4-47D5-B1AE-8D24B45438A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Keep backups of important files separate from your main system. This ensures you can restore your data without paying ransom if encrypted.</a:t>
          </a:r>
        </a:p>
      </dgm:t>
    </dgm:pt>
    <dgm:pt modelId="{B304E284-1F8E-4B7F-B2EE-3A223BBAE0EE}" type="parTrans" cxnId="{710CDFDF-8B20-4BD0-A8B0-7E14E0533C48}">
      <dgm:prSet/>
      <dgm:spPr/>
      <dgm:t>
        <a:bodyPr/>
        <a:lstStyle/>
        <a:p>
          <a:endParaRPr lang="en-US"/>
        </a:p>
      </dgm:t>
    </dgm:pt>
    <dgm:pt modelId="{3BF0F0E6-DF62-427C-A8F5-43428E29287D}" type="sibTrans" cxnId="{710CDFDF-8B20-4BD0-A8B0-7E14E0533C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CF3EE1-6388-4A55-B59A-321587002A16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Learn about ransomware and share knowledge with family and colleagues to prevent accidental infections.</a:t>
          </a:r>
        </a:p>
      </dgm:t>
    </dgm:pt>
    <dgm:pt modelId="{7F098FDC-0728-46A7-B6BF-3C50C4D267DC}" type="parTrans" cxnId="{8896B013-B82E-472F-9E2C-C4B155FB76C2}">
      <dgm:prSet/>
      <dgm:spPr/>
      <dgm:t>
        <a:bodyPr/>
        <a:lstStyle/>
        <a:p>
          <a:endParaRPr lang="en-US"/>
        </a:p>
      </dgm:t>
    </dgm:pt>
    <dgm:pt modelId="{F6534AE6-8D7B-4EC2-90F4-5C322B1347FA}" type="sibTrans" cxnId="{8896B013-B82E-472F-9E2C-C4B155FB76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4E6F6D-6B44-4498-B5C9-A4F2654C170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Have a response plan in place in case of a ransomware attack. This includes knowing how to disconnect from the internet and who to contact for support.</a:t>
          </a:r>
        </a:p>
      </dgm:t>
    </dgm:pt>
    <dgm:pt modelId="{82F7CF88-0C0F-4C6D-B33D-69B6A7698360}" type="parTrans" cxnId="{F7B3B8CB-AAFB-4554-8EA1-A2EDB63C0ADD}">
      <dgm:prSet/>
      <dgm:spPr/>
      <dgm:t>
        <a:bodyPr/>
        <a:lstStyle/>
        <a:p>
          <a:endParaRPr lang="en-US"/>
        </a:p>
      </dgm:t>
    </dgm:pt>
    <dgm:pt modelId="{DFDD4658-8983-4120-A3F1-809D9A751975}" type="sibTrans" cxnId="{F7B3B8CB-AAFB-4554-8EA1-A2EDB63C0ADD}">
      <dgm:prSet/>
      <dgm:spPr/>
      <dgm:t>
        <a:bodyPr/>
        <a:lstStyle/>
        <a:p>
          <a:endParaRPr lang="en-US"/>
        </a:p>
      </dgm:t>
    </dgm:pt>
    <dgm:pt modelId="{30B6BD33-D492-4D92-BC63-83DC23411524}" type="pres">
      <dgm:prSet presAssocID="{6806B9DF-83D1-4C52-9CC9-A9F68E8EF4AB}" presName="root" presStyleCnt="0">
        <dgm:presLayoutVars>
          <dgm:dir/>
          <dgm:resizeHandles val="exact"/>
        </dgm:presLayoutVars>
      </dgm:prSet>
      <dgm:spPr/>
    </dgm:pt>
    <dgm:pt modelId="{41764923-74D3-42E0-8CBA-AFA8CEB3D2EE}" type="pres">
      <dgm:prSet presAssocID="{6806B9DF-83D1-4C52-9CC9-A9F68E8EF4AB}" presName="container" presStyleCnt="0">
        <dgm:presLayoutVars>
          <dgm:dir/>
          <dgm:resizeHandles val="exact"/>
        </dgm:presLayoutVars>
      </dgm:prSet>
      <dgm:spPr/>
    </dgm:pt>
    <dgm:pt modelId="{C7667F4D-F4C0-4770-92E2-B93E55BEC595}" type="pres">
      <dgm:prSet presAssocID="{D962A5BE-DAAB-448E-A172-F132D29D72C4}" presName="compNode" presStyleCnt="0"/>
      <dgm:spPr/>
    </dgm:pt>
    <dgm:pt modelId="{3ADFA6B3-F61D-4A7E-8591-F3DE6A768ABC}" type="pres">
      <dgm:prSet presAssocID="{D962A5BE-DAAB-448E-A172-F132D29D72C4}" presName="iconBgRect" presStyleLbl="bgShp" presStyleIdx="0" presStyleCnt="4"/>
      <dgm:spPr/>
    </dgm:pt>
    <dgm:pt modelId="{12962829-D716-4C15-B95A-4D0A13B41F0D}" type="pres">
      <dgm:prSet presAssocID="{D962A5BE-DAAB-448E-A172-F132D29D72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BB14994-1DA1-4A1D-B3F0-AD781A3833EF}" type="pres">
      <dgm:prSet presAssocID="{D962A5BE-DAAB-448E-A172-F132D29D72C4}" presName="spaceRect" presStyleCnt="0"/>
      <dgm:spPr/>
    </dgm:pt>
    <dgm:pt modelId="{A68C050D-4E7C-4A55-A161-E77B9B4069CA}" type="pres">
      <dgm:prSet presAssocID="{D962A5BE-DAAB-448E-A172-F132D29D72C4}" presName="textRect" presStyleLbl="revTx" presStyleIdx="0" presStyleCnt="4">
        <dgm:presLayoutVars>
          <dgm:chMax val="1"/>
          <dgm:chPref val="1"/>
        </dgm:presLayoutVars>
      </dgm:prSet>
      <dgm:spPr/>
    </dgm:pt>
    <dgm:pt modelId="{12DA321D-3461-4DE7-8ED1-C144B35DEA7C}" type="pres">
      <dgm:prSet presAssocID="{7677A174-CE29-4CBF-9CBC-048833987F91}" presName="sibTrans" presStyleLbl="sibTrans2D1" presStyleIdx="0" presStyleCnt="0"/>
      <dgm:spPr/>
    </dgm:pt>
    <dgm:pt modelId="{23EEB77B-B635-49F8-BEF1-A5A14CFBFD64}" type="pres">
      <dgm:prSet presAssocID="{50A8AAD3-A5E4-47D5-B1AE-8D24B45438A5}" presName="compNode" presStyleCnt="0"/>
      <dgm:spPr/>
    </dgm:pt>
    <dgm:pt modelId="{9919F429-D39B-4164-9899-85505BB7677E}" type="pres">
      <dgm:prSet presAssocID="{50A8AAD3-A5E4-47D5-B1AE-8D24B45438A5}" presName="iconBgRect" presStyleLbl="bgShp" presStyleIdx="1" presStyleCnt="4"/>
      <dgm:spPr/>
    </dgm:pt>
    <dgm:pt modelId="{4CB4AC3A-ED78-4384-9D73-BFDB29E5221F}" type="pres">
      <dgm:prSet presAssocID="{50A8AAD3-A5E4-47D5-B1AE-8D24B45438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3CB83FC-741F-4388-9270-6535955AC48F}" type="pres">
      <dgm:prSet presAssocID="{50A8AAD3-A5E4-47D5-B1AE-8D24B45438A5}" presName="spaceRect" presStyleCnt="0"/>
      <dgm:spPr/>
    </dgm:pt>
    <dgm:pt modelId="{F3066F33-613C-4D9C-A145-0FCF04705475}" type="pres">
      <dgm:prSet presAssocID="{50A8AAD3-A5E4-47D5-B1AE-8D24B45438A5}" presName="textRect" presStyleLbl="revTx" presStyleIdx="1" presStyleCnt="4">
        <dgm:presLayoutVars>
          <dgm:chMax val="1"/>
          <dgm:chPref val="1"/>
        </dgm:presLayoutVars>
      </dgm:prSet>
      <dgm:spPr/>
    </dgm:pt>
    <dgm:pt modelId="{12CFE2B0-661A-4CB3-BACC-D35E7665DA2D}" type="pres">
      <dgm:prSet presAssocID="{3BF0F0E6-DF62-427C-A8F5-43428E29287D}" presName="sibTrans" presStyleLbl="sibTrans2D1" presStyleIdx="0" presStyleCnt="0"/>
      <dgm:spPr/>
    </dgm:pt>
    <dgm:pt modelId="{1C446A3E-F67C-45FC-94A7-80DC7F7B72CA}" type="pres">
      <dgm:prSet presAssocID="{35CF3EE1-6388-4A55-B59A-321587002A16}" presName="compNode" presStyleCnt="0"/>
      <dgm:spPr/>
    </dgm:pt>
    <dgm:pt modelId="{EA8008DA-846A-487D-AE4C-896DF0C4F3CF}" type="pres">
      <dgm:prSet presAssocID="{35CF3EE1-6388-4A55-B59A-321587002A16}" presName="iconBgRect" presStyleLbl="bgShp" presStyleIdx="2" presStyleCnt="4"/>
      <dgm:spPr/>
    </dgm:pt>
    <dgm:pt modelId="{94D784BB-02C8-40E5-8240-A528D90B93FC}" type="pres">
      <dgm:prSet presAssocID="{35CF3EE1-6388-4A55-B59A-321587002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194379BF-A747-4C1A-863B-AE7AC2AA9BEC}" type="pres">
      <dgm:prSet presAssocID="{35CF3EE1-6388-4A55-B59A-321587002A16}" presName="spaceRect" presStyleCnt="0"/>
      <dgm:spPr/>
    </dgm:pt>
    <dgm:pt modelId="{115A9EDD-5937-4661-978F-96E6833DB9DD}" type="pres">
      <dgm:prSet presAssocID="{35CF3EE1-6388-4A55-B59A-321587002A16}" presName="textRect" presStyleLbl="revTx" presStyleIdx="2" presStyleCnt="4">
        <dgm:presLayoutVars>
          <dgm:chMax val="1"/>
          <dgm:chPref val="1"/>
        </dgm:presLayoutVars>
      </dgm:prSet>
      <dgm:spPr/>
    </dgm:pt>
    <dgm:pt modelId="{5A54D9B3-E1A2-4C2F-80E5-BD8A594C60FB}" type="pres">
      <dgm:prSet presAssocID="{F6534AE6-8D7B-4EC2-90F4-5C322B1347FA}" presName="sibTrans" presStyleLbl="sibTrans2D1" presStyleIdx="0" presStyleCnt="0"/>
      <dgm:spPr/>
    </dgm:pt>
    <dgm:pt modelId="{A2266B7D-85CC-43E2-9F4A-D467D3137192}" type="pres">
      <dgm:prSet presAssocID="{8C4E6F6D-6B44-4498-B5C9-A4F2654C1700}" presName="compNode" presStyleCnt="0"/>
      <dgm:spPr/>
    </dgm:pt>
    <dgm:pt modelId="{60A22BBF-DD9F-48E4-B20C-9C4B4EBA7006}" type="pres">
      <dgm:prSet presAssocID="{8C4E6F6D-6B44-4498-B5C9-A4F2654C1700}" presName="iconBgRect" presStyleLbl="bgShp" presStyleIdx="3" presStyleCnt="4"/>
      <dgm:spPr/>
    </dgm:pt>
    <dgm:pt modelId="{1C8B7F8E-D773-40B4-8F8C-1B047B96609D}" type="pres">
      <dgm:prSet presAssocID="{8C4E6F6D-6B44-4498-B5C9-A4F2654C17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A81B7AD-7E86-4091-9242-2F100B4BAF43}" type="pres">
      <dgm:prSet presAssocID="{8C4E6F6D-6B44-4498-B5C9-A4F2654C1700}" presName="spaceRect" presStyleCnt="0"/>
      <dgm:spPr/>
    </dgm:pt>
    <dgm:pt modelId="{83945608-97D5-4CE8-B25B-FF65D92E04C0}" type="pres">
      <dgm:prSet presAssocID="{8C4E6F6D-6B44-4498-B5C9-A4F2654C17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96B013-B82E-472F-9E2C-C4B155FB76C2}" srcId="{6806B9DF-83D1-4C52-9CC9-A9F68E8EF4AB}" destId="{35CF3EE1-6388-4A55-B59A-321587002A16}" srcOrd="2" destOrd="0" parTransId="{7F098FDC-0728-46A7-B6BF-3C50C4D267DC}" sibTransId="{F6534AE6-8D7B-4EC2-90F4-5C322B1347FA}"/>
    <dgm:cxn modelId="{E9B2EE17-F286-4322-977F-2B40F3F422F3}" srcId="{6806B9DF-83D1-4C52-9CC9-A9F68E8EF4AB}" destId="{D962A5BE-DAAB-448E-A172-F132D29D72C4}" srcOrd="0" destOrd="0" parTransId="{75E8CB63-4C27-437A-8CC9-A37E0B38A849}" sibTransId="{7677A174-CE29-4CBF-9CBC-048833987F91}"/>
    <dgm:cxn modelId="{83D7DC26-76E6-43EE-BCF9-E82C1CEA921C}" type="presOf" srcId="{F6534AE6-8D7B-4EC2-90F4-5C322B1347FA}" destId="{5A54D9B3-E1A2-4C2F-80E5-BD8A594C60FB}" srcOrd="0" destOrd="0" presId="urn:microsoft.com/office/officeart/2018/2/layout/IconCircleList"/>
    <dgm:cxn modelId="{162F3C68-8A2C-4577-A00A-DC4C5BE4A4E4}" type="presOf" srcId="{D962A5BE-DAAB-448E-A172-F132D29D72C4}" destId="{A68C050D-4E7C-4A55-A161-E77B9B4069CA}" srcOrd="0" destOrd="0" presId="urn:microsoft.com/office/officeart/2018/2/layout/IconCircleList"/>
    <dgm:cxn modelId="{48538570-79A7-468C-8BC8-84D738A99BDB}" type="presOf" srcId="{7677A174-CE29-4CBF-9CBC-048833987F91}" destId="{12DA321D-3461-4DE7-8ED1-C144B35DEA7C}" srcOrd="0" destOrd="0" presId="urn:microsoft.com/office/officeart/2018/2/layout/IconCircleList"/>
    <dgm:cxn modelId="{4FA93575-9754-4154-8CB3-E474E10710BA}" type="presOf" srcId="{35CF3EE1-6388-4A55-B59A-321587002A16}" destId="{115A9EDD-5937-4661-978F-96E6833DB9DD}" srcOrd="0" destOrd="0" presId="urn:microsoft.com/office/officeart/2018/2/layout/IconCircleList"/>
    <dgm:cxn modelId="{45C10190-E125-43E4-A3C6-C618D7496FC6}" type="presOf" srcId="{3BF0F0E6-DF62-427C-A8F5-43428E29287D}" destId="{12CFE2B0-661A-4CB3-BACC-D35E7665DA2D}" srcOrd="0" destOrd="0" presId="urn:microsoft.com/office/officeart/2018/2/layout/IconCircleList"/>
    <dgm:cxn modelId="{E8B545A8-3EEB-42A3-9076-1F3B79B3C9CD}" type="presOf" srcId="{8C4E6F6D-6B44-4498-B5C9-A4F2654C1700}" destId="{83945608-97D5-4CE8-B25B-FF65D92E04C0}" srcOrd="0" destOrd="0" presId="urn:microsoft.com/office/officeart/2018/2/layout/IconCircleList"/>
    <dgm:cxn modelId="{B2944EBE-8548-4848-A9F0-59DD9485F70F}" type="presOf" srcId="{50A8AAD3-A5E4-47D5-B1AE-8D24B45438A5}" destId="{F3066F33-613C-4D9C-A145-0FCF04705475}" srcOrd="0" destOrd="0" presId="urn:microsoft.com/office/officeart/2018/2/layout/IconCircleList"/>
    <dgm:cxn modelId="{2B6219C2-D93F-412E-8A3B-CA3779A5DB20}" type="presOf" srcId="{6806B9DF-83D1-4C52-9CC9-A9F68E8EF4AB}" destId="{30B6BD33-D492-4D92-BC63-83DC23411524}" srcOrd="0" destOrd="0" presId="urn:microsoft.com/office/officeart/2018/2/layout/IconCircleList"/>
    <dgm:cxn modelId="{F7B3B8CB-AAFB-4554-8EA1-A2EDB63C0ADD}" srcId="{6806B9DF-83D1-4C52-9CC9-A9F68E8EF4AB}" destId="{8C4E6F6D-6B44-4498-B5C9-A4F2654C1700}" srcOrd="3" destOrd="0" parTransId="{82F7CF88-0C0F-4C6D-B33D-69B6A7698360}" sibTransId="{DFDD4658-8983-4120-A3F1-809D9A751975}"/>
    <dgm:cxn modelId="{710CDFDF-8B20-4BD0-A8B0-7E14E0533C48}" srcId="{6806B9DF-83D1-4C52-9CC9-A9F68E8EF4AB}" destId="{50A8AAD3-A5E4-47D5-B1AE-8D24B45438A5}" srcOrd="1" destOrd="0" parTransId="{B304E284-1F8E-4B7F-B2EE-3A223BBAE0EE}" sibTransId="{3BF0F0E6-DF62-427C-A8F5-43428E29287D}"/>
    <dgm:cxn modelId="{0D7EB0D5-2EF7-4AE7-B328-AA0AF48267F5}" type="presParOf" srcId="{30B6BD33-D492-4D92-BC63-83DC23411524}" destId="{41764923-74D3-42E0-8CBA-AFA8CEB3D2EE}" srcOrd="0" destOrd="0" presId="urn:microsoft.com/office/officeart/2018/2/layout/IconCircleList"/>
    <dgm:cxn modelId="{D1793D94-7C57-4081-AD91-0CF1C5BBA754}" type="presParOf" srcId="{41764923-74D3-42E0-8CBA-AFA8CEB3D2EE}" destId="{C7667F4D-F4C0-4770-92E2-B93E55BEC595}" srcOrd="0" destOrd="0" presId="urn:microsoft.com/office/officeart/2018/2/layout/IconCircleList"/>
    <dgm:cxn modelId="{469B0B2E-B3FB-4D46-9A2F-D8C113A3DEAB}" type="presParOf" srcId="{C7667F4D-F4C0-4770-92E2-B93E55BEC595}" destId="{3ADFA6B3-F61D-4A7E-8591-F3DE6A768ABC}" srcOrd="0" destOrd="0" presId="urn:microsoft.com/office/officeart/2018/2/layout/IconCircleList"/>
    <dgm:cxn modelId="{BCCC7FF7-21C3-4ED5-A8FB-A88651F1C337}" type="presParOf" srcId="{C7667F4D-F4C0-4770-92E2-B93E55BEC595}" destId="{12962829-D716-4C15-B95A-4D0A13B41F0D}" srcOrd="1" destOrd="0" presId="urn:microsoft.com/office/officeart/2018/2/layout/IconCircleList"/>
    <dgm:cxn modelId="{12412344-6ECD-434A-ACB6-E92ED9AF28C8}" type="presParOf" srcId="{C7667F4D-F4C0-4770-92E2-B93E55BEC595}" destId="{0BB14994-1DA1-4A1D-B3F0-AD781A3833EF}" srcOrd="2" destOrd="0" presId="urn:microsoft.com/office/officeart/2018/2/layout/IconCircleList"/>
    <dgm:cxn modelId="{0C8BEB79-0FAE-4A64-9257-1C428C5AC7AD}" type="presParOf" srcId="{C7667F4D-F4C0-4770-92E2-B93E55BEC595}" destId="{A68C050D-4E7C-4A55-A161-E77B9B4069CA}" srcOrd="3" destOrd="0" presId="urn:microsoft.com/office/officeart/2018/2/layout/IconCircleList"/>
    <dgm:cxn modelId="{76B36D62-DEC0-4BE2-922A-FBBFC80DB32A}" type="presParOf" srcId="{41764923-74D3-42E0-8CBA-AFA8CEB3D2EE}" destId="{12DA321D-3461-4DE7-8ED1-C144B35DEA7C}" srcOrd="1" destOrd="0" presId="urn:microsoft.com/office/officeart/2018/2/layout/IconCircleList"/>
    <dgm:cxn modelId="{9CC7F96A-F37F-47EB-A9EE-A998E2643F9C}" type="presParOf" srcId="{41764923-74D3-42E0-8CBA-AFA8CEB3D2EE}" destId="{23EEB77B-B635-49F8-BEF1-A5A14CFBFD64}" srcOrd="2" destOrd="0" presId="urn:microsoft.com/office/officeart/2018/2/layout/IconCircleList"/>
    <dgm:cxn modelId="{44FD3159-6BE7-4B63-AA2E-ECB2062E2077}" type="presParOf" srcId="{23EEB77B-B635-49F8-BEF1-A5A14CFBFD64}" destId="{9919F429-D39B-4164-9899-85505BB7677E}" srcOrd="0" destOrd="0" presId="urn:microsoft.com/office/officeart/2018/2/layout/IconCircleList"/>
    <dgm:cxn modelId="{48676DA7-D612-4FB3-A4DC-AF9C1F5E879B}" type="presParOf" srcId="{23EEB77B-B635-49F8-BEF1-A5A14CFBFD64}" destId="{4CB4AC3A-ED78-4384-9D73-BFDB29E5221F}" srcOrd="1" destOrd="0" presId="urn:microsoft.com/office/officeart/2018/2/layout/IconCircleList"/>
    <dgm:cxn modelId="{87A9A7CC-54F0-400E-BC79-038D04F4A7F9}" type="presParOf" srcId="{23EEB77B-B635-49F8-BEF1-A5A14CFBFD64}" destId="{23CB83FC-741F-4388-9270-6535955AC48F}" srcOrd="2" destOrd="0" presId="urn:microsoft.com/office/officeart/2018/2/layout/IconCircleList"/>
    <dgm:cxn modelId="{5EFA6C81-BF35-4227-A75A-733804A73B46}" type="presParOf" srcId="{23EEB77B-B635-49F8-BEF1-A5A14CFBFD64}" destId="{F3066F33-613C-4D9C-A145-0FCF04705475}" srcOrd="3" destOrd="0" presId="urn:microsoft.com/office/officeart/2018/2/layout/IconCircleList"/>
    <dgm:cxn modelId="{73CABB10-C06B-45F2-ACAB-34854AD35CA2}" type="presParOf" srcId="{41764923-74D3-42E0-8CBA-AFA8CEB3D2EE}" destId="{12CFE2B0-661A-4CB3-BACC-D35E7665DA2D}" srcOrd="3" destOrd="0" presId="urn:microsoft.com/office/officeart/2018/2/layout/IconCircleList"/>
    <dgm:cxn modelId="{255B8BB3-F868-4DE1-ACB3-4250E3A2C53F}" type="presParOf" srcId="{41764923-74D3-42E0-8CBA-AFA8CEB3D2EE}" destId="{1C446A3E-F67C-45FC-94A7-80DC7F7B72CA}" srcOrd="4" destOrd="0" presId="urn:microsoft.com/office/officeart/2018/2/layout/IconCircleList"/>
    <dgm:cxn modelId="{ACF6DF71-64BF-44DC-B090-46000D33DB85}" type="presParOf" srcId="{1C446A3E-F67C-45FC-94A7-80DC7F7B72CA}" destId="{EA8008DA-846A-487D-AE4C-896DF0C4F3CF}" srcOrd="0" destOrd="0" presId="urn:microsoft.com/office/officeart/2018/2/layout/IconCircleList"/>
    <dgm:cxn modelId="{9E67AC70-BF7E-4DDF-9BE4-1998F7957A9D}" type="presParOf" srcId="{1C446A3E-F67C-45FC-94A7-80DC7F7B72CA}" destId="{94D784BB-02C8-40E5-8240-A528D90B93FC}" srcOrd="1" destOrd="0" presId="urn:microsoft.com/office/officeart/2018/2/layout/IconCircleList"/>
    <dgm:cxn modelId="{F84780A1-00CA-4E2A-B5C3-0FDA4BCE6112}" type="presParOf" srcId="{1C446A3E-F67C-45FC-94A7-80DC7F7B72CA}" destId="{194379BF-A747-4C1A-863B-AE7AC2AA9BEC}" srcOrd="2" destOrd="0" presId="urn:microsoft.com/office/officeart/2018/2/layout/IconCircleList"/>
    <dgm:cxn modelId="{FE1585DE-9C0F-4019-98F6-B64850FD8A76}" type="presParOf" srcId="{1C446A3E-F67C-45FC-94A7-80DC7F7B72CA}" destId="{115A9EDD-5937-4661-978F-96E6833DB9DD}" srcOrd="3" destOrd="0" presId="urn:microsoft.com/office/officeart/2018/2/layout/IconCircleList"/>
    <dgm:cxn modelId="{52F2892F-A3BA-4944-8964-292BAE86A8D1}" type="presParOf" srcId="{41764923-74D3-42E0-8CBA-AFA8CEB3D2EE}" destId="{5A54D9B3-E1A2-4C2F-80E5-BD8A594C60FB}" srcOrd="5" destOrd="0" presId="urn:microsoft.com/office/officeart/2018/2/layout/IconCircleList"/>
    <dgm:cxn modelId="{6CAF37E4-8D3E-4831-B945-998E65ED766B}" type="presParOf" srcId="{41764923-74D3-42E0-8CBA-AFA8CEB3D2EE}" destId="{A2266B7D-85CC-43E2-9F4A-D467D3137192}" srcOrd="6" destOrd="0" presId="urn:microsoft.com/office/officeart/2018/2/layout/IconCircleList"/>
    <dgm:cxn modelId="{5A174027-A5E7-42D0-A5D1-F3B1FE34C18B}" type="presParOf" srcId="{A2266B7D-85CC-43E2-9F4A-D467D3137192}" destId="{60A22BBF-DD9F-48E4-B20C-9C4B4EBA7006}" srcOrd="0" destOrd="0" presId="urn:microsoft.com/office/officeart/2018/2/layout/IconCircleList"/>
    <dgm:cxn modelId="{A42AD652-0BE2-47BF-88C9-6ED308BB44BB}" type="presParOf" srcId="{A2266B7D-85CC-43E2-9F4A-D467D3137192}" destId="{1C8B7F8E-D773-40B4-8F8C-1B047B96609D}" srcOrd="1" destOrd="0" presId="urn:microsoft.com/office/officeart/2018/2/layout/IconCircleList"/>
    <dgm:cxn modelId="{52D5CB53-F1C0-4D73-B94E-784198832F34}" type="presParOf" srcId="{A2266B7D-85CC-43E2-9F4A-D467D3137192}" destId="{9A81B7AD-7E86-4091-9242-2F100B4BAF43}" srcOrd="2" destOrd="0" presId="urn:microsoft.com/office/officeart/2018/2/layout/IconCircleList"/>
    <dgm:cxn modelId="{9D6AA59F-D75D-4973-954B-5D0C61B0713D}" type="presParOf" srcId="{A2266B7D-85CC-43E2-9F4A-D467D3137192}" destId="{83945608-97D5-4CE8-B25B-FF65D92E04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FA6B3-F61D-4A7E-8591-F3DE6A768ABC}">
      <dsp:nvSpPr>
        <dsp:cNvPr id="0" name=""/>
        <dsp:cNvSpPr/>
      </dsp:nvSpPr>
      <dsp:spPr>
        <a:xfrm>
          <a:off x="43287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2829-D716-4C15-B95A-4D0A13B41F0D}">
      <dsp:nvSpPr>
        <dsp:cNvPr id="0" name=""/>
        <dsp:cNvSpPr/>
      </dsp:nvSpPr>
      <dsp:spPr>
        <a:xfrm>
          <a:off x="204532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050D-4E7C-4A55-A161-E77B9B4069CA}">
      <dsp:nvSpPr>
        <dsp:cNvPr id="0" name=""/>
        <dsp:cNvSpPr/>
      </dsp:nvSpPr>
      <dsp:spPr>
        <a:xfrm>
          <a:off x="975655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Regularly update your operating system, software, and antivirus programs to patch vulnerabilities that ransomware might exploit.</a:t>
          </a:r>
        </a:p>
      </dsp:txBody>
      <dsp:txXfrm>
        <a:off x="975655" y="994804"/>
        <a:ext cx="1809890" cy="767832"/>
      </dsp:txXfrm>
    </dsp:sp>
    <dsp:sp modelId="{9919F429-D39B-4164-9899-85505BB7677E}">
      <dsp:nvSpPr>
        <dsp:cNvPr id="0" name=""/>
        <dsp:cNvSpPr/>
      </dsp:nvSpPr>
      <dsp:spPr>
        <a:xfrm>
          <a:off x="3100904" y="994804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AC3A-ED78-4384-9D73-BFDB29E5221F}">
      <dsp:nvSpPr>
        <dsp:cNvPr id="0" name=""/>
        <dsp:cNvSpPr/>
      </dsp:nvSpPr>
      <dsp:spPr>
        <a:xfrm>
          <a:off x="3262149" y="1156049"/>
          <a:ext cx="445342" cy="445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66F33-613C-4D9C-A145-0FCF04705475}">
      <dsp:nvSpPr>
        <dsp:cNvPr id="0" name=""/>
        <dsp:cNvSpPr/>
      </dsp:nvSpPr>
      <dsp:spPr>
        <a:xfrm>
          <a:off x="4033272" y="994804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Keep backups of important files separate from your main system. This ensures you can restore your data without paying ransom if encrypted.</a:t>
          </a:r>
        </a:p>
      </dsp:txBody>
      <dsp:txXfrm>
        <a:off x="4033272" y="994804"/>
        <a:ext cx="1809890" cy="767832"/>
      </dsp:txXfrm>
    </dsp:sp>
    <dsp:sp modelId="{EA8008DA-846A-487D-AE4C-896DF0C4F3CF}">
      <dsp:nvSpPr>
        <dsp:cNvPr id="0" name=""/>
        <dsp:cNvSpPr/>
      </dsp:nvSpPr>
      <dsp:spPr>
        <a:xfrm>
          <a:off x="43287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784BB-02C8-40E5-8240-A528D90B93FC}">
      <dsp:nvSpPr>
        <dsp:cNvPr id="0" name=""/>
        <dsp:cNvSpPr/>
      </dsp:nvSpPr>
      <dsp:spPr>
        <a:xfrm>
          <a:off x="204532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9EDD-5937-4661-978F-96E6833DB9DD}">
      <dsp:nvSpPr>
        <dsp:cNvPr id="0" name=""/>
        <dsp:cNvSpPr/>
      </dsp:nvSpPr>
      <dsp:spPr>
        <a:xfrm>
          <a:off x="975655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 about ransomware and share knowledge with family and colleagues to prevent accidental infections.</a:t>
          </a:r>
        </a:p>
      </dsp:txBody>
      <dsp:txXfrm>
        <a:off x="975655" y="2484680"/>
        <a:ext cx="1809890" cy="767832"/>
      </dsp:txXfrm>
    </dsp:sp>
    <dsp:sp modelId="{60A22BBF-DD9F-48E4-B20C-9C4B4EBA7006}">
      <dsp:nvSpPr>
        <dsp:cNvPr id="0" name=""/>
        <dsp:cNvSpPr/>
      </dsp:nvSpPr>
      <dsp:spPr>
        <a:xfrm>
          <a:off x="3100904" y="2484680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7F8E-D773-40B4-8F8C-1B047B96609D}">
      <dsp:nvSpPr>
        <dsp:cNvPr id="0" name=""/>
        <dsp:cNvSpPr/>
      </dsp:nvSpPr>
      <dsp:spPr>
        <a:xfrm>
          <a:off x="3262149" y="2645925"/>
          <a:ext cx="445342" cy="445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5608-97D5-4CE8-B25B-FF65D92E04C0}">
      <dsp:nvSpPr>
        <dsp:cNvPr id="0" name=""/>
        <dsp:cNvSpPr/>
      </dsp:nvSpPr>
      <dsp:spPr>
        <a:xfrm>
          <a:off x="4033272" y="2484680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Have a response plan in place in case of a ransomware attack. This includes knowing how to disconnect from the internet and who to contact for support.</a:t>
          </a:r>
        </a:p>
      </dsp:txBody>
      <dsp:txXfrm>
        <a:off x="4033272" y="2484680"/>
        <a:ext cx="1809890" cy="76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6C92-CCCD-44E8-A8F6-4748642F8C0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B32B5-D426-4180-9CF3-F0E693AC6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B32B5-D426-4180-9CF3-F0E693AC63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50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BC4-6CF1-3484-D71E-549B3A02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9252" y="4109885"/>
            <a:ext cx="6872747" cy="1683551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Presented by </a:t>
            </a:r>
            <a:b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Amasis MT Pro Medium" panose="02040604050005020304" pitchFamily="18" charset="0"/>
              </a:rPr>
              <a:t>Maaz Habib &amp; Mujtaba Abbas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45DF-2EDF-075F-B666-047ACB39D154}"/>
              </a:ext>
            </a:extLst>
          </p:cNvPr>
          <p:cNvSpPr txBox="1"/>
          <p:nvPr/>
        </p:nvSpPr>
        <p:spPr>
          <a:xfrm>
            <a:off x="5501147" y="2386597"/>
            <a:ext cx="657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masis MT Pro Medium" panose="02040604050005020304" pitchFamily="18" charset="0"/>
              </a:rPr>
              <a:t>Ransomware</a:t>
            </a:r>
          </a:p>
        </p:txBody>
      </p:sp>
    </p:spTree>
    <p:extLst>
      <p:ext uri="{BB962C8B-B14F-4D97-AF65-F5344CB8AC3E}">
        <p14:creationId xmlns:p14="http://schemas.microsoft.com/office/powerpoint/2010/main" val="41709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0C97A4-8409-1C71-3003-BF5E3D0812E7}"/>
              </a:ext>
            </a:extLst>
          </p:cNvPr>
          <p:cNvSpPr txBox="1"/>
          <p:nvPr/>
        </p:nvSpPr>
        <p:spPr>
          <a:xfrm>
            <a:off x="5848349" y="1329809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Locker Ransomware:</a:t>
            </a:r>
          </a:p>
          <a:p>
            <a:pPr algn="just"/>
            <a:r>
              <a:rPr lang="en-US" dirty="0"/>
              <a:t>Locks the victim out of their system entirely, preventing access to files or the entire operating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E8BD2-5B86-350A-E257-61A20893D846}"/>
              </a:ext>
            </a:extLst>
          </p:cNvPr>
          <p:cNvSpPr txBox="1"/>
          <p:nvPr/>
        </p:nvSpPr>
        <p:spPr>
          <a:xfrm>
            <a:off x="6305550" y="641866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Ransomware</a:t>
            </a:r>
          </a:p>
        </p:txBody>
      </p:sp>
      <p:pic>
        <p:nvPicPr>
          <p:cNvPr id="5" name="Picture 4" descr="A computer security card with text&#10;&#10;Description automatically generated with medium confidence">
            <a:extLst>
              <a:ext uri="{FF2B5EF4-FFF2-40B4-BE49-F238E27FC236}">
                <a16:creationId xmlns:a16="http://schemas.microsoft.com/office/drawing/2014/main" id="{7A565A74-9447-BFE3-EC45-31FFE6AE4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551"/>
          <a:stretch/>
        </p:blipFill>
        <p:spPr>
          <a:xfrm>
            <a:off x="5848349" y="2343150"/>
            <a:ext cx="634365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0B7E9-BAD0-4959-F5BD-72C00B1879C1}"/>
              </a:ext>
            </a:extLst>
          </p:cNvPr>
          <p:cNvSpPr txBox="1"/>
          <p:nvPr/>
        </p:nvSpPr>
        <p:spPr>
          <a:xfrm>
            <a:off x="8086725" y="1743075"/>
            <a:ext cx="20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1028F-E677-EFB4-3DE9-AB50E5A8A233}"/>
              </a:ext>
            </a:extLst>
          </p:cNvPr>
          <p:cNvSpPr txBox="1"/>
          <p:nvPr/>
        </p:nvSpPr>
        <p:spPr>
          <a:xfrm>
            <a:off x="6467475" y="3429000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How Ransomware works</a:t>
            </a:r>
          </a:p>
        </p:txBody>
      </p:sp>
    </p:spTree>
    <p:extLst>
      <p:ext uri="{BB962C8B-B14F-4D97-AF65-F5344CB8AC3E}">
        <p14:creationId xmlns:p14="http://schemas.microsoft.com/office/powerpoint/2010/main" val="387900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 virus">
            <a:extLst>
              <a:ext uri="{FF2B5EF4-FFF2-40B4-BE49-F238E27FC236}">
                <a16:creationId xmlns:a16="http://schemas.microsoft.com/office/drawing/2014/main" id="{08494947-5893-1EB1-0D5B-733B35A0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503658"/>
            <a:ext cx="7696200" cy="58506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110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ogos on a black background">
            <a:extLst>
              <a:ext uri="{FF2B5EF4-FFF2-40B4-BE49-F238E27FC236}">
                <a16:creationId xmlns:a16="http://schemas.microsoft.com/office/drawing/2014/main" id="{610BD321-D1F1-6F81-C663-5A8EF91F2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5" y="216693"/>
            <a:ext cx="8566150" cy="64246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80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1BD87-9DEE-BA7C-9DFD-9A982A0A8A8A}"/>
              </a:ext>
            </a:extLst>
          </p:cNvPr>
          <p:cNvSpPr txBox="1"/>
          <p:nvPr/>
        </p:nvSpPr>
        <p:spPr>
          <a:xfrm>
            <a:off x="6962775" y="1038225"/>
            <a:ext cx="3505200" cy="261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C59272E-9EBF-554A-0F82-AFA24388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1132385"/>
            <a:ext cx="10396537" cy="54672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1A7DA-9F12-2411-22B7-EC954F58ADB5}"/>
              </a:ext>
            </a:extLst>
          </p:cNvPr>
          <p:cNvSpPr txBox="1"/>
          <p:nvPr/>
        </p:nvSpPr>
        <p:spPr>
          <a:xfrm>
            <a:off x="2695575" y="419100"/>
            <a:ext cx="665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Ransomware </a:t>
            </a:r>
            <a:r>
              <a:rPr lang="en-US" sz="2400" b="1" dirty="0" err="1">
                <a:latin typeface="Amasis MT Pro Medium" panose="020406040500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Killchain</a:t>
            </a:r>
            <a:endParaRPr lang="en-US" sz="2400" b="1" dirty="0">
              <a:latin typeface="Amasis MT Pro Medium" panose="020406040500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3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D2325-F076-D88F-E3B9-1A8FB8504519}"/>
              </a:ext>
            </a:extLst>
          </p:cNvPr>
          <p:cNvSpPr txBox="1"/>
          <p:nvPr/>
        </p:nvSpPr>
        <p:spPr>
          <a:xfrm>
            <a:off x="8239124" y="1695450"/>
            <a:ext cx="1704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C1F4-F97B-EE2F-05E6-CDCB7BA07A15}"/>
              </a:ext>
            </a:extLst>
          </p:cNvPr>
          <p:cNvSpPr txBox="1"/>
          <p:nvPr/>
        </p:nvSpPr>
        <p:spPr>
          <a:xfrm>
            <a:off x="7362823" y="3175605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How to avoid</a:t>
            </a:r>
          </a:p>
        </p:txBody>
      </p:sp>
    </p:spTree>
    <p:extLst>
      <p:ext uri="{BB962C8B-B14F-4D97-AF65-F5344CB8AC3E}">
        <p14:creationId xmlns:p14="http://schemas.microsoft.com/office/powerpoint/2010/main" val="52404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text with black text&#10;&#10;Description automatically generated">
            <a:extLst>
              <a:ext uri="{FF2B5EF4-FFF2-40B4-BE49-F238E27FC236}">
                <a16:creationId xmlns:a16="http://schemas.microsoft.com/office/drawing/2014/main" id="{0A8DDE17-F041-060F-F9E7-AC17D7E3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09" y="5274843"/>
            <a:ext cx="2635091" cy="15831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83DC6B-58BD-FEB7-FEF7-C8A8FC3DDAC1}"/>
              </a:ext>
            </a:extLst>
          </p:cNvPr>
          <p:cNvSpPr txBox="1"/>
          <p:nvPr/>
        </p:nvSpPr>
        <p:spPr>
          <a:xfrm>
            <a:off x="6219825" y="4213690"/>
            <a:ext cx="576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ckwell (Body)"/>
                <a:ea typeface="Calibri" panose="020F0502020204030204" pitchFamily="34" charset="0"/>
                <a:cs typeface="Calibri" panose="020F0502020204030204" pitchFamily="34" charset="0"/>
              </a:rPr>
              <a:t>Even paying the ransom is not a guarantee that you’ll be able to recover.</a:t>
            </a:r>
          </a:p>
          <a:p>
            <a:endParaRPr lang="en-US" dirty="0">
              <a:latin typeface="Rockwell (Body)"/>
            </a:endParaRPr>
          </a:p>
        </p:txBody>
      </p:sp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9E10F9FB-3909-A536-9875-071B97375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089339"/>
              </p:ext>
            </p:extLst>
          </p:nvPr>
        </p:nvGraphicFramePr>
        <p:xfrm>
          <a:off x="6096000" y="304800"/>
          <a:ext cx="588645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09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D02D5-C5E2-D298-27CB-56410278EFFB}"/>
              </a:ext>
            </a:extLst>
          </p:cNvPr>
          <p:cNvSpPr txBox="1"/>
          <p:nvPr/>
        </p:nvSpPr>
        <p:spPr>
          <a:xfrm>
            <a:off x="7991475" y="2209800"/>
            <a:ext cx="262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1C23B-2CC5-5A34-473E-A928AC995A44}"/>
              </a:ext>
            </a:extLst>
          </p:cNvPr>
          <p:cNvSpPr txBox="1"/>
          <p:nvPr/>
        </p:nvSpPr>
        <p:spPr>
          <a:xfrm>
            <a:off x="6877049" y="377946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Detection method</a:t>
            </a:r>
          </a:p>
        </p:txBody>
      </p:sp>
    </p:spTree>
    <p:extLst>
      <p:ext uri="{BB962C8B-B14F-4D97-AF65-F5344CB8AC3E}">
        <p14:creationId xmlns:p14="http://schemas.microsoft.com/office/powerpoint/2010/main" val="1351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F807F6-882F-12B0-7D96-5FFC151DEF87}"/>
              </a:ext>
            </a:extLst>
          </p:cNvPr>
          <p:cNvSpPr txBox="1"/>
          <p:nvPr/>
        </p:nvSpPr>
        <p:spPr>
          <a:xfrm>
            <a:off x="6096000" y="443567"/>
            <a:ext cx="570547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Based Detection: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Request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 DNS queries can be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Storage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traffic on Network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Detection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Locky Ransomware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Samba Protocol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REDFISH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SDN Based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R-Killer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Detection &amp;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Forensics for Cerber Ransomware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Ransonware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WannaCry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DeepRam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SND 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NetConverse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Based Detection: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 Viruses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file ,memory, API Calls and DLL calls</a:t>
            </a:r>
          </a:p>
        </p:txBody>
      </p:sp>
    </p:spTree>
    <p:extLst>
      <p:ext uri="{BB962C8B-B14F-4D97-AF65-F5344CB8AC3E}">
        <p14:creationId xmlns:p14="http://schemas.microsoft.com/office/powerpoint/2010/main" val="291858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20E0E-F66F-8F90-C5E2-2765ECE80E71}"/>
              </a:ext>
            </a:extLst>
          </p:cNvPr>
          <p:cNvSpPr txBox="1"/>
          <p:nvPr/>
        </p:nvSpPr>
        <p:spPr>
          <a:xfrm>
            <a:off x="8143875" y="2315855"/>
            <a:ext cx="3676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3E37C-BFA5-090D-11D6-99459C50E051}"/>
              </a:ext>
            </a:extLst>
          </p:cNvPr>
          <p:cNvSpPr txBox="1"/>
          <p:nvPr/>
        </p:nvSpPr>
        <p:spPr>
          <a:xfrm>
            <a:off x="7591425" y="37528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Medium" panose="020406040500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452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3AAB3B7-F400-59E0-223B-D5EA21FE2F9F}"/>
              </a:ext>
            </a:extLst>
          </p:cNvPr>
          <p:cNvSpPr txBox="1"/>
          <p:nvPr/>
        </p:nvSpPr>
        <p:spPr>
          <a:xfrm>
            <a:off x="353961" y="481780"/>
            <a:ext cx="613532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Table of content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masis MT Pro Medium" panose="02040604050005020304" pitchFamily="18" charset="0"/>
              </a:rPr>
              <a:t>Definition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What is ransomware?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Amasis MT Pro Medium" panose="02040604050005020304" pitchFamily="18" charset="0"/>
              </a:rPr>
              <a:t>Evolution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Evolution and it’s types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Amasis MT Pro Medium" panose="02040604050005020304" pitchFamily="18" charset="0"/>
              </a:rPr>
              <a:t>How it works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Working of ransomware attacks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Amasis MT Pro Medium" panose="02040604050005020304" pitchFamily="18" charset="0"/>
              </a:rPr>
              <a:t>How to avoid</a:t>
            </a:r>
          </a:p>
          <a:p>
            <a:r>
              <a:rPr lang="en-US" dirty="0">
                <a:latin typeface="Amasis MT Pro Medium" panose="02040604050005020304" pitchFamily="18" charset="0"/>
              </a:rPr>
              <a:t>Avoidance and removal of ransomware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Amasis MT Pro Medium" panose="02040604050005020304" pitchFamily="18" charset="0"/>
              </a:rPr>
              <a:t>Detection method</a:t>
            </a:r>
            <a:endParaRPr lang="en-US" sz="1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2400" dirty="0">
                <a:latin typeface="Amasis MT Pro Medium" panose="02040604050005020304" pitchFamily="18" charset="0"/>
              </a:rPr>
              <a:t>conclusion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4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AE21E-04F3-9D6A-2881-7C7CD480E4E3}"/>
              </a:ext>
            </a:extLst>
          </p:cNvPr>
          <p:cNvSpPr txBox="1"/>
          <p:nvPr/>
        </p:nvSpPr>
        <p:spPr>
          <a:xfrm>
            <a:off x="5372099" y="923924"/>
            <a:ext cx="65436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When it comes to malware attacks, knowledge is the best possible weapon to prevent them. 						</a:t>
            </a:r>
            <a:r>
              <a:rPr lang="en-US" sz="2400" dirty="0">
                <a:solidFill>
                  <a:srgbClr val="66FF6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	 careful 	what 	you 	click!! </a:t>
            </a:r>
          </a:p>
          <a:p>
            <a:pPr algn="just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Preventive measures should be taken before Ransomwares establish strong hold. Keeping all the software updated and getting latest security updates might help to prevent the attacks.</a:t>
            </a:r>
          </a:p>
        </p:txBody>
      </p:sp>
    </p:spTree>
    <p:extLst>
      <p:ext uri="{BB962C8B-B14F-4D97-AF65-F5344CB8AC3E}">
        <p14:creationId xmlns:p14="http://schemas.microsoft.com/office/powerpoint/2010/main" val="421783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0FEF0-532D-A8D1-1124-24D1B39CF5B7}"/>
              </a:ext>
            </a:extLst>
          </p:cNvPr>
          <p:cNvSpPr txBox="1"/>
          <p:nvPr/>
        </p:nvSpPr>
        <p:spPr>
          <a:xfrm>
            <a:off x="7210425" y="2637830"/>
            <a:ext cx="46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masis MT Pro Medium" panose="020406040500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66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1FE29-3DCA-462B-3B67-2E9E88D83FC3}"/>
              </a:ext>
            </a:extLst>
          </p:cNvPr>
          <p:cNvSpPr txBox="1"/>
          <p:nvPr/>
        </p:nvSpPr>
        <p:spPr>
          <a:xfrm>
            <a:off x="5919327" y="3429000"/>
            <a:ext cx="626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What is ransomware?</a:t>
            </a:r>
          </a:p>
          <a:p>
            <a:pPr algn="ctr"/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E483E-7AC3-D736-2A15-6490142F0A52}"/>
              </a:ext>
            </a:extLst>
          </p:cNvPr>
          <p:cNvSpPr txBox="1"/>
          <p:nvPr/>
        </p:nvSpPr>
        <p:spPr>
          <a:xfrm>
            <a:off x="7715250" y="1862941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masis MT Pro Medium" panose="02040604050005020304" pitchFamily="18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56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9D89-2531-93EA-A2E1-C3F33D94A428}"/>
              </a:ext>
            </a:extLst>
          </p:cNvPr>
          <p:cNvSpPr txBox="1"/>
          <p:nvPr/>
        </p:nvSpPr>
        <p:spPr>
          <a:xfrm>
            <a:off x="5613913" y="1274564"/>
            <a:ext cx="62631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“Ransomware  locks the victim's files or their system, demanding a ransom payment to restore access.”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Ransomware typically encrypts files on the infected system, making them inaccessible without the decryption key held by the attacker.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however no guarantee of actual recovery, even after payment is made.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2023 Data Protection Trends Report,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85% of organizations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suffered at least one cyberattack in the preceding twelve months.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7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F5428-0496-1F00-CCB5-8463136C0E46}"/>
              </a:ext>
            </a:extLst>
          </p:cNvPr>
          <p:cNvSpPr txBox="1"/>
          <p:nvPr/>
        </p:nvSpPr>
        <p:spPr>
          <a:xfrm>
            <a:off x="8210550" y="185934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5CEE5-D985-8E40-F04F-0D5EA9013995}"/>
              </a:ext>
            </a:extLst>
          </p:cNvPr>
          <p:cNvSpPr txBox="1"/>
          <p:nvPr/>
        </p:nvSpPr>
        <p:spPr>
          <a:xfrm>
            <a:off x="6286500" y="351472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masis MT Pro Medium" panose="02040604050005020304" pitchFamily="18" charset="0"/>
              </a:rPr>
              <a:t>Evolution of Ransomware</a:t>
            </a:r>
          </a:p>
        </p:txBody>
      </p:sp>
    </p:spTree>
    <p:extLst>
      <p:ext uri="{BB962C8B-B14F-4D97-AF65-F5344CB8AC3E}">
        <p14:creationId xmlns:p14="http://schemas.microsoft.com/office/powerpoint/2010/main" val="6677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67D84-4412-04DD-8677-1FD5200EFE58}"/>
              </a:ext>
            </a:extLst>
          </p:cNvPr>
          <p:cNvSpPr txBox="1"/>
          <p:nvPr/>
        </p:nvSpPr>
        <p:spPr>
          <a:xfrm>
            <a:off x="5934075" y="485775"/>
            <a:ext cx="57626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1989 - The AIDS Trojan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created by Joseph Popp a Harvard-trained evolutionary biologist.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ransomware was distributed by infected floppy disks.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disguised itself as a program that offered a survey related to AIDS research.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encrypted file names on the victim's computer.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attack affected a relatively small number of victims compared to modern ransomware attacks but set a precedent for future cyber threats.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2014 - Crypto Wall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advanced encryption techniques, making it difficult to decrypt files without paying the ransom.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Primarily spread through phishing emails containing malicious attachments or links.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Crypto Wall caused significant financial losses worldwide by encrypting files on infected systems and demanding ransom payments in Bitcoin.</a:t>
            </a:r>
          </a:p>
        </p:txBody>
      </p:sp>
    </p:spTree>
    <p:extLst>
      <p:ext uri="{BB962C8B-B14F-4D97-AF65-F5344CB8AC3E}">
        <p14:creationId xmlns:p14="http://schemas.microsoft.com/office/powerpoint/2010/main" val="3092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ADF2F-F230-D96A-74DB-4CA58142562D}"/>
              </a:ext>
            </a:extLst>
          </p:cNvPr>
          <p:cNvSpPr txBox="1"/>
          <p:nvPr/>
        </p:nvSpPr>
        <p:spPr>
          <a:xfrm>
            <a:off x="6096000" y="533400"/>
            <a:ext cx="584835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2018 - Targeted Attacks</a:t>
            </a:r>
          </a:p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SamSam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Attacked specific sectors such as healthcare and government institutions.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brute-force attacks to gain access to networks.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Ransomware-as-a-Service (RaaS)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widely due to its RaaS model, affecting numerous users and organizations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Shutdown: The creators of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GandCrab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announced its shutdown in mid-2019, claiming to have earned billions from ransom payments.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2020s-Current trends: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involvement of encrypting files but also stealing sensitive data before encryption. Attackers threaten to leak this data if ransom demands are not met, increasing pressure on victims to pay</a:t>
            </a:r>
            <a:r>
              <a:rPr lang="en-US" dirty="0"/>
              <a:t>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ADDC2F-3947-A57B-5C3A-833C50092835}"/>
              </a:ext>
            </a:extLst>
          </p:cNvPr>
          <p:cNvSpPr txBox="1"/>
          <p:nvPr/>
        </p:nvSpPr>
        <p:spPr>
          <a:xfrm>
            <a:off x="8086725" y="1771650"/>
            <a:ext cx="157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masis MT Pro Medium" panose="02040604050005020304" pitchFamily="18" charset="0"/>
              </a:rPr>
              <a:t>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B5881-8900-E147-C782-9A0D3A2CEBFF}"/>
              </a:ext>
            </a:extLst>
          </p:cNvPr>
          <p:cNvSpPr txBox="1"/>
          <p:nvPr/>
        </p:nvSpPr>
        <p:spPr>
          <a:xfrm>
            <a:off x="6238875" y="3429000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Types of Ransomware</a:t>
            </a:r>
          </a:p>
        </p:txBody>
      </p:sp>
    </p:spTree>
    <p:extLst>
      <p:ext uri="{BB962C8B-B14F-4D97-AF65-F5344CB8AC3E}">
        <p14:creationId xmlns:p14="http://schemas.microsoft.com/office/powerpoint/2010/main" val="1999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CA841-3B19-7811-FA0C-AB4EE8469D29}"/>
              </a:ext>
            </a:extLst>
          </p:cNvPr>
          <p:cNvSpPr txBox="1"/>
          <p:nvPr/>
        </p:nvSpPr>
        <p:spPr>
          <a:xfrm>
            <a:off x="6229349" y="447496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Ransomware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6C814-B4C7-916A-2FB4-069BB5F67E7C}"/>
              </a:ext>
            </a:extLst>
          </p:cNvPr>
          <p:cNvSpPr txBox="1"/>
          <p:nvPr/>
        </p:nvSpPr>
        <p:spPr>
          <a:xfrm>
            <a:off x="6096000" y="1127164"/>
            <a:ext cx="601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Encrypting Ransomware: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Encrypts files on the victim's system using strong encryption algorithms, rendering them inaccessible without a decryption key.</a:t>
            </a:r>
          </a:p>
        </p:txBody>
      </p:sp>
      <p:pic>
        <p:nvPicPr>
          <p:cNvPr id="11" name="Picture 10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28FA362-C246-AFFB-9E89-864524DD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40" y="2327493"/>
            <a:ext cx="6060360" cy="44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303</TotalTime>
  <Words>668</Words>
  <Application>Microsoft Office PowerPoint</Application>
  <PresentationFormat>Widescreen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Amasis MT Pro Medium</vt:lpstr>
      <vt:lpstr>Aptos</vt:lpstr>
      <vt:lpstr>Arial</vt:lpstr>
      <vt:lpstr>Bookman Old Style</vt:lpstr>
      <vt:lpstr>Calibri</vt:lpstr>
      <vt:lpstr>Rockwell</vt:lpstr>
      <vt:lpstr>Rockwell (Body)</vt:lpstr>
      <vt:lpstr>Wingdings</vt:lpstr>
      <vt:lpstr>Damask</vt:lpstr>
      <vt:lpstr>Presented by  Maaz Habib &amp; Mujtaba Abbas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Z</dc:creator>
  <cp:lastModifiedBy>M Z</cp:lastModifiedBy>
  <cp:revision>13</cp:revision>
  <dcterms:created xsi:type="dcterms:W3CDTF">2024-07-04T05:28:11Z</dcterms:created>
  <dcterms:modified xsi:type="dcterms:W3CDTF">2024-07-05T07:14:13Z</dcterms:modified>
</cp:coreProperties>
</file>