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64DD921-06D0-415E-989D-0244D0C9D14B}" type="datetimeFigureOut">
              <a:rPr lang="en-US" smtClean="0"/>
              <a:t>1/27/2021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63621598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4DD921-06D0-415E-989D-0244D0C9D14B}"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405604842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64DD921-06D0-415E-989D-0244D0C9D14B}" type="datetimeFigureOut">
              <a:rPr lang="en-US" smtClean="0"/>
              <a:t>1/27/2021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2296431139"/>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64DD921-06D0-415E-989D-0244D0C9D14B}" type="datetimeFigureOut">
              <a:rPr lang="en-US" smtClean="0"/>
              <a:t>1/27/2021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A28B026-1B7D-49DA-8132-379D06B1053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017917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64DD921-06D0-415E-989D-0244D0C9D14B}" type="datetimeFigureOut">
              <a:rPr lang="en-US" smtClean="0"/>
              <a:t>1/27/2021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1315258070"/>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4DD921-06D0-415E-989D-0244D0C9D14B}"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320624875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4DD921-06D0-415E-989D-0244D0C9D14B}"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2950832112"/>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D921-06D0-415E-989D-0244D0C9D14B}"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92211024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64DD921-06D0-415E-989D-0244D0C9D14B}" type="datetimeFigureOut">
              <a:rPr lang="en-US" smtClean="0"/>
              <a:t>1/27/2021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56707428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D921-06D0-415E-989D-0244D0C9D14B}"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97332030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64DD921-06D0-415E-989D-0244D0C9D14B}" type="datetimeFigureOut">
              <a:rPr lang="en-US" smtClean="0"/>
              <a:t>1/27/2021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382760033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4DD921-06D0-415E-989D-0244D0C9D14B}"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541082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4DD921-06D0-415E-989D-0244D0C9D14B}"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20094357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4DD921-06D0-415E-989D-0244D0C9D14B}"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158445712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DD921-06D0-415E-989D-0244D0C9D14B}"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47890984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4DD921-06D0-415E-989D-0244D0C9D14B}"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231224501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4DD921-06D0-415E-989D-0244D0C9D14B}"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B026-1B7D-49DA-8132-379D06B10533}" type="slidenum">
              <a:rPr lang="en-US" smtClean="0"/>
              <a:t>‹#›</a:t>
            </a:fld>
            <a:endParaRPr lang="en-US"/>
          </a:p>
        </p:txBody>
      </p:sp>
    </p:spTree>
    <p:extLst>
      <p:ext uri="{BB962C8B-B14F-4D97-AF65-F5344CB8AC3E}">
        <p14:creationId xmlns:p14="http://schemas.microsoft.com/office/powerpoint/2010/main" val="206731179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4DD921-06D0-415E-989D-0244D0C9D14B}" type="datetimeFigureOut">
              <a:rPr lang="en-US" smtClean="0"/>
              <a:t>1/27/2021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28B026-1B7D-49DA-8132-379D06B10533}" type="slidenum">
              <a:rPr lang="en-US" smtClean="0"/>
              <a:t>‹#›</a:t>
            </a:fld>
            <a:endParaRPr lang="en-US"/>
          </a:p>
        </p:txBody>
      </p:sp>
    </p:spTree>
    <p:extLst>
      <p:ext uri="{BB962C8B-B14F-4D97-AF65-F5344CB8AC3E}">
        <p14:creationId xmlns:p14="http://schemas.microsoft.com/office/powerpoint/2010/main" val="346578030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spd="slow">
    <p:push dir="u"/>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C1C10E-11E1-4B9E-B655-EE3BB2DFA76A}"/>
              </a:ext>
            </a:extLst>
          </p:cNvPr>
          <p:cNvSpPr txBox="1"/>
          <p:nvPr/>
        </p:nvSpPr>
        <p:spPr>
          <a:xfrm>
            <a:off x="3213457" y="826389"/>
            <a:ext cx="5451149" cy="1107996"/>
          </a:xfrm>
          <a:prstGeom prst="rect">
            <a:avLst/>
          </a:prstGeom>
          <a:noFill/>
        </p:spPr>
        <p:txBody>
          <a:bodyPr wrap="square" rtlCol="0">
            <a:spAutoFit/>
          </a:bodyPr>
          <a:lstStyle/>
          <a:p>
            <a:pPr algn="ctr"/>
            <a:r>
              <a:rPr lang="en-US" sz="2400" b="1" dirty="0"/>
              <a:t>Presented by: Maaz Habib, Waqar Marwat and Nida</a:t>
            </a:r>
          </a:p>
          <a:p>
            <a:endParaRPr lang="en-US" dirty="0">
              <a:solidFill>
                <a:schemeClr val="bg1"/>
              </a:solidFill>
            </a:endParaRPr>
          </a:p>
        </p:txBody>
      </p:sp>
      <p:sp>
        <p:nvSpPr>
          <p:cNvPr id="21" name="TextBox 20">
            <a:extLst>
              <a:ext uri="{FF2B5EF4-FFF2-40B4-BE49-F238E27FC236}">
                <a16:creationId xmlns:a16="http://schemas.microsoft.com/office/drawing/2014/main" id="{999A4C93-50C5-4F27-B87C-98AC5409812D}"/>
              </a:ext>
            </a:extLst>
          </p:cNvPr>
          <p:cNvSpPr txBox="1"/>
          <p:nvPr/>
        </p:nvSpPr>
        <p:spPr>
          <a:xfrm>
            <a:off x="2929500" y="2592881"/>
            <a:ext cx="6019061" cy="1077218"/>
          </a:xfrm>
          <a:prstGeom prst="rect">
            <a:avLst/>
          </a:prstGeom>
          <a:noFill/>
        </p:spPr>
        <p:txBody>
          <a:bodyPr wrap="square" rtlCol="0">
            <a:spAutoFit/>
          </a:bodyPr>
          <a:lstStyle/>
          <a:p>
            <a:pPr algn="ctr"/>
            <a:r>
              <a:rPr lang="en-US" sz="3200" dirty="0"/>
              <a:t>Presenting topic: </a:t>
            </a:r>
          </a:p>
          <a:p>
            <a:pPr algn="ctr"/>
            <a:r>
              <a:rPr lang="en-US" sz="3200" b="1" i="1" u="sng" dirty="0"/>
              <a:t>Racism and Islamophobia</a:t>
            </a:r>
          </a:p>
        </p:txBody>
      </p:sp>
    </p:spTree>
    <p:extLst>
      <p:ext uri="{BB962C8B-B14F-4D97-AF65-F5344CB8AC3E}">
        <p14:creationId xmlns:p14="http://schemas.microsoft.com/office/powerpoint/2010/main" val="96087654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AEEBDD-8D56-4FF9-90EA-EC946924D72A}"/>
              </a:ext>
            </a:extLst>
          </p:cNvPr>
          <p:cNvSpPr txBox="1"/>
          <p:nvPr/>
        </p:nvSpPr>
        <p:spPr>
          <a:xfrm>
            <a:off x="816747" y="1061300"/>
            <a:ext cx="9507984" cy="4735399"/>
          </a:xfrm>
          <a:prstGeom prst="rect">
            <a:avLst/>
          </a:prstGeom>
          <a:noFill/>
        </p:spPr>
        <p:txBody>
          <a:bodyPr wrap="square" rtlCol="0">
            <a:spAutoFit/>
          </a:bodyPr>
          <a:lstStyle/>
          <a:p>
            <a:pPr marL="0" marR="0" algn="just">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In our society and other places mostly, people differentiate each other with skins and make fun of each other.</a:t>
            </a:r>
          </a:p>
          <a:p>
            <a:pPr marL="0" marR="0" algn="just">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So, basically</a:t>
            </a:r>
            <a:r>
              <a:rPr lang="en-US" sz="2400" b="1" i="1" u="sng" dirty="0">
                <a:effectLst/>
                <a:latin typeface="Calibri" panose="020F0502020204030204" pitchFamily="34" charset="0"/>
                <a:ea typeface="Calibri" panose="020F0502020204030204" pitchFamily="34" charset="0"/>
                <a:cs typeface="Times New Roman" panose="02020603050405020304" pitchFamily="18" charset="0"/>
              </a:rPr>
              <a:t> what is racism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Racism is the belief that groups of humans possess different behavioral traits corresponding to physical appearance and can be divided based on the superiority of one race over another. The belief that different races possess distinct characteristics, abilities, or qualities, especially so as to distinguish them as inferior or superior to one another. Racism is having many definition, everyone has ther</a:t>
            </a:r>
            <a:r>
              <a:rPr lang="en-US" sz="2000" dirty="0">
                <a:latin typeface="Calibri" panose="020F0502020204030204" pitchFamily="34" charset="0"/>
                <a:ea typeface="Calibri" panose="020F0502020204030204" pitchFamily="34" charset="0"/>
                <a:cs typeface="Times New Roman" panose="02020603050405020304" pitchFamily="18" charset="0"/>
              </a:rPr>
              <a:t>e own point of view about racism.</a:t>
            </a:r>
          </a:p>
          <a:p>
            <a:pPr algn="just"/>
            <a:r>
              <a:rPr lang="en-US" i="0" dirty="0">
                <a:solidFill>
                  <a:srgbClr val="1F1923"/>
                </a:solidFill>
                <a:effectLst/>
                <a:cs typeface="Calibri" panose="020F0502020204030204" pitchFamily="34" charset="0"/>
              </a:rPr>
              <a:t>“</a:t>
            </a:r>
            <a:r>
              <a:rPr lang="en-US" b="1" i="0" dirty="0">
                <a:effectLst/>
                <a:cs typeface="Calibri" panose="020F0502020204030204" pitchFamily="34" charset="0"/>
              </a:rPr>
              <a:t>Racism takes many forms and can happen in many places. It includes prejudice, discrimination or hatred directed at someone because of their color, ethnicity or national origin.</a:t>
            </a:r>
            <a:r>
              <a:rPr lang="en-US" b="1" dirty="0">
                <a:cs typeface="Calibri" panose="020F0502020204030204" pitchFamily="34" charset="0"/>
              </a:rPr>
              <a:t>”</a:t>
            </a:r>
            <a:endParaRPr lang="en-US" b="1" i="0" dirty="0">
              <a:effectLst/>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15362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88AEB1-6DA7-4B9C-B9BD-CF79FE9BB340}"/>
              </a:ext>
            </a:extLst>
          </p:cNvPr>
          <p:cNvSpPr txBox="1"/>
          <p:nvPr/>
        </p:nvSpPr>
        <p:spPr>
          <a:xfrm>
            <a:off x="1056442" y="736846"/>
            <a:ext cx="9392575" cy="4200702"/>
          </a:xfrm>
          <a:prstGeom prst="rect">
            <a:avLst/>
          </a:prstGeom>
          <a:noFill/>
        </p:spPr>
        <p:txBody>
          <a:bodyPr wrap="square" rtlCol="0">
            <a:spAutoFit/>
          </a:bodyPr>
          <a:lstStyle/>
          <a:p>
            <a:pPr marL="0" marR="0" algn="ctr">
              <a:lnSpc>
                <a:spcPct val="107000"/>
              </a:lnSpc>
              <a:spcBef>
                <a:spcPts val="0"/>
              </a:spcBef>
              <a:spcAft>
                <a:spcPts val="800"/>
              </a:spcAft>
            </a:pPr>
            <a:r>
              <a:rPr lang="en-US" sz="2400" b="1" i="1" u="sng" dirty="0">
                <a:effectLst/>
                <a:latin typeface="Calibri" panose="020F0502020204030204" pitchFamily="34" charset="0"/>
                <a:ea typeface="Calibri" panose="020F0502020204030204" pitchFamily="34" charset="0"/>
                <a:cs typeface="Times New Roman" panose="02020603050405020304" pitchFamily="18" charset="0"/>
              </a:rPr>
              <a:t>History: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900" b="1" dirty="0">
                <a:effectLst/>
                <a:latin typeface="Calibri" panose="020F0502020204030204" pitchFamily="34" charset="0"/>
                <a:ea typeface="Calibri" panose="020F0502020204030204" pitchFamily="34" charset="0"/>
                <a:cs typeface="Times New Roman" panose="02020603050405020304" pitchFamily="18" charset="0"/>
              </a:rPr>
              <a:t>Racism started from around 17 century </a:t>
            </a:r>
            <a:r>
              <a:rPr lang="en-US" sz="1900" b="1" dirty="0">
                <a:latin typeface="Calibri" panose="020F0502020204030204" pitchFamily="34" charset="0"/>
                <a:ea typeface="Calibri" panose="020F0502020204030204" pitchFamily="34" charset="0"/>
                <a:cs typeface="Times New Roman" panose="02020603050405020304" pitchFamily="18" charset="0"/>
              </a:rPr>
              <a:t>when there was need of slaves.</a:t>
            </a:r>
            <a:r>
              <a:rPr lang="en-US" sz="1900" b="1" dirty="0">
                <a:effectLst/>
                <a:latin typeface="Calibri" panose="020F0502020204030204" pitchFamily="34" charset="0"/>
                <a:ea typeface="Calibri" panose="020F0502020204030204" pitchFamily="34" charset="0"/>
                <a:cs typeface="Times New Roman" panose="02020603050405020304" pitchFamily="18" charset="0"/>
              </a:rPr>
              <a:t> 30 million people were taken from West Africa and sold into slavery. They were transported in horrific conditions often beaten and mutilated, with one in five failing to survive the journey. Those that did survive could only expect to live another 2 to 4 years, so bad were the working conditions in the plantations. Many slaves tried to escape or rebel, and even suicides were a daily occurrence. </a:t>
            </a:r>
            <a:r>
              <a:rPr lang="en-US" sz="1900" b="1" dirty="0">
                <a:latin typeface="Calibri" panose="020F0502020204030204" pitchFamily="34" charset="0"/>
                <a:ea typeface="Calibri" panose="020F0502020204030204" pitchFamily="34" charset="0"/>
                <a:cs typeface="Times New Roman" panose="02020603050405020304" pitchFamily="18" charset="0"/>
              </a:rPr>
              <a:t>Racism is also in 21</a:t>
            </a:r>
            <a:r>
              <a:rPr lang="en-US" sz="1900" b="1" baseline="30000" dirty="0">
                <a:latin typeface="Calibri" panose="020F0502020204030204" pitchFamily="34" charset="0"/>
                <a:ea typeface="Calibri" panose="020F0502020204030204" pitchFamily="34" charset="0"/>
                <a:cs typeface="Times New Roman" panose="02020603050405020304" pitchFamily="18" charset="0"/>
              </a:rPr>
              <a:t>st</a:t>
            </a:r>
            <a:r>
              <a:rPr lang="en-US" sz="1900" b="1" dirty="0">
                <a:latin typeface="Calibri" panose="020F0502020204030204" pitchFamily="34" charset="0"/>
                <a:ea typeface="Calibri" panose="020F0502020204030204" pitchFamily="34" charset="0"/>
                <a:cs typeface="Times New Roman" panose="02020603050405020304" pitchFamily="18" charset="0"/>
              </a:rPr>
              <a:t> century and not only in same places but all around us. Not only poor people, rich ones but everyone is targeted. White talk against black and black talk against white.</a:t>
            </a:r>
          </a:p>
          <a:p>
            <a:pPr marL="0" marR="0" algn="just">
              <a:lnSpc>
                <a:spcPct val="107000"/>
              </a:lnSpc>
              <a:spcBef>
                <a:spcPts val="0"/>
              </a:spcBef>
              <a:spcAft>
                <a:spcPts val="800"/>
              </a:spcAft>
            </a:pPr>
            <a:r>
              <a:rPr lang="en-US" sz="1900" b="1" dirty="0">
                <a:effectLst/>
                <a:latin typeface="Calibri" panose="020F0502020204030204" pitchFamily="34" charset="0"/>
                <a:ea typeface="Calibri" panose="020F0502020204030204" pitchFamily="34" charset="0"/>
                <a:cs typeface="Times New Roman" panose="02020603050405020304" pitchFamily="18" charset="0"/>
              </a:rPr>
              <a:t>                                       </a:t>
            </a:r>
            <a:r>
              <a:rPr lang="en-US" sz="1900" b="1" dirty="0">
                <a:latin typeface="Calibri" panose="020F0502020204030204" pitchFamily="34" charset="0"/>
                <a:ea typeface="Calibri" panose="020F0502020204030204" pitchFamily="34" charset="0"/>
                <a:cs typeface="Times New Roman" panose="02020603050405020304" pitchFamily="18" charset="0"/>
              </a:rPr>
              <a:t>Many people are being targeted of racism, which damages their health, mentally as well as physically.</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82926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AE755E-6DCC-4FAD-8D0A-DCBD1685D3B2}"/>
              </a:ext>
            </a:extLst>
          </p:cNvPr>
          <p:cNvSpPr txBox="1"/>
          <p:nvPr/>
        </p:nvSpPr>
        <p:spPr>
          <a:xfrm>
            <a:off x="1145220" y="914399"/>
            <a:ext cx="9374819" cy="5726696"/>
          </a:xfrm>
          <a:prstGeom prst="rect">
            <a:avLst/>
          </a:prstGeom>
          <a:noFill/>
        </p:spPr>
        <p:txBody>
          <a:bodyPr wrap="square" rtlCol="0">
            <a:spAutoFit/>
          </a:bodyPr>
          <a:lstStyle/>
          <a:p>
            <a:pPr marL="0" marR="0" algn="just">
              <a:lnSpc>
                <a:spcPct val="107000"/>
              </a:lnSpc>
              <a:spcBef>
                <a:spcPts val="0"/>
              </a:spcBef>
              <a:spcAft>
                <a:spcPts val="800"/>
              </a:spcAft>
            </a:pPr>
            <a:r>
              <a:rPr lang="en-US" sz="1800" b="1" i="1" u="sng" dirty="0">
                <a:effectLst/>
                <a:latin typeface="Calibri" panose="020F0502020204030204" pitchFamily="34" charset="0"/>
                <a:ea typeface="Calibri" panose="020F0502020204030204" pitchFamily="34" charset="0"/>
                <a:cs typeface="Times New Roman" panose="02020603050405020304" pitchFamily="18" charset="0"/>
              </a:rPr>
              <a:t>Now, as we have seen what racism is. Now lets see how it effects the people.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Racism, or discrimination based on race or ethnicity, is a key contributing factor in the onset of disease. It is also responsible for increasing disparities in physical and mental health among Black, Indigenous, and people of color (BIPOC). It can cause damage to mental as well as physical health.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i="1" u="sng" dirty="0">
                <a:effectLst/>
                <a:latin typeface="Calibri" panose="020F0502020204030204" pitchFamily="34" charset="0"/>
                <a:ea typeface="Calibri" panose="020F0502020204030204" pitchFamily="34" charset="0"/>
                <a:cs typeface="Calibri" panose="020F0502020204030204" pitchFamily="34" charset="0"/>
              </a:rPr>
              <a:t>Mental health: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2015 meta-analysis</a:t>
            </a:r>
            <a:r>
              <a:rPr lang="en-US" sz="1800" b="1" i="1" u="sng"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found that racism is twice as likely to affect mental health than physical health. The researchers sampled, BIPOC who reported experiences of racism also experienced the following mental health issues:</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Depression</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stress</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emotional distress</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anxiety</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Post-traumatic stress disorder</a:t>
            </a: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Suicidal thoughts</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2011 meta-analysis of studies into racism and mental health among Asian American people also revealed significant relationships between racial discrimination and depression and anxiety.</a:t>
            </a:r>
          </a:p>
          <a:p>
            <a:endParaRPr lang="en-US" dirty="0"/>
          </a:p>
        </p:txBody>
      </p:sp>
    </p:spTree>
    <p:extLst>
      <p:ext uri="{BB962C8B-B14F-4D97-AF65-F5344CB8AC3E}">
        <p14:creationId xmlns:p14="http://schemas.microsoft.com/office/powerpoint/2010/main" val="11346468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075E4F-FCF0-4543-BB4E-D7794EA9DD13}"/>
              </a:ext>
            </a:extLst>
          </p:cNvPr>
          <p:cNvSpPr txBox="1"/>
          <p:nvPr/>
        </p:nvSpPr>
        <p:spPr>
          <a:xfrm>
            <a:off x="1091954" y="346229"/>
            <a:ext cx="9774314" cy="7470763"/>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Even in our society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Teens to adults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all racist because we tease each other on our skin color, casts etc. We make jokes on them, calling names on the basis of their skins. It’s not only in </a:t>
            </a:r>
            <a:r>
              <a:rPr lang="en-US" sz="1800" dirty="0">
                <a:effectLst/>
                <a:latin typeface="Calibri" panose="020F0502020204030204" pitchFamily="34" charset="0"/>
                <a:ea typeface="Calibri" panose="020F0502020204030204" pitchFamily="34" charset="0"/>
                <a:cs typeface="Calibri" panose="020F0502020204030204" pitchFamily="34" charset="0"/>
              </a:rPr>
              <a:t>society but everywhere, football players, singers, politics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i="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i="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i="1" u="sng" dirty="0">
                <a:effectLst/>
                <a:latin typeface="Calibri" panose="020F0502020204030204" pitchFamily="34" charset="0"/>
                <a:ea typeface="Calibri" panose="020F0502020204030204" pitchFamily="34" charset="0"/>
                <a:cs typeface="Calibri" panose="020F0502020204030204" pitchFamily="34" charset="0"/>
              </a:rPr>
              <a:t>Physical health:</a:t>
            </a:r>
            <a:endParaRPr lang="en-US" b="1" i="1" u="sng"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i="1" u="sng" dirty="0">
                <a:effectLst/>
                <a:latin typeface="Calibri" panose="020F0502020204030204" pitchFamily="34" charset="0"/>
                <a:ea typeface="Times New Roman" panose="02020603050405020304" pitchFamily="18" charset="0"/>
                <a:cs typeface="Times New Roman" panose="02020603050405020304" pitchFamily="18" charset="0"/>
              </a:rPr>
              <a:t>Study</a:t>
            </a:r>
            <a:r>
              <a:rPr lang="en-US" sz="1800" dirty="0">
                <a:effectLst/>
                <a:latin typeface="Calibri" panose="020F0502020204030204" pitchFamily="34" charset="0"/>
                <a:ea typeface="Times New Roman" panose="02020603050405020304" pitchFamily="18" charset="0"/>
              </a:rPr>
              <a:t> found that unfair treatment of people of color has a significant consequential effect on sleep and physiological functioning in midlife. Many studies have cited structural racism within medical care as a key factor in poor physical health. For example, a 2016 study into racial bias and pain management found a link between undertreating pain in Black patients and false biological beliefs, such as, </a:t>
            </a:r>
            <a:r>
              <a:rPr lang="en-US" sz="1800" b="1" u="sng" dirty="0">
                <a:effectLst/>
                <a:latin typeface="Calibri" panose="020F0502020204030204" pitchFamily="34" charset="0"/>
                <a:ea typeface="Times New Roman" panose="02020603050405020304" pitchFamily="18" charset="0"/>
              </a:rPr>
              <a:t>“Black people’s skin is thicker than white people’s skin.”</a:t>
            </a:r>
            <a:r>
              <a:rPr lang="en-US" sz="1800" dirty="0">
                <a:effectLst/>
                <a:latin typeface="Calibri" panose="020F0502020204030204" pitchFamily="34" charset="0"/>
                <a:ea typeface="Times New Roman" panose="02020603050405020304" pitchFamily="18" charset="0"/>
              </a:rPr>
              <a:t> A 2015 study found that compared with other racial groups, Black children with severe pain from appendicitis are less likely to receive pain medication. This suggests that racial bias is causing medical professionals to use different thresholds of pain for different racial groups, either inadvertently or purposefully, before administering care. Mostly, the person who is getting the target of racism will live his life in fear that he has something wrong with him, he is week.</a:t>
            </a:r>
            <a:endParaRPr lang="en-US" sz="1800" dirty="0">
              <a:effectLst/>
              <a:latin typeface="Times New Roman" panose="02020603050405020304" pitchFamily="18" charset="0"/>
              <a:ea typeface="Times New Roman" panose="02020603050405020304" pitchFamily="18" charset="0"/>
            </a:endParaRPr>
          </a:p>
          <a:p>
            <a:pPr marL="0" marR="0" algn="just">
              <a:lnSpc>
                <a:spcPts val="1950"/>
              </a:lnSpc>
              <a:spcBef>
                <a:spcPts val="1875"/>
              </a:spcBef>
              <a:spcAft>
                <a:spcPts val="1875"/>
              </a:spcAft>
            </a:pPr>
            <a:r>
              <a:rPr lang="en-US" sz="1800" dirty="0">
                <a:effectLst/>
                <a:latin typeface="Calibri" panose="020F0502020204030204" pitchFamily="34" charset="0"/>
                <a:ea typeface="Times New Roman" panose="02020603050405020304" pitchFamily="18" charset="0"/>
              </a:rPr>
              <a:t>In face creams advertisements they also promote racism, as it is to says of  converting “</a:t>
            </a:r>
            <a:r>
              <a:rPr lang="en-US" sz="1800" b="1" u="sng" dirty="0">
                <a:effectLst/>
                <a:latin typeface="Calibri" panose="020F0502020204030204" pitchFamily="34" charset="0"/>
                <a:ea typeface="Times New Roman" panose="02020603050405020304" pitchFamily="18" charset="0"/>
              </a:rPr>
              <a:t>your black, into   white skin</a:t>
            </a:r>
            <a:r>
              <a:rPr lang="en-US" sz="1800" dirty="0">
                <a:effectLst/>
                <a:latin typeface="Calibri" panose="020F0502020204030204" pitchFamily="34" charset="0"/>
                <a:ea typeface="Times New Roman" panose="02020603050405020304" pitchFamily="18" charset="0"/>
              </a:rPr>
              <a:t>.” It’s also making fun and pointing out people on their skin color.</a:t>
            </a:r>
            <a:endParaRPr lang="en-US" sz="1800" dirty="0">
              <a:effectLst/>
              <a:latin typeface="Times New Roman" panose="02020603050405020304" pitchFamily="18" charset="0"/>
              <a:ea typeface="Times New Roman" panose="02020603050405020304" pitchFamily="18" charset="0"/>
            </a:endParaRPr>
          </a:p>
          <a:p>
            <a:pPr marL="0" marR="0" algn="just">
              <a:lnSpc>
                <a:spcPts val="1950"/>
              </a:lnSpc>
              <a:spcBef>
                <a:spcPts val="1875"/>
              </a:spcBef>
              <a:spcAft>
                <a:spcPts val="1875"/>
              </a:spcAft>
            </a:pPr>
            <a:r>
              <a:rPr lang="en-US" sz="1800" dirty="0">
                <a:solidFill>
                  <a:srgbClr val="231F20"/>
                </a:solidFill>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800" b="1" i="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070654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077061-6436-474D-A129-BC6878E8CE69}"/>
              </a:ext>
            </a:extLst>
          </p:cNvPr>
          <p:cNvSpPr txBox="1"/>
          <p:nvPr/>
        </p:nvSpPr>
        <p:spPr>
          <a:xfrm>
            <a:off x="1464817" y="2537248"/>
            <a:ext cx="8753382" cy="1631216"/>
          </a:xfrm>
          <a:prstGeom prst="rect">
            <a:avLst/>
          </a:prstGeom>
          <a:noFill/>
        </p:spPr>
        <p:txBody>
          <a:bodyPr wrap="square" rtlCol="0">
            <a:spAutoFit/>
          </a:bodyPr>
          <a:lstStyle/>
          <a:p>
            <a:pPr algn="ctr"/>
            <a:r>
              <a:rPr lang="en-US" sz="2800" dirty="0"/>
              <a:t>That’s all</a:t>
            </a:r>
          </a:p>
          <a:p>
            <a:pPr algn="ctr"/>
            <a:r>
              <a:rPr lang="en-US" sz="7200" b="1" i="1" dirty="0"/>
              <a:t> Thank you</a:t>
            </a:r>
          </a:p>
        </p:txBody>
      </p:sp>
    </p:spTree>
    <p:extLst>
      <p:ext uri="{BB962C8B-B14F-4D97-AF65-F5344CB8AC3E}">
        <p14:creationId xmlns:p14="http://schemas.microsoft.com/office/powerpoint/2010/main" val="2685431409"/>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137</TotalTime>
  <Words>719</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Symbol</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13</cp:revision>
  <dcterms:created xsi:type="dcterms:W3CDTF">2021-01-26T06:57:14Z</dcterms:created>
  <dcterms:modified xsi:type="dcterms:W3CDTF">2021-01-27T05:24:55Z</dcterms:modified>
</cp:coreProperties>
</file>