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notesMasterIdLst>
    <p:notesMasterId r:id="rId36"/>
  </p:notesMasterIdLst>
  <p:sldIdLst>
    <p:sldId id="256" r:id="rId2"/>
    <p:sldId id="41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3" r:id="rId12"/>
    <p:sldId id="420" r:id="rId13"/>
    <p:sldId id="421" r:id="rId14"/>
    <p:sldId id="422" r:id="rId15"/>
    <p:sldId id="424" r:id="rId16"/>
    <p:sldId id="425" r:id="rId17"/>
    <p:sldId id="426" r:id="rId18"/>
    <p:sldId id="427" r:id="rId19"/>
    <p:sldId id="430" r:id="rId20"/>
    <p:sldId id="428" r:id="rId21"/>
    <p:sldId id="429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4" r:id="rId35"/>
  </p:sldIdLst>
  <p:sldSz cx="14630400" cy="82296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10" autoAdjust="0"/>
    <p:restoredTop sz="96085" autoAdjust="0"/>
  </p:normalViewPr>
  <p:slideViewPr>
    <p:cSldViewPr>
      <p:cViewPr varScale="1">
        <p:scale>
          <a:sx n="69" d="100"/>
          <a:sy n="69" d="100"/>
        </p:scale>
        <p:origin x="248" y="712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F9C0BB-FEF1-431F-AF39-26BDFE60C55E}" type="datetimeFigureOut">
              <a:rPr lang="en-US"/>
              <a:pPr>
                <a:defRPr/>
              </a:pPr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FC0C358-0826-481E-8784-0AB2726AD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0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52462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958974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265226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3918270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571314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224358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7F3228-DC49-4B9A-A408-62E2AC27584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900290" y="2945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09800"/>
            <a:ext cx="12039600" cy="5029199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63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8480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3734" y="1124712"/>
            <a:ext cx="1558330" cy="59801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7364" y="1124712"/>
            <a:ext cx="7438187" cy="59801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8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9480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920240" y="286409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4233" y="5222958"/>
            <a:ext cx="8161934" cy="151809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8295" y="3165653"/>
            <a:ext cx="5126125" cy="37223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5979" y="3165653"/>
            <a:ext cx="5124296" cy="37223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2644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0123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0123" y="3771900"/>
            <a:ext cx="5124298" cy="31161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5979" y="3771900"/>
            <a:ext cx="5104181" cy="31161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5979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4892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2929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65607" y="2692594"/>
            <a:ext cx="5383987" cy="136979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296" y="965607"/>
            <a:ext cx="5779008" cy="6298387"/>
          </a:xfrm>
        </p:spPr>
        <p:txBody>
          <a:bodyPr>
            <a:normAutofit/>
          </a:bodyPr>
          <a:lstStyle>
            <a:lvl1pPr>
              <a:defRPr sz="2280">
                <a:solidFill>
                  <a:schemeClr val="tx1"/>
                </a:solidFill>
              </a:defRPr>
            </a:lvl1pPr>
            <a:lvl2pPr>
              <a:defRPr sz="1920">
                <a:solidFill>
                  <a:schemeClr val="tx1"/>
                </a:solidFill>
              </a:defRPr>
            </a:lvl2pPr>
            <a:lvl3pPr>
              <a:defRPr sz="1920">
                <a:solidFill>
                  <a:schemeClr val="tx1"/>
                </a:solidFill>
              </a:defRPr>
            </a:lvl3pPr>
            <a:lvl4pPr>
              <a:defRPr sz="1920">
                <a:solidFill>
                  <a:schemeClr val="tx1"/>
                </a:solidFill>
              </a:defRPr>
            </a:lvl4pPr>
            <a:lvl5pPr>
              <a:defRPr sz="1920">
                <a:solidFill>
                  <a:schemeClr val="tx1"/>
                </a:solidFill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2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731519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70227" y="2692594"/>
            <a:ext cx="5393998" cy="136156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00" y="0"/>
            <a:ext cx="7322516" cy="82296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84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677363" y="1157630"/>
            <a:ext cx="9275674" cy="142646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363" y="3165653"/>
            <a:ext cx="9275674" cy="37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5715" y="7486579"/>
            <a:ext cx="3304495" cy="388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1" y="7483450"/>
            <a:ext cx="7081427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0706" y="7461504"/>
            <a:ext cx="438912" cy="438912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32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4" descr="E:\New Images\ppt-design\png\8e2fb93595079d63276a2c64f73e4804-clear-geometric-shapes-abstract-background.jpg">
            <a:extLst>
              <a:ext uri="{FF2B5EF4-FFF2-40B4-BE49-F238E27FC236}">
                <a16:creationId xmlns:a16="http://schemas.microsoft.com/office/drawing/2014/main" id="{A0342415-4C0C-90D3-D37F-A85E3E14525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8"/>
          <a:stretch/>
        </p:blipFill>
        <p:spPr bwMode="auto">
          <a:xfrm>
            <a:off x="3" y="-49694"/>
            <a:ext cx="14630398" cy="827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3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3360" kern="1200" cap="all" spc="24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864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2296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9728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7160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7543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178117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25933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defTabSz="856939">
              <a:defRPr/>
            </a:pPr>
            <a:r>
              <a:rPr lang="en-US" altLang="en-US" sz="7200" dirty="0">
                <a:latin typeface="+mn-lt"/>
                <a:ea typeface="+mn-ea"/>
                <a:cs typeface="+mn-cs"/>
              </a:rPr>
              <a:t>Hadoop</a:t>
            </a:r>
          </a:p>
        </p:txBody>
      </p:sp>
      <p:pic>
        <p:nvPicPr>
          <p:cNvPr id="5" name="Picture 4" descr="E:\Images\elephant_sq - Copy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93" y="4655108"/>
            <a:ext cx="3041626" cy="267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              Replication management system.       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E415D9-2269-450E-9DD1-0C0FDC74AE58}"/>
              </a:ext>
            </a:extLst>
          </p:cNvPr>
          <p:cNvSpPr txBox="1"/>
          <p:nvPr/>
        </p:nvSpPr>
        <p:spPr>
          <a:xfrm>
            <a:off x="1371600" y="2057400"/>
            <a:ext cx="11582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dirty="0">
                <a:solidFill>
                  <a:srgbClr val="00B050"/>
                </a:solidFill>
              </a:rPr>
              <a:t>Rack Awareness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3D46DD-CD73-7E9D-E9BE-15EC60B79BE5}"/>
              </a:ext>
            </a:extLst>
          </p:cNvPr>
          <p:cNvSpPr txBox="1"/>
          <p:nvPr/>
        </p:nvSpPr>
        <p:spPr>
          <a:xfrm>
            <a:off x="1118414" y="2809241"/>
            <a:ext cx="1229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FF0000"/>
                </a:solidFill>
              </a:rPr>
              <a:t>What do you think, how the NN and DNs are connected?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DF95EE-B230-D52F-4114-AA56B46D16CA}"/>
              </a:ext>
            </a:extLst>
          </p:cNvPr>
          <p:cNvSpPr txBox="1"/>
          <p:nvPr/>
        </p:nvSpPr>
        <p:spPr>
          <a:xfrm>
            <a:off x="1213757" y="4267200"/>
            <a:ext cx="1173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If the replication is done in the same rack </a:t>
            </a:r>
            <a:r>
              <a:rPr lang="en-GB" sz="3600" dirty="0">
                <a:sym typeface="Wingdings" pitchFamily="2" charset="2"/>
              </a:rPr>
              <a:t> we may lose the entire data due to failure of that switch.</a:t>
            </a:r>
            <a:r>
              <a:rPr lang="en-GB" sz="36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6D5DE-6984-E475-C199-739B625B5F38}"/>
              </a:ext>
            </a:extLst>
          </p:cNvPr>
          <p:cNvSpPr txBox="1"/>
          <p:nvPr/>
        </p:nvSpPr>
        <p:spPr>
          <a:xfrm>
            <a:off x="1168807" y="3499527"/>
            <a:ext cx="1229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They are connected via Switches (NN and DNs in cluster)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8251A-F874-0CBC-2464-D24A1E371D76}"/>
              </a:ext>
            </a:extLst>
          </p:cNvPr>
          <p:cNvSpPr txBox="1"/>
          <p:nvPr/>
        </p:nvSpPr>
        <p:spPr>
          <a:xfrm>
            <a:off x="1213757" y="5610642"/>
            <a:ext cx="1173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So, the replication should be done in different racks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28475-B1E4-4D73-C84A-4D26E851F6E3}"/>
              </a:ext>
            </a:extLst>
          </p:cNvPr>
          <p:cNvSpPr txBox="1"/>
          <p:nvPr/>
        </p:nvSpPr>
        <p:spPr>
          <a:xfrm>
            <a:off x="1213757" y="6553200"/>
            <a:ext cx="1173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While replicating data, </a:t>
            </a:r>
            <a:r>
              <a:rPr lang="en-GB" sz="3600" dirty="0" err="1"/>
              <a:t>namenode</a:t>
            </a:r>
            <a:r>
              <a:rPr lang="en-GB" sz="3600" dirty="0"/>
              <a:t> must know the rack information </a:t>
            </a:r>
            <a:r>
              <a:rPr lang="en-GB" sz="3600" dirty="0">
                <a:sym typeface="Wingdings" pitchFamily="2" charset="2"/>
              </a:rPr>
              <a:t> Rack Awareness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3452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              Replication management system.       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E415D9-2269-450E-9DD1-0C0FDC74AE58}"/>
              </a:ext>
            </a:extLst>
          </p:cNvPr>
          <p:cNvSpPr txBox="1"/>
          <p:nvPr/>
        </p:nvSpPr>
        <p:spPr>
          <a:xfrm>
            <a:off x="1371600" y="2057400"/>
            <a:ext cx="11582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dirty="0">
                <a:solidFill>
                  <a:srgbClr val="00B050"/>
                </a:solidFill>
              </a:rPr>
              <a:t>Rack Awareness</a:t>
            </a:r>
          </a:p>
        </p:txBody>
      </p:sp>
      <p:pic>
        <p:nvPicPr>
          <p:cNvPr id="7" name="Picture 6" descr="A diagram of a switch&#10;&#10;Description automatically generated">
            <a:extLst>
              <a:ext uri="{FF2B5EF4-FFF2-40B4-BE49-F238E27FC236}">
                <a16:creationId xmlns:a16="http://schemas.microsoft.com/office/drawing/2014/main" id="{1CC7A433-555D-6618-473E-2EC3FFD46D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5" r="2029" b="13667"/>
          <a:stretch/>
        </p:blipFill>
        <p:spPr>
          <a:xfrm>
            <a:off x="3810000" y="2873515"/>
            <a:ext cx="7010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6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Writing data in HDFS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E415D9-2269-450E-9DD1-0C0FDC74AE58}"/>
              </a:ext>
            </a:extLst>
          </p:cNvPr>
          <p:cNvSpPr txBox="1"/>
          <p:nvPr/>
        </p:nvSpPr>
        <p:spPr>
          <a:xfrm>
            <a:off x="1371600" y="1888255"/>
            <a:ext cx="11582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dirty="0">
                <a:solidFill>
                  <a:srgbClr val="00B050"/>
                </a:solidFill>
              </a:rPr>
              <a:t>HDFS Write Request: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86F0D-40E6-73AE-6CEE-A7C843D14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775322"/>
            <a:ext cx="7924800" cy="5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4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Writing data in HDFS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E415D9-2269-450E-9DD1-0C0FDC74AE58}"/>
              </a:ext>
            </a:extLst>
          </p:cNvPr>
          <p:cNvSpPr txBox="1"/>
          <p:nvPr/>
        </p:nvSpPr>
        <p:spPr>
          <a:xfrm>
            <a:off x="1371600" y="1655063"/>
            <a:ext cx="11582399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The complete steps of writing data in HDFS are as follow:</a:t>
            </a:r>
          </a:p>
          <a:p>
            <a:pPr marL="1028700" lvl="1" indent="-571500" algn="just">
              <a:buFont typeface="+mj-lt"/>
              <a:buAutoNum type="arabicParenR"/>
            </a:pPr>
            <a:r>
              <a:rPr lang="en-GB" sz="3200" dirty="0">
                <a:solidFill>
                  <a:srgbClr val="FF0000"/>
                </a:solidFill>
              </a:rPr>
              <a:t>Request to </a:t>
            </a:r>
            <a:r>
              <a:rPr lang="en-GB" sz="3200" dirty="0" err="1">
                <a:solidFill>
                  <a:srgbClr val="FF0000"/>
                </a:solidFill>
              </a:rPr>
              <a:t>NameNode</a:t>
            </a:r>
            <a:r>
              <a:rPr lang="en-GB" sz="3200" dirty="0">
                <a:solidFill>
                  <a:srgbClr val="FF0000"/>
                </a:solidFill>
              </a:rPr>
              <a:t> by the HDFS client to write the data on DNs.</a:t>
            </a:r>
          </a:p>
          <a:p>
            <a:pPr marL="1028700" lvl="1" indent="-571500" algn="just">
              <a:buFont typeface="+mj-lt"/>
              <a:buAutoNum type="arabicParenR"/>
            </a:pPr>
            <a:r>
              <a:rPr lang="en-GB" sz="3200" dirty="0" err="1">
                <a:solidFill>
                  <a:srgbClr val="0070C0"/>
                </a:solidFill>
              </a:rPr>
              <a:t>NameNode</a:t>
            </a:r>
            <a:r>
              <a:rPr lang="en-GB" sz="3200" dirty="0">
                <a:solidFill>
                  <a:srgbClr val="0070C0"/>
                </a:solidFill>
              </a:rPr>
              <a:t> sends back the IP address of the </a:t>
            </a:r>
            <a:r>
              <a:rPr lang="en-GB" sz="3200" dirty="0" err="1">
                <a:solidFill>
                  <a:srgbClr val="0070C0"/>
                </a:solidFill>
              </a:rPr>
              <a:t>datanodes</a:t>
            </a:r>
            <a:r>
              <a:rPr lang="en-GB" sz="3200" dirty="0">
                <a:solidFill>
                  <a:srgbClr val="0070C0"/>
                </a:solidFill>
              </a:rPr>
              <a:t> where the data and its copies are stored</a:t>
            </a:r>
          </a:p>
          <a:p>
            <a:pPr marL="1028700" lvl="1" indent="-571500" algn="just">
              <a:buFont typeface="+mj-lt"/>
              <a:buAutoNum type="arabicParenR"/>
            </a:pPr>
            <a:r>
              <a:rPr lang="en-GB" sz="3200" dirty="0">
                <a:solidFill>
                  <a:srgbClr val="00B050"/>
                </a:solidFill>
              </a:rPr>
              <a:t>HDFS client check the status/readiness  of the </a:t>
            </a:r>
            <a:r>
              <a:rPr lang="en-GB" sz="3200" dirty="0" err="1">
                <a:solidFill>
                  <a:srgbClr val="00B050"/>
                </a:solidFill>
              </a:rPr>
              <a:t>datanodes</a:t>
            </a:r>
            <a:r>
              <a:rPr lang="en-GB" sz="3200" dirty="0">
                <a:solidFill>
                  <a:srgbClr val="00B050"/>
                </a:solidFill>
              </a:rPr>
              <a:t> by sending request to the core switch.</a:t>
            </a:r>
          </a:p>
          <a:p>
            <a:pPr marL="1028700" lvl="1" indent="-571500" algn="just">
              <a:buFont typeface="+mj-lt"/>
              <a:buAutoNum type="arabicParenR"/>
            </a:pPr>
            <a:r>
              <a:rPr lang="en-GB" sz="3200" dirty="0"/>
              <a:t>Core switch checks the activeness of the </a:t>
            </a:r>
            <a:r>
              <a:rPr lang="en-GB" sz="3200" dirty="0" err="1"/>
              <a:t>datanodes</a:t>
            </a:r>
            <a:r>
              <a:rPr lang="en-GB" sz="3200" dirty="0"/>
              <a:t> and send data blocks</a:t>
            </a:r>
          </a:p>
          <a:p>
            <a:pPr marL="1028700" lvl="1" indent="-571500" algn="just">
              <a:buFont typeface="+mj-lt"/>
              <a:buAutoNum type="arabicParenR"/>
            </a:pPr>
            <a:r>
              <a:rPr lang="en-GB" sz="3200" dirty="0"/>
              <a:t>Multiple copies are stored on other </a:t>
            </a:r>
            <a:r>
              <a:rPr lang="en-GB" sz="3200" dirty="0" err="1"/>
              <a:t>datanodes</a:t>
            </a:r>
            <a:r>
              <a:rPr lang="en-GB" sz="3200" dirty="0"/>
              <a:t> on another Rack</a:t>
            </a:r>
          </a:p>
          <a:p>
            <a:pPr marL="1028700" lvl="1" indent="-571500" algn="just">
              <a:buFont typeface="+mj-lt"/>
              <a:buAutoNum type="arabicParenR"/>
            </a:pPr>
            <a:r>
              <a:rPr lang="en-GB" sz="3200" dirty="0">
                <a:solidFill>
                  <a:schemeClr val="accent2"/>
                </a:solidFill>
              </a:rPr>
              <a:t>An acknowledgment (ACK) need to send to </a:t>
            </a:r>
            <a:r>
              <a:rPr lang="en-GB" sz="3200" dirty="0" err="1">
                <a:solidFill>
                  <a:schemeClr val="accent2"/>
                </a:solidFill>
              </a:rPr>
              <a:t>NameNode</a:t>
            </a:r>
            <a:r>
              <a:rPr lang="en-GB" sz="3200" dirty="0">
                <a:solidFill>
                  <a:schemeClr val="accent2"/>
                </a:solidFill>
              </a:rPr>
              <a:t> to update the metadata.</a:t>
            </a:r>
          </a:p>
          <a:p>
            <a:pPr lvl="1" algn="just"/>
            <a:endParaRPr lang="en-GB" sz="3200" dirty="0"/>
          </a:p>
          <a:p>
            <a:pPr lvl="1" algn="just"/>
            <a:endParaRPr lang="en-GB" sz="3200" dirty="0"/>
          </a:p>
          <a:p>
            <a:pPr marL="1028700" lvl="1" indent="-571500" algn="just">
              <a:buFont typeface="+mj-lt"/>
              <a:buAutoNum type="arabicParenR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8060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Fault Tolerence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E415D9-2269-450E-9DD1-0C0FDC74AE58}"/>
              </a:ext>
            </a:extLst>
          </p:cNvPr>
          <p:cNvSpPr txBox="1"/>
          <p:nvPr/>
        </p:nvSpPr>
        <p:spPr>
          <a:xfrm>
            <a:off x="1371600" y="1888255"/>
            <a:ext cx="1158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>
                <a:solidFill>
                  <a:schemeClr val="bg1">
                    <a:lumMod val="50000"/>
                  </a:schemeClr>
                </a:solidFill>
              </a:rPr>
              <a:t>Q: In Hadoop, what is a single point of failure? How to avoid and how to deal with it?</a:t>
            </a:r>
          </a:p>
        </p:txBody>
      </p:sp>
      <p:pic>
        <p:nvPicPr>
          <p:cNvPr id="24" name="Picture 23" descr="A diagram of a network&#10;&#10;Description automatically generated">
            <a:extLst>
              <a:ext uri="{FF2B5EF4-FFF2-40B4-BE49-F238E27FC236}">
                <a16:creationId xmlns:a16="http://schemas.microsoft.com/office/drawing/2014/main" id="{A33BA6BB-63B0-FAD7-9F0F-B25DAFAFF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3485903"/>
            <a:ext cx="5522366" cy="4482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5C65F5B-FDFE-F39A-B3C2-0341FB8BB841}"/>
              </a:ext>
            </a:extLst>
          </p:cNvPr>
          <p:cNvSpPr txBox="1"/>
          <p:nvPr/>
        </p:nvSpPr>
        <p:spPr>
          <a:xfrm>
            <a:off x="609600" y="3514635"/>
            <a:ext cx="8077199" cy="340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NameNode</a:t>
            </a:r>
            <a:r>
              <a:rPr lang="en-GB" sz="2800" dirty="0"/>
              <a:t> is gone down (Single point failure)</a:t>
            </a:r>
          </a:p>
          <a:p>
            <a:pPr marL="1028700" lvl="1" indent="-5715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NameNode</a:t>
            </a:r>
            <a:r>
              <a:rPr lang="en-GB" sz="2800" dirty="0"/>
              <a:t> maintains all the metadata </a:t>
            </a:r>
          </a:p>
          <a:p>
            <a:pPr marL="1028700" lvl="1" indent="-5715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DataNodes</a:t>
            </a:r>
            <a:r>
              <a:rPr lang="en-GB" sz="2800" dirty="0"/>
              <a:t> sends heartbeats to </a:t>
            </a:r>
            <a:r>
              <a:rPr lang="en-GB" sz="2800" dirty="0" err="1"/>
              <a:t>NameNode</a:t>
            </a:r>
            <a:r>
              <a:rPr lang="en-GB" sz="2800" dirty="0"/>
              <a:t> after a regular interval.</a:t>
            </a:r>
          </a:p>
        </p:txBody>
      </p:sp>
    </p:spTree>
    <p:extLst>
      <p:ext uri="{BB962C8B-B14F-4D97-AF65-F5344CB8AC3E}">
        <p14:creationId xmlns:p14="http://schemas.microsoft.com/office/powerpoint/2010/main" val="291287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HIGH Availabilty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E415D9-2269-450E-9DD1-0C0FDC74AE58}"/>
              </a:ext>
            </a:extLst>
          </p:cNvPr>
          <p:cNvSpPr txBox="1"/>
          <p:nvPr/>
        </p:nvSpPr>
        <p:spPr>
          <a:xfrm>
            <a:off x="1371600" y="1888255"/>
            <a:ext cx="115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>
                <a:solidFill>
                  <a:schemeClr val="bg1">
                    <a:lumMod val="50000"/>
                  </a:schemeClr>
                </a:solidFill>
              </a:rPr>
              <a:t>Q: How to achieve high availability in Hadoop?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58B52-BDEF-329C-9954-EA645A515032}"/>
              </a:ext>
            </a:extLst>
          </p:cNvPr>
          <p:cNvSpPr txBox="1"/>
          <p:nvPr/>
        </p:nvSpPr>
        <p:spPr>
          <a:xfrm>
            <a:off x="1349829" y="2756891"/>
            <a:ext cx="115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/>
              <a:t>There are two ways: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E0A91-A930-45BC-F8BD-E976928BFA11}"/>
              </a:ext>
            </a:extLst>
          </p:cNvPr>
          <p:cNvSpPr txBox="1"/>
          <p:nvPr/>
        </p:nvSpPr>
        <p:spPr>
          <a:xfrm>
            <a:off x="1349828" y="3567025"/>
            <a:ext cx="1158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4450" lvl="1" indent="-857250" algn="just">
              <a:buFont typeface="+mj-lt"/>
              <a:buAutoNum type="romanLcPeriod"/>
            </a:pPr>
            <a:r>
              <a:rPr lang="en-GB" sz="3600" dirty="0"/>
              <a:t>Secondary </a:t>
            </a:r>
            <a:r>
              <a:rPr lang="en-GB" sz="3600" dirty="0" err="1"/>
              <a:t>NameNode</a:t>
            </a:r>
            <a:endParaRPr lang="en-GB" sz="3600" dirty="0"/>
          </a:p>
          <a:p>
            <a:pPr marL="1314450" lvl="1" indent="-857250" algn="just">
              <a:buFont typeface="+mj-lt"/>
              <a:buAutoNum type="romanLcPeriod"/>
            </a:pPr>
            <a:r>
              <a:rPr lang="en-GB" sz="3600" dirty="0"/>
              <a:t>Standby </a:t>
            </a:r>
            <a:r>
              <a:rPr lang="en-GB" sz="3600" dirty="0" err="1"/>
              <a:t>NameNode</a:t>
            </a:r>
            <a:endParaRPr lang="en-GB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01C4D-CE3F-81FF-54E3-E3C2607134A6}"/>
              </a:ext>
            </a:extLst>
          </p:cNvPr>
          <p:cNvSpPr txBox="1"/>
          <p:nvPr/>
        </p:nvSpPr>
        <p:spPr>
          <a:xfrm>
            <a:off x="1066800" y="4954882"/>
            <a:ext cx="115823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200" dirty="0"/>
              <a:t>Now, we know that </a:t>
            </a:r>
            <a:r>
              <a:rPr lang="en-GB" sz="3200" dirty="0" err="1"/>
              <a:t>NameNode</a:t>
            </a:r>
            <a:r>
              <a:rPr lang="en-GB" sz="3200" dirty="0"/>
              <a:t> maintains the metadata.</a:t>
            </a:r>
          </a:p>
          <a:p>
            <a:pPr marL="1477963" lvl="1" indent="-561975" algn="just">
              <a:buFont typeface="Arial" panose="020B0604020202020204" pitchFamily="34" charset="0"/>
              <a:buChar char="•"/>
            </a:pPr>
            <a:r>
              <a:rPr lang="en-GB" sz="3600" dirty="0"/>
              <a:t>	</a:t>
            </a:r>
            <a:r>
              <a:rPr lang="en-GB" sz="2800" dirty="0"/>
              <a:t>Metadata is related to file system.</a:t>
            </a:r>
          </a:p>
          <a:p>
            <a:pPr marL="1477963" lvl="1" indent="-561975" algn="just">
              <a:buFont typeface="Arial" panose="020B0604020202020204" pitchFamily="34" charset="0"/>
              <a:buChar char="•"/>
            </a:pPr>
            <a:r>
              <a:rPr lang="en-GB" sz="3600" dirty="0"/>
              <a:t>   </a:t>
            </a:r>
            <a:r>
              <a:rPr lang="en-GB" sz="2800" dirty="0"/>
              <a:t>All the executed operation e.g., copying, editing, replication info,</a:t>
            </a:r>
          </a:p>
          <a:p>
            <a:pPr marL="1373188" lvl="2" algn="just"/>
            <a:r>
              <a:rPr lang="en-GB" sz="2800" dirty="0"/>
              <a:t>	deletion of the block 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850B7-FA40-2FBA-B949-AAE843F5BF8A}"/>
              </a:ext>
            </a:extLst>
          </p:cNvPr>
          <p:cNvSpPr txBox="1"/>
          <p:nvPr/>
        </p:nvSpPr>
        <p:spPr>
          <a:xfrm>
            <a:off x="1066800" y="7078540"/>
            <a:ext cx="12366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6100" lvl="2" algn="just"/>
            <a:r>
              <a:rPr lang="en-GB" sz="3600" dirty="0">
                <a:solidFill>
                  <a:srgbClr val="92D050"/>
                </a:solidFill>
              </a:rPr>
              <a:t>Losing </a:t>
            </a:r>
            <a:r>
              <a:rPr lang="en-GB" sz="3600" dirty="0" err="1">
                <a:solidFill>
                  <a:srgbClr val="92D050"/>
                </a:solidFill>
              </a:rPr>
              <a:t>NameNode</a:t>
            </a:r>
            <a:r>
              <a:rPr lang="en-GB" sz="3600" dirty="0">
                <a:solidFill>
                  <a:srgbClr val="92D050"/>
                </a:solidFill>
              </a:rPr>
              <a:t> meaning losing of our File System and we can’t recover the system.</a:t>
            </a:r>
          </a:p>
        </p:txBody>
      </p:sp>
    </p:spTree>
    <p:extLst>
      <p:ext uri="{BB962C8B-B14F-4D97-AF65-F5344CB8AC3E}">
        <p14:creationId xmlns:p14="http://schemas.microsoft.com/office/powerpoint/2010/main" val="206944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HIGH Availabilty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E415D9-2269-450E-9DD1-0C0FDC74AE58}"/>
              </a:ext>
            </a:extLst>
          </p:cNvPr>
          <p:cNvSpPr txBox="1"/>
          <p:nvPr/>
        </p:nvSpPr>
        <p:spPr>
          <a:xfrm>
            <a:off x="1371600" y="1888255"/>
            <a:ext cx="1158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 err="1">
                <a:solidFill>
                  <a:srgbClr val="FFC000"/>
                </a:solidFill>
              </a:rPr>
              <a:t>NameNode</a:t>
            </a:r>
            <a:r>
              <a:rPr lang="en-GB" sz="3600" dirty="0">
                <a:solidFill>
                  <a:srgbClr val="FFC000"/>
                </a:solidFill>
              </a:rPr>
              <a:t> is also responsible to maintains the following parts: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94B92-520B-8943-9826-BF04512E382F}"/>
              </a:ext>
            </a:extLst>
          </p:cNvPr>
          <p:cNvSpPr txBox="1"/>
          <p:nvPr/>
        </p:nvSpPr>
        <p:spPr>
          <a:xfrm>
            <a:off x="1447799" y="3321775"/>
            <a:ext cx="1158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algn="just">
              <a:buFont typeface="+mj-lt"/>
              <a:buAutoNum type="alphaLcParenR"/>
            </a:pPr>
            <a:r>
              <a:rPr lang="en-GB" sz="3600" dirty="0"/>
              <a:t>FS Image</a:t>
            </a:r>
          </a:p>
          <a:p>
            <a:pPr marL="1200150" lvl="1" indent="-742950" algn="just">
              <a:buFont typeface="+mj-lt"/>
              <a:buAutoNum type="alphaLcParenR"/>
            </a:pPr>
            <a:r>
              <a:rPr lang="en-GB" sz="3600" dirty="0"/>
              <a:t>Edit-logs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0F234-26C3-59B3-98B9-37368EF3D992}"/>
              </a:ext>
            </a:extLst>
          </p:cNvPr>
          <p:cNvSpPr txBox="1"/>
          <p:nvPr/>
        </p:nvSpPr>
        <p:spPr>
          <a:xfrm>
            <a:off x="685800" y="4860341"/>
            <a:ext cx="1287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 algn="just">
              <a:buFont typeface="+mj-lt"/>
              <a:buAutoNum type="alphaLcParenR"/>
            </a:pPr>
            <a:r>
              <a:rPr lang="en-GB" sz="3600" dirty="0">
                <a:solidFill>
                  <a:srgbClr val="0070C0"/>
                </a:solidFill>
              </a:rPr>
              <a:t>FS Image: </a:t>
            </a:r>
            <a:r>
              <a:rPr lang="en-GB" sz="3600" dirty="0"/>
              <a:t>It contains the complete state of the file system at the start of </a:t>
            </a:r>
            <a:r>
              <a:rPr lang="en-GB" sz="3600" dirty="0" err="1"/>
              <a:t>NameNode</a:t>
            </a:r>
            <a:r>
              <a:rPr lang="en-GB" sz="3600" dirty="0"/>
              <a:t> (File) </a:t>
            </a:r>
          </a:p>
          <a:p>
            <a:pPr marL="1200150" lvl="1" indent="-742950" algn="just">
              <a:buFont typeface="+mj-lt"/>
              <a:buAutoNum type="alphaLcParenR"/>
            </a:pPr>
            <a:r>
              <a:rPr lang="en-GB" sz="3600" dirty="0">
                <a:solidFill>
                  <a:srgbClr val="0070C0"/>
                </a:solidFill>
              </a:rPr>
              <a:t>Edit-logs: </a:t>
            </a:r>
            <a:r>
              <a:rPr lang="en-GB" sz="3600" dirty="0"/>
              <a:t>It contains the recent modifications made to the file system.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2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HIGH Availabilty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023E0-D47D-4877-7D2D-6C4C44513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5242" y="1736176"/>
            <a:ext cx="9995358" cy="62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3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HIGH Availabilty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DE7237-CE2D-C744-5220-4E56D0077D43}"/>
              </a:ext>
            </a:extLst>
          </p:cNvPr>
          <p:cNvSpPr txBox="1"/>
          <p:nvPr/>
        </p:nvSpPr>
        <p:spPr>
          <a:xfrm>
            <a:off x="1371600" y="1888255"/>
            <a:ext cx="1158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>
                <a:solidFill>
                  <a:srgbClr val="FF0000"/>
                </a:solidFill>
              </a:rPr>
              <a:t>Q: What do you think. What is important part for the </a:t>
            </a:r>
            <a:r>
              <a:rPr lang="en-GB" sz="3600" dirty="0" err="1">
                <a:solidFill>
                  <a:srgbClr val="FF0000"/>
                </a:solidFill>
              </a:rPr>
              <a:t>namenode</a:t>
            </a:r>
            <a:r>
              <a:rPr lang="en-GB" sz="3600" dirty="0">
                <a:solidFill>
                  <a:srgbClr val="FF0000"/>
                </a:solidFill>
              </a:rPr>
              <a:t> to recover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DC977-760A-124A-E4E9-A35ED7EAE0A7}"/>
              </a:ext>
            </a:extLst>
          </p:cNvPr>
          <p:cNvSpPr txBox="1"/>
          <p:nvPr/>
        </p:nvSpPr>
        <p:spPr>
          <a:xfrm>
            <a:off x="6629400" y="3457583"/>
            <a:ext cx="257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/>
              <a:t>FS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2916C-7645-0BD1-A808-BA22CC780D6B}"/>
              </a:ext>
            </a:extLst>
          </p:cNvPr>
          <p:cNvSpPr txBox="1"/>
          <p:nvPr/>
        </p:nvSpPr>
        <p:spPr>
          <a:xfrm>
            <a:off x="4575673" y="3514634"/>
            <a:ext cx="257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/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9C949-D63D-006D-BD98-03E64EEA5A02}"/>
              </a:ext>
            </a:extLst>
          </p:cNvPr>
          <p:cNvSpPr txBox="1"/>
          <p:nvPr/>
        </p:nvSpPr>
        <p:spPr>
          <a:xfrm>
            <a:off x="1377043" y="3457582"/>
            <a:ext cx="257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/>
              <a:t>Edit-logs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3BFFA-9C7B-4CDD-C33E-50F486D6E4A9}"/>
              </a:ext>
            </a:extLst>
          </p:cNvPr>
          <p:cNvSpPr txBox="1"/>
          <p:nvPr/>
        </p:nvSpPr>
        <p:spPr>
          <a:xfrm>
            <a:off x="1382486" y="4529963"/>
            <a:ext cx="1158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b="1" u="sng" dirty="0"/>
              <a:t>FS Image: </a:t>
            </a:r>
            <a:r>
              <a:rPr lang="en-GB" sz="3600" dirty="0"/>
              <a:t>It holds the entire state of the system, and we can recover the system instantly.</a:t>
            </a:r>
          </a:p>
        </p:txBody>
      </p:sp>
    </p:spTree>
    <p:extLst>
      <p:ext uri="{BB962C8B-B14F-4D97-AF65-F5344CB8AC3E}">
        <p14:creationId xmlns:p14="http://schemas.microsoft.com/office/powerpoint/2010/main" val="250030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HIGH Availabilty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DE7237-CE2D-C744-5220-4E56D0077D43}"/>
              </a:ext>
            </a:extLst>
          </p:cNvPr>
          <p:cNvSpPr txBox="1"/>
          <p:nvPr/>
        </p:nvSpPr>
        <p:spPr>
          <a:xfrm>
            <a:off x="1143000" y="2057400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/>
              <a:t>High availability = Failure time / downtime should be?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4A861-7C4C-D97F-0E5D-C766007D0F84}"/>
              </a:ext>
            </a:extLst>
          </p:cNvPr>
          <p:cNvSpPr txBox="1"/>
          <p:nvPr/>
        </p:nvSpPr>
        <p:spPr>
          <a:xfrm>
            <a:off x="1676400" y="2922814"/>
            <a:ext cx="342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>
                <a:solidFill>
                  <a:srgbClr val="FF0000"/>
                </a:solidFill>
              </a:rPr>
              <a:t>very very less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94059-E531-0FAC-B514-A601CB1C2508}"/>
              </a:ext>
            </a:extLst>
          </p:cNvPr>
          <p:cNvSpPr txBox="1"/>
          <p:nvPr/>
        </p:nvSpPr>
        <p:spPr>
          <a:xfrm>
            <a:off x="1143000" y="3788229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For a bigger cluster size, the recovery time will be very long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4D99E-EE4C-C9EA-0E87-625C30C472D1}"/>
              </a:ext>
            </a:extLst>
          </p:cNvPr>
          <p:cNvSpPr txBox="1"/>
          <p:nvPr/>
        </p:nvSpPr>
        <p:spPr>
          <a:xfrm>
            <a:off x="4027713" y="4342227"/>
            <a:ext cx="550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>
                <a:solidFill>
                  <a:srgbClr val="00B050"/>
                </a:solidFill>
                <a:sym typeface="Wingdings" pitchFamily="2" charset="2"/>
              </a:rPr>
              <a:t> Not highly available</a:t>
            </a:r>
            <a:endParaRPr lang="en-GB" sz="36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53CC1-4BDE-0C80-A3F4-9FB32D561710}"/>
              </a:ext>
            </a:extLst>
          </p:cNvPr>
          <p:cNvSpPr txBox="1"/>
          <p:nvPr/>
        </p:nvSpPr>
        <p:spPr>
          <a:xfrm>
            <a:off x="1142999" y="5207642"/>
            <a:ext cx="754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Good architecture for recovery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6C731-9985-06A1-E57B-433D6BF5D7B8}"/>
              </a:ext>
            </a:extLst>
          </p:cNvPr>
          <p:cNvSpPr txBox="1"/>
          <p:nvPr/>
        </p:nvSpPr>
        <p:spPr>
          <a:xfrm>
            <a:off x="1142998" y="6054186"/>
            <a:ext cx="12801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0000"/>
                </a:solidFill>
              </a:rPr>
              <a:t>What do you think about this architecture in terms of high availability?</a:t>
            </a:r>
          </a:p>
        </p:txBody>
      </p:sp>
    </p:spTree>
    <p:extLst>
      <p:ext uri="{BB962C8B-B14F-4D97-AF65-F5344CB8AC3E}">
        <p14:creationId xmlns:p14="http://schemas.microsoft.com/office/powerpoint/2010/main" val="209781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	Block of data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0" y="6856093"/>
            <a:ext cx="2830891" cy="1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D:\Anish_Training_Data\Images\tech-logo\Hadoop\hdfs1.jpg">
            <a:extLst>
              <a:ext uri="{FF2B5EF4-FFF2-40B4-BE49-F238E27FC236}">
                <a16:creationId xmlns:a16="http://schemas.microsoft.com/office/drawing/2014/main" id="{1C6D2D64-B4A5-D69E-AF8C-C52615C68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533400" y="228599"/>
            <a:ext cx="3358677" cy="14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3ED81-ABB4-0A89-3079-92103E4AEF2A}"/>
              </a:ext>
            </a:extLst>
          </p:cNvPr>
          <p:cNvSpPr txBox="1"/>
          <p:nvPr/>
        </p:nvSpPr>
        <p:spPr>
          <a:xfrm>
            <a:off x="838200" y="2057400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What is meant by a block?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5DE0A-9965-1BEC-CE3E-5390C8C7FA24}"/>
              </a:ext>
            </a:extLst>
          </p:cNvPr>
          <p:cNvSpPr txBox="1"/>
          <p:nvPr/>
        </p:nvSpPr>
        <p:spPr>
          <a:xfrm>
            <a:off x="843455" y="2829996"/>
            <a:ext cx="1203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Block is a smallest unit of physical memory, where data is stored.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Smallest unit of a file system to store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Smallest continuous location in RAM for storing data.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6C35ED-51A2-E158-578C-912DC90B2FC7}"/>
              </a:ext>
            </a:extLst>
          </p:cNvPr>
          <p:cNvGrpSpPr/>
          <p:nvPr/>
        </p:nvGrpSpPr>
        <p:grpSpPr>
          <a:xfrm>
            <a:off x="4343400" y="4876799"/>
            <a:ext cx="1828800" cy="752649"/>
            <a:chOff x="4343400" y="4876799"/>
            <a:chExt cx="1828800" cy="7526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0D4246-8342-A935-40F5-E9818ED8D8F5}"/>
                </a:ext>
              </a:extLst>
            </p:cNvPr>
            <p:cNvSpPr/>
            <p:nvPr/>
          </p:nvSpPr>
          <p:spPr>
            <a:xfrm>
              <a:off x="4343400" y="4876799"/>
              <a:ext cx="1828800" cy="752649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A92D8A-5219-8EFF-90C7-A5924E03DAAA}"/>
                </a:ext>
              </a:extLst>
            </p:cNvPr>
            <p:cNvSpPr txBox="1"/>
            <p:nvPr/>
          </p:nvSpPr>
          <p:spPr>
            <a:xfrm>
              <a:off x="4724400" y="49530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E" dirty="0"/>
                <a:t>Text File (Raw data)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EC2962-FAC1-A11A-A3F7-A23010722F11}"/>
              </a:ext>
            </a:extLst>
          </p:cNvPr>
          <p:cNvCxnSpPr/>
          <p:nvPr/>
        </p:nvCxnSpPr>
        <p:spPr>
          <a:xfrm>
            <a:off x="6324600" y="5181600"/>
            <a:ext cx="60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BF4811-0BC9-7333-387D-6D9173AD72DB}"/>
              </a:ext>
            </a:extLst>
          </p:cNvPr>
          <p:cNvGrpSpPr/>
          <p:nvPr/>
        </p:nvGrpSpPr>
        <p:grpSpPr>
          <a:xfrm>
            <a:off x="7010402" y="4648200"/>
            <a:ext cx="1143000" cy="1066800"/>
            <a:chOff x="7010402" y="4648200"/>
            <a:chExt cx="1143000" cy="10668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E3D025-6A74-7D60-89BD-FFA2A4D2BE59}"/>
                </a:ext>
              </a:extLst>
            </p:cNvPr>
            <p:cNvSpPr/>
            <p:nvPr/>
          </p:nvSpPr>
          <p:spPr>
            <a:xfrm>
              <a:off x="7010402" y="4648200"/>
              <a:ext cx="1143000" cy="10668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550DF8-10D1-DDA0-7014-8B48639DF713}"/>
                </a:ext>
              </a:extLst>
            </p:cNvPr>
            <p:cNvSpPr txBox="1"/>
            <p:nvPr/>
          </p:nvSpPr>
          <p:spPr>
            <a:xfrm>
              <a:off x="7211448" y="499693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dirty="0"/>
                <a:t>HDFS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5666296-5C75-7FD9-76E7-52799F091191}"/>
              </a:ext>
            </a:extLst>
          </p:cNvPr>
          <p:cNvSpPr txBox="1"/>
          <p:nvPr/>
        </p:nvSpPr>
        <p:spPr>
          <a:xfrm>
            <a:off x="8934012" y="4996934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Store the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7F29D6-D733-6EBF-B2F7-E05A6FDA30FD}"/>
              </a:ext>
            </a:extLst>
          </p:cNvPr>
          <p:cNvCxnSpPr/>
          <p:nvPr/>
        </p:nvCxnSpPr>
        <p:spPr>
          <a:xfrm>
            <a:off x="8238907" y="5181600"/>
            <a:ext cx="60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813D6A5-6CC6-79E6-EB29-FD108DF0A14D}"/>
              </a:ext>
            </a:extLst>
          </p:cNvPr>
          <p:cNvSpPr txBox="1"/>
          <p:nvPr/>
        </p:nvSpPr>
        <p:spPr>
          <a:xfrm>
            <a:off x="1058093" y="6226726"/>
            <a:ext cx="1203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</a:rPr>
              <a:t>Suppose we want to store 1024 MB of data. How many blocks</a:t>
            </a:r>
          </a:p>
          <a:p>
            <a:r>
              <a:rPr lang="en-US" sz="3200" dirty="0">
                <a:solidFill>
                  <a:srgbClr val="00B050"/>
                </a:solidFill>
              </a:rPr>
              <a:t>	of data will be created?</a:t>
            </a:r>
          </a:p>
        </p:txBody>
      </p:sp>
    </p:spTree>
    <p:extLst>
      <p:ext uri="{BB962C8B-B14F-4D97-AF65-F5344CB8AC3E}">
        <p14:creationId xmlns:p14="http://schemas.microsoft.com/office/powerpoint/2010/main" val="891123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1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Secondary namenode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DE7237-CE2D-C744-5220-4E56D0077D43}"/>
              </a:ext>
            </a:extLst>
          </p:cNvPr>
          <p:cNvSpPr txBox="1"/>
          <p:nvPr/>
        </p:nvSpPr>
        <p:spPr>
          <a:xfrm>
            <a:off x="1371600" y="1888255"/>
            <a:ext cx="11582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Secondary </a:t>
            </a:r>
            <a:r>
              <a:rPr lang="en-GB" sz="3600" dirty="0" err="1"/>
              <a:t>NameNode</a:t>
            </a:r>
            <a:r>
              <a:rPr lang="en-GB" sz="3600" dirty="0"/>
              <a:t> performs incremental check pointing.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It keeps the latest FS Image as a backup file.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0CE9B2-34BC-4010-CACE-E0A76D9228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" b="15948"/>
          <a:stretch/>
        </p:blipFill>
        <p:spPr>
          <a:xfrm>
            <a:off x="3581400" y="3711611"/>
            <a:ext cx="7772400" cy="44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3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Secondary namenode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DE7237-CE2D-C744-5220-4E56D0077D43}"/>
              </a:ext>
            </a:extLst>
          </p:cNvPr>
          <p:cNvSpPr txBox="1"/>
          <p:nvPr/>
        </p:nvSpPr>
        <p:spPr>
          <a:xfrm>
            <a:off x="1371600" y="1888255"/>
            <a:ext cx="1158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The steps involve in recovering the system are shown in the following figure.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84632-9C2C-AA08-2FD0-31B30325C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0" b="11291"/>
          <a:stretch/>
        </p:blipFill>
        <p:spPr>
          <a:xfrm>
            <a:off x="3276599" y="3088584"/>
            <a:ext cx="8180056" cy="46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7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Standby namenode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DE7237-CE2D-C744-5220-4E56D0077D43}"/>
              </a:ext>
            </a:extLst>
          </p:cNvPr>
          <p:cNvSpPr txBox="1"/>
          <p:nvPr/>
        </p:nvSpPr>
        <p:spPr>
          <a:xfrm>
            <a:off x="1371600" y="1888255"/>
            <a:ext cx="1158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Duplicate of a </a:t>
            </a:r>
            <a:r>
              <a:rPr lang="en-GB" sz="3600" dirty="0" err="1"/>
              <a:t>NameNode</a:t>
            </a:r>
            <a:endParaRPr lang="en-GB" sz="3600" dirty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Perform in active-passive mode.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2C6DC-CC13-60D6-5C96-CD346857C15F}"/>
              </a:ext>
            </a:extLst>
          </p:cNvPr>
          <p:cNvSpPr txBox="1"/>
          <p:nvPr/>
        </p:nvSpPr>
        <p:spPr>
          <a:xfrm>
            <a:off x="1828800" y="3088584"/>
            <a:ext cx="11582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Wingdings" pitchFamily="2" charset="2"/>
              <a:buChar char="§"/>
            </a:pPr>
            <a:r>
              <a:rPr lang="en-GB" sz="2800" dirty="0"/>
              <a:t>For a particular time one machine (NN) is active and responsible for everything.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GB" sz="2800" dirty="0"/>
              <a:t>For some set of time, another machine (NN) will become active.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279CC-CE71-7C55-F6BD-FF0E12E09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522104"/>
            <a:ext cx="7772400" cy="37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8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Standby namenode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DE7237-CE2D-C744-5220-4E56D0077D43}"/>
              </a:ext>
            </a:extLst>
          </p:cNvPr>
          <p:cNvSpPr txBox="1"/>
          <p:nvPr/>
        </p:nvSpPr>
        <p:spPr>
          <a:xfrm>
            <a:off x="1371600" y="1888255"/>
            <a:ext cx="1158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To reduce the recovery time, The DNs send the HBs to both the </a:t>
            </a:r>
            <a:r>
              <a:rPr lang="en-GB" sz="3600" dirty="0" err="1"/>
              <a:t>NameNode</a:t>
            </a:r>
            <a:r>
              <a:rPr lang="en-GB" sz="3600" dirty="0"/>
              <a:t> and Standby </a:t>
            </a:r>
            <a:r>
              <a:rPr lang="en-GB" sz="3600" dirty="0" err="1"/>
              <a:t>NameNode</a:t>
            </a:r>
            <a:endParaRPr lang="en-GB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CEE68-15B4-624B-59CA-24805BBDE8A6}"/>
              </a:ext>
            </a:extLst>
          </p:cNvPr>
          <p:cNvSpPr txBox="1"/>
          <p:nvPr/>
        </p:nvSpPr>
        <p:spPr>
          <a:xfrm>
            <a:off x="1219200" y="3088584"/>
            <a:ext cx="115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FS Image is always sync with standby </a:t>
            </a:r>
            <a:r>
              <a:rPr lang="en-GB" sz="3600" dirty="0" err="1"/>
              <a:t>NameNode</a:t>
            </a:r>
            <a:r>
              <a:rPr lang="en-GB" sz="36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FD31F1-F110-C4ED-9D78-036FF2E40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3942080"/>
            <a:ext cx="7772400" cy="40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1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Standby namenode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DE7237-CE2D-C744-5220-4E56D0077D43}"/>
              </a:ext>
            </a:extLst>
          </p:cNvPr>
          <p:cNvSpPr txBox="1"/>
          <p:nvPr/>
        </p:nvSpPr>
        <p:spPr>
          <a:xfrm>
            <a:off x="1371600" y="1888255"/>
            <a:ext cx="11582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The downtime is very less.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Standby is completely responsible in the absence of </a:t>
            </a:r>
            <a:r>
              <a:rPr lang="en-GB" sz="3600" dirty="0" err="1"/>
              <a:t>NameNode</a:t>
            </a:r>
            <a:r>
              <a:rPr lang="en-GB" sz="3600" dirty="0"/>
              <a:t>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Less than few seconds.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Very highly available though not 100% highly available.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8199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Resource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E7237-CE2D-C744-5220-4E56D0077D43}"/>
              </a:ext>
            </a:extLst>
          </p:cNvPr>
          <p:cNvSpPr txBox="1"/>
          <p:nvPr/>
        </p:nvSpPr>
        <p:spPr>
          <a:xfrm>
            <a:off x="1371600" y="1888255"/>
            <a:ext cx="115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>
                <a:solidFill>
                  <a:srgbClr val="00B050"/>
                </a:solidFill>
              </a:rPr>
              <a:t>YARN:      </a:t>
            </a:r>
            <a:r>
              <a:rPr lang="en-GB" sz="3600" u="sng" dirty="0">
                <a:solidFill>
                  <a:srgbClr val="00B050"/>
                </a:solidFill>
              </a:rPr>
              <a:t>Yet Another Resource </a:t>
            </a:r>
            <a:r>
              <a:rPr lang="en-GB" sz="3600" u="sng" dirty="0" err="1">
                <a:solidFill>
                  <a:srgbClr val="00B050"/>
                </a:solidFill>
              </a:rPr>
              <a:t>Negogiator</a:t>
            </a:r>
            <a:endParaRPr lang="en-GB" sz="3600" u="sng" dirty="0">
              <a:solidFill>
                <a:srgbClr val="00B050"/>
              </a:solidFill>
            </a:endParaRPr>
          </a:p>
        </p:txBody>
      </p:sp>
      <p:pic>
        <p:nvPicPr>
          <p:cNvPr id="5" name="Picture 3" descr="D:\Anish_Training_Data\Images\tech-logo\Hadoop\Integrations-hadoopyarn-340x216.png">
            <a:extLst>
              <a:ext uri="{FF2B5EF4-FFF2-40B4-BE49-F238E27FC236}">
                <a16:creationId xmlns:a16="http://schemas.microsoft.com/office/drawing/2014/main" id="{42F16D98-E003-AB1E-0F0B-D00F2189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07" y="13996"/>
            <a:ext cx="251883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4DBC8C-DE18-E14B-A808-FD7AEF9371F6}"/>
              </a:ext>
            </a:extLst>
          </p:cNvPr>
          <p:cNvCxnSpPr>
            <a:cxnSpLocks/>
          </p:cNvCxnSpPr>
          <p:nvPr/>
        </p:nvCxnSpPr>
        <p:spPr>
          <a:xfrm>
            <a:off x="7010400" y="2895600"/>
            <a:ext cx="0" cy="4876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58107E-3365-DA48-487D-A44029D52B52}"/>
              </a:ext>
            </a:extLst>
          </p:cNvPr>
          <p:cNvSpPr txBox="1"/>
          <p:nvPr/>
        </p:nvSpPr>
        <p:spPr>
          <a:xfrm>
            <a:off x="685801" y="2895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3600" dirty="0">
                <a:solidFill>
                  <a:schemeClr val="accent2"/>
                </a:solidFill>
              </a:rPr>
              <a:t>Hadoop 1.X</a:t>
            </a:r>
            <a:endParaRPr lang="en-GB" sz="3600" u="sng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3EC75-743D-4A6F-3636-94B648AE40C7}"/>
              </a:ext>
            </a:extLst>
          </p:cNvPr>
          <p:cNvSpPr txBox="1"/>
          <p:nvPr/>
        </p:nvSpPr>
        <p:spPr>
          <a:xfrm>
            <a:off x="6985518" y="2883159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3600" dirty="0">
                <a:solidFill>
                  <a:schemeClr val="accent2"/>
                </a:solidFill>
              </a:rPr>
              <a:t>Hadoop 2.X+</a:t>
            </a:r>
            <a:endParaRPr lang="en-GB" sz="3600" u="sng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C515BB-879B-F921-16F3-09A1A319B144}"/>
              </a:ext>
            </a:extLst>
          </p:cNvPr>
          <p:cNvSpPr txBox="1"/>
          <p:nvPr/>
        </p:nvSpPr>
        <p:spPr>
          <a:xfrm>
            <a:off x="917513" y="4559813"/>
            <a:ext cx="6095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lvl="1"/>
            <a:r>
              <a:rPr lang="en-GB" sz="2400" dirty="0"/>
              <a:t>2.	Map Reduce:  All the responsibilities of 	  	computations along with resource 	management is performed e.g.,               </a:t>
            </a:r>
            <a:endParaRPr lang="en-GB" sz="2400" u="sng" dirty="0"/>
          </a:p>
          <a:p>
            <a:pPr marL="73025" lvl="1"/>
            <a:r>
              <a:rPr lang="en-GB" sz="2400" dirty="0"/>
              <a:t>	Data Processing, Resource 		management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AFD0E-4CD5-C3A2-1C67-7B095109F16F}"/>
              </a:ext>
            </a:extLst>
          </p:cNvPr>
          <p:cNvSpPr txBox="1"/>
          <p:nvPr/>
        </p:nvSpPr>
        <p:spPr>
          <a:xfrm>
            <a:off x="1041916" y="377512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lvl="1"/>
            <a:r>
              <a:rPr lang="en-GB" sz="2400" dirty="0"/>
              <a:t>1.	HDFS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75E67D-2BF0-9CA2-934A-4B330B9CB4DD}"/>
              </a:ext>
            </a:extLst>
          </p:cNvPr>
          <p:cNvSpPr txBox="1"/>
          <p:nvPr/>
        </p:nvSpPr>
        <p:spPr>
          <a:xfrm>
            <a:off x="7492487" y="3730615"/>
            <a:ext cx="609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lvl="1" indent="-385763">
              <a:buFont typeface="+mj-lt"/>
              <a:buAutoNum type="arabicPeriod"/>
            </a:pPr>
            <a:r>
              <a:rPr lang="en-GB" sz="2400" dirty="0"/>
              <a:t>HDFS </a:t>
            </a:r>
            <a:r>
              <a:rPr lang="en-GB" sz="2400" dirty="0">
                <a:sym typeface="Wingdings" pitchFamily="2" charset="2"/>
              </a:rPr>
              <a:t> Storage</a:t>
            </a:r>
            <a:endParaRPr lang="en-GB" sz="24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E288A3-34B5-2F29-38D0-987FCCA83335}"/>
              </a:ext>
            </a:extLst>
          </p:cNvPr>
          <p:cNvSpPr txBox="1"/>
          <p:nvPr/>
        </p:nvSpPr>
        <p:spPr>
          <a:xfrm>
            <a:off x="7511148" y="4494686"/>
            <a:ext cx="609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lvl="1"/>
            <a:r>
              <a:rPr lang="en-GB" sz="2400" dirty="0"/>
              <a:t>2.  Map Reduce </a:t>
            </a:r>
            <a:r>
              <a:rPr lang="en-GB" sz="2400" dirty="0">
                <a:sym typeface="Wingdings" pitchFamily="2" charset="2"/>
              </a:rPr>
              <a:t> Distribute Computing</a:t>
            </a:r>
            <a:endParaRPr lang="en-GB" sz="2400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5827A7-1D4B-9269-81FA-4D896FD68CF1}"/>
              </a:ext>
            </a:extLst>
          </p:cNvPr>
          <p:cNvSpPr txBox="1"/>
          <p:nvPr/>
        </p:nvSpPr>
        <p:spPr>
          <a:xfrm>
            <a:off x="7511148" y="5298476"/>
            <a:ext cx="609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lvl="1"/>
            <a:r>
              <a:rPr lang="en-GB" sz="2400" dirty="0"/>
              <a:t>3.  Yarn </a:t>
            </a:r>
            <a:r>
              <a:rPr lang="en-GB" sz="2400" dirty="0">
                <a:sym typeface="Wingdings" pitchFamily="2" charset="2"/>
              </a:rPr>
              <a:t> Resource Management </a:t>
            </a:r>
            <a:endParaRPr lang="en-GB" sz="2400" u="sng" dirty="0"/>
          </a:p>
        </p:txBody>
      </p:sp>
    </p:spTree>
    <p:extLst>
      <p:ext uri="{BB962C8B-B14F-4D97-AF65-F5344CB8AC3E}">
        <p14:creationId xmlns:p14="http://schemas.microsoft.com/office/powerpoint/2010/main" val="22128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Yarn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E7237-CE2D-C744-5220-4E56D0077D43}"/>
              </a:ext>
            </a:extLst>
          </p:cNvPr>
          <p:cNvSpPr txBox="1"/>
          <p:nvPr/>
        </p:nvSpPr>
        <p:spPr>
          <a:xfrm>
            <a:off x="1371600" y="1888255"/>
            <a:ext cx="115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>
                <a:solidFill>
                  <a:srgbClr val="00B050"/>
                </a:solidFill>
              </a:rPr>
              <a:t>YARN:      </a:t>
            </a:r>
            <a:r>
              <a:rPr lang="en-GB" sz="3600" u="sng" dirty="0">
                <a:solidFill>
                  <a:srgbClr val="00B050"/>
                </a:solidFill>
              </a:rPr>
              <a:t>Yet Another Resource </a:t>
            </a:r>
            <a:r>
              <a:rPr lang="en-GB" sz="3600" u="sng" dirty="0" err="1">
                <a:solidFill>
                  <a:srgbClr val="00B050"/>
                </a:solidFill>
              </a:rPr>
              <a:t>Negogiator</a:t>
            </a:r>
            <a:endParaRPr lang="en-GB" sz="3600" u="sng" dirty="0">
              <a:solidFill>
                <a:srgbClr val="00B050"/>
              </a:solidFill>
            </a:endParaRPr>
          </a:p>
        </p:txBody>
      </p:sp>
      <p:pic>
        <p:nvPicPr>
          <p:cNvPr id="5" name="Picture 3" descr="D:\Anish_Training_Data\Images\tech-logo\Hadoop\Integrations-hadoopyarn-340x216.png">
            <a:extLst>
              <a:ext uri="{FF2B5EF4-FFF2-40B4-BE49-F238E27FC236}">
                <a16:creationId xmlns:a16="http://schemas.microsoft.com/office/drawing/2014/main" id="{42F16D98-E003-AB1E-0F0B-D00F2189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07" y="13996"/>
            <a:ext cx="251883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A63ABC-3AEC-DEE8-CE66-E4834428F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35571"/>
            <a:ext cx="7772400" cy="54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Yarn Architecture</a:t>
            </a:r>
          </a:p>
        </p:txBody>
      </p:sp>
      <p:pic>
        <p:nvPicPr>
          <p:cNvPr id="5" name="Picture 3" descr="D:\Anish_Training_Data\Images\tech-logo\Hadoop\Integrations-hadoopyarn-340x216.png">
            <a:extLst>
              <a:ext uri="{FF2B5EF4-FFF2-40B4-BE49-F238E27FC236}">
                <a16:creationId xmlns:a16="http://schemas.microsoft.com/office/drawing/2014/main" id="{42F16D98-E003-AB1E-0F0B-D00F2189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07" y="13996"/>
            <a:ext cx="251883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A63ABC-3AEC-DEE8-CE66-E4834428F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6583570" cy="46418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F7602A-085B-A6A7-AC7C-C3E5D60CF7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61" t="16416" r="20137" b="77018"/>
          <a:stretch/>
        </p:blipFill>
        <p:spPr>
          <a:xfrm>
            <a:off x="8610600" y="1962149"/>
            <a:ext cx="1466847" cy="8382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01B4CC-2912-BE77-BE83-28CE7B1ACEC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638800" y="2381250"/>
            <a:ext cx="2971800" cy="1123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DAD128-D7E2-D9BA-824F-9F8167E237FE}"/>
              </a:ext>
            </a:extLst>
          </p:cNvPr>
          <p:cNvSpPr txBox="1"/>
          <p:nvPr/>
        </p:nvSpPr>
        <p:spPr>
          <a:xfrm>
            <a:off x="8072538" y="3063195"/>
            <a:ext cx="609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lvl="1"/>
            <a:r>
              <a:rPr lang="en-GB" sz="2400" dirty="0"/>
              <a:t>Container:</a:t>
            </a:r>
            <a:endParaRPr lang="en-GB" sz="2400" u="sng" dirty="0"/>
          </a:p>
          <a:p>
            <a:pPr marL="73025" lvl="1"/>
            <a:r>
              <a:rPr lang="en-GB" sz="2400" dirty="0"/>
              <a:t>Small virtual space in physical machine, which consists of some CPU core, memory and bandwidth.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F0CF82-CDED-475E-19B3-2F516FF3E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71" y="4685248"/>
            <a:ext cx="4204669" cy="2479135"/>
          </a:xfrm>
          <a:prstGeom prst="rect">
            <a:avLst/>
          </a:prstGeo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EADA301-48C0-B0BD-397B-45084871CFAF}"/>
              </a:ext>
            </a:extLst>
          </p:cNvPr>
          <p:cNvCxnSpPr>
            <a:cxnSpLocks/>
          </p:cNvCxnSpPr>
          <p:nvPr/>
        </p:nvCxnSpPr>
        <p:spPr>
          <a:xfrm>
            <a:off x="10084745" y="2285952"/>
            <a:ext cx="285753" cy="3409950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3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Yarn Architecture</a:t>
            </a:r>
          </a:p>
        </p:txBody>
      </p:sp>
      <p:pic>
        <p:nvPicPr>
          <p:cNvPr id="5" name="Picture 3" descr="D:\Anish_Training_Data\Images\tech-logo\Hadoop\Integrations-hadoopyarn-340x216.png">
            <a:extLst>
              <a:ext uri="{FF2B5EF4-FFF2-40B4-BE49-F238E27FC236}">
                <a16:creationId xmlns:a16="http://schemas.microsoft.com/office/drawing/2014/main" id="{42F16D98-E003-AB1E-0F0B-D00F2189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07" y="13996"/>
            <a:ext cx="251883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A412F9-1015-90D2-FC6F-7ACE748C8E2A}"/>
              </a:ext>
            </a:extLst>
          </p:cNvPr>
          <p:cNvSpPr txBox="1"/>
          <p:nvPr/>
        </p:nvSpPr>
        <p:spPr>
          <a:xfrm>
            <a:off x="1371600" y="1888255"/>
            <a:ext cx="115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Resource Manager (RM) receives a job request.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A1673-6455-F96B-79CB-6D7E8572F0CB}"/>
              </a:ext>
            </a:extLst>
          </p:cNvPr>
          <p:cNvSpPr txBox="1"/>
          <p:nvPr/>
        </p:nvSpPr>
        <p:spPr>
          <a:xfrm>
            <a:off x="1371599" y="2534586"/>
            <a:ext cx="115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RM creates application master inside a container.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38716-2235-A739-0BBE-EDA8A1103D34}"/>
              </a:ext>
            </a:extLst>
          </p:cNvPr>
          <p:cNvSpPr txBox="1"/>
          <p:nvPr/>
        </p:nvSpPr>
        <p:spPr>
          <a:xfrm>
            <a:off x="1371598" y="3090942"/>
            <a:ext cx="11582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Application Master communicates back / ask for the </a:t>
            </a:r>
          </a:p>
          <a:p>
            <a:pPr lvl="1" algn="just"/>
            <a:r>
              <a:rPr lang="en-GB" sz="3600" dirty="0"/>
              <a:t>	 required resources from RM to complete the 	 				 requested job.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82A0B-F781-664E-79A9-1E9DEC3A610F}"/>
              </a:ext>
            </a:extLst>
          </p:cNvPr>
          <p:cNvSpPr txBox="1"/>
          <p:nvPr/>
        </p:nvSpPr>
        <p:spPr>
          <a:xfrm>
            <a:off x="1371597" y="4845268"/>
            <a:ext cx="1158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Assign application ID to Job-1 to identify how much resources are assigned to Job-1.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E0BC-1855-CA70-AC2B-B8130880B4CE}"/>
              </a:ext>
            </a:extLst>
          </p:cNvPr>
          <p:cNvSpPr txBox="1"/>
          <p:nvPr/>
        </p:nvSpPr>
        <p:spPr>
          <a:xfrm>
            <a:off x="1371596" y="6144604"/>
            <a:ext cx="1158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Application master may ask for multiple resources / containers from RM for a particular Job.</a:t>
            </a:r>
          </a:p>
        </p:txBody>
      </p:sp>
    </p:spTree>
    <p:extLst>
      <p:ext uri="{BB962C8B-B14F-4D97-AF65-F5344CB8AC3E}">
        <p14:creationId xmlns:p14="http://schemas.microsoft.com/office/powerpoint/2010/main" val="349998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Yarn Architecture</a:t>
            </a:r>
          </a:p>
        </p:txBody>
      </p:sp>
      <p:pic>
        <p:nvPicPr>
          <p:cNvPr id="5" name="Picture 3" descr="D:\Anish_Training_Data\Images\tech-logo\Hadoop\Integrations-hadoopyarn-340x216.png">
            <a:extLst>
              <a:ext uri="{FF2B5EF4-FFF2-40B4-BE49-F238E27FC236}">
                <a16:creationId xmlns:a16="http://schemas.microsoft.com/office/drawing/2014/main" id="{42F16D98-E003-AB1E-0F0B-D00F2189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07" y="13996"/>
            <a:ext cx="251883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A412F9-1015-90D2-FC6F-7ACE748C8E2A}"/>
              </a:ext>
            </a:extLst>
          </p:cNvPr>
          <p:cNvSpPr txBox="1"/>
          <p:nvPr/>
        </p:nvSpPr>
        <p:spPr>
          <a:xfrm>
            <a:off x="1371600" y="1888255"/>
            <a:ext cx="1158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>
                <a:solidFill>
                  <a:srgbClr val="FF0000"/>
                </a:solidFill>
              </a:rPr>
              <a:t>Q1: If we have 1000 jobs to be executed in Hadoop cluster, how many application master should be created?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0EC51-3F12-07FB-3827-97327A2023A0}"/>
              </a:ext>
            </a:extLst>
          </p:cNvPr>
          <p:cNvSpPr txBox="1"/>
          <p:nvPr/>
        </p:nvSpPr>
        <p:spPr>
          <a:xfrm>
            <a:off x="1371600" y="3318462"/>
            <a:ext cx="115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>
                <a:solidFill>
                  <a:srgbClr val="0070C0"/>
                </a:solidFill>
              </a:rPr>
              <a:t>1000 Application master </a:t>
            </a:r>
            <a:r>
              <a:rPr lang="en-GB" sz="3600" dirty="0">
                <a:solidFill>
                  <a:srgbClr val="0070C0"/>
                </a:solidFill>
                <a:sym typeface="Wingdings" pitchFamily="2" charset="2"/>
              </a:rPr>
              <a:t> each is responsible for 1 Job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F4BCF-C63D-58CE-3B09-D73A53596A8D}"/>
              </a:ext>
            </a:extLst>
          </p:cNvPr>
          <p:cNvSpPr txBox="1"/>
          <p:nvPr/>
        </p:nvSpPr>
        <p:spPr>
          <a:xfrm>
            <a:off x="1351722" y="4173227"/>
            <a:ext cx="1158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>
                <a:solidFill>
                  <a:srgbClr val="FF0000"/>
                </a:solidFill>
              </a:rPr>
              <a:t>Q I1: How yarn identify how much resources are left free and can be allocated another job?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EFE82-F592-9D5A-74BB-E5E3E4E9F236}"/>
              </a:ext>
            </a:extLst>
          </p:cNvPr>
          <p:cNvSpPr txBox="1"/>
          <p:nvPr/>
        </p:nvSpPr>
        <p:spPr>
          <a:xfrm>
            <a:off x="1371600" y="5606747"/>
            <a:ext cx="1158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>
                <a:solidFill>
                  <a:srgbClr val="0070C0"/>
                </a:solidFill>
              </a:rPr>
              <a:t>Yarn receives the status of resources (used/free) from the node manager on each datanode </a:t>
            </a:r>
          </a:p>
        </p:txBody>
      </p:sp>
    </p:spTree>
    <p:extLst>
      <p:ext uri="{BB962C8B-B14F-4D97-AF65-F5344CB8AC3E}">
        <p14:creationId xmlns:p14="http://schemas.microsoft.com/office/powerpoint/2010/main" val="372739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	Block of data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0" y="6856093"/>
            <a:ext cx="2830891" cy="1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D:\Anish_Training_Data\Images\tech-logo\Hadoop\hdfs1.jpg">
            <a:extLst>
              <a:ext uri="{FF2B5EF4-FFF2-40B4-BE49-F238E27FC236}">
                <a16:creationId xmlns:a16="http://schemas.microsoft.com/office/drawing/2014/main" id="{1C6D2D64-B4A5-D69E-AF8C-C52615C68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533400" y="228599"/>
            <a:ext cx="3358677" cy="14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3ED81-ABB4-0A89-3079-92103E4AEF2A}"/>
              </a:ext>
            </a:extLst>
          </p:cNvPr>
          <p:cNvSpPr txBox="1"/>
          <p:nvPr/>
        </p:nvSpPr>
        <p:spPr>
          <a:xfrm>
            <a:off x="838200" y="2057400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First, we must know the size of a block?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DD7D1-D57E-AD8C-477D-EECD0CEE60DE}"/>
              </a:ext>
            </a:extLst>
          </p:cNvPr>
          <p:cNvSpPr txBox="1"/>
          <p:nvPr/>
        </p:nvSpPr>
        <p:spPr>
          <a:xfrm>
            <a:off x="838200" y="294706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Hadoop 1.X version</a:t>
            </a:r>
            <a:endParaRPr lang="en-AE" sz="3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5F858B-E05B-37F0-AF42-A2F2D18F1C5A}"/>
              </a:ext>
            </a:extLst>
          </p:cNvPr>
          <p:cNvCxnSpPr/>
          <p:nvPr/>
        </p:nvCxnSpPr>
        <p:spPr>
          <a:xfrm>
            <a:off x="4953000" y="3276600"/>
            <a:ext cx="1219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B9AB86-322F-8C77-7EFF-F1D6456F9661}"/>
              </a:ext>
            </a:extLst>
          </p:cNvPr>
          <p:cNvSpPr txBox="1"/>
          <p:nvPr/>
        </p:nvSpPr>
        <p:spPr>
          <a:xfrm>
            <a:off x="6324600" y="3038169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64MB (default block size)</a:t>
            </a:r>
            <a:endParaRPr lang="en-AE" sz="3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91D53-9939-8207-67D2-ED4F44056471}"/>
              </a:ext>
            </a:extLst>
          </p:cNvPr>
          <p:cNvSpPr txBox="1"/>
          <p:nvPr/>
        </p:nvSpPr>
        <p:spPr>
          <a:xfrm>
            <a:off x="838200" y="36433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Hadoop 2.X+ version</a:t>
            </a:r>
            <a:endParaRPr lang="en-AE" sz="3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FFCDE5-A417-AEA9-2999-92524681E40F}"/>
              </a:ext>
            </a:extLst>
          </p:cNvPr>
          <p:cNvCxnSpPr/>
          <p:nvPr/>
        </p:nvCxnSpPr>
        <p:spPr>
          <a:xfrm>
            <a:off x="4953000" y="3943641"/>
            <a:ext cx="1219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932A71-C693-D110-FE7D-B4D411901471}"/>
              </a:ext>
            </a:extLst>
          </p:cNvPr>
          <p:cNvSpPr txBox="1"/>
          <p:nvPr/>
        </p:nvSpPr>
        <p:spPr>
          <a:xfrm>
            <a:off x="6248400" y="3606225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128MB (default block size)</a:t>
            </a:r>
            <a:endParaRPr lang="en-AE" sz="3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8425B-55E6-55ED-3493-299908267DC1}"/>
              </a:ext>
            </a:extLst>
          </p:cNvPr>
          <p:cNvSpPr txBox="1"/>
          <p:nvPr/>
        </p:nvSpPr>
        <p:spPr>
          <a:xfrm>
            <a:off x="685800" y="4662056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Now, how many blocks will be created?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B611C-6106-03B2-B604-E1BFC7E5DD7B}"/>
              </a:ext>
            </a:extLst>
          </p:cNvPr>
          <p:cNvSpPr txBox="1"/>
          <p:nvPr/>
        </p:nvSpPr>
        <p:spPr>
          <a:xfrm>
            <a:off x="688428" y="5425499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</a:rPr>
              <a:t>8 blocks</a:t>
            </a:r>
          </a:p>
        </p:txBody>
      </p:sp>
    </p:spTree>
    <p:extLst>
      <p:ext uri="{BB962C8B-B14F-4D97-AF65-F5344CB8AC3E}">
        <p14:creationId xmlns:p14="http://schemas.microsoft.com/office/powerpoint/2010/main" val="1582194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9" grpId="0"/>
      <p:bldP spid="10" grpId="0"/>
      <p:bldP spid="13" grpId="0"/>
      <p:bldP spid="20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Yarn Architecture</a:t>
            </a:r>
          </a:p>
        </p:txBody>
      </p:sp>
      <p:pic>
        <p:nvPicPr>
          <p:cNvPr id="5" name="Picture 3" descr="D:\Anish_Training_Data\Images\tech-logo\Hadoop\Integrations-hadoopyarn-340x216.png">
            <a:extLst>
              <a:ext uri="{FF2B5EF4-FFF2-40B4-BE49-F238E27FC236}">
                <a16:creationId xmlns:a16="http://schemas.microsoft.com/office/drawing/2014/main" id="{42F16D98-E003-AB1E-0F0B-D00F2189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07" y="13996"/>
            <a:ext cx="251883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A412F9-1015-90D2-FC6F-7ACE748C8E2A}"/>
              </a:ext>
            </a:extLst>
          </p:cNvPr>
          <p:cNvSpPr txBox="1"/>
          <p:nvPr/>
        </p:nvSpPr>
        <p:spPr>
          <a:xfrm>
            <a:off x="1371600" y="1888255"/>
            <a:ext cx="115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>
                <a:solidFill>
                  <a:srgbClr val="FF0000"/>
                </a:solidFill>
              </a:rPr>
              <a:t>Steps for resource allocation: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0EC51-3F12-07FB-3827-97327A2023A0}"/>
              </a:ext>
            </a:extLst>
          </p:cNvPr>
          <p:cNvSpPr txBox="1"/>
          <p:nvPr/>
        </p:nvSpPr>
        <p:spPr>
          <a:xfrm>
            <a:off x="1219200" y="2767777"/>
            <a:ext cx="11582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>
                <a:solidFill>
                  <a:srgbClr val="00B050"/>
                </a:solidFill>
              </a:rPr>
              <a:t>Step-1:  </a:t>
            </a:r>
            <a:r>
              <a:rPr lang="en-GB" sz="3600" dirty="0"/>
              <a:t>Client sends a job request to resource manager.</a:t>
            </a:r>
          </a:p>
          <a:p>
            <a:pPr lvl="1" algn="just"/>
            <a:r>
              <a:rPr lang="en-GB" sz="3600" dirty="0">
                <a:solidFill>
                  <a:srgbClr val="00B050"/>
                </a:solidFill>
              </a:rPr>
              <a:t>Step-II: </a:t>
            </a:r>
            <a:r>
              <a:rPr lang="en-GB" sz="3600" dirty="0"/>
              <a:t> RM creates a single container on any DN and start 			 application master service on it.</a:t>
            </a:r>
          </a:p>
          <a:p>
            <a:pPr lvl="1" algn="just"/>
            <a:r>
              <a:rPr lang="en-GB" sz="3600" dirty="0">
                <a:solidFill>
                  <a:srgbClr val="00B050"/>
                </a:solidFill>
              </a:rPr>
              <a:t>Step-III: </a:t>
            </a:r>
            <a:r>
              <a:rPr lang="en-GB" sz="3600" dirty="0"/>
              <a:t> Application master requests RM to create more 			  containers (if required).</a:t>
            </a:r>
          </a:p>
          <a:p>
            <a:pPr lvl="1" algn="just"/>
            <a:r>
              <a:rPr lang="en-GB" sz="3600" dirty="0">
                <a:solidFill>
                  <a:srgbClr val="00B050"/>
                </a:solidFill>
              </a:rPr>
              <a:t>Step-IV:</a:t>
            </a:r>
            <a:r>
              <a:rPr lang="en-GB" sz="3600" dirty="0"/>
              <a:t>  RM creates required number of containers on 				   various DNs.	</a:t>
            </a:r>
          </a:p>
          <a:p>
            <a:pPr lvl="1" algn="just"/>
            <a:r>
              <a:rPr lang="en-GB" sz="3600" dirty="0">
                <a:solidFill>
                  <a:srgbClr val="00B050"/>
                </a:solidFill>
              </a:rPr>
              <a:t>Step V:    </a:t>
            </a:r>
            <a:r>
              <a:rPr lang="en-GB" sz="3600" dirty="0"/>
              <a:t>Containers will process the block of data.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Yarn Architecture</a:t>
            </a:r>
          </a:p>
        </p:txBody>
      </p:sp>
      <p:pic>
        <p:nvPicPr>
          <p:cNvPr id="5" name="Picture 3" descr="D:\Anish_Training_Data\Images\tech-logo\Hadoop\Integrations-hadoopyarn-340x216.png">
            <a:extLst>
              <a:ext uri="{FF2B5EF4-FFF2-40B4-BE49-F238E27FC236}">
                <a16:creationId xmlns:a16="http://schemas.microsoft.com/office/drawing/2014/main" id="{42F16D98-E003-AB1E-0F0B-D00F2189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07" y="13996"/>
            <a:ext cx="251883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A412F9-1015-90D2-FC6F-7ACE748C8E2A}"/>
              </a:ext>
            </a:extLst>
          </p:cNvPr>
          <p:cNvSpPr txBox="1"/>
          <p:nvPr/>
        </p:nvSpPr>
        <p:spPr>
          <a:xfrm>
            <a:off x="1371600" y="1888255"/>
            <a:ext cx="115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b="1" dirty="0">
                <a:solidFill>
                  <a:schemeClr val="accent1"/>
                </a:solidFill>
              </a:rPr>
              <a:t>Resource Manager: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84FBB-0D00-F793-402F-ED5F72816F7D}"/>
              </a:ext>
            </a:extLst>
          </p:cNvPr>
          <p:cNvSpPr txBox="1"/>
          <p:nvPr/>
        </p:nvSpPr>
        <p:spPr>
          <a:xfrm>
            <a:off x="1371600" y="2579041"/>
            <a:ext cx="11582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u="sng" dirty="0"/>
              <a:t>Responsibilities are:</a:t>
            </a:r>
          </a:p>
          <a:p>
            <a:pPr marL="1485900" lvl="2" indent="-571500" algn="just">
              <a:buFont typeface="Courier New" panose="02070309020205020404" pitchFamily="49" charset="0"/>
              <a:buChar char="o"/>
            </a:pPr>
            <a:r>
              <a:rPr lang="en-GB" sz="3600" dirty="0"/>
              <a:t>Authority to allocate resources.</a:t>
            </a:r>
          </a:p>
          <a:p>
            <a:pPr marL="1485900" lvl="2" indent="-571500" algn="just">
              <a:buFont typeface="Courier New" panose="02070309020205020404" pitchFamily="49" charset="0"/>
              <a:buChar char="o"/>
            </a:pPr>
            <a:r>
              <a:rPr lang="en-GB" sz="3600" dirty="0"/>
              <a:t>Optimization of cluster utilization.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4E4E5-E9ED-4FB0-AEB2-180C5B7FDF51}"/>
              </a:ext>
            </a:extLst>
          </p:cNvPr>
          <p:cNvSpPr txBox="1"/>
          <p:nvPr/>
        </p:nvSpPr>
        <p:spPr>
          <a:xfrm>
            <a:off x="1219200" y="4469831"/>
            <a:ext cx="11582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dirty="0"/>
              <a:t>It has two components</a:t>
            </a:r>
          </a:p>
          <a:p>
            <a:pPr marL="1698625" lvl="1" indent="-566738" algn="just">
              <a:buFont typeface="Wingdings" pitchFamily="2" charset="2"/>
              <a:buChar char="Ø"/>
            </a:pPr>
            <a:r>
              <a:rPr lang="en-GB" sz="3600" dirty="0"/>
              <a:t>	Scheduler</a:t>
            </a:r>
          </a:p>
          <a:p>
            <a:pPr marL="1698625" lvl="1" indent="-566738" algn="just">
              <a:buFont typeface="Wingdings" pitchFamily="2" charset="2"/>
              <a:buChar char="Ø"/>
            </a:pPr>
            <a:r>
              <a:rPr lang="en-GB" sz="3600" dirty="0"/>
              <a:t> Application master</a:t>
            </a:r>
          </a:p>
        </p:txBody>
      </p:sp>
    </p:spTree>
    <p:extLst>
      <p:ext uri="{BB962C8B-B14F-4D97-AF65-F5344CB8AC3E}">
        <p14:creationId xmlns:p14="http://schemas.microsoft.com/office/powerpoint/2010/main" val="362628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Yarn Architecture</a:t>
            </a:r>
          </a:p>
        </p:txBody>
      </p:sp>
      <p:pic>
        <p:nvPicPr>
          <p:cNvPr id="5" name="Picture 3" descr="D:\Anish_Training_Data\Images\tech-logo\Hadoop\Integrations-hadoopyarn-340x216.png">
            <a:extLst>
              <a:ext uri="{FF2B5EF4-FFF2-40B4-BE49-F238E27FC236}">
                <a16:creationId xmlns:a16="http://schemas.microsoft.com/office/drawing/2014/main" id="{42F16D98-E003-AB1E-0F0B-D00F2189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07" y="13996"/>
            <a:ext cx="251883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A412F9-1015-90D2-FC6F-7ACE748C8E2A}"/>
              </a:ext>
            </a:extLst>
          </p:cNvPr>
          <p:cNvSpPr txBox="1"/>
          <p:nvPr/>
        </p:nvSpPr>
        <p:spPr>
          <a:xfrm>
            <a:off x="1371600" y="1888255"/>
            <a:ext cx="115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b="1" dirty="0">
                <a:solidFill>
                  <a:schemeClr val="accent1"/>
                </a:solidFill>
              </a:rPr>
              <a:t>Scheduler: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7BA5F-A0DD-7720-3634-214037363CD3}"/>
              </a:ext>
            </a:extLst>
          </p:cNvPr>
          <p:cNvSpPr txBox="1"/>
          <p:nvPr/>
        </p:nvSpPr>
        <p:spPr>
          <a:xfrm>
            <a:off x="1371599" y="2751212"/>
            <a:ext cx="124968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Responsible of allocation resources to the running jobs.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Scheduling the jobs (put them in queue).</a:t>
            </a:r>
          </a:p>
          <a:p>
            <a:pPr lvl="1" algn="just"/>
            <a:endParaRPr lang="en-GB" sz="3600" dirty="0"/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B050"/>
                </a:solidFill>
              </a:rPr>
              <a:t>Pending Queue: </a:t>
            </a:r>
            <a:r>
              <a:rPr lang="en-GB" sz="3600" dirty="0"/>
              <a:t> If all the resources are occupied then the scheduler will put the jobs in pending queue.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B050"/>
                </a:solidFill>
              </a:rPr>
              <a:t>Priority Queue:</a:t>
            </a:r>
            <a:r>
              <a:rPr lang="en-GB" sz="3600" dirty="0"/>
              <a:t> Allocate resources or dedicated resources to the high priority jobs.</a:t>
            </a:r>
          </a:p>
        </p:txBody>
      </p:sp>
    </p:spTree>
    <p:extLst>
      <p:ext uri="{BB962C8B-B14F-4D97-AF65-F5344CB8AC3E}">
        <p14:creationId xmlns:p14="http://schemas.microsoft.com/office/powerpoint/2010/main" val="347549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Yarn Architecture</a:t>
            </a:r>
          </a:p>
        </p:txBody>
      </p:sp>
      <p:pic>
        <p:nvPicPr>
          <p:cNvPr id="5" name="Picture 3" descr="D:\Anish_Training_Data\Images\tech-logo\Hadoop\Integrations-hadoopyarn-340x216.png">
            <a:extLst>
              <a:ext uri="{FF2B5EF4-FFF2-40B4-BE49-F238E27FC236}">
                <a16:creationId xmlns:a16="http://schemas.microsoft.com/office/drawing/2014/main" id="{42F16D98-E003-AB1E-0F0B-D00F2189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07" y="13996"/>
            <a:ext cx="251883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A412F9-1015-90D2-FC6F-7ACE748C8E2A}"/>
              </a:ext>
            </a:extLst>
          </p:cNvPr>
          <p:cNvSpPr txBox="1"/>
          <p:nvPr/>
        </p:nvSpPr>
        <p:spPr>
          <a:xfrm>
            <a:off x="1371600" y="1888255"/>
            <a:ext cx="115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b="1" dirty="0">
                <a:solidFill>
                  <a:schemeClr val="accent1"/>
                </a:solidFill>
              </a:rPr>
              <a:t>Application Master: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7BA5F-A0DD-7720-3634-214037363CD3}"/>
              </a:ext>
            </a:extLst>
          </p:cNvPr>
          <p:cNvSpPr txBox="1"/>
          <p:nvPr/>
        </p:nvSpPr>
        <p:spPr>
          <a:xfrm>
            <a:off x="1371599" y="2751212"/>
            <a:ext cx="12496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Responsible for job submission.</a:t>
            </a:r>
          </a:p>
          <a:p>
            <a:pPr lvl="1" algn="just"/>
            <a:endParaRPr lang="en-GB" sz="3600" dirty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Negotiate number of containers from the RM.</a:t>
            </a:r>
          </a:p>
          <a:p>
            <a:pPr lvl="1" algn="just"/>
            <a:endParaRPr lang="en-GB" sz="3600" dirty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Manages running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Yarn Architecture</a:t>
            </a:r>
          </a:p>
        </p:txBody>
      </p:sp>
      <p:pic>
        <p:nvPicPr>
          <p:cNvPr id="5" name="Picture 3" descr="D:\Anish_Training_Data\Images\tech-logo\Hadoop\Integrations-hadoopyarn-340x216.png">
            <a:extLst>
              <a:ext uri="{FF2B5EF4-FFF2-40B4-BE49-F238E27FC236}">
                <a16:creationId xmlns:a16="http://schemas.microsoft.com/office/drawing/2014/main" id="{42F16D98-E003-AB1E-0F0B-D00F2189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07" y="13996"/>
            <a:ext cx="251883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A412F9-1015-90D2-FC6F-7ACE748C8E2A}"/>
              </a:ext>
            </a:extLst>
          </p:cNvPr>
          <p:cNvSpPr txBox="1"/>
          <p:nvPr/>
        </p:nvSpPr>
        <p:spPr>
          <a:xfrm>
            <a:off x="1371600" y="1888255"/>
            <a:ext cx="115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GB" sz="3600" b="1" dirty="0">
                <a:solidFill>
                  <a:schemeClr val="accent1"/>
                </a:solidFill>
              </a:rPr>
              <a:t>Node 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7BA5F-A0DD-7720-3634-214037363CD3}"/>
              </a:ext>
            </a:extLst>
          </p:cNvPr>
          <p:cNvSpPr txBox="1"/>
          <p:nvPr/>
        </p:nvSpPr>
        <p:spPr>
          <a:xfrm>
            <a:off x="1371599" y="2751212"/>
            <a:ext cx="12496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Daemon service running on each DN.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Responsible of individual nodes in Hadoop cluster.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Sending reports and heart beats to the resource manager along with the health status.	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GB" sz="3600" dirty="0"/>
              <a:t>Monitor resource usage (CPU, Memory) of an individual container. </a:t>
            </a:r>
          </a:p>
        </p:txBody>
      </p:sp>
    </p:spTree>
    <p:extLst>
      <p:ext uri="{BB962C8B-B14F-4D97-AF65-F5344CB8AC3E}">
        <p14:creationId xmlns:p14="http://schemas.microsoft.com/office/powerpoint/2010/main" val="38969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	Block of data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0" y="6856093"/>
            <a:ext cx="2830891" cy="1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D:\Anish_Training_Data\Images\tech-logo\Hadoop\hdfs1.jpg">
            <a:extLst>
              <a:ext uri="{FF2B5EF4-FFF2-40B4-BE49-F238E27FC236}">
                <a16:creationId xmlns:a16="http://schemas.microsoft.com/office/drawing/2014/main" id="{1C6D2D64-B4A5-D69E-AF8C-C52615C68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533400" y="228599"/>
            <a:ext cx="3358677" cy="14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3ED81-ABB4-0A89-3079-92103E4AEF2A}"/>
              </a:ext>
            </a:extLst>
          </p:cNvPr>
          <p:cNvSpPr txBox="1"/>
          <p:nvPr/>
        </p:nvSpPr>
        <p:spPr>
          <a:xfrm>
            <a:off x="838200" y="2057400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What if we have 1028MB data? How many blocks will be created?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B611C-6106-03B2-B604-E1BFC7E5DD7B}"/>
              </a:ext>
            </a:extLst>
          </p:cNvPr>
          <p:cNvSpPr txBox="1"/>
          <p:nvPr/>
        </p:nvSpPr>
        <p:spPr>
          <a:xfrm>
            <a:off x="874986" y="2752123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</a:rPr>
              <a:t>9 blocks</a:t>
            </a:r>
          </a:p>
        </p:txBody>
      </p:sp>
      <p:pic>
        <p:nvPicPr>
          <p:cNvPr id="8" name="Picture 7" descr="A close-up of a data chart&#10;&#10;Description automatically generated">
            <a:extLst>
              <a:ext uri="{FF2B5EF4-FFF2-40B4-BE49-F238E27FC236}">
                <a16:creationId xmlns:a16="http://schemas.microsoft.com/office/drawing/2014/main" id="{F5B1868D-79F5-79BE-7549-C1F2C6ED3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564099"/>
            <a:ext cx="7772400" cy="32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15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	Block of data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0" y="6856093"/>
            <a:ext cx="2830891" cy="1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D:\Anish_Training_Data\Images\tech-logo\Hadoop\hdfs1.jpg">
            <a:extLst>
              <a:ext uri="{FF2B5EF4-FFF2-40B4-BE49-F238E27FC236}">
                <a16:creationId xmlns:a16="http://schemas.microsoft.com/office/drawing/2014/main" id="{1C6D2D64-B4A5-D69E-AF8C-C52615C68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533400" y="228599"/>
            <a:ext cx="3358677" cy="14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3ED81-ABB4-0A89-3079-92103E4AEF2A}"/>
              </a:ext>
            </a:extLst>
          </p:cNvPr>
          <p:cNvSpPr txBox="1"/>
          <p:nvPr/>
        </p:nvSpPr>
        <p:spPr>
          <a:xfrm>
            <a:off x="838200" y="2057400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Q:  What do you think, Block-9 (B9) will be wasted?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B611C-6106-03B2-B604-E1BFC7E5DD7B}"/>
              </a:ext>
            </a:extLst>
          </p:cNvPr>
          <p:cNvSpPr txBox="1"/>
          <p:nvPr/>
        </p:nvSpPr>
        <p:spPr>
          <a:xfrm>
            <a:off x="874986" y="2752123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</a:rPr>
              <a:t>No, it will be used for the next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70311C-9331-6479-241E-A51E72617F95}"/>
              </a:ext>
            </a:extLst>
          </p:cNvPr>
          <p:cNvSpPr txBox="1"/>
          <p:nvPr/>
        </p:nvSpPr>
        <p:spPr>
          <a:xfrm>
            <a:off x="546538" y="6370390"/>
            <a:ext cx="1203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Note: </a:t>
            </a:r>
            <a:r>
              <a:rPr lang="en-US" sz="3200" dirty="0"/>
              <a:t>Memory must be continuous and memory management is</a:t>
            </a:r>
          </a:p>
          <a:p>
            <a:r>
              <a:rPr lang="en-US" sz="3200" dirty="0"/>
              <a:t>	done by namenode (Master coordinator) </a:t>
            </a:r>
          </a:p>
        </p:txBody>
      </p:sp>
      <p:pic>
        <p:nvPicPr>
          <p:cNvPr id="6" name="Picture 5" descr="A diagram of data storage&#10;&#10;Description automatically generated">
            <a:extLst>
              <a:ext uri="{FF2B5EF4-FFF2-40B4-BE49-F238E27FC236}">
                <a16:creationId xmlns:a16="http://schemas.microsoft.com/office/drawing/2014/main" id="{46565F26-44CD-F089-74A9-DEC76381A7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8" b="20797"/>
          <a:stretch/>
        </p:blipFill>
        <p:spPr>
          <a:xfrm>
            <a:off x="2743200" y="3657600"/>
            <a:ext cx="7772400" cy="24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27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              Replication management system.       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3ADCB-A3BF-D496-506B-5F43F094A478}"/>
              </a:ext>
            </a:extLst>
          </p:cNvPr>
          <p:cNvSpPr txBox="1"/>
          <p:nvPr/>
        </p:nvSpPr>
        <p:spPr>
          <a:xfrm>
            <a:off x="4817327" y="3568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873F8-B608-3F48-AC40-68620F1D1A6B}"/>
              </a:ext>
            </a:extLst>
          </p:cNvPr>
          <p:cNvSpPr txBox="1"/>
          <p:nvPr/>
        </p:nvSpPr>
        <p:spPr>
          <a:xfrm>
            <a:off x="975909" y="1828308"/>
            <a:ext cx="13116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0000"/>
                </a:solidFill>
              </a:rPr>
              <a:t>Why replication in distributed system?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19B0B-32F1-76BA-D2B9-CB8A334185E0}"/>
              </a:ext>
            </a:extLst>
          </p:cNvPr>
          <p:cNvSpPr txBox="1"/>
          <p:nvPr/>
        </p:nvSpPr>
        <p:spPr>
          <a:xfrm>
            <a:off x="975909" y="2623565"/>
            <a:ext cx="8271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/>
              <a:t>As we know that data are stored on multiple DNs, for which data is divided into multiple blocks.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/>
              <a:t>We also know that there is chances of failure of any DNs causes </a:t>
            </a:r>
            <a:r>
              <a:rPr lang="en-GB" sz="4000" b="1" dirty="0"/>
              <a:t>losing of data</a:t>
            </a:r>
            <a:r>
              <a:rPr lang="en-GB" sz="4000" dirty="0"/>
              <a:t> which is not affordable.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/>
              <a:t>To provide the fault tolerance, </a:t>
            </a:r>
            <a:r>
              <a:rPr lang="en-GB" sz="4000" b="1" i="1" dirty="0">
                <a:solidFill>
                  <a:srgbClr val="00B050"/>
                </a:solidFill>
              </a:rPr>
              <a:t>replication management </a:t>
            </a:r>
            <a:r>
              <a:rPr lang="en-GB" sz="4000" dirty="0"/>
              <a:t>comes into play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89215-1D23-27C3-1549-C16F4EABBF37}"/>
              </a:ext>
            </a:extLst>
          </p:cNvPr>
          <p:cNvGrpSpPr/>
          <p:nvPr/>
        </p:nvGrpSpPr>
        <p:grpSpPr>
          <a:xfrm>
            <a:off x="9372599" y="2438400"/>
            <a:ext cx="5153215" cy="2387288"/>
            <a:chOff x="2743200" y="1690350"/>
            <a:chExt cx="7543800" cy="29578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AE56977-B4BB-F853-E1D1-AF5279DD0509}"/>
                </a:ext>
              </a:extLst>
            </p:cNvPr>
            <p:cNvGrpSpPr/>
            <p:nvPr/>
          </p:nvGrpSpPr>
          <p:grpSpPr>
            <a:xfrm>
              <a:off x="3352798" y="1905001"/>
              <a:ext cx="6474888" cy="1981200"/>
              <a:chOff x="3124198" y="4411726"/>
              <a:chExt cx="6914732" cy="3589274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07BBFC19-BA6F-CF4A-788A-0775B6F83E96}"/>
                  </a:ext>
                </a:extLst>
              </p:cNvPr>
              <p:cNvSpPr/>
              <p:nvPr/>
            </p:nvSpPr>
            <p:spPr>
              <a:xfrm>
                <a:off x="5382322" y="4411726"/>
                <a:ext cx="2332456" cy="1600201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NameNode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63456A8-3F02-0A4B-4AEA-70D911A60999}"/>
                  </a:ext>
                </a:extLst>
              </p:cNvPr>
              <p:cNvSpPr/>
              <p:nvPr/>
            </p:nvSpPr>
            <p:spPr>
              <a:xfrm>
                <a:off x="3124198" y="6400799"/>
                <a:ext cx="2085277" cy="1600201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DataNode I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7969BF9-F5B1-DE8D-73C2-AB4EB5E13DE2}"/>
                  </a:ext>
                </a:extLst>
              </p:cNvPr>
              <p:cNvSpPr/>
              <p:nvPr/>
            </p:nvSpPr>
            <p:spPr>
              <a:xfrm>
                <a:off x="5410199" y="6400799"/>
                <a:ext cx="2177459" cy="1600201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DataNode II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19FF78DE-DAFF-B6FB-287B-B3741847380C}"/>
                  </a:ext>
                </a:extLst>
              </p:cNvPr>
              <p:cNvSpPr/>
              <p:nvPr/>
            </p:nvSpPr>
            <p:spPr>
              <a:xfrm>
                <a:off x="7861473" y="6400799"/>
                <a:ext cx="2177457" cy="1600201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DataNode III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B98C7E-38BD-8BC1-9EB7-0B5AC816FF42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 flipH="1">
                <a:off x="4166837" y="5791201"/>
                <a:ext cx="1215486" cy="6095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30C71AE-4010-A55A-2D75-C4F3266FD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6011926"/>
                <a:ext cx="27878" cy="3888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D0C3A1E-C8E3-91BD-3AC0-FBE5EA9DB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5791200"/>
                <a:ext cx="1524000" cy="55822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5C4EA4F-0795-7DA2-C624-8CA85AE9E30F}"/>
                </a:ext>
              </a:extLst>
            </p:cNvPr>
            <p:cNvSpPr/>
            <p:nvPr/>
          </p:nvSpPr>
          <p:spPr>
            <a:xfrm>
              <a:off x="2743200" y="1690350"/>
              <a:ext cx="7543800" cy="295784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</p:spTree>
    <p:extLst>
      <p:ext uri="{BB962C8B-B14F-4D97-AF65-F5344CB8AC3E}">
        <p14:creationId xmlns:p14="http://schemas.microsoft.com/office/powerpoint/2010/main" val="45846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              Replication management system.       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3ADCB-A3BF-D496-506B-5F43F094A478}"/>
              </a:ext>
            </a:extLst>
          </p:cNvPr>
          <p:cNvSpPr txBox="1"/>
          <p:nvPr/>
        </p:nvSpPr>
        <p:spPr>
          <a:xfrm>
            <a:off x="4817327" y="3568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19B0B-32F1-76BA-D2B9-CB8A334185E0}"/>
              </a:ext>
            </a:extLst>
          </p:cNvPr>
          <p:cNvSpPr txBox="1"/>
          <p:nvPr/>
        </p:nvSpPr>
        <p:spPr>
          <a:xfrm>
            <a:off x="975909" y="2623565"/>
            <a:ext cx="8271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/>
              <a:t>Selection of block store on which DN is performed by 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89215-1D23-27C3-1549-C16F4EABBF37}"/>
              </a:ext>
            </a:extLst>
          </p:cNvPr>
          <p:cNvGrpSpPr/>
          <p:nvPr/>
        </p:nvGrpSpPr>
        <p:grpSpPr>
          <a:xfrm>
            <a:off x="9372599" y="2438400"/>
            <a:ext cx="5153215" cy="2387288"/>
            <a:chOff x="2743200" y="1690350"/>
            <a:chExt cx="7543800" cy="29578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AE56977-B4BB-F853-E1D1-AF5279DD0509}"/>
                </a:ext>
              </a:extLst>
            </p:cNvPr>
            <p:cNvGrpSpPr/>
            <p:nvPr/>
          </p:nvGrpSpPr>
          <p:grpSpPr>
            <a:xfrm>
              <a:off x="3352798" y="1905001"/>
              <a:ext cx="6474888" cy="1981200"/>
              <a:chOff x="3124198" y="4411726"/>
              <a:chExt cx="6914732" cy="3589274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07BBFC19-BA6F-CF4A-788A-0775B6F83E96}"/>
                  </a:ext>
                </a:extLst>
              </p:cNvPr>
              <p:cNvSpPr/>
              <p:nvPr/>
            </p:nvSpPr>
            <p:spPr>
              <a:xfrm>
                <a:off x="5382322" y="4411726"/>
                <a:ext cx="2332456" cy="1600201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NameNode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63456A8-3F02-0A4B-4AEA-70D911A60999}"/>
                  </a:ext>
                </a:extLst>
              </p:cNvPr>
              <p:cNvSpPr/>
              <p:nvPr/>
            </p:nvSpPr>
            <p:spPr>
              <a:xfrm>
                <a:off x="3124198" y="6400799"/>
                <a:ext cx="2085277" cy="1600201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DataNode I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7969BF9-F5B1-DE8D-73C2-AB4EB5E13DE2}"/>
                  </a:ext>
                </a:extLst>
              </p:cNvPr>
              <p:cNvSpPr/>
              <p:nvPr/>
            </p:nvSpPr>
            <p:spPr>
              <a:xfrm>
                <a:off x="5410199" y="6400799"/>
                <a:ext cx="2177459" cy="1600201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DataNode II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19FF78DE-DAFF-B6FB-287B-B3741847380C}"/>
                  </a:ext>
                </a:extLst>
              </p:cNvPr>
              <p:cNvSpPr/>
              <p:nvPr/>
            </p:nvSpPr>
            <p:spPr>
              <a:xfrm>
                <a:off x="7861473" y="6400799"/>
                <a:ext cx="2177457" cy="1600201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DataNode III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B98C7E-38BD-8BC1-9EB7-0B5AC816FF42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 flipH="1">
                <a:off x="4166837" y="5791201"/>
                <a:ext cx="1215486" cy="6095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30C71AE-4010-A55A-2D75-C4F3266FD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6011926"/>
                <a:ext cx="27878" cy="3888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D0C3A1E-C8E3-91BD-3AC0-FBE5EA9DB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5791200"/>
                <a:ext cx="1524000" cy="55822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5C4EA4F-0795-7DA2-C624-8CA85AE9E30F}"/>
                </a:ext>
              </a:extLst>
            </p:cNvPr>
            <p:cNvSpPr/>
            <p:nvPr/>
          </p:nvSpPr>
          <p:spPr>
            <a:xfrm>
              <a:off x="2743200" y="1690350"/>
              <a:ext cx="7543800" cy="295784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560DF5-A1D9-1687-1197-E6251959588E}"/>
              </a:ext>
            </a:extLst>
          </p:cNvPr>
          <p:cNvSpPr txBox="1"/>
          <p:nvPr/>
        </p:nvSpPr>
        <p:spPr>
          <a:xfrm>
            <a:off x="865346" y="3864114"/>
            <a:ext cx="8271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 err="1">
                <a:solidFill>
                  <a:srgbClr val="00B050"/>
                </a:solidFill>
              </a:rPr>
              <a:t>NameNode</a:t>
            </a:r>
            <a:endParaRPr lang="en-GB" sz="40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4F44C-773B-26C3-8D4E-5964EE35DF9D}"/>
              </a:ext>
            </a:extLst>
          </p:cNvPr>
          <p:cNvSpPr txBox="1"/>
          <p:nvPr/>
        </p:nvSpPr>
        <p:spPr>
          <a:xfrm>
            <a:off x="865345" y="4833610"/>
            <a:ext cx="10368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0000"/>
                </a:solidFill>
              </a:rPr>
              <a:t>How many copies of 1 block will be created?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415D9-2269-450E-9DD1-0C0FDC74AE58}"/>
              </a:ext>
            </a:extLst>
          </p:cNvPr>
          <p:cNvSpPr txBox="1"/>
          <p:nvPr/>
        </p:nvSpPr>
        <p:spPr>
          <a:xfrm>
            <a:off x="853622" y="5712294"/>
            <a:ext cx="1335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/>
              <a:t>There is a parameter called “Replication Factor”, which decides how many copies will be created.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2192A-138D-D1D1-F994-C62888EAFD9F}"/>
              </a:ext>
            </a:extLst>
          </p:cNvPr>
          <p:cNvSpPr txBox="1"/>
          <p:nvPr/>
        </p:nvSpPr>
        <p:spPr>
          <a:xfrm>
            <a:off x="754783" y="7164832"/>
            <a:ext cx="10368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0000"/>
                </a:solidFill>
              </a:rPr>
              <a:t>Default value of RF = 3</a:t>
            </a:r>
          </a:p>
        </p:txBody>
      </p:sp>
    </p:spTree>
    <p:extLst>
      <p:ext uri="{BB962C8B-B14F-4D97-AF65-F5344CB8AC3E}">
        <p14:creationId xmlns:p14="http://schemas.microsoft.com/office/powerpoint/2010/main" val="389955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              Replication management system.       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3ADCB-A3BF-D496-506B-5F43F094A478}"/>
              </a:ext>
            </a:extLst>
          </p:cNvPr>
          <p:cNvSpPr txBox="1"/>
          <p:nvPr/>
        </p:nvSpPr>
        <p:spPr>
          <a:xfrm>
            <a:off x="4817327" y="3568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19B0B-32F1-76BA-D2B9-CB8A334185E0}"/>
              </a:ext>
            </a:extLst>
          </p:cNvPr>
          <p:cNvSpPr txBox="1"/>
          <p:nvPr/>
        </p:nvSpPr>
        <p:spPr>
          <a:xfrm>
            <a:off x="849345" y="1818714"/>
            <a:ext cx="12359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0000"/>
                </a:solidFill>
              </a:rPr>
              <a:t>If we want to store 10GB of data, then how much actual memory will be occupied in HDFS?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60DF5-A1D9-1687-1197-E6251959588E}"/>
              </a:ext>
            </a:extLst>
          </p:cNvPr>
          <p:cNvSpPr txBox="1"/>
          <p:nvPr/>
        </p:nvSpPr>
        <p:spPr>
          <a:xfrm>
            <a:off x="5007920" y="3084911"/>
            <a:ext cx="8271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00B050"/>
                </a:solidFill>
              </a:rPr>
              <a:t>30GB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4F44C-773B-26C3-8D4E-5964EE35DF9D}"/>
              </a:ext>
            </a:extLst>
          </p:cNvPr>
          <p:cNvSpPr txBox="1"/>
          <p:nvPr/>
        </p:nvSpPr>
        <p:spPr>
          <a:xfrm>
            <a:off x="874791" y="3635514"/>
            <a:ext cx="10368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0000"/>
                </a:solidFill>
              </a:rPr>
              <a:t>What if we increase the replication factor?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415D9-2269-450E-9DD1-0C0FDC74AE58}"/>
              </a:ext>
            </a:extLst>
          </p:cNvPr>
          <p:cNvSpPr txBox="1"/>
          <p:nvPr/>
        </p:nvSpPr>
        <p:spPr>
          <a:xfrm>
            <a:off x="1066800" y="4267200"/>
            <a:ext cx="1335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Wingdings" pitchFamily="2" charset="2"/>
              <a:buChar char="§"/>
            </a:pPr>
            <a:r>
              <a:rPr lang="en-GB" sz="4000" dirty="0"/>
              <a:t>Too much memory will be required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GB" sz="4000" dirty="0"/>
              <a:t>Too much overhead on the </a:t>
            </a:r>
            <a:r>
              <a:rPr lang="en-GB" sz="4000" dirty="0" err="1"/>
              <a:t>namenode</a:t>
            </a:r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0554D-F891-706D-D1BB-BF0DE5BD414B}"/>
              </a:ext>
            </a:extLst>
          </p:cNvPr>
          <p:cNvSpPr txBox="1"/>
          <p:nvPr/>
        </p:nvSpPr>
        <p:spPr>
          <a:xfrm>
            <a:off x="874791" y="5638800"/>
            <a:ext cx="10368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0000"/>
                </a:solidFill>
              </a:rPr>
              <a:t>What if we decrease the replication factor?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214B6-5F71-6EFC-17DD-A879DD9C48A0}"/>
              </a:ext>
            </a:extLst>
          </p:cNvPr>
          <p:cNvSpPr txBox="1"/>
          <p:nvPr/>
        </p:nvSpPr>
        <p:spPr>
          <a:xfrm>
            <a:off x="1066800" y="6248400"/>
            <a:ext cx="1335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buFont typeface="Wingdings" pitchFamily="2" charset="2"/>
              <a:buChar char="§"/>
            </a:pPr>
            <a:r>
              <a:rPr lang="en-GB" sz="4000" dirty="0"/>
              <a:t>Less memory will be required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GB" sz="4000" dirty="0"/>
              <a:t>Less overhead on the </a:t>
            </a:r>
            <a:r>
              <a:rPr lang="en-GB" sz="4000" dirty="0" err="1"/>
              <a:t>namenode</a:t>
            </a:r>
            <a:r>
              <a:rPr lang="en-GB" sz="4000" dirty="0"/>
              <a:t> but chance of losing data is too high</a:t>
            </a:r>
          </a:p>
        </p:txBody>
      </p:sp>
    </p:spTree>
    <p:extLst>
      <p:ext uri="{BB962C8B-B14F-4D97-AF65-F5344CB8AC3E}">
        <p14:creationId xmlns:p14="http://schemas.microsoft.com/office/powerpoint/2010/main" val="62109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17B-796B-0606-4D6E-BCE20846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11734799" cy="1426464"/>
          </a:xfrm>
        </p:spPr>
        <p:txBody>
          <a:bodyPr/>
          <a:lstStyle/>
          <a:p>
            <a:r>
              <a:rPr lang="en-AE" dirty="0"/>
              <a:t>              Replication management system.       </a:t>
            </a:r>
          </a:p>
        </p:txBody>
      </p:sp>
      <p:pic>
        <p:nvPicPr>
          <p:cNvPr id="4" name="Picture 7" descr="D:\Anish_Training_Data\Images\tech-logo\Hadoop\hdfs1.jpg">
            <a:extLst>
              <a:ext uri="{FF2B5EF4-FFF2-40B4-BE49-F238E27FC236}">
                <a16:creationId xmlns:a16="http://schemas.microsoft.com/office/drawing/2014/main" id="{C7A045D7-9116-EF30-AAB5-C11AE93A5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9" b="27070"/>
          <a:stretch/>
        </p:blipFill>
        <p:spPr bwMode="auto">
          <a:xfrm>
            <a:off x="1676400" y="461791"/>
            <a:ext cx="2260554" cy="9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3ADCB-A3BF-D496-506B-5F43F094A478}"/>
              </a:ext>
            </a:extLst>
          </p:cNvPr>
          <p:cNvSpPr txBox="1"/>
          <p:nvPr/>
        </p:nvSpPr>
        <p:spPr>
          <a:xfrm>
            <a:off x="4817327" y="3568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89215-1D23-27C3-1549-C16F4EABBF37}"/>
              </a:ext>
            </a:extLst>
          </p:cNvPr>
          <p:cNvGrpSpPr/>
          <p:nvPr/>
        </p:nvGrpSpPr>
        <p:grpSpPr>
          <a:xfrm>
            <a:off x="4343400" y="2057400"/>
            <a:ext cx="6781800" cy="3200400"/>
            <a:chOff x="2743200" y="1690350"/>
            <a:chExt cx="7543800" cy="29578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AE56977-B4BB-F853-E1D1-AF5279DD0509}"/>
                </a:ext>
              </a:extLst>
            </p:cNvPr>
            <p:cNvGrpSpPr/>
            <p:nvPr/>
          </p:nvGrpSpPr>
          <p:grpSpPr>
            <a:xfrm>
              <a:off x="3352798" y="1905001"/>
              <a:ext cx="6474888" cy="1981200"/>
              <a:chOff x="3124198" y="4411726"/>
              <a:chExt cx="6914732" cy="3589274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07BBFC19-BA6F-CF4A-788A-0775B6F83E96}"/>
                  </a:ext>
                </a:extLst>
              </p:cNvPr>
              <p:cNvSpPr/>
              <p:nvPr/>
            </p:nvSpPr>
            <p:spPr>
              <a:xfrm>
                <a:off x="5382322" y="4411726"/>
                <a:ext cx="2332456" cy="1600201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NameNode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63456A8-3F02-0A4B-4AEA-70D911A60999}"/>
                  </a:ext>
                </a:extLst>
              </p:cNvPr>
              <p:cNvSpPr/>
              <p:nvPr/>
            </p:nvSpPr>
            <p:spPr>
              <a:xfrm>
                <a:off x="3124198" y="6400799"/>
                <a:ext cx="2085277" cy="1600201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DataNode I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7969BF9-F5B1-DE8D-73C2-AB4EB5E13DE2}"/>
                  </a:ext>
                </a:extLst>
              </p:cNvPr>
              <p:cNvSpPr/>
              <p:nvPr/>
            </p:nvSpPr>
            <p:spPr>
              <a:xfrm>
                <a:off x="5410199" y="6400799"/>
                <a:ext cx="2177459" cy="1600201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DataNode II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19FF78DE-DAFF-B6FB-287B-B3741847380C}"/>
                  </a:ext>
                </a:extLst>
              </p:cNvPr>
              <p:cNvSpPr/>
              <p:nvPr/>
            </p:nvSpPr>
            <p:spPr>
              <a:xfrm>
                <a:off x="7861473" y="6400799"/>
                <a:ext cx="2177457" cy="1600201"/>
              </a:xfrm>
              <a:prstGeom prst="round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E" dirty="0"/>
                  <a:t>DataNode III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B98C7E-38BD-8BC1-9EB7-0B5AC816FF42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 flipH="1">
                <a:off x="4166837" y="5791201"/>
                <a:ext cx="1215486" cy="60959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30C71AE-4010-A55A-2D75-C4F3266FD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6011926"/>
                <a:ext cx="27878" cy="3888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D0C3A1E-C8E3-91BD-3AC0-FBE5EA9DB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4778" y="5639811"/>
                <a:ext cx="1124421" cy="70961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5C4EA4F-0795-7DA2-C624-8CA85AE9E30F}"/>
                </a:ext>
              </a:extLst>
            </p:cNvPr>
            <p:cNvSpPr/>
            <p:nvPr/>
          </p:nvSpPr>
          <p:spPr>
            <a:xfrm>
              <a:off x="2743200" y="1690350"/>
              <a:ext cx="7543800" cy="295784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FE415D9-2269-450E-9DD1-0C0FDC74AE58}"/>
              </a:ext>
            </a:extLst>
          </p:cNvPr>
          <p:cNvSpPr txBox="1"/>
          <p:nvPr/>
        </p:nvSpPr>
        <p:spPr>
          <a:xfrm>
            <a:off x="710583" y="2289653"/>
            <a:ext cx="2956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/>
              <a:t>Without replication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F053B3-9A5B-F732-FD08-DA7EED4EA56A}"/>
              </a:ext>
            </a:extLst>
          </p:cNvPr>
          <p:cNvGrpSpPr/>
          <p:nvPr/>
        </p:nvGrpSpPr>
        <p:grpSpPr>
          <a:xfrm>
            <a:off x="6063255" y="2895600"/>
            <a:ext cx="583565" cy="551327"/>
            <a:chOff x="6063255" y="2895600"/>
            <a:chExt cx="583565" cy="55132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5B7415-7B35-DE69-EDC2-D369710096E9}"/>
                </a:ext>
              </a:extLst>
            </p:cNvPr>
            <p:cNvCxnSpPr>
              <a:cxnSpLocks/>
            </p:cNvCxnSpPr>
            <p:nvPr/>
          </p:nvCxnSpPr>
          <p:spPr>
            <a:xfrm>
              <a:off x="6063255" y="3075274"/>
              <a:ext cx="583565" cy="364078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4DECC2-6376-3C57-89C5-BD91706FD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0455" y="2895600"/>
              <a:ext cx="113813" cy="551327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17A06F8-8F5D-953F-26E6-8CD789A44C82}"/>
              </a:ext>
            </a:extLst>
          </p:cNvPr>
          <p:cNvSpPr txBox="1"/>
          <p:nvPr/>
        </p:nvSpPr>
        <p:spPr>
          <a:xfrm>
            <a:off x="5007152" y="311353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B1,B2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8D457D-8514-D263-E1B0-AAD74BBB1EB4}"/>
              </a:ext>
            </a:extLst>
          </p:cNvPr>
          <p:cNvSpPr txBox="1"/>
          <p:nvPr/>
        </p:nvSpPr>
        <p:spPr>
          <a:xfrm>
            <a:off x="7410819" y="44333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B3,B5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4ABDF2-257C-84F0-DDA1-5EB5F79BEB36}"/>
              </a:ext>
            </a:extLst>
          </p:cNvPr>
          <p:cNvSpPr txBox="1"/>
          <p:nvPr/>
        </p:nvSpPr>
        <p:spPr>
          <a:xfrm>
            <a:off x="9792035" y="312276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B5,B6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3D46DD-CD73-7E9D-E9BE-15EC60B79BE5}"/>
              </a:ext>
            </a:extLst>
          </p:cNvPr>
          <p:cNvSpPr txBox="1"/>
          <p:nvPr/>
        </p:nvSpPr>
        <p:spPr>
          <a:xfrm>
            <a:off x="661216" y="3783198"/>
            <a:ext cx="3605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/>
              <a:t>B1 and B2 will be lost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DF95EE-B230-D52F-4114-AA56B46D16CA}"/>
              </a:ext>
            </a:extLst>
          </p:cNvPr>
          <p:cNvSpPr txBox="1"/>
          <p:nvPr/>
        </p:nvSpPr>
        <p:spPr>
          <a:xfrm>
            <a:off x="838199" y="5410200"/>
            <a:ext cx="1173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4000" dirty="0"/>
              <a:t>In replication, we can recover data due to having multiple copies on various DNs. </a:t>
            </a:r>
          </a:p>
        </p:txBody>
      </p:sp>
    </p:spTree>
    <p:extLst>
      <p:ext uri="{BB962C8B-B14F-4D97-AF65-F5344CB8AC3E}">
        <p14:creationId xmlns:p14="http://schemas.microsoft.com/office/powerpoint/2010/main" val="1246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9553c3dd5f3454193f720fc4ea1afeef134f5a"/>
</p:tagLst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{82199B00-414A-2640-8C87-B9AA00AA9FAE}tf10001120</Template>
  <TotalTime>15194</TotalTime>
  <Words>1531</Words>
  <Application>Microsoft Macintosh PowerPoint</Application>
  <PresentationFormat>Custom</PresentationFormat>
  <Paragraphs>206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Gill Sans MT</vt:lpstr>
      <vt:lpstr>Wingdings</vt:lpstr>
      <vt:lpstr>Parcel</vt:lpstr>
      <vt:lpstr>Hadoop</vt:lpstr>
      <vt:lpstr> Block of data</vt:lpstr>
      <vt:lpstr> Block of data</vt:lpstr>
      <vt:lpstr> Block of data</vt:lpstr>
      <vt:lpstr> Block of data</vt:lpstr>
      <vt:lpstr>              Replication management system.       </vt:lpstr>
      <vt:lpstr>              Replication management system.       </vt:lpstr>
      <vt:lpstr>              Replication management system.       </vt:lpstr>
      <vt:lpstr>              Replication management system.       </vt:lpstr>
      <vt:lpstr>              Replication management system.       </vt:lpstr>
      <vt:lpstr>              Replication management system.       </vt:lpstr>
      <vt:lpstr>Writing data in HDFS</vt:lpstr>
      <vt:lpstr>Writing data in HDFS</vt:lpstr>
      <vt:lpstr>Fault Tolerence</vt:lpstr>
      <vt:lpstr>HIGH Availabilty</vt:lpstr>
      <vt:lpstr>HIGH Availabilty</vt:lpstr>
      <vt:lpstr>HIGH Availabilty</vt:lpstr>
      <vt:lpstr>HIGH Availabilty</vt:lpstr>
      <vt:lpstr>HIGH Availabilty</vt:lpstr>
      <vt:lpstr>Secondary namenode</vt:lpstr>
      <vt:lpstr>Secondary namenode</vt:lpstr>
      <vt:lpstr>Standby namenode</vt:lpstr>
      <vt:lpstr>Standby namenode</vt:lpstr>
      <vt:lpstr>Standby namenode</vt:lpstr>
      <vt:lpstr>Resource management</vt:lpstr>
      <vt:lpstr>Yarn Architecture</vt:lpstr>
      <vt:lpstr>Yarn Architecture</vt:lpstr>
      <vt:lpstr>Yarn Architecture</vt:lpstr>
      <vt:lpstr>Yarn Architecture</vt:lpstr>
      <vt:lpstr>Yarn Architecture</vt:lpstr>
      <vt:lpstr>Yarn Architecture</vt:lpstr>
      <vt:lpstr>Yarn Architecture</vt:lpstr>
      <vt:lpstr>Yarn Architecture</vt:lpstr>
      <vt:lpstr>Yarn Architecture</vt:lpstr>
    </vt:vector>
  </TitlesOfParts>
  <Company>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Introduction</dc:title>
  <dc:creator>Rahul</dc:creator>
  <cp:lastModifiedBy>Abeer Irfan</cp:lastModifiedBy>
  <cp:revision>515</cp:revision>
  <dcterms:created xsi:type="dcterms:W3CDTF">2013-03-06T17:03:52Z</dcterms:created>
  <dcterms:modified xsi:type="dcterms:W3CDTF">2023-10-01T19:32:11Z</dcterms:modified>
</cp:coreProperties>
</file>