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23"/>
  </p:notesMasterIdLst>
  <p:sldIdLst>
    <p:sldId id="256" r:id="rId2"/>
    <p:sldId id="411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23" r:id="rId13"/>
    <p:sldId id="422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</p:sldIdLst>
  <p:sldSz cx="14630400" cy="82296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42" autoAdjust="0"/>
    <p:restoredTop sz="95807" autoAdjust="0"/>
  </p:normalViewPr>
  <p:slideViewPr>
    <p:cSldViewPr>
      <p:cViewPr varScale="1">
        <p:scale>
          <a:sx n="73" d="100"/>
          <a:sy n="73" d="100"/>
        </p:scale>
        <p:origin x="576" y="60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F9C0BB-FEF1-431F-AF39-26BDFE60C55E}" type="datetimeFigureOut">
              <a:rPr lang="en-US"/>
              <a:pPr>
                <a:defRPr/>
              </a:pPr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FC0C358-0826-481E-8784-0AB2726AD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0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52462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95897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265226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270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314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358" algn="l" defTabSz="13060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7F3228-DC49-4B9A-A408-62E2AC27584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7F3228-DC49-4B9A-A408-62E2AC27584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54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00290" y="2945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09800"/>
            <a:ext cx="12039600" cy="5029199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63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8480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9480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6440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4892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2929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4" descr="E:\New Images\ppt-design\png\8e2fb93595079d63276a2c64f73e4804-clear-geometric-shapes-abstract-background.jpg">
            <a:extLst>
              <a:ext uri="{FF2B5EF4-FFF2-40B4-BE49-F238E27FC236}">
                <a16:creationId xmlns:a16="http://schemas.microsoft.com/office/drawing/2014/main" id="{A0342415-4C0C-90D3-D37F-A85E3E14525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8"/>
          <a:stretch/>
        </p:blipFill>
        <p:spPr bwMode="auto">
          <a:xfrm>
            <a:off x="3" y="-49694"/>
            <a:ext cx="14630398" cy="827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3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0.png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3.png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defTabSz="856939">
              <a:defRPr/>
            </a:pPr>
            <a:r>
              <a:rPr lang="en-US" altLang="en-US" sz="7200" dirty="0">
                <a:latin typeface="+mn-lt"/>
                <a:ea typeface="+mn-ea"/>
                <a:cs typeface="+mn-cs"/>
              </a:rPr>
              <a:t>Hadoop</a:t>
            </a:r>
          </a:p>
        </p:txBody>
      </p:sp>
      <p:pic>
        <p:nvPicPr>
          <p:cNvPr id="5" name="Picture 4" descr="E:\Images\elephant_sq - Copy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93" y="4655108"/>
            <a:ext cx="3041626" cy="267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472441" y="3108166"/>
            <a:ext cx="8382000" cy="296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It communicates with the input split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Logical reference for the physical data stored in blocks in HDFS.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Converts the data into key-value pairs.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642140"/>
            <a:ext cx="10981673" cy="2264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FAECE8-A424-5900-3E5F-2EDB20CD7F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8" t="31325" r="65919" b="60122"/>
          <a:stretch/>
        </p:blipFill>
        <p:spPr>
          <a:xfrm>
            <a:off x="3675547" y="2314985"/>
            <a:ext cx="1150056" cy="66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2654D-B093-A78C-7F6A-80CCFA29B3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8" t="3584" r="3758"/>
          <a:stretch/>
        </p:blipFill>
        <p:spPr>
          <a:xfrm>
            <a:off x="9243177" y="3769879"/>
            <a:ext cx="5518899" cy="44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39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2921479" y="3596681"/>
            <a:ext cx="111918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process each input record from record reader and generates a new key-value pair, which is different from input key-value pair.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642140"/>
            <a:ext cx="10981673" cy="226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564C9-DB20-36C4-96A6-1C7B1A36FA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8" t="31744" r="55174" b="60401"/>
          <a:stretch/>
        </p:blipFill>
        <p:spPr>
          <a:xfrm>
            <a:off x="4800600" y="2286000"/>
            <a:ext cx="1143000" cy="6096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316626A-A807-31BF-DD5C-EE27CA321634}"/>
              </a:ext>
            </a:extLst>
          </p:cNvPr>
          <p:cNvGrpSpPr/>
          <p:nvPr/>
        </p:nvGrpSpPr>
        <p:grpSpPr>
          <a:xfrm>
            <a:off x="2743089" y="5349029"/>
            <a:ext cx="8626064" cy="2476862"/>
            <a:chOff x="2658171" y="3743140"/>
            <a:chExt cx="8626064" cy="2476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5C20FB-F3B5-D8F1-8A09-5041B5608A7A}"/>
                    </a:ext>
                  </a:extLst>
                </p:cNvPr>
                <p:cNvSpPr txBox="1"/>
                <p:nvPr/>
              </p:nvSpPr>
              <p:spPr>
                <a:xfrm>
                  <a:off x="2658171" y="3743140"/>
                  <a:ext cx="3742630" cy="166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00148 : 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00151 :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00155 :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baseline="-2500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35C20FB-F3B5-D8F1-8A09-5041B5608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171" y="3743140"/>
                  <a:ext cx="3742630" cy="1664495"/>
                </a:xfrm>
                <a:prstGeom prst="rect">
                  <a:avLst/>
                </a:prstGeom>
                <a:blipFill>
                  <a:blip r:embed="rId5"/>
                  <a:stretch>
                    <a:fillRect l="-71186" t="-215038" b="-306767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B5D278-48F5-667B-6C57-360DFBF3F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790" y="3907072"/>
              <a:ext cx="449444" cy="1500564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EBF37D-22E9-9A6E-AE7C-45358D1EBB41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114800"/>
              <a:ext cx="44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3EE581-4F30-EE67-4527-C6DF6195B851}"/>
                </a:ext>
              </a:extLst>
            </p:cNvPr>
            <p:cNvCxnSpPr>
              <a:cxnSpLocks/>
            </p:cNvCxnSpPr>
            <p:nvPr/>
          </p:nvCxnSpPr>
          <p:spPr>
            <a:xfrm>
              <a:off x="6027556" y="4648200"/>
              <a:ext cx="44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071A073-2175-1B1E-1AAB-377320103E6A}"/>
                </a:ext>
              </a:extLst>
            </p:cNvPr>
            <p:cNvCxnSpPr>
              <a:cxnSpLocks/>
            </p:cNvCxnSpPr>
            <p:nvPr/>
          </p:nvCxnSpPr>
          <p:spPr>
            <a:xfrm>
              <a:off x="6015922" y="5181600"/>
              <a:ext cx="44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65719CB-60CC-6298-3D53-3ED3C23C6A1C}"/>
                    </a:ext>
                  </a:extLst>
                </p:cNvPr>
                <p:cNvSpPr txBox="1"/>
                <p:nvPr/>
              </p:nvSpPr>
              <p:spPr>
                <a:xfrm>
                  <a:off x="7541605" y="3825106"/>
                  <a:ext cx="3742630" cy="1664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𝑆𝑡𝑢𝑑𝑒𝑛𝑡</m:t>
                                </m:r>
                                <m:r>
                                  <a:rPr lang="en-US" sz="32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: 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𝑂𝑡h𝑒𝑟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𝑑𝑒𝑡𝑎𝑖𝑙𝑠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𝑆𝑡𝑢𝑑𝑒𝑛𝑡</m:t>
                                </m:r>
                                <m:r>
                                  <a:rPr lang="en-US" sz="32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𝑂𝑡h𝑒𝑟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𝑑𝑒𝑡𝑎𝑖𝑙𝑠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𝑆𝑡𝑢𝑑𝑒𝑛𝑡</m:t>
                                </m:r>
                                <m:r>
                                  <a:rPr lang="en-US" sz="3200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𝐼𝐷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𝑂𝑡h𝑒𝑟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𝑑𝑒𝑡𝑎𝑖𝑙𝑠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65719CB-60CC-6298-3D53-3ED3C23C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605" y="3825106"/>
                  <a:ext cx="3742630" cy="1664495"/>
                </a:xfrm>
                <a:prstGeom prst="rect">
                  <a:avLst/>
                </a:prstGeom>
                <a:blipFill>
                  <a:blip r:embed="rId7"/>
                  <a:stretch>
                    <a:fillRect l="-77365" t="-216667" r="-52365" b="-309848"/>
                  </a:stretch>
                </a:blipFill>
              </p:spPr>
              <p:txBody>
                <a:bodyPr/>
                <a:lstStyle/>
                <a:p>
                  <a:r>
                    <a:rPr lang="en-A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90E9C5-C77E-A05B-C7E8-530C0E6B226D}"/>
                </a:ext>
              </a:extLst>
            </p:cNvPr>
            <p:cNvCxnSpPr>
              <a:cxnSpLocks/>
            </p:cNvCxnSpPr>
            <p:nvPr/>
          </p:nvCxnSpPr>
          <p:spPr>
            <a:xfrm>
              <a:off x="7172864" y="4145519"/>
              <a:ext cx="44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B1327E-8F9A-9BCD-4C7F-762C88930172}"/>
                </a:ext>
              </a:extLst>
            </p:cNvPr>
            <p:cNvCxnSpPr>
              <a:cxnSpLocks/>
            </p:cNvCxnSpPr>
            <p:nvPr/>
          </p:nvCxnSpPr>
          <p:spPr>
            <a:xfrm>
              <a:off x="7180620" y="4678919"/>
              <a:ext cx="44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430213-6DF1-8F29-63C1-FD1020C5F171}"/>
                </a:ext>
              </a:extLst>
            </p:cNvPr>
            <p:cNvCxnSpPr>
              <a:cxnSpLocks/>
            </p:cNvCxnSpPr>
            <p:nvPr/>
          </p:nvCxnSpPr>
          <p:spPr>
            <a:xfrm>
              <a:off x="7168986" y="5212319"/>
              <a:ext cx="44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341F7D-7248-2C74-7ABE-86955A2DAAF4}"/>
                </a:ext>
              </a:extLst>
            </p:cNvPr>
            <p:cNvSpPr txBox="1"/>
            <p:nvPr/>
          </p:nvSpPr>
          <p:spPr>
            <a:xfrm>
              <a:off x="5888834" y="5850670"/>
              <a:ext cx="115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E" dirty="0"/>
                <a:t>Raw data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007BA3-A0EC-03F6-274D-01114910D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5489" y="5495694"/>
              <a:ext cx="216965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605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2133600" y="4257460"/>
            <a:ext cx="11191875" cy="2898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It is like a mini-reducer.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It locally aggregates the results generated by each mapper.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It will be better explained via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773669"/>
            <a:ext cx="10981673" cy="2264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7C0232-4FEA-C1E7-7FBD-BED32C0C0B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0" t="31149" r="44750" b="59448"/>
          <a:stretch/>
        </p:blipFill>
        <p:spPr>
          <a:xfrm>
            <a:off x="5935258" y="2430653"/>
            <a:ext cx="1153064" cy="7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24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1039645" y="3124200"/>
            <a:ext cx="121429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Partitioner is like a hashing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accepts key-value and apply hashing logic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Decide which ”ID” will be assigned to the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How this is decide, which output will assign to which reducer?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Partitioner will help in deciding this.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676400"/>
            <a:ext cx="10981673" cy="2264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44DE6-E502-2993-BF8C-4598E32755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1" t="31763" r="34081" b="60000"/>
          <a:stretch/>
        </p:blipFill>
        <p:spPr>
          <a:xfrm>
            <a:off x="7092064" y="2475915"/>
            <a:ext cx="1143000" cy="63920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8EE2A0D2-6CD4-26C5-0DC8-90DBF902A55D}"/>
              </a:ext>
            </a:extLst>
          </p:cNvPr>
          <p:cNvGrpSpPr/>
          <p:nvPr/>
        </p:nvGrpSpPr>
        <p:grpSpPr>
          <a:xfrm>
            <a:off x="1219200" y="5998063"/>
            <a:ext cx="9955951" cy="2307737"/>
            <a:chOff x="1295400" y="5569177"/>
            <a:chExt cx="9955951" cy="230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C32D0B-369F-4C52-99C5-4CA6A46B2A19}"/>
                </a:ext>
              </a:extLst>
            </p:cNvPr>
            <p:cNvGrpSpPr/>
            <p:nvPr/>
          </p:nvGrpSpPr>
          <p:grpSpPr>
            <a:xfrm>
              <a:off x="1295400" y="5569177"/>
              <a:ext cx="8810979" cy="2307737"/>
              <a:chOff x="2658171" y="3743140"/>
              <a:chExt cx="8810979" cy="23077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1620954-4A4E-B0E3-FE06-8BBA6454C080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171" y="3743140"/>
                    <a:ext cx="3742630" cy="16644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00148 : 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3200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00151 :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3200" b="0" i="1" baseline="-2500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00155 :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3200" b="0" i="1" baseline="-2500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1620954-4A4E-B0E3-FE06-8BBA6454C0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8171" y="3743140"/>
                    <a:ext cx="3742630" cy="166449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1186" t="-217424" b="-309848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018A6DB-F24D-4313-EFA0-A61B4689E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1790" y="3907072"/>
                <a:ext cx="449444" cy="1500564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3C52CDB-75AC-9388-F2C6-154DE57D1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800" y="4114800"/>
                <a:ext cx="4494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9EBF490-8EFC-2C1E-D654-53CA00A0E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7556" y="4648200"/>
                <a:ext cx="4494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6D6EC0A-3892-19DA-B06F-9A978A37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5922" y="5181600"/>
                <a:ext cx="4494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6790B9C-8681-0F1E-36E9-A31B14BA9246}"/>
                      </a:ext>
                    </a:extLst>
                  </p:cNvPr>
                  <p:cNvSpPr txBox="1"/>
                  <p:nvPr/>
                </p:nvSpPr>
                <p:spPr>
                  <a:xfrm>
                    <a:off x="7726520" y="3846671"/>
                    <a:ext cx="3742630" cy="16644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148 :  “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𝑀𝑟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49 :”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𝑀𝑟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50 :”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𝑀𝑟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6790B9C-8681-0F1E-36E9-A31B14BA9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6520" y="3846671"/>
                    <a:ext cx="3742630" cy="16644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5878" t="-217424" b="-309848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B480A4F-AEE4-3836-9A86-74B71894C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2864" y="4145519"/>
                <a:ext cx="10479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09A2655-5029-1521-090D-0A6247E7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0620" y="4678919"/>
                <a:ext cx="1040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9438009-0015-693C-2120-F6642A0B6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8986" y="5212319"/>
                <a:ext cx="1051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06E202-BFE9-1A1D-3A0F-837D00ED5A15}"/>
                  </a:ext>
                </a:extLst>
              </p:cNvPr>
              <p:cNvSpPr txBox="1"/>
              <p:nvPr/>
            </p:nvSpPr>
            <p:spPr>
              <a:xfrm>
                <a:off x="5888834" y="5681545"/>
                <a:ext cx="1153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E" dirty="0"/>
                  <a:t>Raw data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9626114-17F3-4BCC-D468-7AF4D588D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5489" y="5343340"/>
                <a:ext cx="216965" cy="381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E3438AF-E33F-D2C4-D5D4-93FFF18D75DB}"/>
                </a:ext>
              </a:extLst>
            </p:cNvPr>
            <p:cNvGrpSpPr/>
            <p:nvPr/>
          </p:nvGrpSpPr>
          <p:grpSpPr>
            <a:xfrm>
              <a:off x="5711238" y="5636526"/>
              <a:ext cx="5540113" cy="1675421"/>
              <a:chOff x="5711238" y="5636526"/>
              <a:chExt cx="5540113" cy="1675421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555305-1FFC-D380-34AD-762471DE3DEE}"/>
                  </a:ext>
                </a:extLst>
              </p:cNvPr>
              <p:cNvSpPr txBox="1"/>
              <p:nvPr/>
            </p:nvSpPr>
            <p:spPr>
              <a:xfrm>
                <a:off x="5716809" y="5637582"/>
                <a:ext cx="1153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E" dirty="0">
                    <a:solidFill>
                      <a:srgbClr val="0070C0"/>
                    </a:solidFill>
                  </a:rPr>
                  <a:t>Record 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6053B3-9132-3AD6-9C23-11DD011DDCA0}"/>
                  </a:ext>
                </a:extLst>
              </p:cNvPr>
              <p:cNvSpPr txBox="1"/>
              <p:nvPr/>
            </p:nvSpPr>
            <p:spPr>
              <a:xfrm>
                <a:off x="5711238" y="6134782"/>
                <a:ext cx="1153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E" dirty="0">
                    <a:solidFill>
                      <a:srgbClr val="0070C0"/>
                    </a:solidFill>
                  </a:rPr>
                  <a:t>Record 2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A04B80-70FF-3B0A-8C8D-89964E3D2742}"/>
                  </a:ext>
                </a:extLst>
              </p:cNvPr>
              <p:cNvSpPr txBox="1"/>
              <p:nvPr/>
            </p:nvSpPr>
            <p:spPr>
              <a:xfrm>
                <a:off x="5732908" y="6651461"/>
                <a:ext cx="1153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E" dirty="0">
                    <a:solidFill>
                      <a:srgbClr val="0070C0"/>
                    </a:solidFill>
                  </a:rPr>
                  <a:t>Record 3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13A139C5-6A65-A0D3-BA33-AD6A3461B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035" t="17708" r="53837" b="61934"/>
              <a:stretch/>
            </p:blipFill>
            <p:spPr>
              <a:xfrm>
                <a:off x="10255286" y="5636526"/>
                <a:ext cx="996065" cy="16754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77605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83738C2-38DD-E64A-6D4B-85E1DBDA7F76}"/>
              </a:ext>
            </a:extLst>
          </p:cNvPr>
          <p:cNvGrpSpPr/>
          <p:nvPr/>
        </p:nvGrpSpPr>
        <p:grpSpPr>
          <a:xfrm>
            <a:off x="775878" y="1969562"/>
            <a:ext cx="7514848" cy="3609017"/>
            <a:chOff x="775878" y="1969562"/>
            <a:chExt cx="7514848" cy="36090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F96F52-BC43-8FEA-020F-584464D418A5}"/>
                </a:ext>
              </a:extLst>
            </p:cNvPr>
            <p:cNvGrpSpPr/>
            <p:nvPr/>
          </p:nvGrpSpPr>
          <p:grpSpPr>
            <a:xfrm>
              <a:off x="775878" y="1969562"/>
              <a:ext cx="6539322" cy="3609017"/>
              <a:chOff x="775878" y="1969562"/>
              <a:chExt cx="6539322" cy="360901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EE2A0D2-6CD4-26C5-0DC8-90DBF902A55D}"/>
                  </a:ext>
                </a:extLst>
              </p:cNvPr>
              <p:cNvGrpSpPr/>
              <p:nvPr/>
            </p:nvGrpSpPr>
            <p:grpSpPr>
              <a:xfrm>
                <a:off x="775878" y="2744179"/>
                <a:ext cx="6539322" cy="1675421"/>
                <a:chOff x="4554046" y="5587668"/>
                <a:chExt cx="5802112" cy="1675421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FC32D0B-369F-4C52-99C5-4CA6A46B2A19}"/>
                    </a:ext>
                  </a:extLst>
                </p:cNvPr>
                <p:cNvGrpSpPr/>
                <p:nvPr/>
              </p:nvGrpSpPr>
              <p:grpSpPr>
                <a:xfrm>
                  <a:off x="4554046" y="5749279"/>
                  <a:ext cx="2894898" cy="771005"/>
                  <a:chOff x="5916817" y="3923242"/>
                  <a:chExt cx="2894898" cy="771005"/>
                </a:xfrm>
              </p:grpSpPr>
              <p:pic>
                <p:nvPicPr>
                  <p:cNvPr id="14" name="Picture 13">
                    <a:extLst>
                      <a:ext uri="{FF2B5EF4-FFF2-40B4-BE49-F238E27FC236}">
                        <a16:creationId xmlns:a16="http://schemas.microsoft.com/office/drawing/2014/main" id="{2018A6DB-F24D-4313-EFA0-A61B4689E2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-13956" b="73232"/>
                  <a:stretch/>
                </p:blipFill>
                <p:spPr>
                  <a:xfrm>
                    <a:off x="5916817" y="3923242"/>
                    <a:ext cx="983096" cy="771005"/>
                  </a:xfrm>
                  <a:prstGeom prst="rect">
                    <a:avLst/>
                  </a:prstGeom>
                </p:spPr>
              </p:pic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CB480A4F-AEE4-3836-9A86-74B71894C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34410" y="4380148"/>
                    <a:ext cx="1977305" cy="8589"/>
                  </a:xfrm>
                  <a:prstGeom prst="straightConnector1">
                    <a:avLst/>
                  </a:prstGeom>
                  <a:ln w="571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E3438AF-E33F-D2C4-D5D4-93FFF18D75DB}"/>
                    </a:ext>
                  </a:extLst>
                </p:cNvPr>
                <p:cNvGrpSpPr/>
                <p:nvPr/>
              </p:nvGrpSpPr>
              <p:grpSpPr>
                <a:xfrm>
                  <a:off x="5421314" y="5587668"/>
                  <a:ext cx="4934844" cy="1675421"/>
                  <a:chOff x="5421314" y="5587668"/>
                  <a:chExt cx="4934844" cy="1675421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C555305-1FFC-D380-34AD-762471DE3DE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1314" y="6278598"/>
                    <a:ext cx="1559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E" sz="2400" dirty="0">
                        <a:solidFill>
                          <a:srgbClr val="0070C0"/>
                        </a:solidFill>
                      </a:rPr>
                      <a:t>Record 1</a:t>
                    </a:r>
                  </a:p>
                </p:txBody>
              </p:sp>
              <p:pic>
                <p:nvPicPr>
                  <p:cNvPr id="41" name="Picture 40">
                    <a:extLst>
                      <a:ext uri="{FF2B5EF4-FFF2-40B4-BE49-F238E27FC236}">
                        <a16:creationId xmlns:a16="http://schemas.microsoft.com/office/drawing/2014/main" id="{13A139C5-6A65-A0D3-BA33-AD6A3461B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035" t="17708" r="53837" b="61934"/>
                  <a:stretch/>
                </p:blipFill>
                <p:spPr>
                  <a:xfrm>
                    <a:off x="9360093" y="5587668"/>
                    <a:ext cx="996065" cy="1675421"/>
                  </a:xfrm>
                  <a:prstGeom prst="rect">
                    <a:avLst/>
                  </a:prstGeom>
                </p:spPr>
              </p:pic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A9DC3FE7-F2E0-8040-2FF3-9D6EFA9B20E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9057" y="2581047"/>
                    <a:ext cx="217356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AE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148 :  “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”</m:t>
                              </m:r>
                            </m:e>
                          </m:d>
                        </m:oMath>
                      </m:oMathPara>
                    </a14:m>
                    <a:endParaRPr lang="en-AE" sz="2400" dirty="0"/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A9DC3FE7-F2E0-8040-2FF3-9D6EFA9B20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9057" y="2581047"/>
                    <a:ext cx="217356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667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A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607BD1B-852E-05E8-C2CA-D7B06202B3FF}"/>
                  </a:ext>
                </a:extLst>
              </p:cNvPr>
              <p:cNvSpPr/>
              <p:nvPr/>
            </p:nvSpPr>
            <p:spPr>
              <a:xfrm>
                <a:off x="4038600" y="1969562"/>
                <a:ext cx="1219200" cy="3059638"/>
              </a:xfrm>
              <a:prstGeom prst="roundRect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E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8667C9-3B4C-7D5F-E6D8-76A877B820DB}"/>
                  </a:ext>
                </a:extLst>
              </p:cNvPr>
              <p:cNvSpPr txBox="1"/>
              <p:nvPr/>
            </p:nvSpPr>
            <p:spPr>
              <a:xfrm rot="16200000">
                <a:off x="3650212" y="3158046"/>
                <a:ext cx="19818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E" sz="3200" dirty="0"/>
                  <a:t>Partitioner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4422D5-EFC7-EE72-ED6C-8715564A80F7}"/>
                  </a:ext>
                </a:extLst>
              </p:cNvPr>
              <p:cNvSpPr txBox="1"/>
              <p:nvPr/>
            </p:nvSpPr>
            <p:spPr>
              <a:xfrm>
                <a:off x="3762061" y="5116914"/>
                <a:ext cx="17581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E" sz="2400" dirty="0">
                    <a:solidFill>
                      <a:srgbClr val="0070C0"/>
                    </a:solidFill>
                  </a:rPr>
                  <a:t>Hash logic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6B75FAA-39BC-5DA3-258C-D6F69CDF7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380" y="3124200"/>
                <a:ext cx="96902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098BB0-E072-19B5-49F4-E03526140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9380" y="4038600"/>
                <a:ext cx="96902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6B2918-1A54-98AC-E625-740B22B9277E}"/>
                </a:ext>
              </a:extLst>
            </p:cNvPr>
            <p:cNvSpPr txBox="1"/>
            <p:nvPr/>
          </p:nvSpPr>
          <p:spPr>
            <a:xfrm>
              <a:off x="6888995" y="2960579"/>
              <a:ext cx="14017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</a:rPr>
                <a:t>I</a:t>
              </a:r>
              <a:r>
                <a:rPr lang="en-AE" sz="2400" dirty="0">
                  <a:solidFill>
                    <a:srgbClr val="0070C0"/>
                  </a:solidFill>
                </a:rPr>
                <a:t>d = 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C4D4EF-DE00-C0D1-39CD-F7949783CEF0}"/>
                </a:ext>
              </a:extLst>
            </p:cNvPr>
            <p:cNvSpPr txBox="1"/>
            <p:nvPr/>
          </p:nvSpPr>
          <p:spPr>
            <a:xfrm>
              <a:off x="7028548" y="3775961"/>
              <a:ext cx="1122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</a:rPr>
                <a:t>I</a:t>
              </a:r>
              <a:r>
                <a:rPr lang="en-AE" sz="2400" dirty="0">
                  <a:solidFill>
                    <a:srgbClr val="0070C0"/>
                  </a:solidFill>
                </a:rPr>
                <a:t>d = 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1006A26-FA80-A695-D9A7-9C21405C70DD}"/>
              </a:ext>
            </a:extLst>
          </p:cNvPr>
          <p:cNvSpPr txBox="1"/>
          <p:nvPr/>
        </p:nvSpPr>
        <p:spPr>
          <a:xfrm>
            <a:off x="817517" y="5725190"/>
            <a:ext cx="121429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Hash (key) = key % total number of reducers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E.g., key = 148 then 148 % 2 = 0 </a:t>
            </a:r>
            <a:r>
              <a:rPr lang="en-US" sz="3200" dirty="0">
                <a:solidFill>
                  <a:srgbClr val="00B050"/>
                </a:solidFill>
                <a:sym typeface="Wingdings" pitchFamily="2" charset="2"/>
              </a:rPr>
              <a:t> Record I will be processed on R1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9EDD8-80F7-3BFA-1408-6CAFBF9D16CA}"/>
              </a:ext>
            </a:extLst>
          </p:cNvPr>
          <p:cNvSpPr txBox="1"/>
          <p:nvPr/>
        </p:nvSpPr>
        <p:spPr>
          <a:xfrm>
            <a:off x="746554" y="6747612"/>
            <a:ext cx="12142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Record II will be processed on ___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96AED3-2BC3-38B1-81EA-90CBF8CD7851}"/>
              </a:ext>
            </a:extLst>
          </p:cNvPr>
          <p:cNvSpPr txBox="1"/>
          <p:nvPr/>
        </p:nvSpPr>
        <p:spPr>
          <a:xfrm>
            <a:off x="5791200" y="6781800"/>
            <a:ext cx="1758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3200" dirty="0">
                <a:solidFill>
                  <a:srgbClr val="0070C0"/>
                </a:solidFill>
              </a:rPr>
              <a:t>R2</a:t>
            </a:r>
            <a:endParaRPr lang="en-A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7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1020954" y="3689728"/>
            <a:ext cx="12142955" cy="369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It arranges the data for each key on an individual reducer.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Before assigning job to the reducer, records are collected and arranged together.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Same key related data may be present on multiple mapper tasks.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It is required to be together for better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676400"/>
            <a:ext cx="10981673" cy="2264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E3322A-AEE2-04DE-EAE1-820741369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9" t="29397" r="24224" b="57269"/>
          <a:stretch/>
        </p:blipFill>
        <p:spPr>
          <a:xfrm>
            <a:off x="8229600" y="2165728"/>
            <a:ext cx="1082492" cy="10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53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676400"/>
            <a:ext cx="10981673" cy="226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E7610-6F80-6104-D3CC-7E413E40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05" t="32065" r="13581" b="61062"/>
          <a:stretch/>
        </p:blipFill>
        <p:spPr>
          <a:xfrm>
            <a:off x="9448800" y="2407738"/>
            <a:ext cx="10668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8B0B3-A183-5EF7-E2B1-CCC84CDB1DE4}"/>
              </a:ext>
            </a:extLst>
          </p:cNvPr>
          <p:cNvSpPr txBox="1"/>
          <p:nvPr/>
        </p:nvSpPr>
        <p:spPr>
          <a:xfrm>
            <a:off x="1416326" y="3981502"/>
            <a:ext cx="121429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receives the data from the mapper tasks and generate the resulting output.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84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676400"/>
            <a:ext cx="10981673" cy="2264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8B0B3-A183-5EF7-E2B1-CCC84CDB1DE4}"/>
              </a:ext>
            </a:extLst>
          </p:cNvPr>
          <p:cNvSpPr txBox="1"/>
          <p:nvPr/>
        </p:nvSpPr>
        <p:spPr>
          <a:xfrm>
            <a:off x="1416326" y="3981502"/>
            <a:ext cx="12142955" cy="1913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Reducers’ output needs the reverse process.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Write the data in the desirable format in HDFS.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1C7CD5-DAC4-5AF9-266F-46D18D6B7F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59" t="22956" r="7296" b="49796"/>
          <a:stretch/>
        </p:blipFill>
        <p:spPr>
          <a:xfrm>
            <a:off x="10515600" y="1690564"/>
            <a:ext cx="685800" cy="21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8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20954" y="1676400"/>
            <a:ext cx="10981673" cy="2264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8B0B3-A183-5EF7-E2B1-CCC84CDB1DE4}"/>
              </a:ext>
            </a:extLst>
          </p:cNvPr>
          <p:cNvSpPr txBox="1"/>
          <p:nvPr/>
        </p:nvSpPr>
        <p:spPr>
          <a:xfrm>
            <a:off x="1416326" y="3981502"/>
            <a:ext cx="12142955" cy="92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Generate the reference for the output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53B9B4-EF0F-265A-1C60-BF310F7F6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83" t="23228" r="2254" b="52383"/>
          <a:stretch/>
        </p:blipFill>
        <p:spPr>
          <a:xfrm>
            <a:off x="11277600" y="1712343"/>
            <a:ext cx="457201" cy="18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9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FA960E-292B-FB90-60EE-D35D823B6263}"/>
              </a:ext>
            </a:extLst>
          </p:cNvPr>
          <p:cNvSpPr txBox="1"/>
          <p:nvPr/>
        </p:nvSpPr>
        <p:spPr>
          <a:xfrm>
            <a:off x="478192" y="1908111"/>
            <a:ext cx="6629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Word count example in map-reduce.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Count the frequency of each word written in the </a:t>
            </a:r>
            <a:r>
              <a:rPr lang="en-US" sz="2800" dirty="0" err="1"/>
              <a:t>input_file.txt</a:t>
            </a:r>
            <a:r>
              <a:rPr lang="en-US" sz="2800" dirty="0"/>
              <a:t>.</a:t>
            </a:r>
          </a:p>
          <a:p>
            <a:endParaRPr lang="en-A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AEAF91-D17C-2D10-0321-4BEE6E12E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63" y="2879185"/>
            <a:ext cx="7772400" cy="39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68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2057400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MAP Reduce: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5DE0A-9965-1BEC-CE3E-5390C8C7FA24}"/>
              </a:ext>
            </a:extLst>
          </p:cNvPr>
          <p:cNvSpPr txBox="1"/>
          <p:nvPr/>
        </p:nvSpPr>
        <p:spPr>
          <a:xfrm>
            <a:off x="843455" y="2829996"/>
            <a:ext cx="1203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a kind of concept in the big data processing or parallel computing.</a:t>
            </a:r>
          </a:p>
        </p:txBody>
      </p:sp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1C03CA-F287-2EDF-F9E5-EE548633809F}"/>
              </a:ext>
            </a:extLst>
          </p:cNvPr>
          <p:cNvSpPr txBox="1"/>
          <p:nvPr/>
        </p:nvSpPr>
        <p:spPr>
          <a:xfrm>
            <a:off x="842962" y="3852921"/>
            <a:ext cx="1203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has two phases: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Map phase.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Reduce Phase.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7679E-54E3-00EC-2E5B-46B524E91E27}"/>
              </a:ext>
            </a:extLst>
          </p:cNvPr>
          <p:cNvSpPr txBox="1"/>
          <p:nvPr/>
        </p:nvSpPr>
        <p:spPr>
          <a:xfrm>
            <a:off x="381000" y="5447286"/>
            <a:ext cx="12649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Map phase:  Read blocks of data and generate output in the form of key-value pair.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CCA7F-9E9C-27CB-CF0F-C5B943C75747}"/>
              </a:ext>
            </a:extLst>
          </p:cNvPr>
          <p:cNvSpPr txBox="1"/>
          <p:nvPr/>
        </p:nvSpPr>
        <p:spPr>
          <a:xfrm>
            <a:off x="381000" y="6524504"/>
            <a:ext cx="12649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Reduce Phase: Reads key-value generated by the Mapper and aggregate the results. Final result will also be in key-value format.</a:t>
            </a:r>
          </a:p>
        </p:txBody>
      </p:sp>
    </p:spTree>
    <p:extLst>
      <p:ext uri="{BB962C8B-B14F-4D97-AF65-F5344CB8AC3E}">
        <p14:creationId xmlns:p14="http://schemas.microsoft.com/office/powerpoint/2010/main" val="891123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1EA81-D605-B099-A080-5B7B19417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92" y="1737447"/>
            <a:ext cx="11484428" cy="627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0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412489"/>
            <a:ext cx="13106400" cy="2711193"/>
          </a:xfrm>
        </p:spPr>
        <p:txBody>
          <a:bodyPr rtlCol="0">
            <a:normAutofit/>
          </a:bodyPr>
          <a:lstStyle/>
          <a:p>
            <a:pPr defTabSz="856939">
              <a:defRPr/>
            </a:pPr>
            <a:r>
              <a:rPr lang="en-US" altLang="en-US" sz="7200" dirty="0">
                <a:latin typeface="+mn-lt"/>
                <a:ea typeface="+mn-ea"/>
                <a:cs typeface="+mn-cs"/>
              </a:rPr>
              <a:t>            End of Hadoop</a:t>
            </a:r>
          </a:p>
        </p:txBody>
      </p:sp>
      <p:pic>
        <p:nvPicPr>
          <p:cNvPr id="5" name="Picture 4" descr="E:\Images\elephant_sq - Copy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12489"/>
            <a:ext cx="3041626" cy="23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2057400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MAP Reduce:</a:t>
            </a:r>
          </a:p>
        </p:txBody>
      </p:sp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124351-FC5C-8B8B-62A1-A001ACFEF3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2" b="26192"/>
          <a:stretch/>
        </p:blipFill>
        <p:spPr>
          <a:xfrm>
            <a:off x="1981200" y="2950456"/>
            <a:ext cx="11257834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1737447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MAP Reduce Execution Flow:</a:t>
            </a:r>
          </a:p>
        </p:txBody>
      </p:sp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57546-BAD0-9222-DAB8-AE4A60CCC8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676399" y="2459469"/>
            <a:ext cx="10981673" cy="2264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7CD68-3A4A-66AF-F74E-23A5BA328362}"/>
              </a:ext>
            </a:extLst>
          </p:cNvPr>
          <p:cNvSpPr txBox="1"/>
          <p:nvPr/>
        </p:nvSpPr>
        <p:spPr>
          <a:xfrm>
            <a:off x="914401" y="5322604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parallel computation, we send our code to the cluster</a:t>
            </a:r>
          </a:p>
        </p:txBody>
      </p:sp>
    </p:spTree>
    <p:extLst>
      <p:ext uri="{BB962C8B-B14F-4D97-AF65-F5344CB8AC3E}">
        <p14:creationId xmlns:p14="http://schemas.microsoft.com/office/powerpoint/2010/main" val="516970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1737447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MAP Reduce Execution Flow:</a:t>
            </a:r>
          </a:p>
        </p:txBody>
      </p:sp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DF2B72-9484-5D69-F50D-B36F593E8C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8" r="21408" b="7623"/>
          <a:stretch/>
        </p:blipFill>
        <p:spPr>
          <a:xfrm>
            <a:off x="1981201" y="2459468"/>
            <a:ext cx="8153399" cy="5492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0086B-EAEA-FDFB-E299-FAFB28CB93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23" t="17458" r="-1" b="66199"/>
          <a:stretch/>
        </p:blipFill>
        <p:spPr>
          <a:xfrm>
            <a:off x="9982200" y="2459468"/>
            <a:ext cx="2373405" cy="11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8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3ED81-ABB4-0A89-3079-92103E4AEF2A}"/>
              </a:ext>
            </a:extLst>
          </p:cNvPr>
          <p:cNvSpPr txBox="1"/>
          <p:nvPr/>
        </p:nvSpPr>
        <p:spPr>
          <a:xfrm>
            <a:off x="838200" y="1737447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How many mapper task will be created?</a:t>
            </a:r>
          </a:p>
        </p:txBody>
      </p:sp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10A86B-A650-00EE-EED4-CE0CC4D0F3D2}"/>
              </a:ext>
            </a:extLst>
          </p:cNvPr>
          <p:cNvSpPr txBox="1"/>
          <p:nvPr/>
        </p:nvSpPr>
        <p:spPr>
          <a:xfrm>
            <a:off x="838200" y="2454706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equivalent to the number of blocks of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DD6DA-40A4-86B5-9C18-1E2D128EFD5C}"/>
              </a:ext>
            </a:extLst>
          </p:cNvPr>
          <p:cNvSpPr txBox="1"/>
          <p:nvPr/>
        </p:nvSpPr>
        <p:spPr>
          <a:xfrm>
            <a:off x="2514600" y="3171964"/>
            <a:ext cx="1036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Note: The number of blocks are only the original ones not the replicated ones.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D82C-4D33-801E-FFA1-445239BF9074}"/>
              </a:ext>
            </a:extLst>
          </p:cNvPr>
          <p:cNvSpPr txBox="1"/>
          <p:nvPr/>
        </p:nvSpPr>
        <p:spPr>
          <a:xfrm>
            <a:off x="838200" y="3822412"/>
            <a:ext cx="1203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we have a huge amount of data and we want to achieve better performance. So, we must put the optimized number of reducer to load the balance properly.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CAB31-1F0D-1D04-194A-9E12D91B034C}"/>
              </a:ext>
            </a:extLst>
          </p:cNvPr>
          <p:cNvSpPr txBox="1"/>
          <p:nvPr/>
        </p:nvSpPr>
        <p:spPr>
          <a:xfrm>
            <a:off x="838200" y="5579565"/>
            <a:ext cx="1203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we have 1 reducer then the job takes too much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838200" y="6322308"/>
            <a:ext cx="12039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choose the optimized number of reducer, various parameters are required to consider.</a:t>
            </a:r>
          </a:p>
        </p:txBody>
      </p:sp>
    </p:spTree>
    <p:extLst>
      <p:ext uri="{BB962C8B-B14F-4D97-AF65-F5344CB8AC3E}">
        <p14:creationId xmlns:p14="http://schemas.microsoft.com/office/powerpoint/2010/main" val="1998516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/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600075" y="1981200"/>
            <a:ext cx="120396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choose the optimized number of reducer, various parameters are required to consider.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B050"/>
                </a:solidFill>
              </a:rPr>
              <a:t>Amount of data get process.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B050"/>
                </a:solidFill>
              </a:rPr>
              <a:t>Machine specification</a:t>
            </a:r>
          </a:p>
          <a:p>
            <a:pPr marL="1371600" lvl="2" indent="-457200">
              <a:buFont typeface="Wingdings" pitchFamily="2" charset="2"/>
              <a:buChar char="§"/>
            </a:pPr>
            <a:r>
              <a:rPr lang="en-US" sz="2800" dirty="0">
                <a:solidFill>
                  <a:srgbClr val="00B050"/>
                </a:solidFill>
              </a:rPr>
              <a:t>Bandwidth.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67EDC-8219-0CAB-9A74-59F688A66950}"/>
              </a:ext>
            </a:extLst>
          </p:cNvPr>
          <p:cNvSpPr txBox="1"/>
          <p:nvPr/>
        </p:nvSpPr>
        <p:spPr>
          <a:xfrm>
            <a:off x="677431" y="4791432"/>
            <a:ext cx="124289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Hadoop / Map-reduce will smartly choose the right number of reducer for a particular job.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386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1752601" y="2821276"/>
            <a:ext cx="111918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Simply the file or reference for the data that is stored in HDFS.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C897F-12DE-872E-D920-5179466702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r="93061" b="47857"/>
          <a:stretch/>
        </p:blipFill>
        <p:spPr>
          <a:xfrm>
            <a:off x="990600" y="1981199"/>
            <a:ext cx="762001" cy="2264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990600" y="1981200"/>
            <a:ext cx="10981673" cy="2264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11D18F-5FD2-617E-A454-591D68AADA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t="22956" r="86423" b="47857"/>
          <a:stretch/>
        </p:blipFill>
        <p:spPr>
          <a:xfrm>
            <a:off x="1752601" y="4627127"/>
            <a:ext cx="761999" cy="2264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8AA6A-63DA-EC90-EEF1-87E0891BAA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57927" y="4617559"/>
            <a:ext cx="10981673" cy="22649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971D0-E71D-CCB3-E1AF-D9AB1110308E}"/>
              </a:ext>
            </a:extLst>
          </p:cNvPr>
          <p:cNvSpPr txBox="1"/>
          <p:nvPr/>
        </p:nvSpPr>
        <p:spPr>
          <a:xfrm>
            <a:off x="2448188" y="4549716"/>
            <a:ext cx="115855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big data, some kind of compressed file format are very popular e.g., CSV, JSON, AVRO, Parquet and ORC.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need to define the format in which data is stored in HDFS.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Define how these input files are read from the 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to serialize and </a:t>
            </a:r>
            <a:r>
              <a:rPr lang="en-US" sz="3200" dirty="0" err="1"/>
              <a:t>desearlize</a:t>
            </a:r>
            <a:r>
              <a:rPr lang="en-US" sz="3200" dirty="0"/>
              <a:t> them properly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528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441" y="228600"/>
            <a:ext cx="13167360" cy="1371600"/>
          </a:xfrm>
        </p:spPr>
        <p:txBody>
          <a:bodyPr/>
          <a:lstStyle/>
          <a:p>
            <a:r>
              <a:rPr lang="en-US" dirty="0"/>
              <a:t>Map-Reduce</a:t>
            </a:r>
          </a:p>
        </p:txBody>
      </p:sp>
      <p:pic>
        <p:nvPicPr>
          <p:cNvPr id="4100" name="Picture 4" descr="http://infospace.ischool.syr.edu/files/2014/12/952fc26af9244c575b2ce416ed3f7d69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6CCFF6"/>
              </a:clrFrom>
              <a:clrTo>
                <a:srgbClr val="6C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7336718"/>
            <a:ext cx="1840291" cy="8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D:\Anish_Training_Data\Images\tech-logo\Hadoop\hive_logo_medium.jpg">
            <a:extLst>
              <a:ext uri="{FF2B5EF4-FFF2-40B4-BE49-F238E27FC236}">
                <a16:creationId xmlns:a16="http://schemas.microsoft.com/office/drawing/2014/main" id="{2B052F57-6B14-32C9-B170-F692BB8C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31" y="365847"/>
            <a:ext cx="3573144" cy="109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859D6-D0E7-C379-CEE2-079E82615B1F}"/>
              </a:ext>
            </a:extLst>
          </p:cNvPr>
          <p:cNvSpPr txBox="1"/>
          <p:nvPr/>
        </p:nvSpPr>
        <p:spPr>
          <a:xfrm>
            <a:off x="2645026" y="3272000"/>
            <a:ext cx="1119187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Logical representation of the data, which will be processed by an individual mapper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mapper task is created for each input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equivalent to the number of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like a reference to the original block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883A3-2B89-7350-16E3-1228B76F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b="47857"/>
          <a:stretch/>
        </p:blipFill>
        <p:spPr>
          <a:xfrm>
            <a:off x="1057926" y="1908571"/>
            <a:ext cx="10981673" cy="2264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1101A-E67E-3FAD-3A3A-AA3E1DB834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t="28944" r="76238" b="57642"/>
          <a:stretch/>
        </p:blipFill>
        <p:spPr>
          <a:xfrm>
            <a:off x="2452501" y="2362200"/>
            <a:ext cx="1219200" cy="1040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B116E7-19D0-F7BE-0FF1-641C3FC342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7" t="20457" r="28268" b="22885"/>
          <a:stretch/>
        </p:blipFill>
        <p:spPr>
          <a:xfrm>
            <a:off x="4602405" y="5845302"/>
            <a:ext cx="3892714" cy="23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02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9553c3dd5f3454193f720fc4ea1afeef134f5a"/>
</p:tagLst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{82199B00-414A-2640-8C87-B9AA00AA9FAE}tf10001120</Template>
  <TotalTime>16611</TotalTime>
  <Words>671</Words>
  <Application>Microsoft Macintosh PowerPoint</Application>
  <PresentationFormat>Custom</PresentationFormat>
  <Paragraphs>95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Gill Sans MT</vt:lpstr>
      <vt:lpstr>Wingdings</vt:lpstr>
      <vt:lpstr>Parcel</vt:lpstr>
      <vt:lpstr>Hadoop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Map-Reduce</vt:lpstr>
      <vt:lpstr>            End of Hadoop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Rahul</dc:creator>
  <cp:lastModifiedBy>Abeer Irfan</cp:lastModifiedBy>
  <cp:revision>532</cp:revision>
  <dcterms:created xsi:type="dcterms:W3CDTF">2013-03-06T17:03:52Z</dcterms:created>
  <dcterms:modified xsi:type="dcterms:W3CDTF">2023-12-21T16:36:13Z</dcterms:modified>
</cp:coreProperties>
</file>