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</p:sldMasterIdLst>
  <p:notesMasterIdLst>
    <p:notesMasterId r:id="rId46"/>
  </p:notesMasterIdLst>
  <p:sldIdLst>
    <p:sldId id="256" r:id="rId2"/>
    <p:sldId id="332" r:id="rId3"/>
    <p:sldId id="383" r:id="rId4"/>
    <p:sldId id="401" r:id="rId5"/>
    <p:sldId id="386" r:id="rId6"/>
    <p:sldId id="387" r:id="rId7"/>
    <p:sldId id="388" r:id="rId8"/>
    <p:sldId id="390" r:id="rId9"/>
    <p:sldId id="391" r:id="rId10"/>
    <p:sldId id="364" r:id="rId11"/>
    <p:sldId id="393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339" r:id="rId22"/>
    <p:sldId id="394" r:id="rId23"/>
    <p:sldId id="412" r:id="rId24"/>
    <p:sldId id="413" r:id="rId25"/>
    <p:sldId id="414" r:id="rId26"/>
    <p:sldId id="415" r:id="rId27"/>
    <p:sldId id="416" r:id="rId28"/>
    <p:sldId id="418" r:id="rId29"/>
    <p:sldId id="419" r:id="rId30"/>
    <p:sldId id="420" r:id="rId31"/>
    <p:sldId id="417" r:id="rId32"/>
    <p:sldId id="398" r:id="rId33"/>
    <p:sldId id="337" r:id="rId34"/>
    <p:sldId id="338" r:id="rId35"/>
    <p:sldId id="399" r:id="rId36"/>
    <p:sldId id="373" r:id="rId37"/>
    <p:sldId id="374" r:id="rId38"/>
    <p:sldId id="375" r:id="rId39"/>
    <p:sldId id="376" r:id="rId40"/>
    <p:sldId id="400" r:id="rId41"/>
    <p:sldId id="378" r:id="rId42"/>
    <p:sldId id="379" r:id="rId43"/>
    <p:sldId id="380" r:id="rId44"/>
    <p:sldId id="381" r:id="rId45"/>
  </p:sldIdLst>
  <p:sldSz cx="14630400" cy="8229600"/>
  <p:notesSz cx="6858000" cy="9144000"/>
  <p:custDataLst>
    <p:tags r:id="rId4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23" autoAdjust="0"/>
    <p:restoredTop sz="96085" autoAdjust="0"/>
  </p:normalViewPr>
  <p:slideViewPr>
    <p:cSldViewPr>
      <p:cViewPr varScale="1">
        <p:scale>
          <a:sx n="67" d="100"/>
          <a:sy n="67" d="100"/>
        </p:scale>
        <p:origin x="1304" y="184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7F9C0BB-FEF1-431F-AF39-26BDFE60C55E}" type="datetimeFigureOut">
              <a:rPr lang="en-US"/>
              <a:pPr>
                <a:defRPr/>
              </a:pPr>
              <a:t>11/3/23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FC0C358-0826-481E-8784-0AB2726AD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80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52462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958974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265226" algn="l" defTabSz="1306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3918270" algn="l" defTabSz="1306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571314" algn="l" defTabSz="1306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224358" algn="l" defTabSz="1306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7F3228-DC49-4B9A-A408-62E2AC27584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900290" y="29453"/>
            <a:ext cx="10789920" cy="197510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56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09800"/>
            <a:ext cx="12039600" cy="5029199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63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8480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83734" y="1124712"/>
            <a:ext cx="1558330" cy="598017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7364" y="1124712"/>
            <a:ext cx="7438187" cy="598017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8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9480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920240" y="2864093"/>
            <a:ext cx="10789920" cy="197510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56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4233" y="5222958"/>
            <a:ext cx="8161934" cy="1518098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4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8295" y="3165653"/>
            <a:ext cx="5126125" cy="37223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05979" y="3165653"/>
            <a:ext cx="5124296" cy="37223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2644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0123" y="2776120"/>
            <a:ext cx="5124298" cy="844904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280" b="0" cap="all" spc="12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0123" y="3771900"/>
            <a:ext cx="5124298" cy="31161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5979" y="3771900"/>
            <a:ext cx="5104181" cy="31161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5979" y="2776120"/>
            <a:ext cx="5124298" cy="844904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280" b="0" cap="all" spc="12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4892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2929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65607" y="2692594"/>
            <a:ext cx="5383987" cy="136979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64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3296" y="965607"/>
            <a:ext cx="5779008" cy="6298387"/>
          </a:xfrm>
        </p:spPr>
        <p:txBody>
          <a:bodyPr>
            <a:normAutofit/>
          </a:bodyPr>
          <a:lstStyle>
            <a:lvl1pPr>
              <a:defRPr sz="2280">
                <a:solidFill>
                  <a:schemeClr val="tx1"/>
                </a:solidFill>
              </a:defRPr>
            </a:lvl1pPr>
            <a:lvl2pPr>
              <a:defRPr sz="1920">
                <a:solidFill>
                  <a:schemeClr val="tx1"/>
                </a:solidFill>
              </a:defRPr>
            </a:lvl2pPr>
            <a:lvl3pPr>
              <a:defRPr sz="1920">
                <a:solidFill>
                  <a:schemeClr val="tx1"/>
                </a:solidFill>
              </a:defRPr>
            </a:lvl3pPr>
            <a:lvl4pPr>
              <a:defRPr sz="1920">
                <a:solidFill>
                  <a:schemeClr val="tx1"/>
                </a:solidFill>
              </a:defRPr>
            </a:lvl4pPr>
            <a:lvl5pPr>
              <a:defRPr sz="1920">
                <a:solidFill>
                  <a:schemeClr val="tx1"/>
                </a:solidFill>
              </a:defRPr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682" y="4259902"/>
            <a:ext cx="4553712" cy="263284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11/3/23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65607" y="7483450"/>
            <a:ext cx="6149756" cy="384048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2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7315199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70227" y="2692594"/>
            <a:ext cx="5393998" cy="1361568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64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00" y="0"/>
            <a:ext cx="7322516" cy="82296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84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682" y="4259902"/>
            <a:ext cx="4553712" cy="26328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65607" y="7483450"/>
            <a:ext cx="6149756" cy="384048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3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677363" y="1157630"/>
            <a:ext cx="9275674" cy="142646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7363" y="3165653"/>
            <a:ext cx="9275674" cy="37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5715" y="7486579"/>
            <a:ext cx="3304495" cy="388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1" y="7483450"/>
            <a:ext cx="7081427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0706" y="7461504"/>
            <a:ext cx="438912" cy="438912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32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4" descr="E:\New Images\ppt-design\png\8e2fb93595079d63276a2c64f73e4804-clear-geometric-shapes-abstract-background.jpg">
            <a:extLst>
              <a:ext uri="{FF2B5EF4-FFF2-40B4-BE49-F238E27FC236}">
                <a16:creationId xmlns:a16="http://schemas.microsoft.com/office/drawing/2014/main" id="{A0342415-4C0C-90D3-D37F-A85E3E14525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08"/>
          <a:stretch/>
        </p:blipFill>
        <p:spPr bwMode="auto">
          <a:xfrm>
            <a:off x="3" y="-49694"/>
            <a:ext cx="14630398" cy="827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3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3360" kern="1200" cap="all" spc="24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4864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2296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9728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7160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75436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1781176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25933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quora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defTabSz="856939">
              <a:defRPr/>
            </a:pPr>
            <a:r>
              <a:rPr lang="en-US" altLang="en-US" sz="7200" dirty="0">
                <a:latin typeface="+mn-lt"/>
                <a:ea typeface="+mn-ea"/>
                <a:cs typeface="+mn-cs"/>
              </a:rPr>
              <a:t>Hadoop</a:t>
            </a:r>
          </a:p>
        </p:txBody>
      </p:sp>
      <p:pic>
        <p:nvPicPr>
          <p:cNvPr id="5" name="Picture 4" descr="E:\Images\elephant_sq - Copy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93" y="4655108"/>
            <a:ext cx="3041626" cy="267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Hadoop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1" y="2072640"/>
            <a:ext cx="12908280" cy="2346960"/>
          </a:xfrm>
        </p:spPr>
        <p:txBody>
          <a:bodyPr>
            <a:noAutofit/>
          </a:bodyPr>
          <a:lstStyle/>
          <a:p>
            <a:r>
              <a:rPr lang="en-US" altLang="en-US" sz="3200" b="0" dirty="0"/>
              <a:t>Open source framework written in Java</a:t>
            </a:r>
          </a:p>
          <a:p>
            <a:r>
              <a:rPr lang="en-US" sz="3200" b="0" dirty="0"/>
              <a:t>Inspired by Google's Map-Reduce programming model as well as its file system (GFS)</a:t>
            </a:r>
          </a:p>
          <a:p>
            <a:endParaRPr lang="en-US" sz="3200" b="0" dirty="0"/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4876801"/>
            <a:ext cx="5657850" cy="274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53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394595" y="1447800"/>
            <a:ext cx="2492605" cy="2545080"/>
            <a:chOff x="9394595" y="1447800"/>
            <a:chExt cx="2492605" cy="2545080"/>
          </a:xfrm>
        </p:grpSpPr>
        <p:sp>
          <p:nvSpPr>
            <p:cNvPr id="60" name="Up Arrow 59"/>
            <p:cNvSpPr/>
            <p:nvPr/>
          </p:nvSpPr>
          <p:spPr>
            <a:xfrm>
              <a:off x="10637444" y="2286000"/>
              <a:ext cx="91596" cy="17068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" tIns="73152" rIns="146304" bIns="73152"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394595" y="1447800"/>
              <a:ext cx="2492605" cy="886397"/>
            </a:xfrm>
            <a:prstGeom prst="rect">
              <a:avLst/>
            </a:prstGeom>
            <a:noFill/>
          </p:spPr>
          <p:txBody>
            <a:bodyPr wrap="none" lIns="146304" tIns="73152" rIns="146304" bIns="73152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Hadoop defeated</a:t>
              </a:r>
            </a:p>
            <a:p>
              <a:pPr algn="ctr"/>
              <a:r>
                <a:rPr lang="en-US" sz="2400" dirty="0">
                  <a:latin typeface="+mj-lt"/>
                </a:rPr>
                <a:t>Super computer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162532" y="4586630"/>
            <a:ext cx="2410468" cy="1280770"/>
            <a:chOff x="10162532" y="4586630"/>
            <a:chExt cx="2410468" cy="1280770"/>
          </a:xfrm>
        </p:grpSpPr>
        <p:sp>
          <p:nvSpPr>
            <p:cNvPr id="48" name="Down Arrow 47"/>
            <p:cNvSpPr/>
            <p:nvPr/>
          </p:nvSpPr>
          <p:spPr>
            <a:xfrm>
              <a:off x="11091064" y="4586630"/>
              <a:ext cx="80465" cy="44257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" tIns="73152" rIns="146304" bIns="73152"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162532" y="4981003"/>
              <a:ext cx="2410468" cy="886397"/>
            </a:xfrm>
            <a:prstGeom prst="rect">
              <a:avLst/>
            </a:prstGeom>
            <a:noFill/>
          </p:spPr>
          <p:txBody>
            <a:bodyPr wrap="none" lIns="146304" tIns="73152" rIns="146304" bIns="73152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Hadoop became </a:t>
              </a:r>
            </a:p>
            <a:p>
              <a:pPr algn="ctr"/>
              <a:r>
                <a:rPr lang="en-US" sz="2400" dirty="0">
                  <a:latin typeface="+mj-lt"/>
                </a:rPr>
                <a:t>top-level project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59545" y="4465208"/>
            <a:ext cx="3375255" cy="3182436"/>
            <a:chOff x="8359545" y="4465208"/>
            <a:chExt cx="3375255" cy="3182436"/>
          </a:xfrm>
        </p:grpSpPr>
        <p:sp>
          <p:nvSpPr>
            <p:cNvPr id="71" name="Down Arrow 70"/>
            <p:cNvSpPr/>
            <p:nvPr/>
          </p:nvSpPr>
          <p:spPr>
            <a:xfrm>
              <a:off x="10134600" y="4465208"/>
              <a:ext cx="110836" cy="23494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" tIns="73152" rIns="146304" bIns="73152"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59545" y="6553200"/>
              <a:ext cx="3375255" cy="1094444"/>
              <a:chOff x="8091729" y="6677956"/>
              <a:chExt cx="3375255" cy="1094444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8143510" y="6886003"/>
                <a:ext cx="3323474" cy="886397"/>
              </a:xfrm>
              <a:prstGeom prst="rect">
                <a:avLst/>
              </a:prstGeom>
              <a:noFill/>
            </p:spPr>
            <p:txBody>
              <a:bodyPr wrap="none" lIns="146304" tIns="73152" rIns="146304" bIns="73152" rtlCol="0">
                <a:spAutoFit/>
              </a:bodyPr>
              <a:lstStyle/>
              <a:p>
                <a:pPr lvl="1" algn="ctr"/>
                <a:r>
                  <a:rPr lang="en-US" sz="2400" dirty="0">
                    <a:latin typeface="+mj-lt"/>
                  </a:rPr>
                  <a:t>		launched Hive,</a:t>
                </a:r>
              </a:p>
              <a:p>
                <a:pPr algn="ctr"/>
                <a:r>
                  <a:rPr lang="en-US" sz="2400" dirty="0">
                    <a:latin typeface="+mj-lt"/>
                  </a:rPr>
                  <a:t>SQL Support for Hadoop</a:t>
                </a: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1729" y="6677956"/>
                <a:ext cx="1204088" cy="926002"/>
              </a:xfrm>
              <a:prstGeom prst="rect">
                <a:avLst/>
              </a:prstGeom>
            </p:spPr>
          </p:pic>
        </p:grpSp>
      </p:grpSp>
      <p:grpSp>
        <p:nvGrpSpPr>
          <p:cNvPr id="23" name="Group 22"/>
          <p:cNvGrpSpPr/>
          <p:nvPr/>
        </p:nvGrpSpPr>
        <p:grpSpPr>
          <a:xfrm>
            <a:off x="5486036" y="4495800"/>
            <a:ext cx="3999049" cy="1572197"/>
            <a:chOff x="5486036" y="4495800"/>
            <a:chExt cx="3999049" cy="1572197"/>
          </a:xfrm>
        </p:grpSpPr>
        <p:sp>
          <p:nvSpPr>
            <p:cNvPr id="51" name="Down Arrow 50"/>
            <p:cNvSpPr/>
            <p:nvPr/>
          </p:nvSpPr>
          <p:spPr>
            <a:xfrm>
              <a:off x="7421880" y="4495800"/>
              <a:ext cx="121920" cy="7393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" tIns="73152" rIns="146304" bIns="73152"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486036" y="5181600"/>
              <a:ext cx="3999049" cy="886397"/>
              <a:chOff x="5486036" y="5334000"/>
              <a:chExt cx="3999049" cy="886397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5486036" y="5334000"/>
                <a:ext cx="3971665" cy="886397"/>
              </a:xfrm>
              <a:prstGeom prst="rect">
                <a:avLst/>
              </a:prstGeom>
              <a:noFill/>
            </p:spPr>
            <p:txBody>
              <a:bodyPr wrap="none" lIns="146304" tIns="73152" rIns="146304" bIns="73152" rtlCol="0">
                <a:spAutoFit/>
              </a:bodyPr>
              <a:lstStyle/>
              <a:p>
                <a:pPr algn="ctr"/>
                <a:r>
                  <a:rPr lang="en-US" sz="2400" dirty="0">
                    <a:latin typeface="+mj-lt"/>
                  </a:rPr>
                  <a:t>Development of                   </a:t>
                </a:r>
              </a:p>
              <a:p>
                <a:pPr algn="ctr"/>
                <a:r>
                  <a:rPr lang="en-US" sz="2400" dirty="0">
                    <a:latin typeface="+mj-lt"/>
                  </a:rPr>
                  <a:t>started as </a:t>
                </a:r>
                <a:r>
                  <a:rPr lang="en-US" sz="2400" dirty="0" err="1">
                    <a:latin typeface="+mj-lt"/>
                  </a:rPr>
                  <a:t>Lucene</a:t>
                </a:r>
                <a:r>
                  <a:rPr lang="en-US" sz="2400" dirty="0">
                    <a:latin typeface="+mj-lt"/>
                  </a:rPr>
                  <a:t> sub-project</a:t>
                </a: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5808" y="5366447"/>
                <a:ext cx="1619277" cy="419394"/>
              </a:xfrm>
              <a:prstGeom prst="rect">
                <a:avLst/>
              </a:prstGeom>
            </p:spPr>
          </p:pic>
        </p:grpSp>
      </p:grpSp>
      <p:grpSp>
        <p:nvGrpSpPr>
          <p:cNvPr id="21" name="Group 20"/>
          <p:cNvGrpSpPr/>
          <p:nvPr/>
        </p:nvGrpSpPr>
        <p:grpSpPr>
          <a:xfrm>
            <a:off x="1902031" y="4814345"/>
            <a:ext cx="3305766" cy="1040292"/>
            <a:chOff x="1902031" y="4814345"/>
            <a:chExt cx="3305766" cy="1040292"/>
          </a:xfrm>
        </p:grpSpPr>
        <p:sp>
          <p:nvSpPr>
            <p:cNvPr id="52" name="Left-Right Arrow 51"/>
            <p:cNvSpPr/>
            <p:nvPr/>
          </p:nvSpPr>
          <p:spPr>
            <a:xfrm>
              <a:off x="2438400" y="4814345"/>
              <a:ext cx="1584960" cy="12491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" tIns="73152" rIns="146304" bIns="73152"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902031" y="4968240"/>
              <a:ext cx="3305766" cy="886397"/>
              <a:chOff x="1902031" y="4968240"/>
              <a:chExt cx="3305766" cy="886397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03046" y="4968240"/>
                <a:ext cx="3304751" cy="886397"/>
              </a:xfrm>
              <a:prstGeom prst="rect">
                <a:avLst/>
              </a:prstGeom>
              <a:noFill/>
            </p:spPr>
            <p:txBody>
              <a:bodyPr wrap="none" lIns="146304" tIns="73152" rIns="146304" bIns="73152" rtlCol="0">
                <a:spAutoFit/>
              </a:bodyPr>
              <a:lstStyle/>
              <a:p>
                <a:pPr algn="ctr"/>
                <a:r>
                  <a:rPr lang="en-US" sz="2400" dirty="0">
                    <a:latin typeface="+mj-lt"/>
                  </a:rPr>
                  <a:t>             published GFS &amp; </a:t>
                </a:r>
              </a:p>
              <a:p>
                <a:pPr algn="ctr"/>
                <a:r>
                  <a:rPr lang="en-US" sz="2400" dirty="0">
                    <a:latin typeface="+mj-lt"/>
                  </a:rPr>
                  <a:t>MapReduce papers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2031" y="5062664"/>
                <a:ext cx="1063592" cy="348444"/>
              </a:xfrm>
              <a:prstGeom prst="rect">
                <a:avLst/>
              </a:prstGeom>
            </p:spPr>
          </p:pic>
        </p:grpSp>
      </p:grpSp>
      <p:sp>
        <p:nvSpPr>
          <p:cNvPr id="2" name="Rectangle 1"/>
          <p:cNvSpPr/>
          <p:nvPr/>
        </p:nvSpPr>
        <p:spPr>
          <a:xfrm>
            <a:off x="487680" y="3992880"/>
            <a:ext cx="1341120" cy="60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dirty="0">
                <a:latin typeface="+mj-lt"/>
              </a:rPr>
              <a:t>2002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72640" y="3992880"/>
            <a:ext cx="1341120" cy="60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dirty="0">
                <a:latin typeface="+mj-lt"/>
              </a:rPr>
              <a:t>2003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42560" y="3992880"/>
            <a:ext cx="1341120" cy="60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dirty="0">
                <a:latin typeface="+mj-lt"/>
              </a:rPr>
              <a:t>2005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27520" y="3992880"/>
            <a:ext cx="1341120" cy="60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dirty="0">
                <a:latin typeface="+mj-lt"/>
              </a:rPr>
              <a:t>2006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97440" y="3992880"/>
            <a:ext cx="1341120" cy="60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dirty="0">
                <a:latin typeface="+mj-lt"/>
              </a:rPr>
              <a:t>2008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72384" y="2618803"/>
            <a:ext cx="3154710" cy="1124695"/>
            <a:chOff x="372384" y="2618803"/>
            <a:chExt cx="3154710" cy="1124695"/>
          </a:xfrm>
        </p:grpSpPr>
        <p:sp>
          <p:nvSpPr>
            <p:cNvPr id="42" name="Right Arrow 41"/>
            <p:cNvSpPr/>
            <p:nvPr/>
          </p:nvSpPr>
          <p:spPr>
            <a:xfrm>
              <a:off x="487680" y="3632662"/>
              <a:ext cx="2926080" cy="1108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" tIns="73152" rIns="146304" bIns="73152"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72384" y="2618803"/>
              <a:ext cx="3154710" cy="886397"/>
              <a:chOff x="372384" y="2618803"/>
              <a:chExt cx="3154710" cy="886397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372384" y="2618803"/>
                <a:ext cx="3154710" cy="886397"/>
              </a:xfrm>
              <a:prstGeom prst="rect">
                <a:avLst/>
              </a:prstGeom>
              <a:noFill/>
            </p:spPr>
            <p:txBody>
              <a:bodyPr wrap="none" lIns="146304" tIns="73152" rIns="146304" bIns="73152" rtlCol="0">
                <a:spAutoFit/>
              </a:bodyPr>
              <a:lstStyle/>
              <a:p>
                <a:pPr algn="ctr"/>
                <a:r>
                  <a:rPr lang="en-US" sz="2400" dirty="0">
                    <a:latin typeface="+mj-lt"/>
                  </a:rPr>
                  <a:t>    Doug Cutting started</a:t>
                </a:r>
              </a:p>
              <a:p>
                <a:pPr algn="ctr"/>
                <a:r>
                  <a:rPr lang="en-US" sz="2400" dirty="0">
                    <a:latin typeface="+mj-lt"/>
                  </a:rPr>
                  <a:t>working on         </a:t>
                </a: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4710" y="3036926"/>
                <a:ext cx="1018090" cy="3779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20" name="Group 19"/>
          <p:cNvGrpSpPr/>
          <p:nvPr/>
        </p:nvGrpSpPr>
        <p:grpSpPr>
          <a:xfrm>
            <a:off x="2945069" y="1411272"/>
            <a:ext cx="2849498" cy="2627328"/>
            <a:chOff x="2945069" y="1411272"/>
            <a:chExt cx="2849498" cy="2627328"/>
          </a:xfrm>
        </p:grpSpPr>
        <p:sp>
          <p:nvSpPr>
            <p:cNvPr id="43" name="Up Arrow 42"/>
            <p:cNvSpPr/>
            <p:nvPr/>
          </p:nvSpPr>
          <p:spPr>
            <a:xfrm>
              <a:off x="4277780" y="2597727"/>
              <a:ext cx="100760" cy="144087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" tIns="73152" rIns="146304" bIns="73152"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945069" y="1411272"/>
              <a:ext cx="2849498" cy="1255728"/>
              <a:chOff x="2945069" y="1411272"/>
              <a:chExt cx="2849498" cy="125572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2945069" y="1411272"/>
                <a:ext cx="2849498" cy="1255728"/>
              </a:xfrm>
              <a:prstGeom prst="rect">
                <a:avLst/>
              </a:prstGeom>
              <a:noFill/>
            </p:spPr>
            <p:txBody>
              <a:bodyPr wrap="none" lIns="146304" tIns="73152" rIns="146304" bIns="73152" rtlCol="0">
                <a:spAutoFit/>
              </a:bodyPr>
              <a:lstStyle/>
              <a:p>
                <a:pPr algn="ctr"/>
                <a:r>
                  <a:rPr lang="en-US" sz="2400" dirty="0">
                    <a:latin typeface="+mj-lt"/>
                  </a:rPr>
                  <a:t>Doug Cutting added </a:t>
                </a:r>
              </a:p>
              <a:p>
                <a:pPr algn="ctr"/>
                <a:r>
                  <a:rPr lang="en-US" sz="2400" dirty="0">
                    <a:latin typeface="+mj-lt"/>
                  </a:rPr>
                  <a:t>DFS &amp; MapReduce</a:t>
                </a:r>
              </a:p>
              <a:p>
                <a:pPr algn="ctr"/>
                <a:r>
                  <a:rPr lang="en-US" sz="2400" dirty="0">
                    <a:latin typeface="+mj-lt"/>
                  </a:rPr>
                  <a:t>in          </a:t>
                </a:r>
              </a:p>
            </p:txBody>
          </p:sp>
          <p:pic>
            <p:nvPicPr>
              <p:cNvPr id="44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7468" y="2193910"/>
                <a:ext cx="1018090" cy="3779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22" name="Group 21"/>
          <p:cNvGrpSpPr/>
          <p:nvPr/>
        </p:nvGrpSpPr>
        <p:grpSpPr>
          <a:xfrm>
            <a:off x="6392279" y="2438400"/>
            <a:ext cx="4080727" cy="1554480"/>
            <a:chOff x="6392279" y="2438400"/>
            <a:chExt cx="4080727" cy="1554480"/>
          </a:xfrm>
        </p:grpSpPr>
        <p:sp>
          <p:nvSpPr>
            <p:cNvPr id="58" name="Up Arrow 57"/>
            <p:cNvSpPr/>
            <p:nvPr/>
          </p:nvSpPr>
          <p:spPr>
            <a:xfrm>
              <a:off x="9022081" y="3627120"/>
              <a:ext cx="73150" cy="3657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" tIns="73152" rIns="146304" bIns="73152"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392279" y="2438400"/>
              <a:ext cx="4080727" cy="1255728"/>
              <a:chOff x="6392279" y="2438400"/>
              <a:chExt cx="4080727" cy="1255728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7630368" y="2438400"/>
                <a:ext cx="2842638" cy="1255728"/>
              </a:xfrm>
              <a:prstGeom prst="rect">
                <a:avLst/>
              </a:prstGeom>
              <a:noFill/>
            </p:spPr>
            <p:txBody>
              <a:bodyPr wrap="none" lIns="146304" tIns="73152" rIns="146304" bIns="73152" rtlCol="0">
                <a:spAutoFit/>
              </a:bodyPr>
              <a:lstStyle/>
              <a:p>
                <a:pPr algn="ctr"/>
                <a:r>
                  <a:rPr lang="en-US" sz="2400" dirty="0">
                    <a:latin typeface="+mj-lt"/>
                  </a:rPr>
                  <a:t>converted 4TB of </a:t>
                </a:r>
              </a:p>
              <a:p>
                <a:pPr algn="ctr"/>
                <a:r>
                  <a:rPr lang="en-US" sz="2400" dirty="0">
                    <a:latin typeface="+mj-lt"/>
                  </a:rPr>
                  <a:t>image archives over </a:t>
                </a:r>
              </a:p>
              <a:p>
                <a:pPr algn="ctr"/>
                <a:r>
                  <a:rPr lang="en-US" sz="2400" dirty="0">
                    <a:latin typeface="+mj-lt"/>
                  </a:rPr>
                  <a:t>100 EC2 instances</a:t>
                </a:r>
              </a:p>
            </p:txBody>
          </p:sp>
          <p:pic>
            <p:nvPicPr>
              <p:cNvPr id="1029" name="Picture 5" descr="Image result for ny times logo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92279" y="2636172"/>
                <a:ext cx="1353592" cy="9074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6" name="Group 25"/>
          <p:cNvGrpSpPr/>
          <p:nvPr/>
        </p:nvGrpSpPr>
        <p:grpSpPr>
          <a:xfrm>
            <a:off x="11211100" y="2711628"/>
            <a:ext cx="2270493" cy="1292225"/>
            <a:chOff x="11211100" y="2711628"/>
            <a:chExt cx="2270493" cy="1292225"/>
          </a:xfrm>
        </p:grpSpPr>
        <p:sp>
          <p:nvSpPr>
            <p:cNvPr id="65" name="TextBox 64"/>
            <p:cNvSpPr txBox="1"/>
            <p:nvPr/>
          </p:nvSpPr>
          <p:spPr>
            <a:xfrm>
              <a:off x="11211100" y="2711628"/>
              <a:ext cx="2270493" cy="886397"/>
            </a:xfrm>
            <a:prstGeom prst="rect">
              <a:avLst/>
            </a:prstGeom>
            <a:noFill/>
          </p:spPr>
          <p:txBody>
            <a:bodyPr wrap="none" lIns="146304" tIns="73152" rIns="146304" bIns="73152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Doug Cutting </a:t>
              </a:r>
            </a:p>
            <a:p>
              <a:pPr algn="ctr"/>
              <a:r>
                <a:rPr lang="en-US" sz="2400" dirty="0">
                  <a:latin typeface="+mj-lt"/>
                </a:rPr>
                <a:t>joined Cloudera</a:t>
              </a:r>
            </a:p>
          </p:txBody>
        </p:sp>
        <p:sp>
          <p:nvSpPr>
            <p:cNvPr id="50" name="Up Arrow 49"/>
            <p:cNvSpPr/>
            <p:nvPr/>
          </p:nvSpPr>
          <p:spPr>
            <a:xfrm>
              <a:off x="12191393" y="3561283"/>
              <a:ext cx="80465" cy="44257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" tIns="73152" rIns="146304" bIns="73152"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1582400" y="3992880"/>
            <a:ext cx="1341120" cy="60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dirty="0">
                <a:latin typeface="+mj-lt"/>
              </a:rPr>
              <a:t>2009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600" y="3992880"/>
            <a:ext cx="1341120" cy="60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dirty="0">
                <a:latin typeface="+mj-lt"/>
              </a:rPr>
              <a:t>2004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609600" y="91441"/>
            <a:ext cx="13167360" cy="1030504"/>
          </a:xfrm>
          <a:prstGeom prst="rect">
            <a:avLst/>
          </a:prstGeom>
        </p:spPr>
        <p:txBody>
          <a:bodyPr lIns="146304" tIns="73152" rIns="146304" bIns="73152" anchor="ctr" anchorCtr="0"/>
          <a:lstStyle>
            <a:lvl1pPr defTabSz="1463040" eaLnBrk="1" latinLnBrk="0" hangingPunct="1">
              <a:buNone/>
              <a:defRPr sz="58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Hadoop History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12480" y="3992880"/>
            <a:ext cx="1341120" cy="60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dirty="0">
                <a:latin typeface="+mj-lt"/>
              </a:rPr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11191788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1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Vertical &amp; Horizontal scaling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0" y="6856093"/>
            <a:ext cx="2830891" cy="13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4C68AF-0499-82C2-1BA6-CFBE8D8D0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12573000" cy="5638800"/>
          </a:xfrm>
        </p:spPr>
        <p:txBody>
          <a:bodyPr/>
          <a:lstStyle/>
          <a:p>
            <a:r>
              <a:rPr lang="en-AE" sz="3200" dirty="0"/>
              <a:t>In your opinion what is the difference between vertical &amp; horizontal scaling?</a:t>
            </a:r>
          </a:p>
          <a:p>
            <a:r>
              <a:rPr lang="en-AE" sz="3200" dirty="0"/>
              <a:t>How much memory you can add to your existing machine?</a:t>
            </a:r>
          </a:p>
          <a:p>
            <a:pPr lvl="1"/>
            <a:r>
              <a:rPr lang="en-AE" sz="2960" dirty="0"/>
              <a:t>Limited to some range.</a:t>
            </a:r>
          </a:p>
          <a:p>
            <a:pPr lvl="1"/>
            <a:endParaRPr lang="en-AE" sz="2960" dirty="0"/>
          </a:p>
          <a:p>
            <a:endParaRPr lang="en-AE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DEBF97-3A54-134D-2811-582DDF407E4D}"/>
              </a:ext>
            </a:extLst>
          </p:cNvPr>
          <p:cNvSpPr/>
          <p:nvPr/>
        </p:nvSpPr>
        <p:spPr>
          <a:xfrm>
            <a:off x="1219200" y="4648200"/>
            <a:ext cx="1905000" cy="2590800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E" dirty="0"/>
              <a:t>RAM = 8GB</a:t>
            </a:r>
          </a:p>
          <a:p>
            <a:pPr algn="ctr"/>
            <a:r>
              <a:rPr lang="en-AE" dirty="0"/>
              <a:t>SSD/HD = 1TB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A1239-3E3A-1F57-3A78-B14E75B74D5A}"/>
              </a:ext>
            </a:extLst>
          </p:cNvPr>
          <p:cNvSpPr txBox="1"/>
          <p:nvPr/>
        </p:nvSpPr>
        <p:spPr>
          <a:xfrm>
            <a:off x="3505200" y="4748561"/>
            <a:ext cx="960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AE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dding extra memory or capacity to this existing system </a:t>
            </a:r>
            <a:r>
              <a:rPr lang="en-AE" sz="32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 </a:t>
            </a:r>
            <a:r>
              <a:rPr lang="en-AE" sz="3200" dirty="0">
                <a:solidFill>
                  <a:srgbClr val="FF0000"/>
                </a:solidFill>
                <a:sym typeface="Wingdings" pitchFamily="2" charset="2"/>
              </a:rPr>
              <a:t>vertical scaling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E" sz="3200" dirty="0">
                <a:solidFill>
                  <a:srgbClr val="FF0000"/>
                </a:solidFill>
                <a:sym typeface="Wingdings" pitchFamily="2" charset="2"/>
              </a:rPr>
              <a:t>There is always a limitation of scalability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E" sz="3200" dirty="0">
                <a:solidFill>
                  <a:srgbClr val="FF0000"/>
                </a:solidFill>
                <a:sym typeface="Wingdings" pitchFamily="2" charset="2"/>
              </a:rPr>
              <a:t>Hence</a:t>
            </a:r>
            <a:r>
              <a:rPr lang="en-AE" sz="3200">
                <a:solidFill>
                  <a:srgbClr val="FF0000"/>
                </a:solidFill>
                <a:sym typeface="Wingdings" pitchFamily="2" charset="2"/>
              </a:rPr>
              <a:t>, tradi</a:t>
            </a:r>
            <a:r>
              <a:rPr lang="en-US" sz="3200">
                <a:solidFill>
                  <a:srgbClr val="FF0000"/>
                </a:solidFill>
                <a:sym typeface="Wingdings" pitchFamily="2" charset="2"/>
              </a:rPr>
              <a:t>tio</a:t>
            </a:r>
            <a:r>
              <a:rPr lang="en-AE" sz="3200">
                <a:solidFill>
                  <a:srgbClr val="FF0000"/>
                </a:solidFill>
                <a:sym typeface="Wingdings" pitchFamily="2" charset="2"/>
              </a:rPr>
              <a:t>nal </a:t>
            </a:r>
            <a:r>
              <a:rPr lang="en-AE" sz="3200" dirty="0">
                <a:solidFill>
                  <a:srgbClr val="FF0000"/>
                </a:solidFill>
                <a:sym typeface="Wingdings" pitchFamily="2" charset="2"/>
              </a:rPr>
              <a:t>DBs got failed for the use case where the data got very big</a:t>
            </a:r>
            <a:endParaRPr lang="en-AE" sz="3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E890FC-4B77-E5A4-FD31-9345B4744A78}"/>
              </a:ext>
            </a:extLst>
          </p:cNvPr>
          <p:cNvSpPr txBox="1"/>
          <p:nvPr/>
        </p:nvSpPr>
        <p:spPr>
          <a:xfrm>
            <a:off x="841917" y="7239000"/>
            <a:ext cx="3304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2800" dirty="0">
                <a:solidFill>
                  <a:schemeClr val="dk1"/>
                </a:solidFill>
              </a:rPr>
              <a:t>Existing System specs</a:t>
            </a:r>
          </a:p>
        </p:txBody>
      </p:sp>
    </p:spTree>
    <p:extLst>
      <p:ext uri="{BB962C8B-B14F-4D97-AF65-F5344CB8AC3E}">
        <p14:creationId xmlns:p14="http://schemas.microsoft.com/office/powerpoint/2010/main" val="190387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Vertical &amp; Horizontal scaling (Cont’d)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0" y="6856093"/>
            <a:ext cx="2830891" cy="13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816A64-C6FB-39CD-BB22-BFBBC86D5E09}"/>
              </a:ext>
            </a:extLst>
          </p:cNvPr>
          <p:cNvSpPr txBox="1"/>
          <p:nvPr/>
        </p:nvSpPr>
        <p:spPr>
          <a:xfrm>
            <a:off x="990600" y="1981200"/>
            <a:ext cx="12420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AE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 an architecture, where a single machine gives instruction and other machines obey/follow these instruction.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E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instance, if we have a system with a specs of 8GB of memory and 512GB of storage capacity. This is suitable for a sales data of say 10,000 customers.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E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we gets higher data records e.g., 100k customers then this is too much for the system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E" sz="4000" dirty="0">
                <a:solidFill>
                  <a:srgbClr val="FF0000"/>
                </a:solidFill>
              </a:rPr>
              <a:t>How to handle this situation?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E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78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Vertical &amp; Horizontal scaling (Cont’d)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557" y="6856093"/>
            <a:ext cx="2830891" cy="13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816A64-C6FB-39CD-BB22-BFBBC86D5E09}"/>
              </a:ext>
            </a:extLst>
          </p:cNvPr>
          <p:cNvSpPr txBox="1"/>
          <p:nvPr/>
        </p:nvSpPr>
        <p:spPr>
          <a:xfrm>
            <a:off x="76200" y="2222718"/>
            <a:ext cx="7467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E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is two possibilities: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AE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Enhance the existing system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AE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Buy more machines </a:t>
            </a:r>
            <a:endParaRPr lang="en-AE" sz="4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E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1D28A-DF22-267D-A50C-02CF37E25A28}"/>
              </a:ext>
            </a:extLst>
          </p:cNvPr>
          <p:cNvSpPr txBox="1"/>
          <p:nvPr/>
        </p:nvSpPr>
        <p:spPr>
          <a:xfrm>
            <a:off x="7010400" y="2920425"/>
            <a:ext cx="434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32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 </a:t>
            </a:r>
            <a:r>
              <a:rPr lang="en-AE" sz="3200" dirty="0">
                <a:solidFill>
                  <a:srgbClr val="0070C0"/>
                </a:solidFill>
                <a:sym typeface="Wingdings" pitchFamily="2" charset="2"/>
              </a:rPr>
              <a:t>vertical scaling</a:t>
            </a:r>
            <a:endParaRPr lang="en-AE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AD683-0321-2FC1-582D-99CDF15144F4}"/>
              </a:ext>
            </a:extLst>
          </p:cNvPr>
          <p:cNvSpPr txBox="1"/>
          <p:nvPr/>
        </p:nvSpPr>
        <p:spPr>
          <a:xfrm>
            <a:off x="7056121" y="3530025"/>
            <a:ext cx="434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32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 </a:t>
            </a:r>
            <a:r>
              <a:rPr lang="en-AE" sz="3200" dirty="0">
                <a:solidFill>
                  <a:srgbClr val="0070C0"/>
                </a:solidFill>
                <a:sym typeface="Wingdings" pitchFamily="2" charset="2"/>
              </a:rPr>
              <a:t>Horizon scaling</a:t>
            </a:r>
            <a:endParaRPr lang="en-AE" sz="3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4C2690-343F-285E-CB8A-D50C5D03357A}"/>
              </a:ext>
            </a:extLst>
          </p:cNvPr>
          <p:cNvGrpSpPr/>
          <p:nvPr/>
        </p:nvGrpSpPr>
        <p:grpSpPr>
          <a:xfrm>
            <a:off x="78059" y="5276671"/>
            <a:ext cx="5543130" cy="2724329"/>
            <a:chOff x="3124200" y="4411726"/>
            <a:chExt cx="6914730" cy="358927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3C92A2D-A22C-8924-17DC-AC3E2FF70882}"/>
                </a:ext>
              </a:extLst>
            </p:cNvPr>
            <p:cNvSpPr/>
            <p:nvPr/>
          </p:nvSpPr>
          <p:spPr>
            <a:xfrm>
              <a:off x="5382322" y="4411726"/>
              <a:ext cx="1905000" cy="1600200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E" dirty="0"/>
                <a:t>RAM = 8GB</a:t>
              </a:r>
            </a:p>
            <a:p>
              <a:pPr algn="ctr"/>
              <a:r>
                <a:rPr lang="en-AE" dirty="0"/>
                <a:t>SSD/HD = 1TB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66F0E30-B601-96BC-FE52-513E6DE9B35A}"/>
                </a:ext>
              </a:extLst>
            </p:cNvPr>
            <p:cNvSpPr/>
            <p:nvPr/>
          </p:nvSpPr>
          <p:spPr>
            <a:xfrm>
              <a:off x="3124200" y="6400800"/>
              <a:ext cx="1905000" cy="1600200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E" dirty="0"/>
                <a:t>RAM = 8GB</a:t>
              </a:r>
            </a:p>
            <a:p>
              <a:pPr algn="ctr"/>
              <a:r>
                <a:rPr lang="en-AE" dirty="0"/>
                <a:t>SSD/HD = 1TB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392AC7B-AA79-3DAF-F9B1-72FCC5667F2F}"/>
                </a:ext>
              </a:extLst>
            </p:cNvPr>
            <p:cNvSpPr/>
            <p:nvPr/>
          </p:nvSpPr>
          <p:spPr>
            <a:xfrm>
              <a:off x="5410200" y="6400800"/>
              <a:ext cx="1905000" cy="1600200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E" dirty="0"/>
                <a:t>RAM = 8GB</a:t>
              </a:r>
            </a:p>
            <a:p>
              <a:pPr algn="ctr"/>
              <a:r>
                <a:rPr lang="en-AE" dirty="0"/>
                <a:t>SSD/HD = 1TB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3C1448E-A74C-B09A-2F8D-D59AA67B1B68}"/>
                </a:ext>
              </a:extLst>
            </p:cNvPr>
            <p:cNvSpPr/>
            <p:nvPr/>
          </p:nvSpPr>
          <p:spPr>
            <a:xfrm>
              <a:off x="8133930" y="6400800"/>
              <a:ext cx="1905000" cy="1600200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E" dirty="0"/>
                <a:t>RAM = 8GB</a:t>
              </a:r>
            </a:p>
            <a:p>
              <a:pPr algn="ctr"/>
              <a:r>
                <a:rPr lang="en-AE" dirty="0"/>
                <a:t>SSD/HD = 1TB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747A79-C634-052A-B098-0DF2704EBF1B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4076700" y="5791200"/>
              <a:ext cx="1305622" cy="6096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490782-51C2-DDBA-A6B8-4BF8725515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6011926"/>
              <a:ext cx="27878" cy="3888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5E7F8F3-FD69-998B-C6F0-EEAC5A298DC0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5791200"/>
              <a:ext cx="1524000" cy="5582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7F70083-EDF5-C50F-0526-74632724196F}"/>
              </a:ext>
            </a:extLst>
          </p:cNvPr>
          <p:cNvSpPr txBox="1"/>
          <p:nvPr/>
        </p:nvSpPr>
        <p:spPr>
          <a:xfrm>
            <a:off x="5597028" y="4758210"/>
            <a:ext cx="8133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AE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Adding more machine in the existing infrastructure is called </a:t>
            </a:r>
            <a:r>
              <a:rPr lang="en-AE" sz="3600" dirty="0">
                <a:solidFill>
                  <a:srgbClr val="FF0000"/>
                </a:solidFill>
              </a:rPr>
              <a:t>Horizontal scaling.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AE" sz="3600" dirty="0">
                <a:solidFill>
                  <a:srgbClr val="00B050"/>
                </a:solidFill>
              </a:rPr>
              <a:t>Master-Slave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154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5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key things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0" y="6856093"/>
            <a:ext cx="2830891" cy="13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47AF7D-2DE5-EB70-778A-2E0AA945D9C2}"/>
              </a:ext>
            </a:extLst>
          </p:cNvPr>
          <p:cNvSpPr txBox="1"/>
          <p:nvPr/>
        </p:nvSpPr>
        <p:spPr>
          <a:xfrm>
            <a:off x="990600" y="1981200"/>
            <a:ext cx="12420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E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two key things to be understand: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AE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Distributed Storage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AE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Distributed Computation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CAE625-C6F5-F1DE-8365-0A591AEB9D34}"/>
              </a:ext>
            </a:extLst>
          </p:cNvPr>
          <p:cNvSpPr txBox="1"/>
          <p:nvPr/>
        </p:nvSpPr>
        <p:spPr>
          <a:xfrm>
            <a:off x="990600" y="3935936"/>
            <a:ext cx="1242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AE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Distributed Storage:</a:t>
            </a:r>
            <a:endParaRPr lang="en-AE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A67639-6ADE-3A9D-A607-E21DF7ACC092}"/>
              </a:ext>
            </a:extLst>
          </p:cNvPr>
          <p:cNvSpPr txBox="1"/>
          <p:nvPr/>
        </p:nvSpPr>
        <p:spPr>
          <a:xfrm>
            <a:off x="1027771" y="4609835"/>
            <a:ext cx="1242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E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AE" sz="4000" b="1" dirty="0">
                <a:solidFill>
                  <a:srgbClr val="0070C0"/>
                </a:solidFill>
              </a:rPr>
              <a:t>	</a:t>
            </a:r>
            <a:r>
              <a:rPr lang="en-AE" sz="3200" b="1" dirty="0">
                <a:solidFill>
                  <a:srgbClr val="0070C0"/>
                </a:solidFill>
              </a:rPr>
              <a:t>Breaking down of data into smaller chunks and store it on the various machines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5504CE-EEB4-9755-B954-EFEB03199457}"/>
              </a:ext>
            </a:extLst>
          </p:cNvPr>
          <p:cNvSpPr txBox="1"/>
          <p:nvPr/>
        </p:nvSpPr>
        <p:spPr>
          <a:xfrm>
            <a:off x="935987" y="5855966"/>
            <a:ext cx="1242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E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II.	Distributed Comupting:</a:t>
            </a:r>
            <a:endParaRPr lang="en-AE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091771-4DBA-BBE8-E9B5-061A849C3307}"/>
              </a:ext>
            </a:extLst>
          </p:cNvPr>
          <p:cNvSpPr txBox="1"/>
          <p:nvPr/>
        </p:nvSpPr>
        <p:spPr>
          <a:xfrm>
            <a:off x="973158" y="6484063"/>
            <a:ext cx="1242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E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AE" sz="4000" b="1" dirty="0">
                <a:solidFill>
                  <a:srgbClr val="0070C0"/>
                </a:solidFill>
              </a:rPr>
              <a:t>	</a:t>
            </a:r>
            <a:r>
              <a:rPr lang="en-AE" sz="3200" b="1" dirty="0">
                <a:solidFill>
                  <a:srgbClr val="0070C0"/>
                </a:solidFill>
              </a:rPr>
              <a:t>Process multiple parts of data on differ</a:t>
            </a:r>
            <a:r>
              <a:rPr lang="en-GB" sz="3200" b="1" dirty="0">
                <a:solidFill>
                  <a:srgbClr val="0070C0"/>
                </a:solidFill>
              </a:rPr>
              <a:t>e</a:t>
            </a:r>
            <a:r>
              <a:rPr lang="en-AE" sz="3200" b="1" dirty="0">
                <a:solidFill>
                  <a:srgbClr val="0070C0"/>
                </a:solidFill>
              </a:rPr>
              <a:t>nt machines</a:t>
            </a:r>
          </a:p>
          <a:p>
            <a:pPr algn="just"/>
            <a:r>
              <a:rPr lang="en-GB" sz="3200" b="1" dirty="0">
                <a:solidFill>
                  <a:srgbClr val="0070C0"/>
                </a:solidFill>
              </a:rPr>
              <a:t>at the same instant of time</a:t>
            </a:r>
            <a:endParaRPr lang="en-AE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18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Drawbacks of non distributed computing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0" y="6856093"/>
            <a:ext cx="2830891" cy="13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47AF7D-2DE5-EB70-778A-2E0AA945D9C2}"/>
              </a:ext>
            </a:extLst>
          </p:cNvPr>
          <p:cNvSpPr txBox="1"/>
          <p:nvPr/>
        </p:nvSpPr>
        <p:spPr>
          <a:xfrm>
            <a:off x="990600" y="1981200"/>
            <a:ext cx="1242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we employ data processing on a single system without utilizing distributed processing, we encounter several challenges:</a:t>
            </a:r>
            <a:endParaRPr lang="en-AE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FB6E5-7DC7-AFF5-C7A9-F81CECF475A0}"/>
              </a:ext>
            </a:extLst>
          </p:cNvPr>
          <p:cNvSpPr txBox="1"/>
          <p:nvPr/>
        </p:nvSpPr>
        <p:spPr>
          <a:xfrm>
            <a:off x="990600" y="4300117"/>
            <a:ext cx="1242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lphaLcParenR"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Capacity </a:t>
            </a: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 Shortage of storing big data</a:t>
            </a:r>
            <a:endParaRPr lang="en-AE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9B212-D066-1300-8BAD-C658F9F19B88}"/>
              </a:ext>
            </a:extLst>
          </p:cNvPr>
          <p:cNvSpPr txBox="1"/>
          <p:nvPr/>
        </p:nvSpPr>
        <p:spPr>
          <a:xfrm>
            <a:off x="990599" y="5331883"/>
            <a:ext cx="12649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b) No recovery </a:t>
            </a:r>
            <a:r>
              <a:rPr lang="en-AE" sz="4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 Automatic recovery of data isn’t possible upon system failure </a:t>
            </a:r>
            <a:endParaRPr lang="en-AE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77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Distributed storage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0" y="6856093"/>
            <a:ext cx="2830891" cy="13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AF5A267-72E7-79C0-810C-446296AA3058}"/>
              </a:ext>
            </a:extLst>
          </p:cNvPr>
          <p:cNvGrpSpPr/>
          <p:nvPr/>
        </p:nvGrpSpPr>
        <p:grpSpPr>
          <a:xfrm>
            <a:off x="2743200" y="1690350"/>
            <a:ext cx="7543800" cy="2957849"/>
            <a:chOff x="2743200" y="1690350"/>
            <a:chExt cx="7543800" cy="29578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A1B182-7EF7-BEFD-97FF-C488BA762DD0}"/>
                </a:ext>
              </a:extLst>
            </p:cNvPr>
            <p:cNvGrpSpPr/>
            <p:nvPr/>
          </p:nvGrpSpPr>
          <p:grpSpPr>
            <a:xfrm>
              <a:off x="3352800" y="1905001"/>
              <a:ext cx="6474886" cy="1981200"/>
              <a:chOff x="3124200" y="4411726"/>
              <a:chExt cx="6914730" cy="3589274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7118FB9-84DC-5D06-8FDF-761083BED882}"/>
                  </a:ext>
                </a:extLst>
              </p:cNvPr>
              <p:cNvSpPr/>
              <p:nvPr/>
            </p:nvSpPr>
            <p:spPr>
              <a:xfrm>
                <a:off x="5382322" y="4411726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RAM = 8GB</a:t>
                </a:r>
              </a:p>
              <a:p>
                <a:pPr algn="ctr"/>
                <a:r>
                  <a:rPr lang="en-AE" dirty="0"/>
                  <a:t>SSD/HD = 1TB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4B89A39-8A3C-947E-92DF-600905CA37A0}"/>
                  </a:ext>
                </a:extLst>
              </p:cNvPr>
              <p:cNvSpPr/>
              <p:nvPr/>
            </p:nvSpPr>
            <p:spPr>
              <a:xfrm>
                <a:off x="3124200" y="6400800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RAM = 8GB</a:t>
                </a:r>
              </a:p>
              <a:p>
                <a:pPr algn="ctr"/>
                <a:r>
                  <a:rPr lang="en-AE" dirty="0"/>
                  <a:t>SSD/HD = 1TB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AF81B2F-3858-9183-FB73-4AB7CC68098E}"/>
                  </a:ext>
                </a:extLst>
              </p:cNvPr>
              <p:cNvSpPr/>
              <p:nvPr/>
            </p:nvSpPr>
            <p:spPr>
              <a:xfrm>
                <a:off x="5410200" y="6400800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RAM = 8GB</a:t>
                </a:r>
              </a:p>
              <a:p>
                <a:pPr algn="ctr"/>
                <a:r>
                  <a:rPr lang="en-AE" dirty="0"/>
                  <a:t>SSD/HD = 1TB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50150622-C104-C5EC-3A3E-7E93E27B6F6A}"/>
                  </a:ext>
                </a:extLst>
              </p:cNvPr>
              <p:cNvSpPr/>
              <p:nvPr/>
            </p:nvSpPr>
            <p:spPr>
              <a:xfrm>
                <a:off x="8133930" y="6400800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RAM = 8GB</a:t>
                </a:r>
              </a:p>
              <a:p>
                <a:pPr algn="ctr"/>
                <a:r>
                  <a:rPr lang="en-AE" dirty="0"/>
                  <a:t>SSD/HD = 1TB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4D2F07D-CA39-19AB-4857-ED2E053E9984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 flipH="1">
                <a:off x="4076700" y="5791200"/>
                <a:ext cx="1305622" cy="6096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8669046-CA47-581A-CA9A-CAF77E534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6011926"/>
                <a:ext cx="27878" cy="38887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30C1924-0C58-F9CA-4100-F4DA629459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200" y="5791200"/>
                <a:ext cx="1524000" cy="55822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87F1AD-06ED-A65F-DAA9-759B0ADFAF56}"/>
                </a:ext>
              </a:extLst>
            </p:cNvPr>
            <p:cNvSpPr/>
            <p:nvPr/>
          </p:nvSpPr>
          <p:spPr>
            <a:xfrm>
              <a:off x="2743200" y="1690350"/>
              <a:ext cx="7543800" cy="295784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82BF7F-293D-527B-DDA6-EEE57E4B791B}"/>
              </a:ext>
            </a:extLst>
          </p:cNvPr>
          <p:cNvCxnSpPr/>
          <p:nvPr/>
        </p:nvCxnSpPr>
        <p:spPr>
          <a:xfrm>
            <a:off x="9677400" y="2362200"/>
            <a:ext cx="10689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46DC52-9C25-09FE-DAD2-B26B27A02A8D}"/>
              </a:ext>
            </a:extLst>
          </p:cNvPr>
          <p:cNvSpPr txBox="1"/>
          <p:nvPr/>
        </p:nvSpPr>
        <p:spPr>
          <a:xfrm>
            <a:off x="10790590" y="1891992"/>
            <a:ext cx="3315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000" dirty="0"/>
              <a:t>Master – Slave </a:t>
            </a:r>
          </a:p>
          <a:p>
            <a:pPr algn="ctr"/>
            <a:r>
              <a:rPr lang="en-AE" sz="4000" dirty="0"/>
              <a:t>architecture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216FD0-6487-1426-3CB3-CC32A2F7C6B0}"/>
              </a:ext>
            </a:extLst>
          </p:cNvPr>
          <p:cNvCxnSpPr>
            <a:cxnSpLocks/>
          </p:cNvCxnSpPr>
          <p:nvPr/>
        </p:nvCxnSpPr>
        <p:spPr>
          <a:xfrm flipH="1">
            <a:off x="2186605" y="2346638"/>
            <a:ext cx="1166195" cy="155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A243EDA-AC5A-DC56-C913-1C71F2C34C21}"/>
              </a:ext>
            </a:extLst>
          </p:cNvPr>
          <p:cNvSpPr txBox="1"/>
          <p:nvPr/>
        </p:nvSpPr>
        <p:spPr>
          <a:xfrm>
            <a:off x="391902" y="1905001"/>
            <a:ext cx="1734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000" dirty="0"/>
              <a:t>Cluster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2EAAAA-FC96-73E8-5800-1472AA6F9801}"/>
              </a:ext>
            </a:extLst>
          </p:cNvPr>
          <p:cNvSpPr txBox="1"/>
          <p:nvPr/>
        </p:nvSpPr>
        <p:spPr>
          <a:xfrm>
            <a:off x="1040807" y="4886919"/>
            <a:ext cx="1242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Font typeface="+mj-lt"/>
              <a:buAutoNum type="arabicParenR"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Master:</a:t>
            </a:r>
          </a:p>
          <a:p>
            <a:pPr marL="1200150" lvl="1" indent="-742950" algn="just">
              <a:buFont typeface="+mj-lt"/>
              <a:buAutoNum type="alphaLcParenR"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Too lazy </a:t>
            </a: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</a:t>
            </a:r>
          </a:p>
          <a:p>
            <a:pPr marL="1200150" lvl="1" indent="-742950" algn="just">
              <a:buFont typeface="+mj-lt"/>
              <a:buAutoNum type="alphaLcParenR"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Very bossy 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indent="-742950" algn="just">
              <a:buFont typeface="+mj-lt"/>
              <a:buAutoNum type="arabicParenR"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Slave:</a:t>
            </a:r>
          </a:p>
          <a:p>
            <a:pPr marL="1200150" lvl="1" indent="-742950" algn="just">
              <a:buFont typeface="+mj-lt"/>
              <a:buAutoNum type="alphaLcParenR"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Performed everything that is asked  </a:t>
            </a:r>
          </a:p>
          <a:p>
            <a:pPr algn="just"/>
            <a:endParaRPr lang="en-AE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416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Distributed storage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0" y="6856093"/>
            <a:ext cx="2830891" cy="13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FCB6C2-AAE8-3AC2-AD63-6C3349394A4D}"/>
              </a:ext>
            </a:extLst>
          </p:cNvPr>
          <p:cNvSpPr txBox="1"/>
          <p:nvPr/>
        </p:nvSpPr>
        <p:spPr>
          <a:xfrm>
            <a:off x="990600" y="1981200"/>
            <a:ext cx="1242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we want to store 18TB of data:</a:t>
            </a:r>
          </a:p>
          <a:p>
            <a:pPr algn="just"/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-- Can’t store this huge data on a single machine</a:t>
            </a:r>
          </a:p>
          <a:p>
            <a:pPr algn="just"/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-- Break the data into equal chunks i.e., each slave gets      		6TB data.</a:t>
            </a:r>
            <a:endParaRPr lang="en-AE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10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Distributed computation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0" y="6856093"/>
            <a:ext cx="2830891" cy="13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2D052DA-28C7-42DB-C32E-658DC8F76DC4}"/>
              </a:ext>
            </a:extLst>
          </p:cNvPr>
          <p:cNvGrpSpPr/>
          <p:nvPr/>
        </p:nvGrpSpPr>
        <p:grpSpPr>
          <a:xfrm>
            <a:off x="8252242" y="1713547"/>
            <a:ext cx="6248400" cy="2514599"/>
            <a:chOff x="2743200" y="1690350"/>
            <a:chExt cx="7543800" cy="29578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E59AC16-3C11-031D-A6FB-D281378A8CB6}"/>
                </a:ext>
              </a:extLst>
            </p:cNvPr>
            <p:cNvGrpSpPr/>
            <p:nvPr/>
          </p:nvGrpSpPr>
          <p:grpSpPr>
            <a:xfrm>
              <a:off x="3352800" y="1905001"/>
              <a:ext cx="6474886" cy="1981200"/>
              <a:chOff x="3124200" y="4411726"/>
              <a:chExt cx="6914730" cy="3589274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A631835-E417-6617-A7F8-C7DD3B70A1FC}"/>
                  </a:ext>
                </a:extLst>
              </p:cNvPr>
              <p:cNvSpPr/>
              <p:nvPr/>
            </p:nvSpPr>
            <p:spPr>
              <a:xfrm>
                <a:off x="5382322" y="4411726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RAM = 8GB</a:t>
                </a:r>
              </a:p>
              <a:p>
                <a:pPr algn="ctr"/>
                <a:r>
                  <a:rPr lang="en-AE" dirty="0"/>
                  <a:t>SSD/HD = 1TB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721DF11A-A7A0-A61B-C080-FA55F6D20599}"/>
                  </a:ext>
                </a:extLst>
              </p:cNvPr>
              <p:cNvSpPr/>
              <p:nvPr/>
            </p:nvSpPr>
            <p:spPr>
              <a:xfrm>
                <a:off x="3124200" y="6400800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RAM = 8GB</a:t>
                </a:r>
              </a:p>
              <a:p>
                <a:pPr algn="ctr"/>
                <a:r>
                  <a:rPr lang="en-AE" dirty="0"/>
                  <a:t>SSD/HD = 1TB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1B388C62-AD66-90AE-42E3-093646B4645B}"/>
                  </a:ext>
                </a:extLst>
              </p:cNvPr>
              <p:cNvSpPr/>
              <p:nvPr/>
            </p:nvSpPr>
            <p:spPr>
              <a:xfrm>
                <a:off x="5410200" y="6400800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RAM = 8GB</a:t>
                </a:r>
              </a:p>
              <a:p>
                <a:pPr algn="ctr"/>
                <a:r>
                  <a:rPr lang="en-AE" dirty="0"/>
                  <a:t>SSD/HD = 1TB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884966C3-9F8D-0866-B4AA-5A95AA8FF405}"/>
                  </a:ext>
                </a:extLst>
              </p:cNvPr>
              <p:cNvSpPr/>
              <p:nvPr/>
            </p:nvSpPr>
            <p:spPr>
              <a:xfrm>
                <a:off x="8133930" y="6400800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RAM = 8GB</a:t>
                </a:r>
              </a:p>
              <a:p>
                <a:pPr algn="ctr"/>
                <a:r>
                  <a:rPr lang="en-AE" dirty="0"/>
                  <a:t>SSD/HD = 1TB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65B0D27-9491-9C15-9569-A6F04FCD7B1F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 flipH="1">
                <a:off x="4076700" y="5791200"/>
                <a:ext cx="1305622" cy="6096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EC80111-D0B1-98BD-F1C5-83746E9FCC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6011926"/>
                <a:ext cx="27878" cy="38887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4221AB1-BB01-F7AC-12B6-AA46AEFB6D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200" y="5791200"/>
                <a:ext cx="1524000" cy="55822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306B9C-DBE7-BFF7-E7D6-9CE2A741F97A}"/>
                </a:ext>
              </a:extLst>
            </p:cNvPr>
            <p:cNvSpPr/>
            <p:nvPr/>
          </p:nvSpPr>
          <p:spPr>
            <a:xfrm>
              <a:off x="2743200" y="1690350"/>
              <a:ext cx="7543800" cy="295784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12CF71E-70C0-546C-94C1-2B37D470BC3D}"/>
              </a:ext>
            </a:extLst>
          </p:cNvPr>
          <p:cNvSpPr txBox="1"/>
          <p:nvPr/>
        </p:nvSpPr>
        <p:spPr>
          <a:xfrm>
            <a:off x="472441" y="1981200"/>
            <a:ext cx="7339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E" sz="3200" dirty="0">
                <a:solidFill>
                  <a:srgbClr val="FF0000"/>
                </a:solidFill>
              </a:rPr>
              <a:t>Q: If we have a book having 10,000 pages. How much time one need to count the frequency of each word?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0E1D8E-B471-E71D-0E64-B8F2D6892C3A}"/>
              </a:ext>
            </a:extLst>
          </p:cNvPr>
          <p:cNvSpPr txBox="1"/>
          <p:nvPr/>
        </p:nvSpPr>
        <p:spPr>
          <a:xfrm>
            <a:off x="472440" y="3550860"/>
            <a:ext cx="7339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AE" sz="3200" dirty="0">
                <a:solidFill>
                  <a:srgbClr val="00B0F0"/>
                </a:solidFill>
              </a:rPr>
              <a:t>Not certain how much 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6E1FE-EC46-3FA2-2963-C37A75AE0807}"/>
              </a:ext>
            </a:extLst>
          </p:cNvPr>
          <p:cNvSpPr txBox="1"/>
          <p:nvPr/>
        </p:nvSpPr>
        <p:spPr>
          <a:xfrm>
            <a:off x="228599" y="4481823"/>
            <a:ext cx="952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AE" sz="3200" dirty="0"/>
              <a:t>Now, if there are 10 friends to do the counting job</a:t>
            </a:r>
          </a:p>
        </p:txBody>
      </p:sp>
      <p:pic>
        <p:nvPicPr>
          <p:cNvPr id="19" name="Picture 18" descr="A diagram of a diagram&#10;&#10;Description automatically generated">
            <a:extLst>
              <a:ext uri="{FF2B5EF4-FFF2-40B4-BE49-F238E27FC236}">
                <a16:creationId xmlns:a16="http://schemas.microsoft.com/office/drawing/2014/main" id="{C0B02DF5-D7EA-E421-F4C1-1908CE526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356645"/>
            <a:ext cx="7772400" cy="244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97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89834" indent="-489834" defTabSz="130622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en-US" sz="2900" dirty="0"/>
              <a:t>Introduction to Hadoop</a:t>
            </a:r>
          </a:p>
          <a:p>
            <a:pPr marL="489834" indent="-489834" defTabSz="130622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en-US" sz="2900" dirty="0"/>
              <a:t>Hadoop nodes &amp; daemons</a:t>
            </a:r>
          </a:p>
          <a:p>
            <a:pPr marL="489834" indent="-489834" defTabSz="130622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en-US" sz="2900" dirty="0"/>
              <a:t>Hadoop Architecture</a:t>
            </a:r>
          </a:p>
          <a:p>
            <a:pPr marL="489834" indent="-489834" defTabSz="130622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en-US" sz="2900" dirty="0"/>
              <a:t>Characteristics</a:t>
            </a:r>
          </a:p>
          <a:p>
            <a:pPr marL="489834" indent="-489834" defTabSz="130622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en-US" sz="2900" dirty="0"/>
              <a:t>Hadoop Features</a:t>
            </a:r>
          </a:p>
          <a:p>
            <a:pPr marL="489834" indent="-489834" defTabSz="1306221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en-US" sz="2900" dirty="0"/>
          </a:p>
        </p:txBody>
      </p:sp>
      <p:pic>
        <p:nvPicPr>
          <p:cNvPr id="1026" name="Picture 2" descr="D:\Anish_Training_Data\Images\elearning\traini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5" y="1609726"/>
            <a:ext cx="7735886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Distributed computation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0" y="6856093"/>
            <a:ext cx="2830891" cy="13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D90A23-64B6-F1C2-28C3-C50A8224ADD0}"/>
              </a:ext>
            </a:extLst>
          </p:cNvPr>
          <p:cNvSpPr txBox="1"/>
          <p:nvPr/>
        </p:nvSpPr>
        <p:spPr>
          <a:xfrm>
            <a:off x="510200" y="1981200"/>
            <a:ext cx="1373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Now, for instance if there is a word </a:t>
            </a:r>
          </a:p>
          <a:p>
            <a:pPr algn="just"/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GB" sz="4000" i="1" dirty="0">
                <a:solidFill>
                  <a:srgbClr val="00B0F0"/>
                </a:solidFill>
              </a:rPr>
              <a:t>Hadoop</a:t>
            </a: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repeated 5000 times.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Each friend count “</a:t>
            </a:r>
            <a:r>
              <a:rPr lang="en-GB" sz="4000" i="1" dirty="0">
                <a:solidFill>
                  <a:srgbClr val="00B0F0"/>
                </a:solidFill>
              </a:rPr>
              <a:t>Hadoop</a:t>
            </a: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on their part of book </a:t>
            </a:r>
            <a:r>
              <a:rPr lang="en-GB" sz="40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 </a:t>
            </a:r>
            <a:r>
              <a:rPr lang="en-GB" sz="4000" dirty="0">
                <a:solidFill>
                  <a:srgbClr val="FF0000"/>
                </a:solidFill>
                <a:sym typeface="Wingdings" pitchFamily="2" charset="2"/>
              </a:rPr>
              <a:t>Divide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000" dirty="0">
                <a:sym typeface="Wingdings" pitchFamily="2" charset="2"/>
              </a:rPr>
              <a:t>Add all the results </a:t>
            </a:r>
            <a:r>
              <a:rPr lang="en-GB" sz="40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 </a:t>
            </a:r>
            <a:r>
              <a:rPr lang="en-GB" sz="4000" dirty="0">
                <a:solidFill>
                  <a:srgbClr val="FF0000"/>
                </a:solidFill>
                <a:sym typeface="Wingdings" pitchFamily="2" charset="2"/>
              </a:rPr>
              <a:t>Conqueror</a:t>
            </a:r>
            <a:endParaRPr lang="en-AE" sz="4000" dirty="0"/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BA9B4561-5C93-91D5-CCD0-1D409A488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073805"/>
            <a:ext cx="896569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23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38401" y="3562351"/>
            <a:ext cx="2514600" cy="838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/>
              <a:t>Master Node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677401" y="3581401"/>
            <a:ext cx="2514600" cy="838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/>
              <a:t>Slave Node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695702" y="2368551"/>
            <a:ext cx="7239000" cy="1212850"/>
            <a:chOff x="3619500" y="2311400"/>
            <a:chExt cx="7239000" cy="1212850"/>
          </a:xfrm>
        </p:grpSpPr>
        <p:cxnSp>
          <p:nvCxnSpPr>
            <p:cNvPr id="6" name="Elbow Connector 5"/>
            <p:cNvCxnSpPr>
              <a:stCxn id="3" idx="0"/>
              <a:endCxn id="4" idx="0"/>
            </p:cNvCxnSpPr>
            <p:nvPr/>
          </p:nvCxnSpPr>
          <p:spPr>
            <a:xfrm rot="16200000" flipH="1">
              <a:off x="7229475" y="-104775"/>
              <a:ext cx="19050" cy="7239000"/>
            </a:xfrm>
            <a:prstGeom prst="bentConnector3">
              <a:avLst>
                <a:gd name="adj1" fmla="val -3400000"/>
              </a:avLst>
            </a:prstGeom>
            <a:ln>
              <a:solidFill>
                <a:schemeClr val="accent5"/>
              </a:solidFill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219950" y="2311400"/>
              <a:ext cx="0" cy="533400"/>
            </a:xfrm>
            <a:prstGeom prst="line">
              <a:avLst/>
            </a:prstGeom>
            <a:ln>
              <a:solidFill>
                <a:schemeClr val="accent5"/>
              </a:solidFill>
              <a:headEnd type="none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3" name="Picture 5" descr="E:\Images\Servers\Home-Serve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785" y="4294771"/>
            <a:ext cx="2011832" cy="274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916327" y="41298"/>
            <a:ext cx="9275674" cy="1426464"/>
          </a:xfrm>
        </p:spPr>
        <p:txBody>
          <a:bodyPr anchor="t"/>
          <a:lstStyle/>
          <a:p>
            <a:r>
              <a:rPr lang="en-US" altLang="en-US" dirty="0"/>
              <a:t>Hadoop Nodes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891352" y="4419601"/>
            <a:ext cx="2134393" cy="2493818"/>
            <a:chOff x="5729368" y="3505200"/>
            <a:chExt cx="2347832" cy="2743200"/>
          </a:xfrm>
        </p:grpSpPr>
        <p:pic>
          <p:nvPicPr>
            <p:cNvPr id="23" name="Picture 2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9368" y="3505200"/>
              <a:ext cx="2043032" cy="2438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pic>
        <p:pic>
          <p:nvPicPr>
            <p:cNvPr id="24" name="Picture 2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768" y="3657600"/>
              <a:ext cx="2043032" cy="2438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pic>
        <p:pic>
          <p:nvPicPr>
            <p:cNvPr id="25" name="Picture 2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4168" y="3810000"/>
              <a:ext cx="2043032" cy="2438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pic>
      </p:grpSp>
      <p:sp>
        <p:nvSpPr>
          <p:cNvPr id="2" name="Rounded Rectangle 1"/>
          <p:cNvSpPr/>
          <p:nvPr/>
        </p:nvSpPr>
        <p:spPr>
          <a:xfrm>
            <a:off x="6057902" y="1537035"/>
            <a:ext cx="2514600" cy="8382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/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39703656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D:\Anish_Training_Data\Images\tech-logo\Hadoop\hdfs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15" y="4865732"/>
            <a:ext cx="3358677" cy="335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90800"/>
            <a:ext cx="4250826" cy="206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669176" y="173736"/>
            <a:ext cx="9275674" cy="1426464"/>
          </a:xfrm>
        </p:spPr>
        <p:txBody>
          <a:bodyPr anchor="t"/>
          <a:lstStyle/>
          <a:p>
            <a:r>
              <a:rPr lang="en-US" altLang="en-US" dirty="0"/>
              <a:t>Hadoop Components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13017500" cy="1092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0" defTabSz="1306221">
              <a:buNone/>
              <a:defRPr/>
            </a:pPr>
            <a:r>
              <a:rPr lang="en-US" altLang="en-US" sz="3700" b="1" dirty="0">
                <a:solidFill>
                  <a:schemeClr val="accent1">
                    <a:lumMod val="50000"/>
                  </a:schemeClr>
                </a:solidFill>
              </a:rPr>
              <a:t>Hadoop consists of three key parts</a:t>
            </a:r>
          </a:p>
        </p:txBody>
      </p:sp>
      <p:pic>
        <p:nvPicPr>
          <p:cNvPr id="1027" name="Picture 3" descr="D:\Anish_Training_Data\Images\tech-logo\Hadoop\Integrations-hadoopyarn-340x216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805" y="5429093"/>
            <a:ext cx="3568595" cy="226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Anish_Training_Data\Images\tech-logo\Hadoop\hive_logo_medium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770" y="5995386"/>
            <a:ext cx="3694545" cy="113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3276600" y="4267200"/>
            <a:ext cx="4030413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307013" y="4267200"/>
            <a:ext cx="160587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307014" y="4267200"/>
            <a:ext cx="4275386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3552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30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               Hadoop File system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2102277" y="232317"/>
            <a:ext cx="3358677" cy="142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83ADCB-A3BF-D496-506B-5F43F094A478}"/>
              </a:ext>
            </a:extLst>
          </p:cNvPr>
          <p:cNvSpPr txBox="1"/>
          <p:nvPr/>
        </p:nvSpPr>
        <p:spPr>
          <a:xfrm>
            <a:off x="4817327" y="35683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873F8-B608-3F48-AC40-68620F1D1A6B}"/>
              </a:ext>
            </a:extLst>
          </p:cNvPr>
          <p:cNvSpPr txBox="1"/>
          <p:nvPr/>
        </p:nvSpPr>
        <p:spPr>
          <a:xfrm>
            <a:off x="990600" y="1981200"/>
            <a:ext cx="7391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is a distributed file storage system.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cluster is act like a “Single local machine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Instructions required in a framework to address the following queries: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420AC3-FA53-B8AB-D058-DC2DC8FB6086}"/>
              </a:ext>
            </a:extLst>
          </p:cNvPr>
          <p:cNvGrpSpPr/>
          <p:nvPr/>
        </p:nvGrpSpPr>
        <p:grpSpPr>
          <a:xfrm>
            <a:off x="8382000" y="2311090"/>
            <a:ext cx="6096000" cy="2514599"/>
            <a:chOff x="2743200" y="1690350"/>
            <a:chExt cx="7543800" cy="295784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C5759BD-914A-2C17-30E0-5B9A05BE1491}"/>
                </a:ext>
              </a:extLst>
            </p:cNvPr>
            <p:cNvGrpSpPr/>
            <p:nvPr/>
          </p:nvGrpSpPr>
          <p:grpSpPr>
            <a:xfrm>
              <a:off x="3352800" y="1905001"/>
              <a:ext cx="6474886" cy="1981200"/>
              <a:chOff x="3124200" y="4411726"/>
              <a:chExt cx="6914730" cy="3589274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16837747-C5FB-D0A1-68CF-9F0C62F6DCA8}"/>
                  </a:ext>
                </a:extLst>
              </p:cNvPr>
              <p:cNvSpPr/>
              <p:nvPr/>
            </p:nvSpPr>
            <p:spPr>
              <a:xfrm>
                <a:off x="5382322" y="4411726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Master Node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7A662433-EBE0-0AC7-F1E0-EC2BF66AD24F}"/>
                  </a:ext>
                </a:extLst>
              </p:cNvPr>
              <p:cNvSpPr/>
              <p:nvPr/>
            </p:nvSpPr>
            <p:spPr>
              <a:xfrm>
                <a:off x="3124200" y="6400800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Slave Node 1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078DDADE-C6CC-765E-7B5B-C00746FA7BC8}"/>
                  </a:ext>
                </a:extLst>
              </p:cNvPr>
              <p:cNvSpPr/>
              <p:nvPr/>
            </p:nvSpPr>
            <p:spPr>
              <a:xfrm>
                <a:off x="5410200" y="6400800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Slave Node 1I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45F2967-50F1-D50B-9573-C8519638D89C}"/>
                  </a:ext>
                </a:extLst>
              </p:cNvPr>
              <p:cNvSpPr/>
              <p:nvPr/>
            </p:nvSpPr>
            <p:spPr>
              <a:xfrm>
                <a:off x="8133930" y="6400800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Slave Node 1II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F0DDBAA-FC26-9D79-6E34-362FF8ED8CFF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4076700" y="5791200"/>
                <a:ext cx="1305622" cy="6096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3984EFF-572E-06E5-0A74-2081ED10D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6011926"/>
                <a:ext cx="27878" cy="38887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A39C1AE-6648-A33B-8D0E-EC1C92E0DD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200" y="5791200"/>
                <a:ext cx="1524000" cy="55822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7FF44C-E234-9D79-3751-DB770A5F9DC1}"/>
                </a:ext>
              </a:extLst>
            </p:cNvPr>
            <p:cNvSpPr/>
            <p:nvPr/>
          </p:nvSpPr>
          <p:spPr>
            <a:xfrm>
              <a:off x="2743200" y="1690350"/>
              <a:ext cx="7543800" cy="295784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8E34FF0-C2B7-EECE-F8FE-CC163A31CADE}"/>
              </a:ext>
            </a:extLst>
          </p:cNvPr>
          <p:cNvSpPr txBox="1"/>
          <p:nvPr/>
        </p:nvSpPr>
        <p:spPr>
          <a:xfrm>
            <a:off x="2091239" y="6279065"/>
            <a:ext cx="120155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itchFamily="2" charset="2"/>
              <a:buChar char="§"/>
            </a:pPr>
            <a:r>
              <a:rPr lang="en-GB" sz="4000" dirty="0">
                <a:solidFill>
                  <a:schemeClr val="accent6">
                    <a:lumMod val="75000"/>
                  </a:schemeClr>
                </a:solidFill>
              </a:rPr>
              <a:t>How to store data on this large cluster?</a:t>
            </a:r>
          </a:p>
          <a:p>
            <a:pPr marL="571500" indent="-571500" algn="just">
              <a:buFont typeface="Wingdings" pitchFamily="2" charset="2"/>
              <a:buChar char="§"/>
            </a:pPr>
            <a:r>
              <a:rPr lang="en-GB" sz="4000" dirty="0">
                <a:solidFill>
                  <a:schemeClr val="accent6">
                    <a:lumMod val="75000"/>
                  </a:schemeClr>
                </a:solidFill>
              </a:rPr>
              <a:t>How the data will be partitioned?</a:t>
            </a:r>
          </a:p>
          <a:p>
            <a:pPr marL="571500" indent="-571500" algn="just">
              <a:buFont typeface="Wingdings" pitchFamily="2" charset="2"/>
              <a:buChar char="§"/>
            </a:pPr>
            <a:r>
              <a:rPr lang="en-GB" sz="4000" dirty="0">
                <a:solidFill>
                  <a:schemeClr val="accent6">
                    <a:lumMod val="75000"/>
                  </a:schemeClr>
                </a:solidFill>
              </a:rPr>
              <a:t>How it will be replicated?</a:t>
            </a:r>
          </a:p>
        </p:txBody>
      </p:sp>
    </p:spTree>
    <p:extLst>
      <p:ext uri="{BB962C8B-B14F-4D97-AF65-F5344CB8AC3E}">
        <p14:creationId xmlns:p14="http://schemas.microsoft.com/office/powerpoint/2010/main" val="458469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               Hadoop File system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2133600" y="228599"/>
            <a:ext cx="3358677" cy="142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83ADCB-A3BF-D496-506B-5F43F094A478}"/>
              </a:ext>
            </a:extLst>
          </p:cNvPr>
          <p:cNvSpPr txBox="1"/>
          <p:nvPr/>
        </p:nvSpPr>
        <p:spPr>
          <a:xfrm>
            <a:off x="4817327" y="35683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873F8-B608-3F48-AC40-68620F1D1A6B}"/>
              </a:ext>
            </a:extLst>
          </p:cNvPr>
          <p:cNvSpPr txBox="1"/>
          <p:nvPr/>
        </p:nvSpPr>
        <p:spPr>
          <a:xfrm>
            <a:off x="990600" y="1981200"/>
            <a:ext cx="7391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These sort of instruction are defined in the libraries that take care of these issues.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F0000"/>
                </a:solidFill>
              </a:rPr>
              <a:t>HDFS </a:t>
            </a:r>
            <a:r>
              <a:rPr lang="en-GB" sz="4000" dirty="0"/>
              <a:t>helps us to store data on Hadoop cluster in distributed format.</a:t>
            </a:r>
            <a:endParaRPr lang="en-GB" sz="40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420AC3-FA53-B8AB-D058-DC2DC8FB6086}"/>
              </a:ext>
            </a:extLst>
          </p:cNvPr>
          <p:cNvGrpSpPr/>
          <p:nvPr/>
        </p:nvGrpSpPr>
        <p:grpSpPr>
          <a:xfrm>
            <a:off x="8382000" y="2311090"/>
            <a:ext cx="6096000" cy="2514599"/>
            <a:chOff x="2743200" y="1690350"/>
            <a:chExt cx="7543800" cy="295784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C5759BD-914A-2C17-30E0-5B9A05BE1491}"/>
                </a:ext>
              </a:extLst>
            </p:cNvPr>
            <p:cNvGrpSpPr/>
            <p:nvPr/>
          </p:nvGrpSpPr>
          <p:grpSpPr>
            <a:xfrm>
              <a:off x="3352800" y="1905001"/>
              <a:ext cx="6474886" cy="1981200"/>
              <a:chOff x="3124200" y="4411726"/>
              <a:chExt cx="6914730" cy="3589274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16837747-C5FB-D0A1-68CF-9F0C62F6DCA8}"/>
                  </a:ext>
                </a:extLst>
              </p:cNvPr>
              <p:cNvSpPr/>
              <p:nvPr/>
            </p:nvSpPr>
            <p:spPr>
              <a:xfrm>
                <a:off x="5382322" y="4411726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Master Node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7A662433-EBE0-0AC7-F1E0-EC2BF66AD24F}"/>
                  </a:ext>
                </a:extLst>
              </p:cNvPr>
              <p:cNvSpPr/>
              <p:nvPr/>
            </p:nvSpPr>
            <p:spPr>
              <a:xfrm>
                <a:off x="3124200" y="6400800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Slave Node 1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078DDADE-C6CC-765E-7B5B-C00746FA7BC8}"/>
                  </a:ext>
                </a:extLst>
              </p:cNvPr>
              <p:cNvSpPr/>
              <p:nvPr/>
            </p:nvSpPr>
            <p:spPr>
              <a:xfrm>
                <a:off x="5410200" y="6400800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Slave Node 1I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45F2967-50F1-D50B-9573-C8519638D89C}"/>
                  </a:ext>
                </a:extLst>
              </p:cNvPr>
              <p:cNvSpPr/>
              <p:nvPr/>
            </p:nvSpPr>
            <p:spPr>
              <a:xfrm>
                <a:off x="8133930" y="6400800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Slave Node 1II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F0DDBAA-FC26-9D79-6E34-362FF8ED8CFF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4076700" y="5791200"/>
                <a:ext cx="1305622" cy="6096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3984EFF-572E-06E5-0A74-2081ED10D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6011926"/>
                <a:ext cx="27878" cy="38887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A39C1AE-6648-A33B-8D0E-EC1C92E0DD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200" y="5791200"/>
                <a:ext cx="1524000" cy="55822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7FF44C-E234-9D79-3751-DB770A5F9DC1}"/>
                </a:ext>
              </a:extLst>
            </p:cNvPr>
            <p:cNvSpPr/>
            <p:nvPr/>
          </p:nvSpPr>
          <p:spPr>
            <a:xfrm>
              <a:off x="2743200" y="1690350"/>
              <a:ext cx="7543800" cy="295784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8E34FF0-C2B7-EECE-F8FE-CC163A31CADE}"/>
              </a:ext>
            </a:extLst>
          </p:cNvPr>
          <p:cNvSpPr txBox="1"/>
          <p:nvPr/>
        </p:nvSpPr>
        <p:spPr>
          <a:xfrm>
            <a:off x="1371601" y="6279065"/>
            <a:ext cx="12735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itchFamily="2" charset="2"/>
              <a:buChar char="§"/>
            </a:pPr>
            <a:r>
              <a:rPr lang="en-GB" sz="4000" dirty="0">
                <a:solidFill>
                  <a:schemeClr val="accent6">
                    <a:lumMod val="75000"/>
                  </a:schemeClr>
                </a:solidFill>
              </a:rPr>
              <a:t>Note: The slave has its own existing as well as the part of a Hadoop cluster e.g., Slave Node III has it own local file system as well.</a:t>
            </a:r>
          </a:p>
        </p:txBody>
      </p:sp>
    </p:spTree>
    <p:extLst>
      <p:ext uri="{BB962C8B-B14F-4D97-AF65-F5344CB8AC3E}">
        <p14:creationId xmlns:p14="http://schemas.microsoft.com/office/powerpoint/2010/main" val="3931076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               Hadoop File system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2102277" y="232317"/>
            <a:ext cx="3358677" cy="142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83ADCB-A3BF-D496-506B-5F43F094A478}"/>
              </a:ext>
            </a:extLst>
          </p:cNvPr>
          <p:cNvSpPr txBox="1"/>
          <p:nvPr/>
        </p:nvSpPr>
        <p:spPr>
          <a:xfrm>
            <a:off x="4817327" y="35683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420AC3-FA53-B8AB-D058-DC2DC8FB6086}"/>
              </a:ext>
            </a:extLst>
          </p:cNvPr>
          <p:cNvGrpSpPr/>
          <p:nvPr/>
        </p:nvGrpSpPr>
        <p:grpSpPr>
          <a:xfrm>
            <a:off x="733615" y="2311090"/>
            <a:ext cx="6096000" cy="2514599"/>
            <a:chOff x="2743200" y="1690350"/>
            <a:chExt cx="7543800" cy="295784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C5759BD-914A-2C17-30E0-5B9A05BE1491}"/>
                </a:ext>
              </a:extLst>
            </p:cNvPr>
            <p:cNvGrpSpPr/>
            <p:nvPr/>
          </p:nvGrpSpPr>
          <p:grpSpPr>
            <a:xfrm>
              <a:off x="3352800" y="1905001"/>
              <a:ext cx="6474886" cy="1981200"/>
              <a:chOff x="3124200" y="4411726"/>
              <a:chExt cx="6914730" cy="3589274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16837747-C5FB-D0A1-68CF-9F0C62F6DCA8}"/>
                  </a:ext>
                </a:extLst>
              </p:cNvPr>
              <p:cNvSpPr/>
              <p:nvPr/>
            </p:nvSpPr>
            <p:spPr>
              <a:xfrm>
                <a:off x="5382322" y="4411726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Master Node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7A662433-EBE0-0AC7-F1E0-EC2BF66AD24F}"/>
                  </a:ext>
                </a:extLst>
              </p:cNvPr>
              <p:cNvSpPr/>
              <p:nvPr/>
            </p:nvSpPr>
            <p:spPr>
              <a:xfrm>
                <a:off x="3124200" y="6400800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Slave Node 1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078DDADE-C6CC-765E-7B5B-C00746FA7BC8}"/>
                  </a:ext>
                </a:extLst>
              </p:cNvPr>
              <p:cNvSpPr/>
              <p:nvPr/>
            </p:nvSpPr>
            <p:spPr>
              <a:xfrm>
                <a:off x="5410200" y="6400800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Slave Node 1I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45F2967-50F1-D50B-9573-C8519638D89C}"/>
                  </a:ext>
                </a:extLst>
              </p:cNvPr>
              <p:cNvSpPr/>
              <p:nvPr/>
            </p:nvSpPr>
            <p:spPr>
              <a:xfrm>
                <a:off x="8133930" y="6400800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Slave Node 1II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F0DDBAA-FC26-9D79-6E34-362FF8ED8CFF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4076700" y="5791200"/>
                <a:ext cx="1305622" cy="6096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3984EFF-572E-06E5-0A74-2081ED10D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6011926"/>
                <a:ext cx="27878" cy="38887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A39C1AE-6648-A33B-8D0E-EC1C92E0DD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200" y="5791200"/>
                <a:ext cx="1524000" cy="55822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7FF44C-E234-9D79-3751-DB770A5F9DC1}"/>
                </a:ext>
              </a:extLst>
            </p:cNvPr>
            <p:cNvSpPr/>
            <p:nvPr/>
          </p:nvSpPr>
          <p:spPr>
            <a:xfrm>
              <a:off x="2743200" y="1690350"/>
              <a:ext cx="7543800" cy="295784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448D0A-9795-CCF1-F19A-91BB8D745388}"/>
              </a:ext>
            </a:extLst>
          </p:cNvPr>
          <p:cNvCxnSpPr/>
          <p:nvPr/>
        </p:nvCxnSpPr>
        <p:spPr>
          <a:xfrm>
            <a:off x="6829615" y="3568389"/>
            <a:ext cx="1600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415AF8-ACF5-764E-61CB-3E000C147B8E}"/>
              </a:ext>
            </a:extLst>
          </p:cNvPr>
          <p:cNvGrpSpPr/>
          <p:nvPr/>
        </p:nvGrpSpPr>
        <p:grpSpPr>
          <a:xfrm>
            <a:off x="8429815" y="2311089"/>
            <a:ext cx="6096000" cy="2514599"/>
            <a:chOff x="2743200" y="1690350"/>
            <a:chExt cx="7543800" cy="295784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76B7921-270C-CF33-3DFC-00E311143570}"/>
                </a:ext>
              </a:extLst>
            </p:cNvPr>
            <p:cNvGrpSpPr/>
            <p:nvPr/>
          </p:nvGrpSpPr>
          <p:grpSpPr>
            <a:xfrm>
              <a:off x="3352800" y="1905001"/>
              <a:ext cx="6474886" cy="1981200"/>
              <a:chOff x="3124200" y="4411726"/>
              <a:chExt cx="6914730" cy="3589274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AD91CAA3-DE50-1EA9-B962-60E9AD728D29}"/>
                  </a:ext>
                </a:extLst>
              </p:cNvPr>
              <p:cNvSpPr/>
              <p:nvPr/>
            </p:nvSpPr>
            <p:spPr>
              <a:xfrm>
                <a:off x="5382322" y="4411726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NameNode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8793C2E4-B1A4-58B6-1915-CAFE9712DF04}"/>
                  </a:ext>
                </a:extLst>
              </p:cNvPr>
              <p:cNvSpPr/>
              <p:nvPr/>
            </p:nvSpPr>
            <p:spPr>
              <a:xfrm>
                <a:off x="3124200" y="6400800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DataNode I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78732DF7-D144-87D7-73C2-7392165A3DA2}"/>
                  </a:ext>
                </a:extLst>
              </p:cNvPr>
              <p:cNvSpPr/>
              <p:nvPr/>
            </p:nvSpPr>
            <p:spPr>
              <a:xfrm>
                <a:off x="5410200" y="6400800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DataNode II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7C669DF-1FC2-14CA-C513-28E439637F14}"/>
                  </a:ext>
                </a:extLst>
              </p:cNvPr>
              <p:cNvSpPr/>
              <p:nvPr/>
            </p:nvSpPr>
            <p:spPr>
              <a:xfrm>
                <a:off x="8133930" y="6400800"/>
                <a:ext cx="1905000" cy="1600200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DataNode III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3E2D569-4B47-45F7-B8F0-C24D8D4B6A08}"/>
                  </a:ext>
                </a:extLst>
              </p:cNvPr>
              <p:cNvCxnSpPr>
                <a:cxnSpLocks/>
                <a:endCxn id="33" idx="0"/>
              </p:cNvCxnSpPr>
              <p:nvPr/>
            </p:nvCxnSpPr>
            <p:spPr>
              <a:xfrm flipH="1">
                <a:off x="4076700" y="5791200"/>
                <a:ext cx="1305622" cy="6096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DB15B3A-09A1-A9C9-CE1A-B5B249BF8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6011926"/>
                <a:ext cx="27878" cy="38887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03DF5D6-54DC-93A7-60E0-A6E9E4E9ED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200" y="5791200"/>
                <a:ext cx="1524000" cy="55822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84A83E1-DD90-4CBC-0217-E208A47B998C}"/>
                </a:ext>
              </a:extLst>
            </p:cNvPr>
            <p:cNvSpPr/>
            <p:nvPr/>
          </p:nvSpPr>
          <p:spPr>
            <a:xfrm>
              <a:off x="2743200" y="1690350"/>
              <a:ext cx="7543800" cy="295784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2055BD9-9E77-499C-9883-64C2D671BFFC}"/>
              </a:ext>
            </a:extLst>
          </p:cNvPr>
          <p:cNvSpPr txBox="1"/>
          <p:nvPr/>
        </p:nvSpPr>
        <p:spPr>
          <a:xfrm>
            <a:off x="1687661" y="5941568"/>
            <a:ext cx="4886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we call it </a:t>
            </a:r>
            <a:r>
              <a:rPr lang="en-AE" sz="4000" dirty="0">
                <a:solidFill>
                  <a:srgbClr val="FF0000"/>
                </a:solidFill>
              </a:rPr>
              <a:t>“Node”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086825-4BD7-2F0D-B3CB-93282F463D86}"/>
              </a:ext>
            </a:extLst>
          </p:cNvPr>
          <p:cNvSpPr txBox="1"/>
          <p:nvPr/>
        </p:nvSpPr>
        <p:spPr>
          <a:xfrm>
            <a:off x="1897152" y="6858000"/>
            <a:ext cx="123914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came from the reference of  </a:t>
            </a:r>
            <a:r>
              <a:rPr lang="en-AE" sz="4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“Data Structure” </a:t>
            </a:r>
            <a:r>
              <a:rPr lang="en-AE" sz="4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concepts </a:t>
            </a:r>
          </a:p>
          <a:p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en-AE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uch as decision tree or Graphs </a:t>
            </a:r>
            <a:endParaRPr lang="en-AE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30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               Hadoop File system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2102277" y="232317"/>
            <a:ext cx="3358677" cy="142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83ADCB-A3BF-D496-506B-5F43F094A478}"/>
              </a:ext>
            </a:extLst>
          </p:cNvPr>
          <p:cNvSpPr txBox="1"/>
          <p:nvPr/>
        </p:nvSpPr>
        <p:spPr>
          <a:xfrm>
            <a:off x="4817327" y="35683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086825-4BD7-2F0D-B3CB-93282F463D86}"/>
              </a:ext>
            </a:extLst>
          </p:cNvPr>
          <p:cNvSpPr txBox="1"/>
          <p:nvPr/>
        </p:nvSpPr>
        <p:spPr>
          <a:xfrm>
            <a:off x="914400" y="1662499"/>
            <a:ext cx="117347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E" sz="4000" i="1" dirty="0">
                <a:solidFill>
                  <a:srgbClr val="00B050"/>
                </a:solidFill>
              </a:rPr>
              <a:t>DataNode (DN):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n-AE" sz="4000" dirty="0"/>
              <a:t>It is a commodity hardware (Slaves) to:</a:t>
            </a:r>
          </a:p>
          <a:p>
            <a:pPr marL="1485900" lvl="2" indent="-571500">
              <a:buFont typeface="Wingdings" pitchFamily="2" charset="2"/>
              <a:buChar char="§"/>
            </a:pPr>
            <a:r>
              <a:rPr lang="en-AE" sz="4000" dirty="0"/>
              <a:t>Store data</a:t>
            </a:r>
          </a:p>
          <a:p>
            <a:pPr marL="1485900" lvl="2" indent="-571500">
              <a:buFont typeface="Wingdings" pitchFamily="2" charset="2"/>
              <a:buChar char="§"/>
            </a:pPr>
            <a:r>
              <a:rPr lang="en-AE" sz="4000" dirty="0"/>
              <a:t>Process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0C418-92D8-A1AB-E030-93BCDF6E3D22}"/>
              </a:ext>
            </a:extLst>
          </p:cNvPr>
          <p:cNvSpPr txBox="1"/>
          <p:nvPr/>
        </p:nvSpPr>
        <p:spPr>
          <a:xfrm>
            <a:off x="945995" y="4191025"/>
            <a:ext cx="1287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4000" b="1" dirty="0">
                <a:solidFill>
                  <a:srgbClr val="FF0000"/>
                </a:solidFill>
              </a:rPr>
              <a:t>Note:</a:t>
            </a:r>
            <a:r>
              <a:rPr lang="en-AE" sz="4000" dirty="0">
                <a:solidFill>
                  <a:srgbClr val="FF0000"/>
                </a:solidFill>
              </a:rPr>
              <a:t> </a:t>
            </a:r>
            <a:r>
              <a:rPr lang="en-AE" sz="4000" dirty="0"/>
              <a:t>In cluster, there is always chances of </a:t>
            </a:r>
            <a:r>
              <a:rPr lang="en-AE" sz="4000" i="1" dirty="0"/>
              <a:t>failure</a:t>
            </a:r>
            <a:r>
              <a:rPr lang="en-AE" sz="4000" dirty="0"/>
              <a:t> of machine at anytime.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AE" sz="4000" dirty="0"/>
              <a:t>Failure could be due to:</a:t>
            </a:r>
          </a:p>
          <a:p>
            <a:pPr marL="1485900" lvl="2" indent="-571500">
              <a:buFont typeface="Wingdings" pitchFamily="2" charset="2"/>
              <a:buChar char="ü"/>
            </a:pPr>
            <a:r>
              <a:rPr lang="en-AE" sz="4000" dirty="0"/>
              <a:t>Network issue.</a:t>
            </a:r>
          </a:p>
          <a:p>
            <a:pPr marL="1485900" lvl="2" indent="-571500">
              <a:buFont typeface="Wingdings" pitchFamily="2" charset="2"/>
              <a:buChar char="ü"/>
            </a:pPr>
            <a:r>
              <a:rPr lang="en-AE" sz="4000" dirty="0"/>
              <a:t>Software glitch.</a:t>
            </a:r>
          </a:p>
          <a:p>
            <a:pPr marL="1485900" lvl="2" indent="-571500">
              <a:buFont typeface="Wingdings" pitchFamily="2" charset="2"/>
              <a:buChar char="ü"/>
            </a:pPr>
            <a:r>
              <a:rPr lang="en-AE" sz="4000" dirty="0"/>
              <a:t>Power issue.</a:t>
            </a:r>
          </a:p>
        </p:txBody>
      </p:sp>
    </p:spTree>
    <p:extLst>
      <p:ext uri="{BB962C8B-B14F-4D97-AF65-F5344CB8AC3E}">
        <p14:creationId xmlns:p14="http://schemas.microsoft.com/office/powerpoint/2010/main" val="82083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               Hadoop File system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2102277" y="232317"/>
            <a:ext cx="3358677" cy="142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83ADCB-A3BF-D496-506B-5F43F094A478}"/>
              </a:ext>
            </a:extLst>
          </p:cNvPr>
          <p:cNvSpPr txBox="1"/>
          <p:nvPr/>
        </p:nvSpPr>
        <p:spPr>
          <a:xfrm>
            <a:off x="4817327" y="35683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086825-4BD7-2F0D-B3CB-93282F463D86}"/>
              </a:ext>
            </a:extLst>
          </p:cNvPr>
          <p:cNvSpPr txBox="1"/>
          <p:nvPr/>
        </p:nvSpPr>
        <p:spPr>
          <a:xfrm>
            <a:off x="381000" y="1858625"/>
            <a:ext cx="78485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lvl="2" indent="-555625">
              <a:buFont typeface="Arial" panose="020B0604020202020204" pitchFamily="34" charset="0"/>
              <a:buChar char="•"/>
            </a:pPr>
            <a:r>
              <a:rPr lang="en-AE" sz="4000" i="1" dirty="0">
                <a:solidFill>
                  <a:srgbClr val="00B050"/>
                </a:solidFill>
              </a:rPr>
              <a:t>NameNode (NN):</a:t>
            </a:r>
          </a:p>
          <a:p>
            <a:pPr marL="1558925" lvl="3" indent="-579438">
              <a:buFont typeface="Wingdings" pitchFamily="2" charset="2"/>
              <a:buChar char="§"/>
            </a:pPr>
            <a:r>
              <a:rPr lang="en-AE" sz="4000" dirty="0"/>
              <a:t>Assign data to the various DN-I, DN-II etc.</a:t>
            </a:r>
          </a:p>
          <a:p>
            <a:pPr marL="1558925" lvl="3" indent="-579438">
              <a:buFont typeface="Wingdings" pitchFamily="2" charset="2"/>
              <a:buChar char="§"/>
            </a:pPr>
            <a:r>
              <a:rPr lang="en-AE" sz="4000" dirty="0"/>
              <a:t>Records the metadata of all the files in cluster.</a:t>
            </a:r>
          </a:p>
          <a:p>
            <a:pPr marL="1558925" lvl="3" indent="-579438">
              <a:buFont typeface="Wingdings" pitchFamily="2" charset="2"/>
              <a:buChar char="§"/>
            </a:pPr>
            <a:r>
              <a:rPr lang="en-AE" sz="4000" dirty="0"/>
              <a:t>Information regarding cluster health status.</a:t>
            </a:r>
          </a:p>
        </p:txBody>
      </p:sp>
    </p:spTree>
    <p:extLst>
      <p:ext uri="{BB962C8B-B14F-4D97-AF65-F5344CB8AC3E}">
        <p14:creationId xmlns:p14="http://schemas.microsoft.com/office/powerpoint/2010/main" val="1586369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               Hadoop File system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2102277" y="232317"/>
            <a:ext cx="3358677" cy="142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83ADCB-A3BF-D496-506B-5F43F094A478}"/>
              </a:ext>
            </a:extLst>
          </p:cNvPr>
          <p:cNvSpPr txBox="1"/>
          <p:nvPr/>
        </p:nvSpPr>
        <p:spPr>
          <a:xfrm>
            <a:off x="4817327" y="35683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086825-4BD7-2F0D-B3CB-93282F463D86}"/>
              </a:ext>
            </a:extLst>
          </p:cNvPr>
          <p:cNvSpPr txBox="1"/>
          <p:nvPr/>
        </p:nvSpPr>
        <p:spPr>
          <a:xfrm>
            <a:off x="381000" y="1858625"/>
            <a:ext cx="78485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lvl="2" indent="-555625">
              <a:buFont typeface="Arial" panose="020B0604020202020204" pitchFamily="34" charset="0"/>
              <a:buChar char="•"/>
            </a:pPr>
            <a:r>
              <a:rPr lang="en-AE" sz="4000" i="1" dirty="0">
                <a:solidFill>
                  <a:srgbClr val="00B050"/>
                </a:solidFill>
              </a:rPr>
              <a:t>NameNode (NN):</a:t>
            </a:r>
          </a:p>
          <a:p>
            <a:pPr marL="1558925" lvl="3" indent="-579438">
              <a:buFont typeface="Wingdings" pitchFamily="2" charset="2"/>
              <a:buChar char="§"/>
            </a:pPr>
            <a:r>
              <a:rPr lang="en-AE" sz="4000" dirty="0"/>
              <a:t>Assign data to the various DN-I, DN-II etc.</a:t>
            </a:r>
          </a:p>
          <a:p>
            <a:pPr marL="1558925" lvl="3" indent="-579438">
              <a:buFont typeface="Wingdings" pitchFamily="2" charset="2"/>
              <a:buChar char="§"/>
            </a:pPr>
            <a:r>
              <a:rPr lang="en-AE" sz="4000" dirty="0"/>
              <a:t>Records the </a:t>
            </a:r>
            <a:r>
              <a:rPr lang="en-AE" sz="4000" b="1" dirty="0"/>
              <a:t>metadata</a:t>
            </a:r>
            <a:r>
              <a:rPr lang="en-AE" sz="4000" dirty="0"/>
              <a:t> of all the files in cluster.</a:t>
            </a:r>
          </a:p>
          <a:p>
            <a:pPr marL="1558925" lvl="3" indent="-579438">
              <a:buFont typeface="Wingdings" pitchFamily="2" charset="2"/>
              <a:buChar char="§"/>
            </a:pPr>
            <a:r>
              <a:rPr lang="en-AE" sz="4000" dirty="0"/>
              <a:t>Information regarding cluster health status.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73EC04-9C37-AE77-E9C4-C949D1888008}"/>
              </a:ext>
            </a:extLst>
          </p:cNvPr>
          <p:cNvCxnSpPr/>
          <p:nvPr/>
        </p:nvCxnSpPr>
        <p:spPr>
          <a:xfrm>
            <a:off x="8610600" y="1858625"/>
            <a:ext cx="0" cy="592435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332B7-2C1F-DEC6-EBFC-EF017DF27C20}"/>
              </a:ext>
            </a:extLst>
          </p:cNvPr>
          <p:cNvSpPr txBox="1">
            <a:spLocks/>
          </p:cNvSpPr>
          <p:nvPr/>
        </p:nvSpPr>
        <p:spPr>
          <a:xfrm>
            <a:off x="9006470" y="2895600"/>
            <a:ext cx="5433186" cy="3384966"/>
          </a:xfrm>
          <a:prstGeom prst="rect">
            <a:avLst/>
          </a:prstGeom>
        </p:spPr>
        <p:txBody>
          <a:bodyPr lIns="146304" tIns="73152" rIns="146304" bIns="73152">
            <a:noAutofit/>
          </a:bodyPr>
          <a:lstStyle>
            <a:lvl1pPr marL="731520" indent="-731520" algn="l" defTabSz="146304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  <a:defRPr sz="51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88720" indent="-457200" algn="l" defTabSz="14630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5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56032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29184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02336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Metadata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b="0" dirty="0"/>
              <a:t>Location of the block</a:t>
            </a:r>
          </a:p>
          <a:p>
            <a:pPr>
              <a:buFont typeface="Wingdings" pitchFamily="2" charset="2"/>
              <a:buChar char="v"/>
            </a:pPr>
            <a:r>
              <a:rPr lang="en-US" sz="2800" b="0" dirty="0"/>
              <a:t>Size of the files</a:t>
            </a:r>
          </a:p>
          <a:p>
            <a:pPr>
              <a:buFont typeface="Wingdings" pitchFamily="2" charset="2"/>
              <a:buChar char="v"/>
            </a:pPr>
            <a:r>
              <a:rPr lang="en-US" sz="2800" b="0" dirty="0"/>
              <a:t>Hierarchy of replicated data.</a:t>
            </a:r>
          </a:p>
        </p:txBody>
      </p:sp>
    </p:spTree>
    <p:extLst>
      <p:ext uri="{BB962C8B-B14F-4D97-AF65-F5344CB8AC3E}">
        <p14:creationId xmlns:p14="http://schemas.microsoft.com/office/powerpoint/2010/main" val="13587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               Hadoop File system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2102277" y="232317"/>
            <a:ext cx="3358677" cy="142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83ADCB-A3BF-D496-506B-5F43F094A478}"/>
              </a:ext>
            </a:extLst>
          </p:cNvPr>
          <p:cNvSpPr txBox="1"/>
          <p:nvPr/>
        </p:nvSpPr>
        <p:spPr>
          <a:xfrm>
            <a:off x="4817327" y="35683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086825-4BD7-2F0D-B3CB-93282F463D86}"/>
              </a:ext>
            </a:extLst>
          </p:cNvPr>
          <p:cNvSpPr txBox="1"/>
          <p:nvPr/>
        </p:nvSpPr>
        <p:spPr>
          <a:xfrm>
            <a:off x="381000" y="1858625"/>
            <a:ext cx="78485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lvl="2" indent="-555625">
              <a:buFont typeface="Arial" panose="020B0604020202020204" pitchFamily="34" charset="0"/>
              <a:buChar char="•"/>
            </a:pPr>
            <a:r>
              <a:rPr lang="en-AE" sz="4000" i="1" dirty="0">
                <a:solidFill>
                  <a:srgbClr val="00B050"/>
                </a:solidFill>
              </a:rPr>
              <a:t>NameNode (NN):</a:t>
            </a:r>
          </a:p>
          <a:p>
            <a:pPr marL="1558925" lvl="3" indent="-579438">
              <a:buFont typeface="Wingdings" pitchFamily="2" charset="2"/>
              <a:buChar char="§"/>
            </a:pPr>
            <a:r>
              <a:rPr lang="en-AE" sz="4000" dirty="0"/>
              <a:t>Assign data to the various DN-I, DN-II etc.</a:t>
            </a:r>
          </a:p>
          <a:p>
            <a:pPr marL="1558925" lvl="3" indent="-579438">
              <a:buFont typeface="Wingdings" pitchFamily="2" charset="2"/>
              <a:buChar char="§"/>
            </a:pPr>
            <a:r>
              <a:rPr lang="en-AE" sz="4000" dirty="0"/>
              <a:t>Records the metadata of all the files in cluster.</a:t>
            </a:r>
          </a:p>
          <a:p>
            <a:pPr marL="1558925" lvl="3" indent="-579438">
              <a:buFont typeface="Wingdings" pitchFamily="2" charset="2"/>
              <a:buChar char="§"/>
            </a:pPr>
            <a:r>
              <a:rPr lang="en-AE" sz="4000" dirty="0"/>
              <a:t>Information regarding cluster health status.</a:t>
            </a:r>
          </a:p>
          <a:p>
            <a:pPr marL="1436687" lvl="4"/>
            <a:endParaRPr lang="en-AE" sz="3200" i="1" dirty="0"/>
          </a:p>
        </p:txBody>
      </p:sp>
    </p:spTree>
    <p:extLst>
      <p:ext uri="{BB962C8B-B14F-4D97-AF65-F5344CB8AC3E}">
        <p14:creationId xmlns:p14="http://schemas.microsoft.com/office/powerpoint/2010/main" val="204448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243" y="346359"/>
            <a:ext cx="9275674" cy="1426464"/>
          </a:xfrm>
        </p:spPr>
        <p:txBody>
          <a:bodyPr/>
          <a:lstStyle/>
          <a:p>
            <a:r>
              <a:rPr lang="en-US" dirty="0"/>
              <a:t>What is Hadoop?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1" y="1838645"/>
            <a:ext cx="13517880" cy="373576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dirty="0"/>
              <a:t>The Technology that empowers Yahoo, Facebook, Twitter, Walmart and others</a:t>
            </a:r>
          </a:p>
          <a:p>
            <a:pPr lvl="8"/>
            <a:endParaRPr lang="en-US" sz="2960" dirty="0"/>
          </a:p>
          <a:p>
            <a:pPr lvl="8"/>
            <a:r>
              <a:rPr lang="en-US" sz="2960" dirty="0"/>
              <a:t>Hadoop isn’t dead in the industry in fact it is very important in the industry</a:t>
            </a:r>
          </a:p>
          <a:p>
            <a:pPr lvl="8"/>
            <a:r>
              <a:rPr lang="en-US" sz="2960" dirty="0"/>
              <a:t>Hadoop is best for:</a:t>
            </a:r>
          </a:p>
          <a:p>
            <a:pPr marL="3022600" lvl="8" indent="-588963">
              <a:buFont typeface="+mj-lt"/>
              <a:buAutoNum type="romanLcPeriod"/>
            </a:pPr>
            <a:r>
              <a:rPr lang="en-US" sz="2960" dirty="0"/>
              <a:t>Parallel processing</a:t>
            </a:r>
          </a:p>
          <a:p>
            <a:pPr marL="3022600" lvl="8" indent="-588963">
              <a:buFont typeface="+mj-lt"/>
              <a:buAutoNum type="romanLcPeriod"/>
            </a:pPr>
            <a:r>
              <a:rPr lang="en-US" sz="2960" dirty="0"/>
              <a:t>Distributed computing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2C8790-0479-ED4F-96DA-F131F1D29684}"/>
              </a:ext>
            </a:extLst>
          </p:cNvPr>
          <p:cNvGrpSpPr/>
          <p:nvPr/>
        </p:nvGrpSpPr>
        <p:grpSpPr>
          <a:xfrm>
            <a:off x="10591800" y="5004114"/>
            <a:ext cx="3892946" cy="3042881"/>
            <a:chOff x="5087514" y="3048000"/>
            <a:chExt cx="4520432" cy="410968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811" y="3048000"/>
              <a:ext cx="1447800" cy="1676400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23ECD4-5923-FDE7-4BE9-208D4E3ECDE9}"/>
                </a:ext>
              </a:extLst>
            </p:cNvPr>
            <p:cNvGrpSpPr/>
            <p:nvPr/>
          </p:nvGrpSpPr>
          <p:grpSpPr>
            <a:xfrm>
              <a:off x="5087514" y="4115047"/>
              <a:ext cx="4520432" cy="3042634"/>
              <a:chOff x="5087514" y="4115047"/>
              <a:chExt cx="4520432" cy="304263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6171" y="4115047"/>
                <a:ext cx="2603080" cy="260308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0471" y="6639521"/>
                <a:ext cx="1554480" cy="51816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7514" y="4988667"/>
                <a:ext cx="992444" cy="878733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74242" y="5022851"/>
                <a:ext cx="1133704" cy="810367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5344" y="4345620"/>
                <a:ext cx="1766512" cy="1766512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671561" y="5848290"/>
                <a:ext cx="11770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2">
                        <a:lumMod val="75000"/>
                      </a:schemeClr>
                    </a:solidFill>
                  </a:rPr>
                  <a:t>Hadoop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9835380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               Hadoop File system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2102277" y="232317"/>
            <a:ext cx="3358677" cy="142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83ADCB-A3BF-D496-506B-5F43F094A478}"/>
              </a:ext>
            </a:extLst>
          </p:cNvPr>
          <p:cNvSpPr txBox="1"/>
          <p:nvPr/>
        </p:nvSpPr>
        <p:spPr>
          <a:xfrm>
            <a:off x="4817327" y="35683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086825-4BD7-2F0D-B3CB-93282F463D86}"/>
              </a:ext>
            </a:extLst>
          </p:cNvPr>
          <p:cNvSpPr txBox="1"/>
          <p:nvPr/>
        </p:nvSpPr>
        <p:spPr>
          <a:xfrm>
            <a:off x="381000" y="1858625"/>
            <a:ext cx="78485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lvl="2" indent="-555625">
              <a:buFont typeface="Arial" panose="020B0604020202020204" pitchFamily="34" charset="0"/>
              <a:buChar char="•"/>
            </a:pPr>
            <a:r>
              <a:rPr lang="en-AE" sz="4000" i="1" dirty="0">
                <a:solidFill>
                  <a:srgbClr val="00B050"/>
                </a:solidFill>
              </a:rPr>
              <a:t>NameNode (NN):</a:t>
            </a:r>
          </a:p>
          <a:p>
            <a:pPr marL="1558925" lvl="3" indent="-579438">
              <a:buFont typeface="Wingdings" pitchFamily="2" charset="2"/>
              <a:buChar char="§"/>
            </a:pPr>
            <a:r>
              <a:rPr lang="en-AE" sz="4000" dirty="0"/>
              <a:t>Assign data to the various DN-I, DN-II etc.</a:t>
            </a:r>
          </a:p>
          <a:p>
            <a:pPr marL="1558925" lvl="3" indent="-579438">
              <a:buFont typeface="Wingdings" pitchFamily="2" charset="2"/>
              <a:buChar char="§"/>
            </a:pPr>
            <a:r>
              <a:rPr lang="en-AE" sz="4000" dirty="0"/>
              <a:t>Records the metadata of all the files in cluster.</a:t>
            </a:r>
          </a:p>
          <a:p>
            <a:pPr marL="1558925" lvl="3" indent="-579438">
              <a:buFont typeface="Wingdings" pitchFamily="2" charset="2"/>
              <a:buChar char="§"/>
            </a:pPr>
            <a:r>
              <a:rPr lang="en-AE" sz="4000" dirty="0"/>
              <a:t>Information regarding </a:t>
            </a:r>
            <a:r>
              <a:rPr lang="en-AE" sz="4000" b="1" dirty="0"/>
              <a:t>cluster health status.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71C859B-03DE-01DB-D8B1-D360148BA751}"/>
              </a:ext>
            </a:extLst>
          </p:cNvPr>
          <p:cNvCxnSpPr/>
          <p:nvPr/>
        </p:nvCxnSpPr>
        <p:spPr>
          <a:xfrm>
            <a:off x="8610600" y="1858625"/>
            <a:ext cx="0" cy="592435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0E4861-16C4-4499-48A1-243054554540}"/>
              </a:ext>
            </a:extLst>
          </p:cNvPr>
          <p:cNvSpPr txBox="1">
            <a:spLocks/>
          </p:cNvSpPr>
          <p:nvPr/>
        </p:nvSpPr>
        <p:spPr>
          <a:xfrm>
            <a:off x="9006470" y="2895600"/>
            <a:ext cx="5433186" cy="3384966"/>
          </a:xfrm>
          <a:prstGeom prst="rect">
            <a:avLst/>
          </a:prstGeom>
        </p:spPr>
        <p:txBody>
          <a:bodyPr lIns="146304" tIns="73152" rIns="146304" bIns="73152">
            <a:noAutofit/>
          </a:bodyPr>
          <a:lstStyle>
            <a:lvl1pPr marL="731520" indent="-731520" algn="l" defTabSz="146304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  <a:defRPr sz="51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88720" indent="-457200" algn="l" defTabSz="14630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5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56032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29184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02336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Cluster health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AE" sz="2800" b="0" dirty="0"/>
              <a:t>Datanodes are active and running (healthy cluster).</a:t>
            </a:r>
            <a:endParaRPr lang="en-US" sz="2800" b="0" dirty="0"/>
          </a:p>
          <a:p>
            <a:pPr>
              <a:buFont typeface="Wingdings" pitchFamily="2" charset="2"/>
              <a:buChar char="v"/>
            </a:pPr>
            <a:r>
              <a:rPr lang="en-AE" sz="2800" b="0" dirty="0">
                <a:solidFill>
                  <a:schemeClr val="accent1">
                    <a:lumMod val="50000"/>
                  </a:schemeClr>
                </a:solidFill>
              </a:rPr>
              <a:t>If any DN is down then this is called (unhealthy cluster).</a:t>
            </a:r>
          </a:p>
        </p:txBody>
      </p:sp>
    </p:spTree>
    <p:extLst>
      <p:ext uri="{BB962C8B-B14F-4D97-AF65-F5344CB8AC3E}">
        <p14:creationId xmlns:p14="http://schemas.microsoft.com/office/powerpoint/2010/main" val="4268661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               Hadoop File system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2102277" y="232317"/>
            <a:ext cx="3358677" cy="142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83ADCB-A3BF-D496-506B-5F43F094A478}"/>
              </a:ext>
            </a:extLst>
          </p:cNvPr>
          <p:cNvSpPr txBox="1"/>
          <p:nvPr/>
        </p:nvSpPr>
        <p:spPr>
          <a:xfrm>
            <a:off x="4817327" y="35683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E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7AAED03-FB5B-9667-6D0D-854F67CE5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692236"/>
            <a:ext cx="12420600" cy="5957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8B64A-D8EE-33A4-25FF-42C3B4A7DC87}"/>
              </a:ext>
            </a:extLst>
          </p:cNvPr>
          <p:cNvSpPr txBox="1"/>
          <p:nvPr/>
        </p:nvSpPr>
        <p:spPr>
          <a:xfrm>
            <a:off x="1221267" y="7718288"/>
            <a:ext cx="5255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2400" dirty="0"/>
              <a:t>Source: </a:t>
            </a:r>
            <a:r>
              <a:rPr lang="en-AE" sz="2400" dirty="0">
                <a:hlinkClick r:id="rId4"/>
              </a:rPr>
              <a:t>www.Quora.com</a:t>
            </a:r>
            <a:endParaRPr lang="en-AE" sz="2400" dirty="0"/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10011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2063"/>
          <p:cNvSpPr/>
          <p:nvPr/>
        </p:nvSpPr>
        <p:spPr>
          <a:xfrm>
            <a:off x="3429000" y="4881563"/>
            <a:ext cx="7696200" cy="952500"/>
          </a:xfrm>
          <a:prstGeom prst="rect">
            <a:avLst/>
          </a:prstGeom>
          <a:ln>
            <a:solidFill>
              <a:schemeClr val="accent5"/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295400" y="3562351"/>
            <a:ext cx="2514600" cy="838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/>
              <a:t>Master Node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744200" y="3581401"/>
            <a:ext cx="2514600" cy="838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/>
              <a:t>Slave Node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552700" y="2320426"/>
            <a:ext cx="9448800" cy="1260975"/>
            <a:chOff x="2476498" y="2263275"/>
            <a:chExt cx="9448800" cy="1260975"/>
          </a:xfrm>
        </p:grpSpPr>
        <p:cxnSp>
          <p:nvCxnSpPr>
            <p:cNvPr id="6" name="Elbow Connector 5"/>
            <p:cNvCxnSpPr>
              <a:stCxn id="3" idx="0"/>
              <a:endCxn id="4" idx="0"/>
            </p:cNvCxnSpPr>
            <p:nvPr/>
          </p:nvCxnSpPr>
          <p:spPr>
            <a:xfrm rot="16200000" flipH="1">
              <a:off x="7191373" y="-1209675"/>
              <a:ext cx="19050" cy="9448800"/>
            </a:xfrm>
            <a:prstGeom prst="bentConnector3">
              <a:avLst>
                <a:gd name="adj1" fmla="val -3726315"/>
              </a:avLst>
            </a:prstGeom>
            <a:ln>
              <a:solidFill>
                <a:schemeClr val="accent5"/>
              </a:solidFill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219950" y="2263275"/>
              <a:ext cx="0" cy="49897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25826" y="41189"/>
            <a:ext cx="9275674" cy="1426464"/>
          </a:xfrm>
        </p:spPr>
        <p:txBody>
          <a:bodyPr anchor="t"/>
          <a:lstStyle/>
          <a:p>
            <a:r>
              <a:rPr lang="en-US" altLang="en-US" dirty="0"/>
              <a:t>Hadoop Daemons</a:t>
            </a:r>
          </a:p>
        </p:txBody>
      </p:sp>
      <p:pic>
        <p:nvPicPr>
          <p:cNvPr id="15" name="Picture 3" descr="D:\Anish_Training_Data\Images\tech-logo\Hadoop\Integrations-hadoopyarn-340x216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84" b="24396"/>
          <a:stretch/>
        </p:blipFill>
        <p:spPr bwMode="auto">
          <a:xfrm>
            <a:off x="5943600" y="4865521"/>
            <a:ext cx="2681138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0" y="5072063"/>
            <a:ext cx="16764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 Manager</a:t>
            </a:r>
          </a:p>
        </p:txBody>
      </p:sp>
      <p:cxnSp>
        <p:nvCxnSpPr>
          <p:cNvPr id="9" name="Elbow Connector 8"/>
          <p:cNvCxnSpPr>
            <a:stCxn id="3" idx="2"/>
            <a:endCxn id="5" idx="1"/>
          </p:cNvCxnSpPr>
          <p:nvPr/>
        </p:nvCxnSpPr>
        <p:spPr>
          <a:xfrm rot="16200000" flipH="1">
            <a:off x="2693194" y="4260057"/>
            <a:ext cx="976312" cy="1257300"/>
          </a:xfrm>
          <a:prstGeom prst="bentConnector2">
            <a:avLst/>
          </a:prstGeom>
          <a:ln>
            <a:solidFill>
              <a:schemeClr val="accent5"/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10000" y="6225842"/>
            <a:ext cx="16764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NameNode</a:t>
            </a:r>
            <a:endParaRPr lang="en-US" b="1" dirty="0"/>
          </a:p>
        </p:txBody>
      </p:sp>
      <p:cxnSp>
        <p:nvCxnSpPr>
          <p:cNvPr id="27" name="Elbow Connector 26"/>
          <p:cNvCxnSpPr>
            <a:stCxn id="3" idx="2"/>
            <a:endCxn id="26" idx="1"/>
          </p:cNvCxnSpPr>
          <p:nvPr/>
        </p:nvCxnSpPr>
        <p:spPr>
          <a:xfrm rot="16200000" flipH="1">
            <a:off x="2116305" y="4836946"/>
            <a:ext cx="2130091" cy="1257300"/>
          </a:xfrm>
          <a:prstGeom prst="bentConnector2">
            <a:avLst/>
          </a:prstGeom>
          <a:ln>
            <a:solidFill>
              <a:schemeClr val="accent5"/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067800" y="5072063"/>
            <a:ext cx="16764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</a:t>
            </a:r>
          </a:p>
          <a:p>
            <a:pPr algn="ctr"/>
            <a:r>
              <a:rPr lang="en-US" b="1" dirty="0"/>
              <a:t>Manager</a:t>
            </a:r>
          </a:p>
        </p:txBody>
      </p:sp>
      <p:cxnSp>
        <p:nvCxnSpPr>
          <p:cNvPr id="30" name="Elbow Connector 29"/>
          <p:cNvCxnSpPr>
            <a:stCxn id="4" idx="2"/>
            <a:endCxn id="29" idx="3"/>
          </p:cNvCxnSpPr>
          <p:nvPr/>
        </p:nvCxnSpPr>
        <p:spPr>
          <a:xfrm rot="5400000">
            <a:off x="10894219" y="4269582"/>
            <a:ext cx="957262" cy="1257300"/>
          </a:xfrm>
          <a:prstGeom prst="bentConnector2">
            <a:avLst/>
          </a:prstGeom>
          <a:ln>
            <a:solidFill>
              <a:schemeClr val="accent5"/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067800" y="6225842"/>
            <a:ext cx="16764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DataNode</a:t>
            </a:r>
            <a:endParaRPr lang="en-US" b="1" dirty="0"/>
          </a:p>
        </p:txBody>
      </p:sp>
      <p:cxnSp>
        <p:nvCxnSpPr>
          <p:cNvPr id="32" name="Elbow Connector 31"/>
          <p:cNvCxnSpPr>
            <a:stCxn id="4" idx="2"/>
            <a:endCxn id="31" idx="3"/>
          </p:cNvCxnSpPr>
          <p:nvPr/>
        </p:nvCxnSpPr>
        <p:spPr>
          <a:xfrm rot="5400000">
            <a:off x="10317330" y="4846471"/>
            <a:ext cx="2111041" cy="1257300"/>
          </a:xfrm>
          <a:prstGeom prst="bentConnector2">
            <a:avLst/>
          </a:prstGeom>
          <a:ln>
            <a:solidFill>
              <a:schemeClr val="accent5"/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6051884" y="1524000"/>
            <a:ext cx="2514600" cy="838200"/>
          </a:xfrm>
          <a:prstGeom prst="roundRect">
            <a:avLst>
              <a:gd name="adj" fmla="val 22409"/>
            </a:avLst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/>
              <a:t>Nodes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429000" y="6057900"/>
            <a:ext cx="7696200" cy="952500"/>
          </a:xfrm>
          <a:prstGeom prst="rect">
            <a:avLst/>
          </a:prstGeom>
          <a:ln>
            <a:solidFill>
              <a:schemeClr val="accent5"/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7" descr="D:\Anish_Training_Data\Images\tech-logo\Hadoop\hdfs1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21" b="30832"/>
          <a:stretch/>
        </p:blipFill>
        <p:spPr bwMode="auto">
          <a:xfrm>
            <a:off x="6010976" y="6057900"/>
            <a:ext cx="2523424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557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4" grpId="0" animBg="1"/>
      <p:bldP spid="5" grpId="0" animBg="1"/>
      <p:bldP spid="26" grpId="0" animBg="1"/>
      <p:bldP spid="29" grpId="0" animBg="1"/>
      <p:bldP spid="31" grpId="0" animBg="1"/>
      <p:bldP spid="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5410200" y="1524001"/>
            <a:ext cx="8153400" cy="571500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124645" y="1638301"/>
            <a:ext cx="5286555" cy="548640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pic>
        <p:nvPicPr>
          <p:cNvPr id="10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199" y="1703388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988" y="1703388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9" y="1703388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9" y="1703388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2819401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8" y="2819401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9" y="2819401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9" y="2819401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9" y="3962401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8" y="3962401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9" y="3962401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9" y="3962401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9" y="5768977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8" y="5768977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9" y="5768977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9" y="5768977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" name="Group 112"/>
          <p:cNvGrpSpPr/>
          <p:nvPr/>
        </p:nvGrpSpPr>
        <p:grpSpPr>
          <a:xfrm>
            <a:off x="9753600" y="5056188"/>
            <a:ext cx="76200" cy="663576"/>
            <a:chOff x="10439400" y="5056188"/>
            <a:chExt cx="76200" cy="663576"/>
          </a:xfrm>
        </p:grpSpPr>
        <p:sp>
          <p:nvSpPr>
            <p:cNvPr id="35" name="Flowchart: Connector 34"/>
            <p:cNvSpPr/>
            <p:nvPr/>
          </p:nvSpPr>
          <p:spPr>
            <a:xfrm>
              <a:off x="10439400" y="5437188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10439400" y="5235576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10439400" y="5056188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10439400" y="5616576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1353800" y="4545012"/>
            <a:ext cx="838200" cy="103189"/>
            <a:chOff x="12115800" y="4441824"/>
            <a:chExt cx="838200" cy="103188"/>
          </a:xfrm>
        </p:grpSpPr>
        <p:sp>
          <p:nvSpPr>
            <p:cNvPr id="47" name="Flowchart: Connector 46"/>
            <p:cNvSpPr/>
            <p:nvPr/>
          </p:nvSpPr>
          <p:spPr>
            <a:xfrm>
              <a:off x="121158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122682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124206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125730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127254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/>
            <p:cNvSpPr/>
            <p:nvPr/>
          </p:nvSpPr>
          <p:spPr>
            <a:xfrm>
              <a:off x="128778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Flowchart: Terminator 84"/>
          <p:cNvSpPr/>
          <p:nvPr/>
        </p:nvSpPr>
        <p:spPr>
          <a:xfrm>
            <a:off x="8277044" y="2209800"/>
            <a:ext cx="790755" cy="27900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89" name="Flowchart: Terminator 88"/>
          <p:cNvSpPr/>
          <p:nvPr/>
        </p:nvSpPr>
        <p:spPr>
          <a:xfrm>
            <a:off x="9343844" y="2209800"/>
            <a:ext cx="790755" cy="27900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90" name="Flowchart: Terminator 89"/>
          <p:cNvSpPr/>
          <p:nvPr/>
        </p:nvSpPr>
        <p:spPr>
          <a:xfrm>
            <a:off x="10439399" y="2209800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91" name="Flowchart: Terminator 90"/>
          <p:cNvSpPr/>
          <p:nvPr/>
        </p:nvSpPr>
        <p:spPr>
          <a:xfrm>
            <a:off x="12315644" y="2209800"/>
            <a:ext cx="790755" cy="27900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92" name="Flowchart: Terminator 91"/>
          <p:cNvSpPr/>
          <p:nvPr/>
        </p:nvSpPr>
        <p:spPr>
          <a:xfrm>
            <a:off x="9372599" y="3302398"/>
            <a:ext cx="790755" cy="279002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93" name="Flowchart: Terminator 92"/>
          <p:cNvSpPr/>
          <p:nvPr/>
        </p:nvSpPr>
        <p:spPr>
          <a:xfrm>
            <a:off x="8305799" y="3302398"/>
            <a:ext cx="790755" cy="27900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94" name="Flowchart: Terminator 93"/>
          <p:cNvSpPr/>
          <p:nvPr/>
        </p:nvSpPr>
        <p:spPr>
          <a:xfrm>
            <a:off x="9372599" y="4445398"/>
            <a:ext cx="790755" cy="279002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95" name="Flowchart: Terminator 94"/>
          <p:cNvSpPr/>
          <p:nvPr/>
        </p:nvSpPr>
        <p:spPr>
          <a:xfrm>
            <a:off x="9372599" y="6248400"/>
            <a:ext cx="790755" cy="27900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96" name="Flowchart: Terminator 95"/>
          <p:cNvSpPr/>
          <p:nvPr/>
        </p:nvSpPr>
        <p:spPr>
          <a:xfrm>
            <a:off x="8353244" y="4445398"/>
            <a:ext cx="790755" cy="27900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97" name="Flowchart: Terminator 96"/>
          <p:cNvSpPr/>
          <p:nvPr/>
        </p:nvSpPr>
        <p:spPr>
          <a:xfrm>
            <a:off x="8353244" y="6248400"/>
            <a:ext cx="790755" cy="27900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98" name="Flowchart: Terminator 97"/>
          <p:cNvSpPr/>
          <p:nvPr/>
        </p:nvSpPr>
        <p:spPr>
          <a:xfrm>
            <a:off x="10410644" y="3302398"/>
            <a:ext cx="790755" cy="27900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99" name="Flowchart: Terminator 98"/>
          <p:cNvSpPr/>
          <p:nvPr/>
        </p:nvSpPr>
        <p:spPr>
          <a:xfrm>
            <a:off x="10410644" y="4445398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00" name="Flowchart: Terminator 99"/>
          <p:cNvSpPr/>
          <p:nvPr/>
        </p:nvSpPr>
        <p:spPr>
          <a:xfrm>
            <a:off x="10410644" y="6248400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01" name="Flowchart: Terminator 100"/>
          <p:cNvSpPr/>
          <p:nvPr/>
        </p:nvSpPr>
        <p:spPr>
          <a:xfrm>
            <a:off x="12315644" y="3302398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02" name="Flowchart: Terminator 101"/>
          <p:cNvSpPr/>
          <p:nvPr/>
        </p:nvSpPr>
        <p:spPr>
          <a:xfrm>
            <a:off x="12315644" y="4445398"/>
            <a:ext cx="790755" cy="27900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03" name="Flowchart: Terminator 102"/>
          <p:cNvSpPr/>
          <p:nvPr/>
        </p:nvSpPr>
        <p:spPr>
          <a:xfrm>
            <a:off x="12315644" y="6248400"/>
            <a:ext cx="790755" cy="279002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5638800" y="3162301"/>
            <a:ext cx="2347832" cy="2743200"/>
            <a:chOff x="5729368" y="3505200"/>
            <a:chExt cx="2347832" cy="2743200"/>
          </a:xfrm>
        </p:grpSpPr>
        <p:pic>
          <p:nvPicPr>
            <p:cNvPr id="3074" name="Picture 2" descr="E:\Images\Servers\Home-Server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9368" y="3505200"/>
              <a:ext cx="2043032" cy="2438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pic>
        <p:pic>
          <p:nvPicPr>
            <p:cNvPr id="106" name="Picture 2" descr="E:\Images\Servers\Home-Server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768" y="3657600"/>
              <a:ext cx="2043032" cy="2438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pic>
        <p:pic>
          <p:nvPicPr>
            <p:cNvPr id="107" name="Picture 2" descr="E:\Images\Servers\Home-Server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4168" y="3810000"/>
              <a:ext cx="2043032" cy="2438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pic>
      </p:grpSp>
      <p:sp>
        <p:nvSpPr>
          <p:cNvPr id="3" name="Striped Right Arrow 2"/>
          <p:cNvSpPr/>
          <p:nvPr/>
        </p:nvSpPr>
        <p:spPr>
          <a:xfrm>
            <a:off x="2667001" y="4191000"/>
            <a:ext cx="1447800" cy="811213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Work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11353800" y="6324601"/>
            <a:ext cx="838200" cy="103189"/>
            <a:chOff x="12115800" y="4441824"/>
            <a:chExt cx="838200" cy="103188"/>
          </a:xfrm>
        </p:grpSpPr>
        <p:sp>
          <p:nvSpPr>
            <p:cNvPr id="117" name="Flowchart: Connector 116"/>
            <p:cNvSpPr/>
            <p:nvPr/>
          </p:nvSpPr>
          <p:spPr>
            <a:xfrm>
              <a:off x="121158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lowchart: Connector 117"/>
            <p:cNvSpPr/>
            <p:nvPr/>
          </p:nvSpPr>
          <p:spPr>
            <a:xfrm>
              <a:off x="122682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lowchart: Connector 118"/>
            <p:cNvSpPr/>
            <p:nvPr/>
          </p:nvSpPr>
          <p:spPr>
            <a:xfrm>
              <a:off x="124206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>
              <a:off x="125730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lowchart: Connector 120"/>
            <p:cNvSpPr/>
            <p:nvPr/>
          </p:nvSpPr>
          <p:spPr>
            <a:xfrm>
              <a:off x="127254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lowchart: Connector 121"/>
            <p:cNvSpPr/>
            <p:nvPr/>
          </p:nvSpPr>
          <p:spPr>
            <a:xfrm>
              <a:off x="128778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1353800" y="3402012"/>
            <a:ext cx="838200" cy="103189"/>
            <a:chOff x="12115800" y="4441824"/>
            <a:chExt cx="838200" cy="103188"/>
          </a:xfrm>
        </p:grpSpPr>
        <p:sp>
          <p:nvSpPr>
            <p:cNvPr id="124" name="Flowchart: Connector 123"/>
            <p:cNvSpPr/>
            <p:nvPr/>
          </p:nvSpPr>
          <p:spPr>
            <a:xfrm>
              <a:off x="121158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lowchart: Connector 124"/>
            <p:cNvSpPr/>
            <p:nvPr/>
          </p:nvSpPr>
          <p:spPr>
            <a:xfrm>
              <a:off x="122682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/>
            <p:nvPr/>
          </p:nvSpPr>
          <p:spPr>
            <a:xfrm>
              <a:off x="124206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/>
            <p:cNvSpPr/>
            <p:nvPr/>
          </p:nvSpPr>
          <p:spPr>
            <a:xfrm>
              <a:off x="125730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/>
            <p:cNvSpPr/>
            <p:nvPr/>
          </p:nvSpPr>
          <p:spPr>
            <a:xfrm>
              <a:off x="127254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/>
            <p:cNvSpPr/>
            <p:nvPr/>
          </p:nvSpPr>
          <p:spPr>
            <a:xfrm>
              <a:off x="128778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353800" y="2286001"/>
            <a:ext cx="838200" cy="103189"/>
            <a:chOff x="12115800" y="4441824"/>
            <a:chExt cx="838200" cy="103188"/>
          </a:xfrm>
        </p:grpSpPr>
        <p:sp>
          <p:nvSpPr>
            <p:cNvPr id="131" name="Flowchart: Connector 130"/>
            <p:cNvSpPr/>
            <p:nvPr/>
          </p:nvSpPr>
          <p:spPr>
            <a:xfrm>
              <a:off x="121158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31"/>
            <p:cNvSpPr/>
            <p:nvPr/>
          </p:nvSpPr>
          <p:spPr>
            <a:xfrm>
              <a:off x="122682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32"/>
            <p:cNvSpPr/>
            <p:nvPr/>
          </p:nvSpPr>
          <p:spPr>
            <a:xfrm>
              <a:off x="124206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33"/>
            <p:cNvSpPr/>
            <p:nvPr/>
          </p:nvSpPr>
          <p:spPr>
            <a:xfrm>
              <a:off x="125730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/>
            <p:cNvSpPr/>
            <p:nvPr/>
          </p:nvSpPr>
          <p:spPr>
            <a:xfrm>
              <a:off x="127254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lowchart: Connector 135"/>
            <p:cNvSpPr/>
            <p:nvPr/>
          </p:nvSpPr>
          <p:spPr>
            <a:xfrm>
              <a:off x="128778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8686800" y="5051425"/>
            <a:ext cx="76200" cy="663576"/>
            <a:chOff x="10439400" y="5056188"/>
            <a:chExt cx="76200" cy="663576"/>
          </a:xfrm>
        </p:grpSpPr>
        <p:sp>
          <p:nvSpPr>
            <p:cNvPr id="139" name="Flowchart: Connector 138"/>
            <p:cNvSpPr/>
            <p:nvPr/>
          </p:nvSpPr>
          <p:spPr>
            <a:xfrm>
              <a:off x="10439400" y="5437188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lowchart: Connector 139"/>
            <p:cNvSpPr/>
            <p:nvPr/>
          </p:nvSpPr>
          <p:spPr>
            <a:xfrm>
              <a:off x="10439400" y="5235576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lowchart: Connector 140"/>
            <p:cNvSpPr/>
            <p:nvPr/>
          </p:nvSpPr>
          <p:spPr>
            <a:xfrm>
              <a:off x="10439400" y="5056188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/>
            <p:cNvSpPr/>
            <p:nvPr/>
          </p:nvSpPr>
          <p:spPr>
            <a:xfrm>
              <a:off x="10439400" y="5616576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0744200" y="5051425"/>
            <a:ext cx="76200" cy="663576"/>
            <a:chOff x="10439400" y="5056188"/>
            <a:chExt cx="76200" cy="663576"/>
          </a:xfrm>
        </p:grpSpPr>
        <p:sp>
          <p:nvSpPr>
            <p:cNvPr id="144" name="Flowchart: Connector 143"/>
            <p:cNvSpPr/>
            <p:nvPr/>
          </p:nvSpPr>
          <p:spPr>
            <a:xfrm>
              <a:off x="10439400" y="5437188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lowchart: Connector 144"/>
            <p:cNvSpPr/>
            <p:nvPr/>
          </p:nvSpPr>
          <p:spPr>
            <a:xfrm>
              <a:off x="10439400" y="5235576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lowchart: Connector 145"/>
            <p:cNvSpPr/>
            <p:nvPr/>
          </p:nvSpPr>
          <p:spPr>
            <a:xfrm>
              <a:off x="10439400" y="5056188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lowchart: Connector 146"/>
            <p:cNvSpPr/>
            <p:nvPr/>
          </p:nvSpPr>
          <p:spPr>
            <a:xfrm>
              <a:off x="10439400" y="5616576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2649200" y="5051425"/>
            <a:ext cx="76200" cy="663576"/>
            <a:chOff x="10439400" y="5056188"/>
            <a:chExt cx="76200" cy="663576"/>
          </a:xfrm>
        </p:grpSpPr>
        <p:sp>
          <p:nvSpPr>
            <p:cNvPr id="149" name="Flowchart: Connector 148"/>
            <p:cNvSpPr/>
            <p:nvPr/>
          </p:nvSpPr>
          <p:spPr>
            <a:xfrm>
              <a:off x="10439400" y="5437188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lowchart: Connector 149"/>
            <p:cNvSpPr/>
            <p:nvPr/>
          </p:nvSpPr>
          <p:spPr>
            <a:xfrm>
              <a:off x="10439400" y="5235576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lowchart: Connector 150"/>
            <p:cNvSpPr/>
            <p:nvPr/>
          </p:nvSpPr>
          <p:spPr>
            <a:xfrm>
              <a:off x="10439400" y="5056188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nnector 151"/>
            <p:cNvSpPr/>
            <p:nvPr/>
          </p:nvSpPr>
          <p:spPr>
            <a:xfrm>
              <a:off x="10439400" y="5616576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6028020" y="5810877"/>
            <a:ext cx="1597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Master(s)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0180834" y="6705601"/>
            <a:ext cx="17063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100 SLAVES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7264" y="3272325"/>
            <a:ext cx="2442675" cy="2823675"/>
            <a:chOff x="277263" y="3272325"/>
            <a:chExt cx="2442675" cy="2823674"/>
          </a:xfrm>
        </p:grpSpPr>
        <p:sp>
          <p:nvSpPr>
            <p:cNvPr id="156" name="Rectangle 155"/>
            <p:cNvSpPr/>
            <p:nvPr/>
          </p:nvSpPr>
          <p:spPr>
            <a:xfrm>
              <a:off x="1071239" y="5634334"/>
              <a:ext cx="85472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2400" b="1" cap="all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  <a:latin typeface="+mj-lt"/>
                </a:rPr>
                <a:t>USER</a:t>
              </a:r>
            </a:p>
          </p:txBody>
        </p:sp>
        <p:pic>
          <p:nvPicPr>
            <p:cNvPr id="21505" name="Picture 1" descr="D:\Anish_Training_Data\Images\students images\admin_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263" y="3272325"/>
              <a:ext cx="2442675" cy="2442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" name="Flowchart: Terminator 104"/>
          <p:cNvSpPr/>
          <p:nvPr/>
        </p:nvSpPr>
        <p:spPr>
          <a:xfrm>
            <a:off x="8277044" y="1877704"/>
            <a:ext cx="790755" cy="27900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08" name="Flowchart: Terminator 107"/>
          <p:cNvSpPr/>
          <p:nvPr/>
        </p:nvSpPr>
        <p:spPr>
          <a:xfrm>
            <a:off x="9343844" y="1877704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10" name="Flowchart: Terminator 109"/>
          <p:cNvSpPr/>
          <p:nvPr/>
        </p:nvSpPr>
        <p:spPr>
          <a:xfrm>
            <a:off x="10439399" y="1877704"/>
            <a:ext cx="790755" cy="279002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12" name="Flowchart: Terminator 111"/>
          <p:cNvSpPr/>
          <p:nvPr/>
        </p:nvSpPr>
        <p:spPr>
          <a:xfrm>
            <a:off x="12315644" y="1877704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15" name="Flowchart: Terminator 114"/>
          <p:cNvSpPr/>
          <p:nvPr/>
        </p:nvSpPr>
        <p:spPr>
          <a:xfrm>
            <a:off x="9372599" y="2970302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37" name="Flowchart: Terminator 136"/>
          <p:cNvSpPr/>
          <p:nvPr/>
        </p:nvSpPr>
        <p:spPr>
          <a:xfrm>
            <a:off x="8305799" y="2970302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53" name="Flowchart: Terminator 152"/>
          <p:cNvSpPr/>
          <p:nvPr/>
        </p:nvSpPr>
        <p:spPr>
          <a:xfrm>
            <a:off x="9372599" y="4113302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55" name="Flowchart: Terminator 154"/>
          <p:cNvSpPr/>
          <p:nvPr/>
        </p:nvSpPr>
        <p:spPr>
          <a:xfrm>
            <a:off x="9372599" y="5916304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57" name="Flowchart: Terminator 156"/>
          <p:cNvSpPr/>
          <p:nvPr/>
        </p:nvSpPr>
        <p:spPr>
          <a:xfrm>
            <a:off x="8353244" y="4113302"/>
            <a:ext cx="790755" cy="27900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58" name="Flowchart: Terminator 157"/>
          <p:cNvSpPr/>
          <p:nvPr/>
        </p:nvSpPr>
        <p:spPr>
          <a:xfrm>
            <a:off x="8353244" y="5916304"/>
            <a:ext cx="790755" cy="279002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59" name="Flowchart: Terminator 158"/>
          <p:cNvSpPr/>
          <p:nvPr/>
        </p:nvSpPr>
        <p:spPr>
          <a:xfrm>
            <a:off x="10410644" y="2970302"/>
            <a:ext cx="790755" cy="27900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60" name="Flowchart: Terminator 159"/>
          <p:cNvSpPr/>
          <p:nvPr/>
        </p:nvSpPr>
        <p:spPr>
          <a:xfrm>
            <a:off x="10410644" y="4113302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61" name="Flowchart: Terminator 160"/>
          <p:cNvSpPr/>
          <p:nvPr/>
        </p:nvSpPr>
        <p:spPr>
          <a:xfrm>
            <a:off x="10410644" y="5916304"/>
            <a:ext cx="790755" cy="27900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62" name="Flowchart: Terminator 161"/>
          <p:cNvSpPr/>
          <p:nvPr/>
        </p:nvSpPr>
        <p:spPr>
          <a:xfrm>
            <a:off x="12315644" y="2970302"/>
            <a:ext cx="790755" cy="279002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63" name="Flowchart: Terminator 162"/>
          <p:cNvSpPr/>
          <p:nvPr/>
        </p:nvSpPr>
        <p:spPr>
          <a:xfrm>
            <a:off x="12315644" y="4113302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64" name="Flowchart: Terminator 163"/>
          <p:cNvSpPr/>
          <p:nvPr/>
        </p:nvSpPr>
        <p:spPr>
          <a:xfrm>
            <a:off x="12315644" y="5916304"/>
            <a:ext cx="790755" cy="279002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63926" y="-890"/>
            <a:ext cx="9275674" cy="1426464"/>
          </a:xfrm>
        </p:spPr>
        <p:txBody>
          <a:bodyPr/>
          <a:lstStyle/>
          <a:p>
            <a:r>
              <a:rPr lang="en-US" dirty="0"/>
              <a:t>Basic Hadoop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372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21355 4.44444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3" grpId="0" animBg="1"/>
      <p:bldP spid="3" grpId="1" animBg="1"/>
      <p:bldP spid="105" grpId="0" animBg="1"/>
      <p:bldP spid="108" grpId="0" animBg="1"/>
      <p:bldP spid="110" grpId="0" animBg="1"/>
      <p:bldP spid="112" grpId="0" animBg="1"/>
      <p:bldP spid="115" grpId="0" animBg="1"/>
      <p:bldP spid="137" grpId="0" animBg="1"/>
      <p:bldP spid="153" grpId="0" animBg="1"/>
      <p:bldP spid="155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Callout 25"/>
          <p:cNvSpPr/>
          <p:nvPr/>
        </p:nvSpPr>
        <p:spPr>
          <a:xfrm>
            <a:off x="9753600" y="2320438"/>
            <a:ext cx="2560320" cy="1280160"/>
          </a:xfrm>
          <a:prstGeom prst="cloudCallout">
            <a:avLst/>
          </a:prstGeom>
          <a:solidFill>
            <a:srgbClr val="6DAF99"/>
          </a:solidFill>
          <a:ln>
            <a:solidFill>
              <a:schemeClr val="accent3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Fault Tolerance</a:t>
            </a:r>
          </a:p>
        </p:txBody>
      </p:sp>
      <p:sp>
        <p:nvSpPr>
          <p:cNvPr id="29" name="Cloud Callout 28"/>
          <p:cNvSpPr/>
          <p:nvPr/>
        </p:nvSpPr>
        <p:spPr>
          <a:xfrm>
            <a:off x="2139462" y="5638800"/>
            <a:ext cx="2560320" cy="1280160"/>
          </a:xfrm>
          <a:prstGeom prst="cloudCallout">
            <a:avLst/>
          </a:prstGeom>
          <a:solidFill>
            <a:srgbClr val="397757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Economic</a:t>
            </a:r>
          </a:p>
        </p:txBody>
      </p:sp>
      <p:sp>
        <p:nvSpPr>
          <p:cNvPr id="30" name="Cloud Callout 29"/>
          <p:cNvSpPr/>
          <p:nvPr/>
        </p:nvSpPr>
        <p:spPr>
          <a:xfrm>
            <a:off x="6628051" y="1635402"/>
            <a:ext cx="2560320" cy="1280160"/>
          </a:xfrm>
          <a:prstGeom prst="cloudCallou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Distributed Processing</a:t>
            </a:r>
          </a:p>
        </p:txBody>
      </p:sp>
      <p:sp>
        <p:nvSpPr>
          <p:cNvPr id="31" name="Cloud Callout 30"/>
          <p:cNvSpPr/>
          <p:nvPr/>
        </p:nvSpPr>
        <p:spPr>
          <a:xfrm>
            <a:off x="9372600" y="5825638"/>
            <a:ext cx="2560320" cy="1280160"/>
          </a:xfrm>
          <a:prstGeom prst="cloudCallout">
            <a:avLst/>
          </a:prstGeom>
          <a:solidFill>
            <a:schemeClr val="accent2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High Availability</a:t>
            </a:r>
          </a:p>
        </p:txBody>
      </p:sp>
      <p:sp>
        <p:nvSpPr>
          <p:cNvPr id="32" name="Cloud Callout 31"/>
          <p:cNvSpPr/>
          <p:nvPr/>
        </p:nvSpPr>
        <p:spPr>
          <a:xfrm>
            <a:off x="908538" y="3419475"/>
            <a:ext cx="2560320" cy="1280160"/>
          </a:xfrm>
          <a:prstGeom prst="cloudCallout">
            <a:avLst/>
          </a:prstGeom>
          <a:solidFill>
            <a:schemeClr val="tx2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Easy to use</a:t>
            </a:r>
          </a:p>
        </p:txBody>
      </p:sp>
      <p:sp>
        <p:nvSpPr>
          <p:cNvPr id="33" name="Cloud Callout 32"/>
          <p:cNvSpPr/>
          <p:nvPr/>
        </p:nvSpPr>
        <p:spPr>
          <a:xfrm>
            <a:off x="3331698" y="1840230"/>
            <a:ext cx="2560320" cy="1280160"/>
          </a:xfrm>
          <a:prstGeom prst="cloudCallou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Open Source</a:t>
            </a:r>
          </a:p>
        </p:txBody>
      </p:sp>
      <p:sp>
        <p:nvSpPr>
          <p:cNvPr id="34" name="Cloud Callout 33"/>
          <p:cNvSpPr/>
          <p:nvPr/>
        </p:nvSpPr>
        <p:spPr>
          <a:xfrm>
            <a:off x="5791200" y="5943600"/>
            <a:ext cx="2560320" cy="1280160"/>
          </a:xfrm>
          <a:prstGeom prst="cloudCallout">
            <a:avLst/>
          </a:prstGeom>
          <a:solidFill>
            <a:srgbClr val="7F63A1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Scalability</a:t>
            </a:r>
          </a:p>
        </p:txBody>
      </p:sp>
      <p:sp>
        <p:nvSpPr>
          <p:cNvPr id="35" name="Cloud Callout 34"/>
          <p:cNvSpPr/>
          <p:nvPr/>
        </p:nvSpPr>
        <p:spPr>
          <a:xfrm>
            <a:off x="11353800" y="4038600"/>
            <a:ext cx="2560320" cy="1280160"/>
          </a:xfrm>
          <a:prstGeom prst="cloudCallou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Reliability</a:t>
            </a:r>
          </a:p>
        </p:txBody>
      </p:sp>
      <p:pic>
        <p:nvPicPr>
          <p:cNvPr id="2052" name="Picture 4" descr="E:\Images\elephant_sq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81" y="2946042"/>
            <a:ext cx="3433626" cy="294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77363" y="-76200"/>
            <a:ext cx="9275674" cy="1426464"/>
          </a:xfrm>
        </p:spPr>
        <p:txBody>
          <a:bodyPr/>
          <a:lstStyle/>
          <a:p>
            <a:r>
              <a:rPr lang="en-US" altLang="en-US" dirty="0"/>
              <a:t>Hadoop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692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152401"/>
            <a:ext cx="13167360" cy="1030504"/>
          </a:xfrm>
        </p:spPr>
        <p:txBody>
          <a:bodyPr/>
          <a:lstStyle/>
          <a:p>
            <a:r>
              <a:rPr lang="en-US" dirty="0"/>
              <a:t>Open Source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2057400"/>
            <a:ext cx="7040880" cy="4080509"/>
          </a:xfrm>
        </p:spPr>
        <p:txBody>
          <a:bodyPr>
            <a:normAutofit/>
          </a:bodyPr>
          <a:lstStyle/>
          <a:p>
            <a:r>
              <a:rPr lang="en-US" sz="4000" dirty="0"/>
              <a:t>Source code is freely available</a:t>
            </a:r>
          </a:p>
          <a:p>
            <a:r>
              <a:rPr lang="en-US" sz="4000" dirty="0"/>
              <a:t>Can be redistributed </a:t>
            </a:r>
          </a:p>
          <a:p>
            <a:r>
              <a:rPr lang="en-US" sz="4000" dirty="0"/>
              <a:t>Can be modified</a:t>
            </a:r>
          </a:p>
          <a:p>
            <a:endParaRPr lang="en-US" sz="4000" dirty="0"/>
          </a:p>
        </p:txBody>
      </p:sp>
      <p:sp>
        <p:nvSpPr>
          <p:cNvPr id="2" name="Hexagon 1"/>
          <p:cNvSpPr/>
          <p:nvPr/>
        </p:nvSpPr>
        <p:spPr>
          <a:xfrm>
            <a:off x="8610600" y="2209800"/>
            <a:ext cx="1737360" cy="146304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b="1" dirty="0"/>
              <a:t>Free</a:t>
            </a:r>
          </a:p>
        </p:txBody>
      </p:sp>
      <p:sp>
        <p:nvSpPr>
          <p:cNvPr id="13" name="Hexagon 12"/>
          <p:cNvSpPr/>
          <p:nvPr/>
        </p:nvSpPr>
        <p:spPr>
          <a:xfrm>
            <a:off x="11826240" y="4042209"/>
            <a:ext cx="1737360" cy="146304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b="1" dirty="0"/>
              <a:t>Affordable</a:t>
            </a:r>
          </a:p>
        </p:txBody>
      </p:sp>
      <p:sp>
        <p:nvSpPr>
          <p:cNvPr id="14" name="Hexagon 13"/>
          <p:cNvSpPr/>
          <p:nvPr/>
        </p:nvSpPr>
        <p:spPr>
          <a:xfrm>
            <a:off x="10951945" y="5798419"/>
            <a:ext cx="1737360" cy="146304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b="1" dirty="0"/>
              <a:t>Community</a:t>
            </a:r>
          </a:p>
        </p:txBody>
      </p:sp>
      <p:sp>
        <p:nvSpPr>
          <p:cNvPr id="15" name="Hexagon 14"/>
          <p:cNvSpPr/>
          <p:nvPr/>
        </p:nvSpPr>
        <p:spPr>
          <a:xfrm>
            <a:off x="10919861" y="2286000"/>
            <a:ext cx="1737360" cy="146304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b="1" dirty="0"/>
              <a:t>Transparent</a:t>
            </a:r>
          </a:p>
        </p:txBody>
      </p:sp>
      <p:sp>
        <p:nvSpPr>
          <p:cNvPr id="16" name="Hexagon 15"/>
          <p:cNvSpPr/>
          <p:nvPr/>
        </p:nvSpPr>
        <p:spPr>
          <a:xfrm>
            <a:off x="7741920" y="4049428"/>
            <a:ext cx="1737360" cy="146304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b="1" dirty="0"/>
              <a:t>Inter-operable</a:t>
            </a:r>
          </a:p>
        </p:txBody>
      </p:sp>
      <p:sp>
        <p:nvSpPr>
          <p:cNvPr id="17" name="Hexagon 16"/>
          <p:cNvSpPr/>
          <p:nvPr/>
        </p:nvSpPr>
        <p:spPr>
          <a:xfrm>
            <a:off x="8626642" y="5798419"/>
            <a:ext cx="1737360" cy="146304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b="1" dirty="0"/>
              <a:t>No vendor lock</a:t>
            </a:r>
          </a:p>
        </p:txBody>
      </p:sp>
      <p:sp>
        <p:nvSpPr>
          <p:cNvPr id="6" name="Rectangle 5"/>
          <p:cNvSpPr/>
          <p:nvPr/>
        </p:nvSpPr>
        <p:spPr>
          <a:xfrm>
            <a:off x="9911275" y="4173563"/>
            <a:ext cx="14829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Open</a:t>
            </a:r>
          </a:p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7222384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8981581" y="3376940"/>
            <a:ext cx="3657600" cy="347472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152401"/>
            <a:ext cx="13167360" cy="1030504"/>
          </a:xfrm>
        </p:spPr>
        <p:txBody>
          <a:bodyPr/>
          <a:lstStyle/>
          <a:p>
            <a:r>
              <a:rPr lang="en-US" dirty="0"/>
              <a:t>Distributed 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2015491"/>
            <a:ext cx="7574280" cy="4080509"/>
          </a:xfrm>
        </p:spPr>
        <p:txBody>
          <a:bodyPr>
            <a:normAutofit/>
          </a:bodyPr>
          <a:lstStyle/>
          <a:p>
            <a:r>
              <a:rPr lang="en-US" sz="4000" dirty="0"/>
              <a:t>Data is processed distributedly on cluster</a:t>
            </a:r>
          </a:p>
          <a:p>
            <a:r>
              <a:rPr lang="en-US" sz="4000" dirty="0"/>
              <a:t>Multiple nodes in the cluster process data independently</a:t>
            </a:r>
          </a:p>
        </p:txBody>
      </p:sp>
      <p:pic>
        <p:nvPicPr>
          <p:cNvPr id="7172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96191" y="4038600"/>
            <a:ext cx="1993490" cy="140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10810381" y="5114300"/>
            <a:ext cx="1828800" cy="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070071" y="5101466"/>
            <a:ext cx="1828800" cy="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0898871" y="3553480"/>
            <a:ext cx="82591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9596191" y="3553480"/>
            <a:ext cx="130268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9748591" y="5114300"/>
            <a:ext cx="1150280" cy="14084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898871" y="5114300"/>
            <a:ext cx="82591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Picture 4" descr="Image result for png lap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48381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png lap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98871" y="304800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png lap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98871" y="6041381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png lap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15400" y="307214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png lap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15399" y="6041381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png lap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77181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png lap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400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Image result for processing ge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388" y="4175397"/>
            <a:ext cx="625203" cy="62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Image result for processing ge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827" y="3088700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Image result for processing ge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971" y="4597604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Image result for processing ge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999" y="6089660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Image result for processing ge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191" y="6089660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Image result for processing ge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723" y="4602910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Image result for processing ge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191" y="3118592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8" name="TextBox 7177"/>
          <p:cNvSpPr txBox="1"/>
          <p:nvPr/>
        </p:nvSpPr>
        <p:spPr>
          <a:xfrm>
            <a:off x="9144000" y="5486400"/>
            <a:ext cx="3034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Centralized Processing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5095" y="7234535"/>
            <a:ext cx="3039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Distributed Processing</a:t>
            </a:r>
          </a:p>
        </p:txBody>
      </p:sp>
      <p:pic>
        <p:nvPicPr>
          <p:cNvPr id="53" name="Picture 8" descr="Image result for processing ge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171" y="4607258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95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1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1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2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4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2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8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2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3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178" grpId="0"/>
      <p:bldP spid="7178" grpId="1"/>
      <p:bldP spid="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152401"/>
            <a:ext cx="13167360" cy="1030504"/>
          </a:xfrm>
        </p:spPr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2015491"/>
            <a:ext cx="7726680" cy="4080509"/>
          </a:xfrm>
        </p:spPr>
        <p:txBody>
          <a:bodyPr>
            <a:normAutofit/>
          </a:bodyPr>
          <a:lstStyle/>
          <a:p>
            <a:r>
              <a:rPr lang="en-US" sz="4000" dirty="0"/>
              <a:t>Failure of nodes are recovered automatically</a:t>
            </a:r>
          </a:p>
          <a:p>
            <a:r>
              <a:rPr lang="en-US" sz="4000" dirty="0"/>
              <a:t>Framework takes care of failure of hardware as well tasks</a:t>
            </a:r>
          </a:p>
        </p:txBody>
      </p:sp>
      <p:sp>
        <p:nvSpPr>
          <p:cNvPr id="9" name="Oval 8"/>
          <p:cNvSpPr/>
          <p:nvPr/>
        </p:nvSpPr>
        <p:spPr>
          <a:xfrm>
            <a:off x="8981581" y="3376940"/>
            <a:ext cx="3657600" cy="347472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810381" y="5114300"/>
            <a:ext cx="1828800" cy="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070071" y="5101466"/>
            <a:ext cx="1828800" cy="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0898871" y="3553480"/>
            <a:ext cx="82591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9596191" y="3553480"/>
            <a:ext cx="130268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748591" y="5114300"/>
            <a:ext cx="1150280" cy="14084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898871" y="5114300"/>
            <a:ext cx="82591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7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48381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98871" y="304800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98871" y="6041381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15400" y="307214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15399" y="6041381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77181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400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Image result for processing ge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827" y="3088700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processing ge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971" y="4597604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Image result for processing ge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999" y="6089660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Image result for processing ge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191" y="6089660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Image result for processing ge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723" y="4602910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Image result for processing ge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191" y="3118592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Image result for no x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348" y="2796203"/>
            <a:ext cx="1101690" cy="110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82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152401"/>
            <a:ext cx="13167360" cy="1030504"/>
          </a:xfrm>
        </p:spPr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2015491"/>
            <a:ext cx="7345680" cy="4080509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Data is reliably stored on the cluster of machines despite machine failures</a:t>
            </a:r>
          </a:p>
          <a:p>
            <a:r>
              <a:rPr lang="en-US" sz="4000" dirty="0"/>
              <a:t>Failure of nodes doesn’t cause data loss</a:t>
            </a:r>
          </a:p>
        </p:txBody>
      </p:sp>
      <p:sp>
        <p:nvSpPr>
          <p:cNvPr id="8" name="Oval 7"/>
          <p:cNvSpPr/>
          <p:nvPr/>
        </p:nvSpPr>
        <p:spPr>
          <a:xfrm>
            <a:off x="8981581" y="3376940"/>
            <a:ext cx="3657600" cy="347472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810381" y="5114300"/>
            <a:ext cx="1828800" cy="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070071" y="5101466"/>
            <a:ext cx="1828800" cy="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898871" y="3553480"/>
            <a:ext cx="82591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9596191" y="3553480"/>
            <a:ext cx="130268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748591" y="5114300"/>
            <a:ext cx="1150280" cy="14084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898871" y="5114300"/>
            <a:ext cx="82591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6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48381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98871" y="304800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98871" y="6041381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15400" y="307214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15399" y="6041381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77181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400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Image result for no x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240" y="4417749"/>
            <a:ext cx="1101690" cy="110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Image result for no x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5902370"/>
            <a:ext cx="1101690" cy="110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712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eft Arrow 23"/>
          <p:cNvSpPr/>
          <p:nvPr/>
        </p:nvSpPr>
        <p:spPr>
          <a:xfrm>
            <a:off x="7054622" y="6676762"/>
            <a:ext cx="2317978" cy="1748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 rot="19214223">
            <a:off x="6809565" y="5902677"/>
            <a:ext cx="2317978" cy="1748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152401"/>
            <a:ext cx="13167360" cy="1030504"/>
          </a:xfrm>
        </p:spPr>
        <p:txBody>
          <a:bodyPr/>
          <a:lstStyle/>
          <a:p>
            <a:r>
              <a:rPr lang="en-US" dirty="0"/>
              <a:t>High Availability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1" y="2057400"/>
            <a:ext cx="7421880" cy="4080509"/>
          </a:xfrm>
        </p:spPr>
        <p:txBody>
          <a:bodyPr>
            <a:normAutofit/>
          </a:bodyPr>
          <a:lstStyle/>
          <a:p>
            <a:r>
              <a:rPr lang="en-US" sz="4000" dirty="0"/>
              <a:t>Data is highly available and accessible despite hardware failure</a:t>
            </a:r>
          </a:p>
          <a:p>
            <a:r>
              <a:rPr lang="en-US" sz="4000" dirty="0"/>
              <a:t>There will be no downtime for end user application due to data</a:t>
            </a:r>
          </a:p>
        </p:txBody>
      </p:sp>
      <p:sp>
        <p:nvSpPr>
          <p:cNvPr id="5" name="Oval 4"/>
          <p:cNvSpPr/>
          <p:nvPr/>
        </p:nvSpPr>
        <p:spPr>
          <a:xfrm>
            <a:off x="8981581" y="3376940"/>
            <a:ext cx="3657600" cy="347472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0810381" y="5114300"/>
            <a:ext cx="1828800" cy="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70071" y="5101466"/>
            <a:ext cx="1828800" cy="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898871" y="3553480"/>
            <a:ext cx="82591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9596191" y="3553480"/>
            <a:ext cx="130268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748591" y="5114300"/>
            <a:ext cx="1150280" cy="14084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898871" y="5114300"/>
            <a:ext cx="82591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2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48381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98871" y="304800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98871" y="6041381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15400" y="307214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15399" y="6041381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77181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400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675796" y="5987349"/>
            <a:ext cx="1378826" cy="1759827"/>
            <a:chOff x="809187" y="4336173"/>
            <a:chExt cx="1378826" cy="1759826"/>
          </a:xfrm>
        </p:grpSpPr>
        <p:sp>
          <p:nvSpPr>
            <p:cNvPr id="21" name="Rectangle 20"/>
            <p:cNvSpPr/>
            <p:nvPr/>
          </p:nvSpPr>
          <p:spPr>
            <a:xfrm>
              <a:off x="1071239" y="5634334"/>
              <a:ext cx="85472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2400" b="1" cap="all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  <a:latin typeface="+mj-lt"/>
                </a:rPr>
                <a:t>USER</a:t>
              </a:r>
            </a:p>
          </p:txBody>
        </p:sp>
        <p:pic>
          <p:nvPicPr>
            <p:cNvPr id="22" name="Picture 1" descr="D:\Anish_Training_Data\Images\students images\admin_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187" y="4336173"/>
              <a:ext cx="1378826" cy="1378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Picture 5" descr="Image result for no x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072" y="5902370"/>
            <a:ext cx="1101690" cy="110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Image result for no x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214" y="6553200"/>
            <a:ext cx="424749" cy="42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859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3822-1A69-C995-9F3A-C36224EE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883" y="15240"/>
            <a:ext cx="9275674" cy="1426464"/>
          </a:xfrm>
        </p:spPr>
        <p:txBody>
          <a:bodyPr/>
          <a:lstStyle/>
          <a:p>
            <a:r>
              <a:rPr lang="en-AE" dirty="0"/>
              <a:t>Big data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5296C-85B5-8727-B9D7-91C376A36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76400"/>
            <a:ext cx="11887200" cy="6553200"/>
          </a:xfrm>
        </p:spPr>
        <p:txBody>
          <a:bodyPr>
            <a:normAutofit/>
          </a:bodyPr>
          <a:lstStyle/>
          <a:p>
            <a:r>
              <a:rPr lang="en-AE" sz="2800" dirty="0"/>
              <a:t>There are numerous tools for the big data</a:t>
            </a:r>
          </a:p>
          <a:p>
            <a:pPr marL="1120140" lvl="2" indent="-571500">
              <a:buFont typeface="+mj-lt"/>
              <a:buAutoNum type="romanLcPeriod"/>
            </a:pPr>
            <a:r>
              <a:rPr lang="en-AE" sz="2560" dirty="0"/>
              <a:t>Databases:  (Traditional ones and NoSQL)</a:t>
            </a:r>
          </a:p>
          <a:p>
            <a:pPr marL="1120140" lvl="2" indent="-571500">
              <a:buFont typeface="+mj-lt"/>
              <a:buAutoNum type="romanLcPeriod"/>
            </a:pPr>
            <a:r>
              <a:rPr lang="en-AE" sz="2560" dirty="0"/>
              <a:t>Storage:      (HDFS)</a:t>
            </a:r>
          </a:p>
          <a:p>
            <a:pPr marL="1120140" lvl="2" indent="-571500">
              <a:buFont typeface="+mj-lt"/>
              <a:buAutoNum type="romanLcPeriod"/>
            </a:pPr>
            <a:r>
              <a:rPr lang="en-AE" sz="2560" dirty="0"/>
              <a:t>Processing of data: </a:t>
            </a:r>
          </a:p>
          <a:p>
            <a:pPr marL="1394460" lvl="3" indent="-571500">
              <a:buFont typeface="+mj-lt"/>
              <a:buAutoNum type="alphaLcPeriod"/>
            </a:pPr>
            <a:r>
              <a:rPr lang="en-AE" sz="2560" dirty="0"/>
              <a:t>Batch-wise: (Hadoop, Spark)</a:t>
            </a:r>
          </a:p>
          <a:p>
            <a:pPr marL="1394460" lvl="3" indent="-571500">
              <a:buFont typeface="+mj-lt"/>
              <a:buAutoNum type="alphaLcPeriod"/>
            </a:pPr>
            <a:r>
              <a:rPr lang="en-GB" sz="2560" dirty="0"/>
              <a:t>R</a:t>
            </a:r>
            <a:r>
              <a:rPr lang="en-AE" sz="2560" dirty="0"/>
              <a:t>eal-time:  (spark, Flink etc)</a:t>
            </a:r>
          </a:p>
          <a:p>
            <a:pPr marL="1120140" lvl="2" indent="-571500">
              <a:buFont typeface="+mj-lt"/>
              <a:buAutoNum type="romanLcPeriod"/>
            </a:pPr>
            <a:r>
              <a:rPr lang="en-AE" sz="2560" dirty="0"/>
              <a:t>Data Analysis:</a:t>
            </a:r>
          </a:p>
          <a:p>
            <a:pPr marL="1394460" lvl="3" indent="-571500">
              <a:buFont typeface="+mj-lt"/>
              <a:buAutoNum type="alphaLcPeriod"/>
            </a:pPr>
            <a:r>
              <a:rPr lang="en-AE" sz="2560" dirty="0"/>
              <a:t>Data lakes</a:t>
            </a:r>
            <a:endParaRPr lang="en-AE" sz="2560" dirty="0">
              <a:sym typeface="Wingdings" pitchFamily="2" charset="2"/>
            </a:endParaRPr>
          </a:p>
          <a:p>
            <a:pPr marL="1394460" lvl="3" indent="-571500">
              <a:buFont typeface="+mj-lt"/>
              <a:buAutoNum type="alphaLcPeriod"/>
            </a:pPr>
            <a:r>
              <a:rPr lang="en-AE" sz="2560" dirty="0">
                <a:sym typeface="Wingdings" pitchFamily="2" charset="2"/>
              </a:rPr>
              <a:t>Data wareshousing: (Hives, snowflake)</a:t>
            </a:r>
            <a:endParaRPr lang="en-AE" sz="2560" dirty="0"/>
          </a:p>
          <a:p>
            <a:pPr marL="1120140" lvl="2" indent="-571500">
              <a:buFont typeface="+mj-lt"/>
              <a:buAutoNum type="romanLcPeriod"/>
            </a:pPr>
            <a:r>
              <a:rPr lang="en-AE" sz="2560" dirty="0"/>
              <a:t>Messaging queue: (Kafka)</a:t>
            </a:r>
          </a:p>
          <a:p>
            <a:pPr marL="1120140" lvl="2" indent="-571500">
              <a:buFont typeface="+mj-lt"/>
              <a:buAutoNum type="romanLcPeriod"/>
            </a:pPr>
            <a:r>
              <a:rPr lang="en-AE" sz="2560" dirty="0"/>
              <a:t>Schedulers: (Airflow)</a:t>
            </a:r>
          </a:p>
          <a:p>
            <a:pPr marL="1120140" lvl="2" indent="-571500">
              <a:buFont typeface="+mj-lt"/>
              <a:buAutoNum type="romanLcPeriod"/>
            </a:pPr>
            <a:r>
              <a:rPr lang="en-AE" sz="2560" dirty="0"/>
              <a:t>Cloud: (AWS, Azure, GCP)</a:t>
            </a:r>
          </a:p>
          <a:p>
            <a:pPr marL="822960" lvl="3" indent="0">
              <a:buNone/>
            </a:pPr>
            <a:endParaRPr lang="en-AE" sz="2560" dirty="0"/>
          </a:p>
          <a:p>
            <a:pPr marL="1394460" lvl="3" indent="-571500">
              <a:buFont typeface="+mj-lt"/>
              <a:buAutoNum type="alphaLcPeriod"/>
            </a:pPr>
            <a:endParaRPr lang="en-AE" sz="2560" dirty="0"/>
          </a:p>
        </p:txBody>
      </p:sp>
    </p:spTree>
    <p:extLst>
      <p:ext uri="{BB962C8B-B14F-4D97-AF65-F5344CB8AC3E}">
        <p14:creationId xmlns:p14="http://schemas.microsoft.com/office/powerpoint/2010/main" val="2013477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152401"/>
            <a:ext cx="13167360" cy="1030504"/>
          </a:xfrm>
        </p:spPr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2057400"/>
            <a:ext cx="7040880" cy="4724400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Vertical Scalability – New hardware can be added to the nodes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Horizontal Scalability – New nodes can be added on the fly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601200" y="4648200"/>
            <a:ext cx="2094863" cy="1896955"/>
            <a:chOff x="10097137" y="4648200"/>
            <a:chExt cx="2094863" cy="1896955"/>
          </a:xfrm>
        </p:grpSpPr>
        <p:pic>
          <p:nvPicPr>
            <p:cNvPr id="8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097137" y="4648200"/>
              <a:ext cx="705135" cy="962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778652" y="4648200"/>
              <a:ext cx="705135" cy="962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481724" y="4648200"/>
              <a:ext cx="705135" cy="962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102278" y="5582588"/>
              <a:ext cx="705135" cy="962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783793" y="5582588"/>
              <a:ext cx="705135" cy="962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486865" y="5582588"/>
              <a:ext cx="705135" cy="962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9906000" y="1676400"/>
            <a:ext cx="2304288" cy="1090674"/>
            <a:chOff x="9906000" y="1828800"/>
            <a:chExt cx="2304288" cy="1090674"/>
          </a:xfrm>
        </p:grpSpPr>
        <p:pic>
          <p:nvPicPr>
            <p:cNvPr id="1026" name="Picture 2" descr="Image result for power muscle clip 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7071" y="1828800"/>
              <a:ext cx="793217" cy="1090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Image result for power muscle clip 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06000" y="1828800"/>
              <a:ext cx="793217" cy="1090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5" descr="E:\Images\Servers\Home-Serv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69015" y="2209800"/>
            <a:ext cx="853213" cy="116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E:\Images\Servers\Home-Serv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1200" y="6505033"/>
            <a:ext cx="705135" cy="96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E:\Images\Servers\Home-Serv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82715" y="6505033"/>
            <a:ext cx="705135" cy="96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E:\Images\Servers\Home-Serv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85787" y="6505033"/>
            <a:ext cx="705135" cy="96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" descr="E:\Images\Servers\Home-Serv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696063" y="4648200"/>
            <a:ext cx="705135" cy="96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E:\Images\Servers\Home-Serv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696063" y="5582587"/>
            <a:ext cx="705135" cy="96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E:\Images\Servers\Home-Serv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696063" y="6505033"/>
            <a:ext cx="705135" cy="96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968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5800" y="4495800"/>
            <a:ext cx="8077200" cy="2667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152401"/>
            <a:ext cx="13167360" cy="1030504"/>
          </a:xfrm>
        </p:spPr>
        <p:txBody>
          <a:bodyPr/>
          <a:lstStyle/>
          <a:p>
            <a:r>
              <a:rPr lang="en-US" dirty="0"/>
              <a:t>Economic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2057401"/>
            <a:ext cx="10469880" cy="2438400"/>
          </a:xfrm>
        </p:spPr>
        <p:txBody>
          <a:bodyPr>
            <a:normAutofit/>
          </a:bodyPr>
          <a:lstStyle/>
          <a:p>
            <a:r>
              <a:rPr lang="en-US" sz="4000" dirty="0"/>
              <a:t>No need to purchase costly license</a:t>
            </a:r>
          </a:p>
          <a:p>
            <a:r>
              <a:rPr lang="en-US" sz="4000" dirty="0"/>
              <a:t>No need to purchase costly hardware</a:t>
            </a:r>
          </a:p>
        </p:txBody>
      </p:sp>
      <p:sp>
        <p:nvSpPr>
          <p:cNvPr id="2" name="Oval 1"/>
          <p:cNvSpPr/>
          <p:nvPr/>
        </p:nvSpPr>
        <p:spPr>
          <a:xfrm>
            <a:off x="10668000" y="4800600"/>
            <a:ext cx="2011680" cy="2011680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/>
              <a:t>Economic</a:t>
            </a:r>
          </a:p>
        </p:txBody>
      </p:sp>
      <p:sp>
        <p:nvSpPr>
          <p:cNvPr id="6" name="Oval 5"/>
          <p:cNvSpPr/>
          <p:nvPr/>
        </p:nvSpPr>
        <p:spPr>
          <a:xfrm>
            <a:off x="1524000" y="4800601"/>
            <a:ext cx="2011680" cy="2011680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/>
              <a:t>Open Source</a:t>
            </a:r>
          </a:p>
        </p:txBody>
      </p:sp>
      <p:sp>
        <p:nvSpPr>
          <p:cNvPr id="7" name="Oval 6"/>
          <p:cNvSpPr/>
          <p:nvPr/>
        </p:nvSpPr>
        <p:spPr>
          <a:xfrm>
            <a:off x="5943600" y="4800601"/>
            <a:ext cx="2209800" cy="2011680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/>
              <a:t>Commodity Hardware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92104" y="5421719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5444579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4882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6" grpId="0" animBg="1"/>
      <p:bldP spid="7" grpId="0" animBg="1"/>
      <p:bldP spid="5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152401"/>
            <a:ext cx="13167360" cy="1030504"/>
          </a:xfrm>
        </p:spPr>
        <p:txBody>
          <a:bodyPr/>
          <a:lstStyle/>
          <a:p>
            <a:r>
              <a:rPr lang="en-US" dirty="0"/>
              <a:t>Easy to Use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2057400"/>
            <a:ext cx="8412479" cy="4572000"/>
          </a:xfrm>
        </p:spPr>
        <p:txBody>
          <a:bodyPr>
            <a:normAutofit/>
          </a:bodyPr>
          <a:lstStyle/>
          <a:p>
            <a:r>
              <a:rPr lang="en-US" sz="4000" dirty="0"/>
              <a:t>Distributed computing challenges are handled by framework</a:t>
            </a:r>
          </a:p>
          <a:p>
            <a:r>
              <a:rPr lang="en-US" sz="4000" dirty="0"/>
              <a:t>Client just need to concentrate on business logic</a:t>
            </a:r>
          </a:p>
        </p:txBody>
      </p:sp>
      <p:pic>
        <p:nvPicPr>
          <p:cNvPr id="9218" name="Picture 2" descr="D:\Anish_Training_Data\Images\user-friendly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03" y="3822412"/>
            <a:ext cx="5196897" cy="39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8848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152401"/>
            <a:ext cx="13167360" cy="1030504"/>
          </a:xfrm>
        </p:spPr>
        <p:txBody>
          <a:bodyPr/>
          <a:lstStyle/>
          <a:p>
            <a:r>
              <a:rPr lang="en-US" dirty="0"/>
              <a:t>Data Locality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1" y="2057400"/>
            <a:ext cx="8183880" cy="4572000"/>
          </a:xfrm>
        </p:spPr>
        <p:txBody>
          <a:bodyPr>
            <a:normAutofit/>
          </a:bodyPr>
          <a:lstStyle/>
          <a:p>
            <a:r>
              <a:rPr lang="en-US" sz="4000" dirty="0"/>
              <a:t>Move computation to data instead of data to computation</a:t>
            </a:r>
          </a:p>
          <a:p>
            <a:r>
              <a:rPr lang="en-US" sz="4000" dirty="0"/>
              <a:t>Data is processed on the nodes where it is stored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762997" y="1381632"/>
            <a:ext cx="1927989" cy="3026302"/>
            <a:chOff x="8991600" y="2362200"/>
            <a:chExt cx="1927990" cy="3026302"/>
          </a:xfrm>
        </p:grpSpPr>
        <p:pic>
          <p:nvPicPr>
            <p:cNvPr id="15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80707" y="2362201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80707" y="3667632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991601" y="2362200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991600" y="3667631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9067800" y="5019170"/>
              <a:ext cx="1851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Storage Servers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396468" y="1371601"/>
            <a:ext cx="1927642" cy="3036332"/>
            <a:chOff x="12396465" y="2352169"/>
            <a:chExt cx="1927641" cy="3036331"/>
          </a:xfrm>
        </p:grpSpPr>
        <p:pic>
          <p:nvPicPr>
            <p:cNvPr id="5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85572" y="2352170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85572" y="3657601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396466" y="2352169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396465" y="3657600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2725399" y="5019168"/>
              <a:ext cx="1454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 Servers</a:t>
              </a:r>
            </a:p>
          </p:txBody>
        </p:sp>
      </p:grpSp>
      <p:sp>
        <p:nvSpPr>
          <p:cNvPr id="22" name="Right Arrow 21"/>
          <p:cNvSpPr/>
          <p:nvPr/>
        </p:nvSpPr>
        <p:spPr>
          <a:xfrm>
            <a:off x="11201400" y="2524631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999948" y="2075179"/>
            <a:ext cx="645195" cy="3554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95510" y="2075179"/>
            <a:ext cx="645195" cy="3554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995510" y="3356290"/>
            <a:ext cx="645195" cy="3554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999948" y="3356290"/>
            <a:ext cx="645195" cy="3554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Data</a:t>
            </a:r>
          </a:p>
        </p:txBody>
      </p:sp>
      <p:pic>
        <p:nvPicPr>
          <p:cNvPr id="3074" name="Picture 2" descr="Image result for wrong cross transparent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907" y="1530243"/>
            <a:ext cx="2427966" cy="242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10881171" y="4898498"/>
            <a:ext cx="1927642" cy="2938434"/>
            <a:chOff x="12397611" y="4669899"/>
            <a:chExt cx="1927641" cy="2938434"/>
          </a:xfrm>
        </p:grpSpPr>
        <p:pic>
          <p:nvPicPr>
            <p:cNvPr id="41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86718" y="4669900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86718" y="5975331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397612" y="4669899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397611" y="5975330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12964844" y="7239001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Servers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634557" y="5363447"/>
              <a:ext cx="645195" cy="35547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3630120" y="5363447"/>
              <a:ext cx="645195" cy="35547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3630119" y="6644558"/>
              <a:ext cx="645195" cy="35547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634557" y="6644558"/>
              <a:ext cx="645195" cy="35547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7924800" y="5842060"/>
            <a:ext cx="1257306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9753600" y="5956361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118117" y="5181599"/>
            <a:ext cx="645195" cy="365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2113678" y="5185410"/>
            <a:ext cx="645195" cy="365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2113677" y="6465010"/>
            <a:ext cx="645195" cy="365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1118117" y="6465010"/>
            <a:ext cx="645195" cy="365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Algo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649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 animBg="1"/>
      <p:bldP spid="2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428" y="5791200"/>
            <a:ext cx="6009218" cy="4006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731520" y="152401"/>
            <a:ext cx="13167360" cy="103050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Everyday we generate 2.3 trillion GBs of data</a:t>
            </a:r>
          </a:p>
          <a:p>
            <a:r>
              <a:rPr lang="en-US" sz="3200" dirty="0"/>
              <a:t>Hadoop handles huge volumes of data efficiently</a:t>
            </a:r>
          </a:p>
          <a:p>
            <a:r>
              <a:rPr lang="en-US" sz="3200" dirty="0"/>
              <a:t>Hadoop uses the power of distributed computing</a:t>
            </a:r>
          </a:p>
          <a:p>
            <a:r>
              <a:rPr lang="en-US" sz="3200" dirty="0"/>
              <a:t>HDFS &amp; Yarn are two main components of Hadoop</a:t>
            </a:r>
          </a:p>
          <a:p>
            <a:r>
              <a:rPr lang="en-US" sz="3200" dirty="0"/>
              <a:t>It is highly fault tolerant, reliable &amp; available</a:t>
            </a:r>
          </a:p>
        </p:txBody>
      </p:sp>
    </p:spTree>
    <p:extLst>
      <p:ext uri="{BB962C8B-B14F-4D97-AF65-F5344CB8AC3E}">
        <p14:creationId xmlns:p14="http://schemas.microsoft.com/office/powerpoint/2010/main" val="8540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548640" y="0"/>
            <a:ext cx="13167360" cy="13716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Hadoop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1" y="2085395"/>
            <a:ext cx="6278880" cy="4081766"/>
          </a:xfrm>
        </p:spPr>
        <p:txBody>
          <a:bodyPr>
            <a:normAutofit fontScale="85000" lnSpcReduction="20000"/>
          </a:bodyPr>
          <a:lstStyle/>
          <a:p>
            <a:r>
              <a:rPr lang="en-US" sz="3700" b="0" dirty="0"/>
              <a:t>An Open-Source framework that allows distributed processing/computing of large data-sets across the cluster of commodity hardware</a:t>
            </a:r>
          </a:p>
          <a:p>
            <a:r>
              <a:rPr lang="en-US" sz="3700" dirty="0"/>
              <a:t>Particularly designed for batch data processing.</a:t>
            </a:r>
          </a:p>
          <a:p>
            <a:r>
              <a:rPr lang="en-US" sz="3700" b="0" dirty="0"/>
              <a:t>Isn’t capable of processing real-time data</a:t>
            </a:r>
          </a:p>
        </p:txBody>
      </p:sp>
      <p:pic>
        <p:nvPicPr>
          <p:cNvPr id="6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48" y="6167161"/>
            <a:ext cx="4250826" cy="206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6218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548640" y="0"/>
            <a:ext cx="13167360" cy="13716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Hadoop</a:t>
            </a:r>
            <a:r>
              <a:rPr lang="en-US" dirty="0"/>
              <a:t>?</a:t>
            </a:r>
          </a:p>
        </p:txBody>
      </p:sp>
      <p:pic>
        <p:nvPicPr>
          <p:cNvPr id="6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48" y="6151921"/>
            <a:ext cx="4250826" cy="206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7832558" y="1447800"/>
            <a:ext cx="0" cy="592435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130414" y="2101434"/>
            <a:ext cx="5433186" cy="2927766"/>
          </a:xfrm>
          <a:prstGeom prst="rect">
            <a:avLst/>
          </a:prstGeom>
        </p:spPr>
        <p:txBody>
          <a:bodyPr lIns="146304" tIns="73152" rIns="146304" bIns="73152">
            <a:noAutofit/>
          </a:bodyPr>
          <a:lstStyle>
            <a:lvl1pPr marL="731520" indent="-731520" algn="l" defTabSz="146304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  <a:defRPr sz="51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88720" indent="-457200" algn="l" defTabSz="14630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5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56032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29184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02336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Open Source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b="0" dirty="0"/>
              <a:t>Source code is freely available</a:t>
            </a:r>
          </a:p>
          <a:p>
            <a:pPr>
              <a:buFont typeface="Wingdings" pitchFamily="2" charset="2"/>
              <a:buChar char="v"/>
            </a:pPr>
            <a:r>
              <a:rPr lang="en-US" sz="2800" b="0" dirty="0"/>
              <a:t>It may be redistributed and modified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A987C2-12B1-AB80-0439-F2552F04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1" y="2085395"/>
            <a:ext cx="6278880" cy="4081766"/>
          </a:xfrm>
        </p:spPr>
        <p:txBody>
          <a:bodyPr>
            <a:normAutofit fontScale="85000" lnSpcReduction="20000"/>
          </a:bodyPr>
          <a:lstStyle/>
          <a:p>
            <a:r>
              <a:rPr lang="en-US" sz="3700" b="0" dirty="0"/>
              <a:t>An </a:t>
            </a:r>
            <a:r>
              <a:rPr lang="en-US" sz="3700" b="1" dirty="0"/>
              <a:t>Open-Source</a:t>
            </a:r>
            <a:r>
              <a:rPr lang="en-US" sz="3700" b="0" dirty="0"/>
              <a:t> framework that allows distributed processing/computing of large data-sets across the cluster of commodity hardware</a:t>
            </a:r>
          </a:p>
          <a:p>
            <a:r>
              <a:rPr lang="en-US" sz="3700" dirty="0"/>
              <a:t>Particularly designed for batch data processing.</a:t>
            </a:r>
          </a:p>
          <a:p>
            <a:r>
              <a:rPr lang="en-US" sz="3700" b="0" dirty="0"/>
              <a:t>Isn’t capable of processing real-time data</a:t>
            </a:r>
          </a:p>
        </p:txBody>
      </p:sp>
    </p:spTree>
    <p:extLst>
      <p:ext uri="{BB962C8B-B14F-4D97-AF65-F5344CB8AC3E}">
        <p14:creationId xmlns:p14="http://schemas.microsoft.com/office/powerpoint/2010/main" val="395890395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548640" y="0"/>
            <a:ext cx="13167360" cy="13716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Hadoop</a:t>
            </a:r>
            <a:r>
              <a:rPr lang="en-US" dirty="0"/>
              <a:t>?</a:t>
            </a:r>
          </a:p>
        </p:txBody>
      </p:sp>
      <p:pic>
        <p:nvPicPr>
          <p:cNvPr id="6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019800"/>
            <a:ext cx="4250826" cy="206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7832558" y="1447800"/>
            <a:ext cx="0" cy="592435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130413" y="2101434"/>
            <a:ext cx="6042785" cy="3766920"/>
          </a:xfrm>
          <a:prstGeom prst="rect">
            <a:avLst/>
          </a:prstGeom>
        </p:spPr>
        <p:txBody>
          <a:bodyPr lIns="146304" tIns="73152" rIns="146304" bIns="73152">
            <a:noAutofit/>
          </a:bodyPr>
          <a:lstStyle>
            <a:lvl1pPr marL="731520" indent="-731520" algn="l" defTabSz="146304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  <a:defRPr sz="51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88720" indent="-457200" algn="l" defTabSz="14630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5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56032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29184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02336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Distributed Processing/computing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b="0" dirty="0"/>
              <a:t>Data is processed distributedly on multiple nodes / servers</a:t>
            </a:r>
          </a:p>
          <a:p>
            <a:pPr>
              <a:buFont typeface="Wingdings" pitchFamily="2" charset="2"/>
              <a:buChar char="v"/>
            </a:pPr>
            <a:r>
              <a:rPr lang="en-US" sz="2800" b="0" dirty="0"/>
              <a:t>Multiple machines processes the data independently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0D8540-6410-3047-D15A-605E991872AE}"/>
              </a:ext>
            </a:extLst>
          </p:cNvPr>
          <p:cNvSpPr txBox="1">
            <a:spLocks/>
          </p:cNvSpPr>
          <p:nvPr/>
        </p:nvSpPr>
        <p:spPr>
          <a:xfrm>
            <a:off x="731520" y="2085395"/>
            <a:ext cx="6803173" cy="4081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16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75436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1176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820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59330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 dirty="0"/>
              <a:t>An Open-Source framework that allows </a:t>
            </a:r>
            <a:r>
              <a:rPr lang="en-US" sz="3700" b="1" dirty="0"/>
              <a:t>distributed processing/computing</a:t>
            </a:r>
            <a:r>
              <a:rPr lang="en-US" sz="3700" dirty="0"/>
              <a:t> of large data-sets across the cluster of commodity hardware</a:t>
            </a:r>
          </a:p>
          <a:p>
            <a:r>
              <a:rPr lang="en-US" sz="3700" dirty="0"/>
              <a:t>Particularly designed for batch data processing.</a:t>
            </a:r>
          </a:p>
          <a:p>
            <a:r>
              <a:rPr lang="en-US" sz="3700" dirty="0"/>
              <a:t>Isn’t capable of processing real-time data</a:t>
            </a:r>
          </a:p>
        </p:txBody>
      </p:sp>
    </p:spTree>
    <p:extLst>
      <p:ext uri="{BB962C8B-B14F-4D97-AF65-F5344CB8AC3E}">
        <p14:creationId xmlns:p14="http://schemas.microsoft.com/office/powerpoint/2010/main" val="385417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548640" y="0"/>
            <a:ext cx="13167360" cy="13716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Hadoop</a:t>
            </a:r>
            <a:r>
              <a:rPr lang="en-US" dirty="0"/>
              <a:t>?</a:t>
            </a:r>
          </a:p>
        </p:txBody>
      </p:sp>
      <p:pic>
        <p:nvPicPr>
          <p:cNvPr id="6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340938"/>
            <a:ext cx="4250826" cy="206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7832558" y="1447800"/>
            <a:ext cx="0" cy="592435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130414" y="2101434"/>
            <a:ext cx="5433186" cy="3384966"/>
          </a:xfrm>
          <a:prstGeom prst="rect">
            <a:avLst/>
          </a:prstGeom>
        </p:spPr>
        <p:txBody>
          <a:bodyPr lIns="146304" tIns="73152" rIns="146304" bIns="73152">
            <a:noAutofit/>
          </a:bodyPr>
          <a:lstStyle>
            <a:lvl1pPr marL="731520" indent="-731520" algn="l" defTabSz="146304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  <a:defRPr sz="51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88720" indent="-457200" algn="l" defTabSz="14630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5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56032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29184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02336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Cluster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b="0" dirty="0"/>
              <a:t>Multiple machines connected together</a:t>
            </a:r>
          </a:p>
          <a:p>
            <a:pPr>
              <a:buFont typeface="Wingdings" pitchFamily="2" charset="2"/>
              <a:buChar char="v"/>
            </a:pPr>
            <a:r>
              <a:rPr lang="en-US" sz="2800" b="0" dirty="0"/>
              <a:t>Nodes are connected via LAN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9299CA-113F-EC09-6AA4-EFE7D741E9C1}"/>
              </a:ext>
            </a:extLst>
          </p:cNvPr>
          <p:cNvSpPr txBox="1">
            <a:spLocks/>
          </p:cNvSpPr>
          <p:nvPr/>
        </p:nvSpPr>
        <p:spPr>
          <a:xfrm>
            <a:off x="731521" y="2085395"/>
            <a:ext cx="6278880" cy="4081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16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75436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1176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820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59330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 dirty="0"/>
              <a:t>An Open-Source framework that allows distributed processing/computing of large data-sets across the </a:t>
            </a:r>
            <a:r>
              <a:rPr lang="en-US" sz="3700" b="1" dirty="0"/>
              <a:t>cluster </a:t>
            </a:r>
            <a:r>
              <a:rPr lang="en-US" sz="3700" dirty="0"/>
              <a:t>of commodity hardware</a:t>
            </a:r>
          </a:p>
          <a:p>
            <a:r>
              <a:rPr lang="en-US" sz="3700" dirty="0"/>
              <a:t>Particularly designed for batch data processing.</a:t>
            </a:r>
          </a:p>
          <a:p>
            <a:r>
              <a:rPr lang="en-US" sz="3700" dirty="0"/>
              <a:t>Isn’t capable of processing real-time data</a:t>
            </a:r>
          </a:p>
        </p:txBody>
      </p:sp>
    </p:spTree>
    <p:extLst>
      <p:ext uri="{BB962C8B-B14F-4D97-AF65-F5344CB8AC3E}">
        <p14:creationId xmlns:p14="http://schemas.microsoft.com/office/powerpoint/2010/main" val="3492303846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548640" y="0"/>
            <a:ext cx="13167360" cy="13716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Hadoop</a:t>
            </a:r>
            <a:r>
              <a:rPr lang="en-US" dirty="0"/>
              <a:t>?</a:t>
            </a:r>
          </a:p>
        </p:txBody>
      </p:sp>
      <p:pic>
        <p:nvPicPr>
          <p:cNvPr id="6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167161"/>
            <a:ext cx="4250826" cy="206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7832558" y="1447800"/>
            <a:ext cx="0" cy="592435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130414" y="2101434"/>
            <a:ext cx="5433186" cy="3384966"/>
          </a:xfrm>
          <a:prstGeom prst="rect">
            <a:avLst/>
          </a:prstGeom>
        </p:spPr>
        <p:txBody>
          <a:bodyPr lIns="146304" tIns="73152" rIns="146304" bIns="73152">
            <a:noAutofit/>
          </a:bodyPr>
          <a:lstStyle>
            <a:lvl1pPr marL="731520" indent="-731520" algn="l" defTabSz="146304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  <a:defRPr sz="51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88720" indent="-457200" algn="l" defTabSz="14630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5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56032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29184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02336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Commodity Hardware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b="0" dirty="0"/>
              <a:t>Economic / affordable machines</a:t>
            </a:r>
          </a:p>
          <a:p>
            <a:pPr>
              <a:buFont typeface="Wingdings" pitchFamily="2" charset="2"/>
              <a:buChar char="v"/>
            </a:pPr>
            <a:r>
              <a:rPr lang="en-US" sz="2800" b="0" dirty="0"/>
              <a:t>Typically low performance hardware</a:t>
            </a:r>
          </a:p>
          <a:p>
            <a:pPr>
              <a:buFont typeface="Wingdings" pitchFamily="2" charset="2"/>
              <a:buChar char="v"/>
            </a:pPr>
            <a:endParaRPr lang="en-US" sz="2800" b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B636C0-C579-7B68-A081-CAC288503E9D}"/>
              </a:ext>
            </a:extLst>
          </p:cNvPr>
          <p:cNvSpPr txBox="1">
            <a:spLocks/>
          </p:cNvSpPr>
          <p:nvPr/>
        </p:nvSpPr>
        <p:spPr>
          <a:xfrm>
            <a:off x="731521" y="2085395"/>
            <a:ext cx="6278880" cy="4081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16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75436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1176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820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59330" indent="-27432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 dirty="0"/>
              <a:t>An Open-Source framework that allows distributed processing/computing of large data-sets across the cluster of </a:t>
            </a:r>
            <a:r>
              <a:rPr lang="en-US" sz="3700" b="1" dirty="0"/>
              <a:t>commodity hardware</a:t>
            </a:r>
          </a:p>
          <a:p>
            <a:r>
              <a:rPr lang="en-US" sz="3700" dirty="0"/>
              <a:t>Particularly designed for batch data processing.</a:t>
            </a:r>
          </a:p>
          <a:p>
            <a:r>
              <a:rPr lang="en-US" sz="3700" dirty="0"/>
              <a:t>Isn’t capable of processing real-time data</a:t>
            </a:r>
          </a:p>
        </p:txBody>
      </p:sp>
    </p:spTree>
    <p:extLst>
      <p:ext uri="{BB962C8B-B14F-4D97-AF65-F5344CB8AC3E}">
        <p14:creationId xmlns:p14="http://schemas.microsoft.com/office/powerpoint/2010/main" val="78380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9553c3dd5f3454193f720fc4ea1afeef134f5a"/>
</p:tagLst>
</file>

<file path=ppt/theme/theme1.xml><?xml version="1.0" encoding="utf-8"?>
<a:theme xmlns:a="http://schemas.openxmlformats.org/drawingml/2006/main" name="Parc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{82199B00-414A-2640-8C87-B9AA00AA9FAE}tf10001120</Template>
  <TotalTime>10518</TotalTime>
  <Words>1796</Words>
  <Application>Microsoft Macintosh PowerPoint</Application>
  <PresentationFormat>Custom</PresentationFormat>
  <Paragraphs>380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Gill Sans MT</vt:lpstr>
      <vt:lpstr>Wingdings</vt:lpstr>
      <vt:lpstr>Parcel</vt:lpstr>
      <vt:lpstr>Hadoop</vt:lpstr>
      <vt:lpstr>Agenda</vt:lpstr>
      <vt:lpstr>What is Hadoop?</vt:lpstr>
      <vt:lpstr>Big data tools</vt:lpstr>
      <vt:lpstr>What is Hadoop?</vt:lpstr>
      <vt:lpstr>What is Hadoop?</vt:lpstr>
      <vt:lpstr>What is Hadoop?</vt:lpstr>
      <vt:lpstr>What is Hadoop?</vt:lpstr>
      <vt:lpstr>What is Hadoop?</vt:lpstr>
      <vt:lpstr>What is Hadoop?</vt:lpstr>
      <vt:lpstr>PowerPoint Presentation</vt:lpstr>
      <vt:lpstr>Vertical &amp; Horizontal scaling</vt:lpstr>
      <vt:lpstr>Vertical &amp; Horizontal scaling (Cont’d)</vt:lpstr>
      <vt:lpstr>Vertical &amp; Horizontal scaling (Cont’d)</vt:lpstr>
      <vt:lpstr>key things</vt:lpstr>
      <vt:lpstr>Drawbacks of non distributed computing</vt:lpstr>
      <vt:lpstr>Distributed storage</vt:lpstr>
      <vt:lpstr>Distributed storage</vt:lpstr>
      <vt:lpstr>Distributed computation</vt:lpstr>
      <vt:lpstr>Distributed computation</vt:lpstr>
      <vt:lpstr>Hadoop Nodes</vt:lpstr>
      <vt:lpstr>Hadoop Components</vt:lpstr>
      <vt:lpstr>               Hadoop File system</vt:lpstr>
      <vt:lpstr>               Hadoop File system</vt:lpstr>
      <vt:lpstr>               Hadoop File system</vt:lpstr>
      <vt:lpstr>               Hadoop File system</vt:lpstr>
      <vt:lpstr>               Hadoop File system</vt:lpstr>
      <vt:lpstr>               Hadoop File system</vt:lpstr>
      <vt:lpstr>               Hadoop File system</vt:lpstr>
      <vt:lpstr>               Hadoop File system</vt:lpstr>
      <vt:lpstr>               Hadoop File system</vt:lpstr>
      <vt:lpstr>Hadoop Daemons</vt:lpstr>
      <vt:lpstr>Basic Hadoop Architecture</vt:lpstr>
      <vt:lpstr>Hadoop Characteristics</vt:lpstr>
      <vt:lpstr>Open Source</vt:lpstr>
      <vt:lpstr>Distributed Processing</vt:lpstr>
      <vt:lpstr>Fault Tolerance</vt:lpstr>
      <vt:lpstr>Reliability</vt:lpstr>
      <vt:lpstr>High Availability</vt:lpstr>
      <vt:lpstr>Scalability</vt:lpstr>
      <vt:lpstr>Economic</vt:lpstr>
      <vt:lpstr>Easy to Use</vt:lpstr>
      <vt:lpstr>Data Locality</vt:lpstr>
      <vt:lpstr>Summary</vt:lpstr>
    </vt:vector>
  </TitlesOfParts>
  <Company>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Introduction</dc:title>
  <dc:creator>Rahul</dc:creator>
  <cp:lastModifiedBy>Abeer Irfan</cp:lastModifiedBy>
  <cp:revision>499</cp:revision>
  <dcterms:created xsi:type="dcterms:W3CDTF">2013-03-06T17:03:52Z</dcterms:created>
  <dcterms:modified xsi:type="dcterms:W3CDTF">2023-11-03T05:13:10Z</dcterms:modified>
</cp:coreProperties>
</file>