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wmf" ContentType="image/x-wmf"/>
  <Default Extension="bin" ContentType="application/vnd.openxmlformats-officedocument.oleObject"/>
  <Default Extension="png" ContentType="image/png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4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1" serverZoom="0" showSpecialPlsOnTitleSld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</p:sldIdLst>
  <p:sldSz type="screen4x3" cy="6858000" cx="9144000"/>
  <p:notesSz cx="6858000" cy="9144000"/>
  <p:defaultTextStyle>
    <a:lvl1pPr algn="l" eaLnBrk="0" fontAlgn="base" hangingPunct="0" indent="0" latinLnBrk="0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 u="none">
        <a:solidFill>
          <a:schemeClr val="dk1"/>
        </a:solidFill>
        <a:latin typeface="Arial" pitchFamily="34" charset="0"/>
        <a:ea typeface="Arial" pitchFamily="34" charset="0"/>
        <a:sym typeface="Arial" pitchFamily="34" charset="0"/>
      </a:defRPr>
    </a:lvl1pPr>
    <a:lvl2pPr algn="l" eaLnBrk="0" fontAlgn="base" hangingPunct="0" indent="0" latinLnBrk="0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 u="none">
        <a:solidFill>
          <a:schemeClr val="dk1"/>
        </a:solidFill>
        <a:latin typeface="Arial" pitchFamily="34" charset="0"/>
        <a:ea typeface="Arial" pitchFamily="34" charset="0"/>
        <a:sym typeface="Arial" pitchFamily="34" charset="0"/>
      </a:defRPr>
    </a:lvl2pPr>
    <a:lvl3pPr algn="l" eaLnBrk="0" fontAlgn="base" hangingPunct="0" indent="0" latinLnBrk="0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 u="none">
        <a:solidFill>
          <a:schemeClr val="dk1"/>
        </a:solidFill>
        <a:latin typeface="Arial" pitchFamily="34" charset="0"/>
        <a:ea typeface="Arial" pitchFamily="34" charset="0"/>
        <a:sym typeface="Arial" pitchFamily="34" charset="0"/>
      </a:defRPr>
    </a:lvl3pPr>
    <a:lvl4pPr algn="l" eaLnBrk="0" fontAlgn="base" hangingPunct="0" indent="0" latinLnBrk="0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 u="none">
        <a:solidFill>
          <a:schemeClr val="dk1"/>
        </a:solidFill>
        <a:latin typeface="Arial" pitchFamily="34" charset="0"/>
        <a:ea typeface="Arial" pitchFamily="34" charset="0"/>
        <a:sym typeface="Arial" pitchFamily="34" charset="0"/>
      </a:defRPr>
    </a:lvl4pPr>
    <a:lvl5pPr algn="l" eaLnBrk="0" fontAlgn="base" hangingPunct="0" indent="0" latinLnBrk="0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 u="none">
        <a:solidFill>
          <a:schemeClr val="dk1"/>
        </a:solidFill>
        <a:latin typeface="Arial" pitchFamily="34" charset="0"/>
        <a:ea typeface="Arial" pitchFamily="34" charset="0"/>
        <a:sym typeface="Arial" pitchFamily="34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maximized" preferSingleView="0">
    <p:restoredLeft sz="13171" autoAdjust="0"/>
    <p:restoredTop sz="94595" autoAdjust="0"/>
  </p:normalViewPr>
  <p:slideViewPr>
    <p:cSldViewPr showGuides="0" snapToGrid="1" snapToObjects="0">
      <p:cViewPr varScale="0">
        <p:scale>
          <a:sx n="75" d="100"/>
          <a:sy n="75" d="100"/>
        </p:scale>
        <p:origin x="-2652" y="156"/>
      </p:cViewPr>
      <p:guideLst>
        <p:guide orient="horz" pos="2880"/>
        <p:guide orient="vert"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tableStyles" Target="tableStyles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4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14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225" name="Rectangle 5"/>
          <p:cNvSpPr/>
          <p:nvPr/>
        </p:nvSpPr>
        <p:spPr>
          <a:xfrm rot="0">
            <a:off x="76200" y="8824912"/>
            <a:ext cx="6705600" cy="273050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/>
          <a:p>
            <a:pPr algn="ctr" eaLnBrk="1" hangingPunct="1" lvl="0"/>
            <a:endParaRPr altLang="en-US" lang="en-US"/>
          </a:p>
        </p:txBody>
      </p:sp>
      <p:sp>
        <p:nvSpPr>
          <p:cNvPr id="1049226" name="Rectangle 9"/>
          <p:cNvSpPr/>
          <p:nvPr/>
        </p:nvSpPr>
        <p:spPr>
          <a:xfrm rot="0">
            <a:off x="71437" y="55562"/>
            <a:ext cx="6715125" cy="273050"/>
          </a:xfrm>
          <a:prstGeom prst="rect"/>
          <a:noFill/>
          <a:ln>
            <a:noFill/>
          </a:ln>
        </p:spPr>
        <p:txBody>
          <a:bodyPr anchor="t" bIns="44450" lIns="90488" rIns="90488" tIns="44450" vert="horz">
            <a:spAutoFit/>
          </a:bodyPr>
          <a:p>
            <a:pPr lvl="0">
              <a:tabLst>
                <a:tab algn="l" pos="285750"/>
                <a:tab algn="ctr" pos="3257550"/>
                <a:tab algn="r" pos="6457950"/>
              </a:tabLst>
            </a:pPr>
            <a:r>
              <a:rPr altLang="en-US" sz="1200" lang="en-US"/>
              <a:t>	Chapter 1		 1-</a:t>
            </a:r>
            <a:fld id="{566ABCEB-ACFC-4714-9973-3DA970169C29}" type="slidenum">
              <a:rPr altLang="en-US" sz="1200" lang="en-US"/>
              <a:pPr lvl="0">
                <a:tabLst>
                  <a:tab algn="l" pos="285750"/>
                  <a:tab algn="ctr" pos="3257550"/>
                  <a:tab algn="r" pos="6457950"/>
                </a:tabLst>
              </a:pPr>
            </a:fld>
            <a:endParaRPr altLang="en-US" sz="1200" lang="en-US"/>
          </a:p>
        </p:txBody>
      </p:sp>
    </p:spTree>
  </p:cSld>
  <p:clrMap accent1="dk1" accent2="dk1" accent3="dk1" accent4="dk1" accent5="dk1" accent6="dk1" bg1="dk1" bg2="dk1" tx1="dk1" tx2="dk1" hlink="dk1" folHlink="dk1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204" name="Rectangle 2"/>
          <p:cNvSpPr/>
          <p:nvPr>
            <p:ph type="body" sz="quarter" idx="3"/>
          </p:nvPr>
        </p:nvSpPr>
        <p:spPr>
          <a:xfrm rot="0">
            <a:off x="914400" y="3581400"/>
            <a:ext cx="5029200" cy="4876800"/>
          </a:xfrm>
          <a:prstGeom prst="rect"/>
          <a:noFill/>
          <a:ln>
            <a:noFill/>
          </a:ln>
        </p:spPr>
        <p:txBody>
          <a:bodyPr anchor="t" bIns="44450" lIns="90488" rIns="90488" tIns="44450" vert="horz"/>
          <a:p>
            <a:pPr lvl="0"/>
            <a:r>
              <a:t>Click to edit Master notes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49205" name="Rectangle 3"/>
          <p:cNvSpPr/>
          <p:nvPr>
            <p:ph type="sldImg" sz="full" idx="2"/>
          </p:nvPr>
        </p:nvSpPr>
        <p:spPr>
          <a:xfrm rot="0">
            <a:off x="1371600" y="533400"/>
            <a:ext cx="4191000" cy="2971800"/>
          </a:xfrm>
          <a:prstGeom prst="rect"/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/>
          <a:p/>
        </p:txBody>
      </p:sp>
      <p:sp>
        <p:nvSpPr>
          <p:cNvPr id="1049206" name="Line 4"/>
          <p:cNvSpPr/>
          <p:nvPr/>
        </p:nvSpPr>
        <p:spPr>
          <a:xfrm rot="0">
            <a:off x="1120775" y="3581400"/>
            <a:ext cx="4657725" cy="0"/>
          </a:xfrm>
          <a:prstGeom prst="line"/>
          <a:noFill/>
          <a:ln w="12700" cap="flat" cmpd="sng">
            <a:solidFill>
              <a:schemeClr val="folHlink">
                <a:alpha val="100000"/>
              </a:schemeClr>
            </a:solidFill>
            <a:prstDash val="solid"/>
            <a:round/>
          </a:ln>
        </p:spPr>
      </p:sp>
      <p:sp>
        <p:nvSpPr>
          <p:cNvPr id="1049207" name="Line 5"/>
          <p:cNvSpPr/>
          <p:nvPr/>
        </p:nvSpPr>
        <p:spPr>
          <a:xfrm rot="0">
            <a:off x="1120775" y="3886200"/>
            <a:ext cx="4657725" cy="0"/>
          </a:xfrm>
          <a:prstGeom prst="line"/>
          <a:noFill/>
          <a:ln w="12700" cap="flat" cmpd="sng">
            <a:solidFill>
              <a:schemeClr val="folHlink">
                <a:alpha val="100000"/>
              </a:schemeClr>
            </a:solidFill>
            <a:prstDash val="solid"/>
            <a:round/>
          </a:ln>
        </p:spPr>
      </p:sp>
      <p:sp>
        <p:nvSpPr>
          <p:cNvPr id="1049208" name="Line 6"/>
          <p:cNvSpPr/>
          <p:nvPr/>
        </p:nvSpPr>
        <p:spPr>
          <a:xfrm rot="0">
            <a:off x="1120775" y="4191000"/>
            <a:ext cx="4657725" cy="0"/>
          </a:xfrm>
          <a:prstGeom prst="line"/>
          <a:noFill/>
          <a:ln w="12700" cap="flat" cmpd="sng">
            <a:solidFill>
              <a:schemeClr val="folHlink">
                <a:alpha val="100000"/>
              </a:schemeClr>
            </a:solidFill>
            <a:prstDash val="solid"/>
            <a:round/>
          </a:ln>
        </p:spPr>
      </p:sp>
      <p:sp>
        <p:nvSpPr>
          <p:cNvPr id="1049209" name="Line 7"/>
          <p:cNvSpPr/>
          <p:nvPr/>
        </p:nvSpPr>
        <p:spPr>
          <a:xfrm rot="0">
            <a:off x="1120775" y="4495800"/>
            <a:ext cx="4657725" cy="0"/>
          </a:xfrm>
          <a:prstGeom prst="line"/>
          <a:noFill/>
          <a:ln w="12700" cap="flat" cmpd="sng">
            <a:solidFill>
              <a:schemeClr val="folHlink">
                <a:alpha val="100000"/>
              </a:schemeClr>
            </a:solidFill>
            <a:prstDash val="solid"/>
            <a:round/>
          </a:ln>
        </p:spPr>
      </p:sp>
      <p:sp>
        <p:nvSpPr>
          <p:cNvPr id="1049210" name="Line 8"/>
          <p:cNvSpPr/>
          <p:nvPr/>
        </p:nvSpPr>
        <p:spPr>
          <a:xfrm rot="0">
            <a:off x="1120775" y="4800600"/>
            <a:ext cx="4657725" cy="0"/>
          </a:xfrm>
          <a:prstGeom prst="line"/>
          <a:noFill/>
          <a:ln w="12700" cap="flat" cmpd="sng">
            <a:solidFill>
              <a:schemeClr val="folHlink">
                <a:alpha val="100000"/>
              </a:schemeClr>
            </a:solidFill>
            <a:prstDash val="solid"/>
            <a:round/>
          </a:ln>
        </p:spPr>
      </p:sp>
      <p:sp>
        <p:nvSpPr>
          <p:cNvPr id="1049211" name="Line 9"/>
          <p:cNvSpPr/>
          <p:nvPr/>
        </p:nvSpPr>
        <p:spPr>
          <a:xfrm rot="0">
            <a:off x="1120775" y="5105400"/>
            <a:ext cx="4657725" cy="0"/>
          </a:xfrm>
          <a:prstGeom prst="line"/>
          <a:noFill/>
          <a:ln w="12700" cap="flat" cmpd="sng">
            <a:solidFill>
              <a:schemeClr val="folHlink">
                <a:alpha val="100000"/>
              </a:schemeClr>
            </a:solidFill>
            <a:prstDash val="solid"/>
            <a:round/>
          </a:ln>
        </p:spPr>
      </p:sp>
      <p:sp>
        <p:nvSpPr>
          <p:cNvPr id="1049212" name="Line 10"/>
          <p:cNvSpPr/>
          <p:nvPr/>
        </p:nvSpPr>
        <p:spPr>
          <a:xfrm rot="0">
            <a:off x="1120775" y="5105400"/>
            <a:ext cx="4657725" cy="0"/>
          </a:xfrm>
          <a:prstGeom prst="line"/>
          <a:noFill/>
          <a:ln w="12700" cap="flat" cmpd="sng">
            <a:solidFill>
              <a:schemeClr val="folHlink">
                <a:alpha val="100000"/>
              </a:schemeClr>
            </a:solidFill>
            <a:prstDash val="solid"/>
            <a:round/>
          </a:ln>
        </p:spPr>
      </p:sp>
      <p:sp>
        <p:nvSpPr>
          <p:cNvPr id="1049213" name="Line 11"/>
          <p:cNvSpPr/>
          <p:nvPr/>
        </p:nvSpPr>
        <p:spPr>
          <a:xfrm rot="0">
            <a:off x="1120775" y="5410200"/>
            <a:ext cx="4657725" cy="0"/>
          </a:xfrm>
          <a:prstGeom prst="line"/>
          <a:noFill/>
          <a:ln w="12700" cap="flat" cmpd="sng">
            <a:solidFill>
              <a:schemeClr val="folHlink">
                <a:alpha val="100000"/>
              </a:schemeClr>
            </a:solidFill>
            <a:prstDash val="solid"/>
            <a:round/>
          </a:ln>
        </p:spPr>
      </p:sp>
      <p:sp>
        <p:nvSpPr>
          <p:cNvPr id="1049214" name="Line 12"/>
          <p:cNvSpPr/>
          <p:nvPr/>
        </p:nvSpPr>
        <p:spPr>
          <a:xfrm rot="0">
            <a:off x="1120775" y="5715000"/>
            <a:ext cx="4657725" cy="0"/>
          </a:xfrm>
          <a:prstGeom prst="line"/>
          <a:noFill/>
          <a:ln w="12700" cap="flat" cmpd="sng">
            <a:solidFill>
              <a:schemeClr val="folHlink">
                <a:alpha val="100000"/>
              </a:schemeClr>
            </a:solidFill>
            <a:prstDash val="solid"/>
            <a:round/>
          </a:ln>
        </p:spPr>
      </p:sp>
      <p:sp>
        <p:nvSpPr>
          <p:cNvPr id="1049215" name="Line 13"/>
          <p:cNvSpPr/>
          <p:nvPr/>
        </p:nvSpPr>
        <p:spPr>
          <a:xfrm rot="0">
            <a:off x="1120775" y="6019800"/>
            <a:ext cx="4657725" cy="0"/>
          </a:xfrm>
          <a:prstGeom prst="line"/>
          <a:noFill/>
          <a:ln w="12700" cap="flat" cmpd="sng">
            <a:solidFill>
              <a:schemeClr val="folHlink">
                <a:alpha val="100000"/>
              </a:schemeClr>
            </a:solidFill>
            <a:prstDash val="solid"/>
            <a:round/>
          </a:ln>
        </p:spPr>
      </p:sp>
      <p:sp>
        <p:nvSpPr>
          <p:cNvPr id="1049216" name="Line 14"/>
          <p:cNvSpPr/>
          <p:nvPr/>
        </p:nvSpPr>
        <p:spPr>
          <a:xfrm rot="0">
            <a:off x="1120775" y="6324600"/>
            <a:ext cx="4657725" cy="0"/>
          </a:xfrm>
          <a:prstGeom prst="line"/>
          <a:noFill/>
          <a:ln w="12700" cap="flat" cmpd="sng">
            <a:solidFill>
              <a:schemeClr val="folHlink">
                <a:alpha val="100000"/>
              </a:schemeClr>
            </a:solidFill>
            <a:prstDash val="solid"/>
            <a:round/>
          </a:ln>
        </p:spPr>
      </p:sp>
      <p:sp>
        <p:nvSpPr>
          <p:cNvPr id="1049217" name="Line 15"/>
          <p:cNvSpPr/>
          <p:nvPr/>
        </p:nvSpPr>
        <p:spPr>
          <a:xfrm rot="0">
            <a:off x="1120775" y="6629400"/>
            <a:ext cx="4657725" cy="0"/>
          </a:xfrm>
          <a:prstGeom prst="line"/>
          <a:noFill/>
          <a:ln w="12700" cap="flat" cmpd="sng">
            <a:solidFill>
              <a:schemeClr val="folHlink">
                <a:alpha val="100000"/>
              </a:schemeClr>
            </a:solidFill>
            <a:prstDash val="solid"/>
            <a:round/>
          </a:ln>
        </p:spPr>
      </p:sp>
      <p:sp>
        <p:nvSpPr>
          <p:cNvPr id="1049218" name="Line 16"/>
          <p:cNvSpPr/>
          <p:nvPr/>
        </p:nvSpPr>
        <p:spPr>
          <a:xfrm rot="0">
            <a:off x="1120775" y="6934200"/>
            <a:ext cx="4657725" cy="0"/>
          </a:xfrm>
          <a:prstGeom prst="line"/>
          <a:noFill/>
          <a:ln w="12700" cap="flat" cmpd="sng">
            <a:solidFill>
              <a:schemeClr val="folHlink">
                <a:alpha val="100000"/>
              </a:schemeClr>
            </a:solidFill>
            <a:prstDash val="solid"/>
            <a:round/>
          </a:ln>
        </p:spPr>
      </p:sp>
      <p:sp>
        <p:nvSpPr>
          <p:cNvPr id="1049219" name="Line 17"/>
          <p:cNvSpPr/>
          <p:nvPr/>
        </p:nvSpPr>
        <p:spPr>
          <a:xfrm rot="0">
            <a:off x="1120775" y="7239000"/>
            <a:ext cx="4657725" cy="0"/>
          </a:xfrm>
          <a:prstGeom prst="line"/>
          <a:noFill/>
          <a:ln w="12700" cap="flat" cmpd="sng">
            <a:solidFill>
              <a:schemeClr val="folHlink">
                <a:alpha val="100000"/>
              </a:schemeClr>
            </a:solidFill>
            <a:prstDash val="solid"/>
            <a:round/>
          </a:ln>
        </p:spPr>
      </p:sp>
      <p:sp>
        <p:nvSpPr>
          <p:cNvPr id="1049220" name="Line 18"/>
          <p:cNvSpPr/>
          <p:nvPr/>
        </p:nvSpPr>
        <p:spPr>
          <a:xfrm rot="0">
            <a:off x="1120775" y="7543800"/>
            <a:ext cx="4657725" cy="0"/>
          </a:xfrm>
          <a:prstGeom prst="line"/>
          <a:noFill/>
          <a:ln w="12700" cap="flat" cmpd="sng">
            <a:solidFill>
              <a:schemeClr val="folHlink">
                <a:alpha val="100000"/>
              </a:schemeClr>
            </a:solidFill>
            <a:prstDash val="solid"/>
            <a:round/>
          </a:ln>
        </p:spPr>
      </p:sp>
      <p:sp>
        <p:nvSpPr>
          <p:cNvPr id="1049221" name="Line 19"/>
          <p:cNvSpPr/>
          <p:nvPr/>
        </p:nvSpPr>
        <p:spPr>
          <a:xfrm rot="0">
            <a:off x="1120775" y="7848600"/>
            <a:ext cx="4657725" cy="0"/>
          </a:xfrm>
          <a:prstGeom prst="line"/>
          <a:noFill/>
          <a:ln w="12700" cap="flat" cmpd="sng">
            <a:solidFill>
              <a:schemeClr val="folHlink">
                <a:alpha val="100000"/>
              </a:schemeClr>
            </a:solidFill>
            <a:prstDash val="solid"/>
            <a:round/>
          </a:ln>
        </p:spPr>
      </p:sp>
      <p:sp>
        <p:nvSpPr>
          <p:cNvPr id="1049222" name="Line 20"/>
          <p:cNvSpPr/>
          <p:nvPr/>
        </p:nvSpPr>
        <p:spPr>
          <a:xfrm rot="0">
            <a:off x="1120775" y="8153400"/>
            <a:ext cx="4657725" cy="0"/>
          </a:xfrm>
          <a:prstGeom prst="line"/>
          <a:noFill/>
          <a:ln w="12700" cap="flat" cmpd="sng">
            <a:solidFill>
              <a:schemeClr val="folHlink">
                <a:alpha val="100000"/>
              </a:schemeClr>
            </a:solidFill>
            <a:prstDash val="solid"/>
            <a:round/>
          </a:ln>
        </p:spPr>
      </p:sp>
      <p:sp>
        <p:nvSpPr>
          <p:cNvPr id="1049223" name="Line 21"/>
          <p:cNvSpPr/>
          <p:nvPr/>
        </p:nvSpPr>
        <p:spPr>
          <a:xfrm rot="0">
            <a:off x="1120775" y="8458200"/>
            <a:ext cx="4657725" cy="0"/>
          </a:xfrm>
          <a:prstGeom prst="line"/>
          <a:noFill/>
          <a:ln w="12700" cap="flat" cmpd="sng">
            <a:solidFill>
              <a:schemeClr val="folHlink">
                <a:alpha val="100000"/>
              </a:schemeClr>
            </a:solidFill>
            <a:prstDash val="solid"/>
            <a:round/>
          </a:ln>
        </p:spPr>
      </p:sp>
      <p:sp>
        <p:nvSpPr>
          <p:cNvPr id="1049224" name="Rectangle 25"/>
          <p:cNvSpPr/>
          <p:nvPr/>
        </p:nvSpPr>
        <p:spPr>
          <a:xfrm rot="0">
            <a:off x="77787" y="61912"/>
            <a:ext cx="6702425" cy="273050"/>
          </a:xfrm>
          <a:prstGeom prst="rect"/>
          <a:noFill/>
          <a:ln>
            <a:noFill/>
          </a:ln>
        </p:spPr>
        <p:txBody>
          <a:bodyPr anchor="t" bIns="44450" lIns="90488" rIns="90488" tIns="44450" vert="horz">
            <a:spAutoFit/>
          </a:bodyPr>
          <a:p>
            <a:pPr lvl="0">
              <a:tabLst>
                <a:tab algn="l" pos="285750"/>
                <a:tab algn="ctr" pos="3257550"/>
                <a:tab algn="r" pos="6457950"/>
              </a:tabLst>
            </a:pPr>
            <a:r>
              <a:rPr altLang="en-US" sz="1200" lang="en-US"/>
              <a:t>	Chapter 1		1-</a:t>
            </a:r>
            <a:fld id="{566ABCEB-ACFC-4714-9973-3DA970169C29}" type="slidenum">
              <a:rPr altLang="en-US" sz="1200" lang="en-US"/>
              <a:pPr lvl="0">
                <a:tabLst>
                  <a:tab algn="l" pos="285750"/>
                  <a:tab algn="ctr" pos="3257550"/>
                  <a:tab algn="r" pos="6457950"/>
                </a:tabLst>
              </a:pPr>
            </a:fld>
            <a:endParaRPr altLang="en-US" sz="1200" lang="en-US"/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eaLnBrk="0" fontAlgn="base" hangingPunct="0" indent="0" latinLnBrk="0" marL="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400" i="0" u="none">
        <a:solidFill>
          <a:schemeClr val="dk1"/>
        </a:solidFill>
        <a:latin typeface="Arial" pitchFamily="34" charset="0"/>
        <a:sym typeface="Arial" pitchFamily="34" charset="0"/>
      </a:defRPr>
    </a:lvl1pPr>
    <a:lvl2pPr algn="l" eaLnBrk="0" fontAlgn="base" hangingPunct="0" indent="0" latinLnBrk="0" marL="4572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400" i="0" u="none">
        <a:solidFill>
          <a:schemeClr val="dk1"/>
        </a:solidFill>
        <a:latin typeface="Arial" pitchFamily="34" charset="0"/>
        <a:sym typeface="Arial" pitchFamily="34" charset="0"/>
      </a:defRPr>
    </a:lvl2pPr>
    <a:lvl3pPr algn="l" eaLnBrk="0" fontAlgn="base" hangingPunct="0" indent="0" latinLnBrk="0" marL="9144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400" i="0" u="none">
        <a:solidFill>
          <a:schemeClr val="dk1"/>
        </a:solidFill>
        <a:latin typeface="Arial" pitchFamily="34" charset="0"/>
        <a:sym typeface="Arial" pitchFamily="34" charset="0"/>
      </a:defRPr>
    </a:lvl3pPr>
    <a:lvl4pPr algn="l" eaLnBrk="0" fontAlgn="base" hangingPunct="0" indent="0" latinLnBrk="0" marL="13716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400" i="0" u="none">
        <a:solidFill>
          <a:schemeClr val="dk1"/>
        </a:solidFill>
        <a:latin typeface="Arial" pitchFamily="34" charset="0"/>
        <a:sym typeface="Arial" pitchFamily="34" charset="0"/>
      </a:defRPr>
    </a:lvl4pPr>
    <a:lvl5pPr algn="l" eaLnBrk="0" fontAlgn="base" hangingPunct="0" indent="0" latinLnBrk="0" marL="18288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400" i="0" u="none">
        <a:solidFill>
          <a:schemeClr val="dk1"/>
        </a:solidFill>
        <a:latin typeface="Arial" pitchFamily="34" charset="0"/>
        <a:sym typeface="Arial" pitchFamily="34" charset="0"/>
      </a:defRPr>
    </a:lvl5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1" name="Slide Image Placeholder 1"/>
          <p:cNvSpPr/>
          <p:nvPr>
            <p:ph type="sldImg" sz="full" idx="0"/>
          </p:nvPr>
        </p:nvSpPr>
        <p:spPr>
          <a:xfrm rot="0">
            <a:off x="1485900" y="533400"/>
            <a:ext cx="3962400" cy="2971800"/>
          </a:xfrm>
          <a:prstGeom prst="rect"/>
        </p:spPr>
        <p:txBody>
          <a:bodyPr anchor="t" bIns="45720" lIns="91440" rIns="91440" tIns="45720" vert="horz"/>
          <a:p/>
        </p:txBody>
      </p:sp>
      <p:sp>
        <p:nvSpPr>
          <p:cNvPr id="1048582" name="Notes Placeholder 2"/>
          <p:cNvSpPr/>
          <p:nvPr>
            <p:ph type="body" sz="full" idx="1"/>
          </p:nvPr>
        </p:nvSpPr>
        <p:spPr>
          <a:xfrm rot="0">
            <a:off x="914400" y="3581400"/>
            <a:ext cx="5029200" cy="4876800"/>
          </a:xfrm>
          <a:prstGeom prst="rect"/>
          <a:noFill/>
          <a:ln>
            <a:noFill/>
          </a:ln>
        </p:spPr>
        <p:txBody>
          <a:bodyPr anchor="t" bIns="44450" lIns="90488" rIns="90488" tIns="44450" vert="horz"/>
          <a:p>
            <a:endParaRPr altLang="en-US"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53" name="Rectangle 2"/>
          <p:cNvSpPr/>
          <p:nvPr>
            <p:ph type="sldImg" sz="full" idx="0"/>
          </p:nvPr>
        </p:nvSpPr>
        <p:spPr>
          <a:xfrm rot="0">
            <a:off x="1152525" y="692150"/>
            <a:ext cx="4554537" cy="3416300"/>
          </a:xfrm>
          <a:prstGeom prst="rect"/>
        </p:spPr>
        <p:txBody>
          <a:bodyPr anchor="t" bIns="45720" lIns="91440" rIns="91440" tIns="45720" vert="horz"/>
          <a:p/>
        </p:txBody>
      </p:sp>
      <p:sp>
        <p:nvSpPr>
          <p:cNvPr id="1048954" name="Rectangle 3"/>
          <p:cNvSpPr/>
          <p:nvPr>
            <p:ph type="body" sz="full" idx="1"/>
          </p:nvPr>
        </p:nvSpPr>
        <p:spPr>
          <a:xfrm rot="0">
            <a:off x="914400" y="4340225"/>
            <a:ext cx="5029200" cy="4117975"/>
          </a:xfrm>
          <a:prstGeom prst="rect"/>
          <a:noFill/>
          <a:ln>
            <a:noFill/>
          </a:ln>
        </p:spPr>
        <p:txBody>
          <a:bodyPr anchor="t" bIns="44450" lIns="90488" rIns="90488" tIns="44450" vert="horz"/>
          <a:p>
            <a:endParaRPr altLang="en-US"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067" name="Rectangle 2"/>
          <p:cNvSpPr/>
          <p:nvPr>
            <p:ph type="sldImg" sz="full" idx="0"/>
          </p:nvPr>
        </p:nvSpPr>
        <p:spPr>
          <a:xfrm rot="0">
            <a:off x="1152525" y="692150"/>
            <a:ext cx="4554537" cy="3416300"/>
          </a:xfrm>
          <a:prstGeom prst="rect"/>
        </p:spPr>
        <p:txBody>
          <a:bodyPr anchor="t" bIns="45720" lIns="91440" rIns="91440" tIns="45720" vert="horz"/>
          <a:p/>
        </p:txBody>
      </p:sp>
      <p:sp>
        <p:nvSpPr>
          <p:cNvPr id="1049068" name="Rectangle 3"/>
          <p:cNvSpPr/>
          <p:nvPr>
            <p:ph type="body" sz="full" idx="1"/>
          </p:nvPr>
        </p:nvSpPr>
        <p:spPr>
          <a:xfrm rot="0">
            <a:off x="914400" y="4340225"/>
            <a:ext cx="5029200" cy="4117975"/>
          </a:xfrm>
          <a:prstGeom prst="rect"/>
          <a:noFill/>
          <a:ln>
            <a:noFill/>
          </a:ln>
        </p:spPr>
        <p:txBody>
          <a:bodyPr anchor="t" bIns="44450" lIns="90488" rIns="90488" tIns="44450" vert="horz"/>
          <a:p>
            <a:endParaRPr altLang="en-US"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918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920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28600"/>
            <a:ext cx="2019300" cy="6132513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920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905500" cy="6132513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3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9184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9186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39624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187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28800"/>
            <a:ext cx="39624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918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190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19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192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4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9195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19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7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9198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="t" anchorCtr="0" bIns="42672" compatLnSpc="1" lIns="85342" numCol="1" rIns="85342" tIns="42672" vert="horz" wrap="square">
            <a:prstTxWarp prst="textNoShape"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852488" eaLnBrk="0" fontAlgn="base" hangingPunct="0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A402"/>
              </a:buClr>
              <a:buSzPct val="60000"/>
              <a:buFont typeface="Wingdings" pitchFamily="2" charset="2"/>
              <a:buNone/>
            </a:pPr>
            <a:endParaRPr baseline="0" b="0" cap="none" sz="3200" i="0" kern="0" kumimoji="0" lang="en-US" noProof="0" normalizeH="0" spc="0" strike="noStrike" u="none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9199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emf"/><Relationship Id="rId13" Type="http://schemas.openxmlformats.org/officeDocument/2006/relationships/image" Target="../media/image2.emf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282828"/>
        </a:solidFill>
      </p:bgPr>
    </p:bg>
    <p:spTree>
      <p:nvGrpSpPr>
        <p:cNvPr id="2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Rectangle 2"/>
          <p:cNvSpPr/>
          <p:nvPr>
            <p:ph type="title" sz="full" idx="0"/>
          </p:nvPr>
        </p:nvSpPr>
        <p:spPr>
          <a:xfrm rot="0">
            <a:off x="609600" y="228600"/>
            <a:ext cx="7924800" cy="990600"/>
          </a:xfrm>
          <a:prstGeom prst="rect"/>
          <a:noFill/>
          <a:ln>
            <a:noFill/>
          </a:ln>
        </p:spPr>
        <p:txBody>
          <a:bodyPr anchor="b" bIns="42672" lIns="85342" rIns="85342" tIns="42672" vert="horz"/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577" name="Rectangle 3"/>
          <p:cNvSpPr/>
          <p:nvPr>
            <p:ph type="body" sz="full" idx="1"/>
          </p:nvPr>
        </p:nvSpPr>
        <p:spPr>
          <a:xfrm rot="0">
            <a:off x="609600" y="1828800"/>
            <a:ext cx="8077200" cy="4532312"/>
          </a:xfrm>
          <a:prstGeom prst="rect"/>
          <a:noFill/>
          <a:ln>
            <a:noFill/>
          </a:ln>
        </p:spPr>
        <p:txBody>
          <a:bodyPr anchor="t" bIns="42672" lIns="85342" rIns="85342" tIns="42672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578" name="Rectangle 29"/>
          <p:cNvSpPr/>
          <p:nvPr/>
        </p:nvSpPr>
        <p:spPr bwMode="gray">
          <a:xfrm rot="0">
            <a:off x="0" y="6492875"/>
            <a:ext cx="9144000" cy="452437"/>
          </a:xfrm>
          <a:prstGeom prst="rect"/>
          <a:solidFill>
            <a:srgbClr val="FEA402"/>
          </a:solidFill>
          <a:ln>
            <a:noFill/>
          </a:ln>
        </p:spPr>
        <p:txBody>
          <a:bodyPr anchor="ctr" bIns="0" lIns="0" rIns="0" tIns="0" vert="horz" wrap="none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r>
              <a:rPr altLang="en-US" sz="1200" lang="en-US">
                <a:solidFill>
                  <a:srgbClr val="F3F5E7"/>
                </a:solidFill>
              </a:rPr>
              <a:t>                                                       Copyright © 2016 Pearson Education, Ltd.</a:t>
            </a:r>
          </a:p>
        </p:txBody>
      </p:sp>
      <p:sp>
        <p:nvSpPr>
          <p:cNvPr id="1048579" name="Rectangle 31"/>
          <p:cNvSpPr/>
          <p:nvPr/>
        </p:nvSpPr>
        <p:spPr>
          <a:xfrm rot="0">
            <a:off x="7067550" y="6564312"/>
            <a:ext cx="2133600" cy="2333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r>
              <a:rPr altLang="en-US" sz="1600" lang="en-US">
                <a:solidFill>
                  <a:schemeClr val="lt1"/>
                </a:solidFill>
              </a:rPr>
              <a:t>Chapter 9, Slide </a:t>
            </a:r>
            <a:fld id="{566ABCEB-ACFC-4714-9973-3DA970169C29}" type="slidenum">
              <a:rPr altLang="en-US" sz="1600" lang="en-US">
                <a:solidFill>
                  <a:schemeClr val="lt1"/>
                </a:solidFill>
              </a:rPr>
              <a:pPr eaLnBrk="1" hangingPunct="1" lvl="0"/>
            </a:fld>
            <a:endParaRPr altLang="en-US" sz="1600" lang="en-US">
              <a:solidFill>
                <a:schemeClr val="lt1"/>
              </a:solidFill>
            </a:endParaRPr>
          </a:p>
        </p:txBody>
      </p:sp>
      <p:pic>
        <p:nvPicPr>
          <p:cNvPr id="2097152" name="Picture 32" descr="Pearson_Strap_Bound_White"/>
          <p:cNvPicPr>
            <a:picLocks/>
          </p:cNvPicPr>
          <p:nvPr/>
        </p:nvPicPr>
        <p:blipFill>
          <a:blip xmlns:r="http://schemas.openxmlformats.org/officeDocument/2006/relationships" r:embed="rId12"/>
          <a:srcRect l="0" t="0" r="0" b="0"/>
          <a:stretch>
            <a:fillRect/>
          </a:stretch>
        </p:blipFill>
        <p:spPr>
          <a:xfrm rot="0">
            <a:off x="42862" y="6481762"/>
            <a:ext cx="1762125" cy="493712"/>
          </a:xfrm>
          <a:prstGeom prst="rect"/>
          <a:noFill/>
          <a:ln>
            <a:noFill/>
          </a:ln>
        </p:spPr>
      </p:pic>
      <p:pic>
        <p:nvPicPr>
          <p:cNvPr id="2097153" name="Picture 30" descr="Pearson_Bound_White"/>
          <p:cNvPicPr>
            <a:picLocks/>
          </p:cNvPicPr>
          <p:nvPr/>
        </p:nvPicPr>
        <p:blipFill>
          <a:blip xmlns:r="http://schemas.openxmlformats.org/officeDocument/2006/relationships" r:embed="rId13"/>
          <a:srcRect l="0" t="0" r="0" b="0"/>
          <a:stretch>
            <a:fillRect/>
          </a:stretch>
        </p:blipFill>
        <p:spPr>
          <a:xfrm rot="0">
            <a:off x="5626100" y="6477000"/>
            <a:ext cx="1455737" cy="469900"/>
          </a:xfrm>
          <a:prstGeom prst="rect"/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852488" eaLnBrk="0" fontAlgn="base" hangingPunct="0" rtl="0">
        <a:spcBef>
          <a:spcPct val="0"/>
        </a:spcBef>
        <a:spcAft>
          <a:spcPct val="0"/>
        </a:spcAft>
        <a:defRPr b="1" sz="3600">
          <a:solidFill>
            <a:srgbClr val="FEA402"/>
          </a:solidFill>
          <a:latin typeface="+mj-lt"/>
          <a:ea typeface="+mj-ea"/>
          <a:cs typeface="+mj-cs"/>
        </a:defRPr>
      </a:lvl1pPr>
      <a:lvl2pPr algn="l" defTabSz="852488" eaLnBrk="0" fontAlgn="base" hangingPunct="0" rtl="0">
        <a:spcBef>
          <a:spcPct val="0"/>
        </a:spcBef>
        <a:spcAft>
          <a:spcPct val="0"/>
        </a:spcAft>
        <a:defRPr b="1" sz="3600">
          <a:solidFill>
            <a:srgbClr val="FEA402"/>
          </a:solidFill>
          <a:latin typeface="Arial" charset="0"/>
          <a:cs typeface="Arial" charset="0"/>
        </a:defRPr>
      </a:lvl2pPr>
      <a:lvl3pPr algn="l" defTabSz="852488" eaLnBrk="0" fontAlgn="base" hangingPunct="0" rtl="0">
        <a:spcBef>
          <a:spcPct val="0"/>
        </a:spcBef>
        <a:spcAft>
          <a:spcPct val="0"/>
        </a:spcAft>
        <a:defRPr b="1" sz="3600">
          <a:solidFill>
            <a:srgbClr val="FEA402"/>
          </a:solidFill>
          <a:latin typeface="Arial" charset="0"/>
          <a:cs typeface="Arial" charset="0"/>
        </a:defRPr>
      </a:lvl3pPr>
      <a:lvl4pPr algn="l" defTabSz="852488" eaLnBrk="0" fontAlgn="base" hangingPunct="0" rtl="0">
        <a:spcBef>
          <a:spcPct val="0"/>
        </a:spcBef>
        <a:spcAft>
          <a:spcPct val="0"/>
        </a:spcAft>
        <a:defRPr b="1" sz="3600">
          <a:solidFill>
            <a:srgbClr val="FEA402"/>
          </a:solidFill>
          <a:latin typeface="Arial" charset="0"/>
          <a:cs typeface="Arial" charset="0"/>
        </a:defRPr>
      </a:lvl4pPr>
      <a:lvl5pPr algn="l" defTabSz="852488" eaLnBrk="0" fontAlgn="base" hangingPunct="0" rtl="0">
        <a:spcBef>
          <a:spcPct val="0"/>
        </a:spcBef>
        <a:spcAft>
          <a:spcPct val="0"/>
        </a:spcAft>
        <a:defRPr b="1" sz="3600">
          <a:solidFill>
            <a:srgbClr val="FEA402"/>
          </a:solidFill>
          <a:latin typeface="Arial" charset="0"/>
          <a:cs typeface="Arial" charset="0"/>
        </a:defRPr>
      </a:lvl5pPr>
      <a:lvl6pPr algn="l" defTabSz="852488" fontAlgn="base" marL="457200" rtl="0">
        <a:spcBef>
          <a:spcPct val="0"/>
        </a:spcBef>
        <a:spcAft>
          <a:spcPct val="0"/>
        </a:spcAft>
        <a:defRPr sz="4000">
          <a:solidFill>
            <a:srgbClr val="D00000"/>
          </a:solidFill>
          <a:latin typeface="Arial" charset="0"/>
          <a:cs typeface="Arial" charset="0"/>
        </a:defRPr>
      </a:lvl6pPr>
      <a:lvl7pPr algn="l" defTabSz="852488" fontAlgn="base" marL="914400" rtl="0">
        <a:spcBef>
          <a:spcPct val="0"/>
        </a:spcBef>
        <a:spcAft>
          <a:spcPct val="0"/>
        </a:spcAft>
        <a:defRPr sz="4000">
          <a:solidFill>
            <a:srgbClr val="D00000"/>
          </a:solidFill>
          <a:latin typeface="Arial" charset="0"/>
          <a:cs typeface="Arial" charset="0"/>
        </a:defRPr>
      </a:lvl7pPr>
      <a:lvl8pPr algn="l" defTabSz="852488" fontAlgn="base" marL="1371600" rtl="0">
        <a:spcBef>
          <a:spcPct val="0"/>
        </a:spcBef>
        <a:spcAft>
          <a:spcPct val="0"/>
        </a:spcAft>
        <a:defRPr sz="4000">
          <a:solidFill>
            <a:srgbClr val="D00000"/>
          </a:solidFill>
          <a:latin typeface="Arial" charset="0"/>
          <a:cs typeface="Arial" charset="0"/>
        </a:defRPr>
      </a:lvl8pPr>
      <a:lvl9pPr algn="l" defTabSz="852488" fontAlgn="base" marL="1828800" rtl="0">
        <a:spcBef>
          <a:spcPct val="0"/>
        </a:spcBef>
        <a:spcAft>
          <a:spcPct val="0"/>
        </a:spcAft>
        <a:defRPr sz="4000">
          <a:solidFill>
            <a:srgbClr val="D00000"/>
          </a:solidFill>
          <a:latin typeface="Arial" charset="0"/>
          <a:cs typeface="Arial" charset="0"/>
        </a:defRPr>
      </a:lvl9pPr>
    </p:titleStyle>
    <p:bodyStyle>
      <a:lvl1pPr algn="l" defTabSz="852488" eaLnBrk="0" fontAlgn="base" hangingPunct="0" indent="-320675" marL="320675" rtl="0">
        <a:spcBef>
          <a:spcPct val="20000"/>
        </a:spcBef>
        <a:spcAft>
          <a:spcPct val="0"/>
        </a:spcAft>
        <a:buClr>
          <a:srgbClr val="FEA402"/>
        </a:buClr>
        <a:buSzPct val="60000"/>
        <a:buFont typeface="Wingdings" pitchFamily="2" charset="2"/>
        <a:buChar char="n"/>
        <a:defRPr sz="2800">
          <a:solidFill>
            <a:srgbClr val="FFFFFF"/>
          </a:solidFill>
          <a:latin typeface="+mn-lt"/>
          <a:ea typeface="+mn-ea"/>
          <a:cs typeface="+mn-cs"/>
        </a:defRPr>
      </a:lvl1pPr>
      <a:lvl2pPr algn="l" defTabSz="852488" eaLnBrk="0" fontAlgn="base" hangingPunct="0" indent="-268288" marL="693738" rtl="0">
        <a:spcBef>
          <a:spcPct val="20000"/>
        </a:spcBef>
        <a:spcAft>
          <a:spcPct val="0"/>
        </a:spcAft>
        <a:buClr>
          <a:srgbClr val="CC3300"/>
        </a:buClr>
        <a:buSzPct val="55000"/>
        <a:buFont typeface="Wingdings" pitchFamily="2" charset="2"/>
        <a:buChar char="n"/>
        <a:defRPr sz="2400">
          <a:solidFill>
            <a:srgbClr val="FFFFFF"/>
          </a:solidFill>
          <a:latin typeface="+mn-lt"/>
          <a:cs typeface="+mn-cs"/>
        </a:defRPr>
      </a:lvl2pPr>
      <a:lvl3pPr algn="l" defTabSz="852488" eaLnBrk="0" fontAlgn="base" hangingPunct="0" indent="-215900" marL="1068388" rtl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itchFamily="2" charset="2"/>
        <a:buChar char="n"/>
        <a:defRPr sz="2000">
          <a:solidFill>
            <a:srgbClr val="FFFFFF"/>
          </a:solidFill>
          <a:latin typeface="+mn-lt"/>
          <a:cs typeface="+mn-cs"/>
        </a:defRPr>
      </a:lvl3pPr>
      <a:lvl4pPr algn="l" defTabSz="852488" eaLnBrk="0" fontAlgn="base" hangingPunct="0" indent="-212725" marL="1493838" rtl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000">
          <a:solidFill>
            <a:srgbClr val="FFFFFF"/>
          </a:solidFill>
          <a:latin typeface="+mn-lt"/>
          <a:cs typeface="+mn-cs"/>
        </a:defRPr>
      </a:lvl4pPr>
      <a:lvl5pPr algn="l" defTabSz="852488" eaLnBrk="0" fontAlgn="base" hangingPunct="0" indent="-212725" marL="1919288" rtl="0">
        <a:spcBef>
          <a:spcPct val="20000"/>
        </a:spcBef>
        <a:spcAft>
          <a:spcPct val="0"/>
        </a:spcAft>
        <a:buClr>
          <a:srgbClr val="CC3300"/>
        </a:buClr>
        <a:buSzPct val="50000"/>
        <a:buFont typeface="Wingdings" pitchFamily="2" charset="2"/>
        <a:buChar char="n"/>
        <a:defRPr sz="2000">
          <a:solidFill>
            <a:srgbClr val="FFFFFF"/>
          </a:solidFill>
          <a:latin typeface="+mn-lt"/>
          <a:cs typeface="+mn-cs"/>
        </a:defRPr>
      </a:lvl5pPr>
      <a:lvl6pPr algn="l" defTabSz="852488" fontAlgn="base" indent="-212725" marL="2376488" rtl="0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6pPr>
      <a:lvl7pPr algn="l" defTabSz="852488" fontAlgn="base" indent="-212725" marL="2833688" rtl="0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7pPr>
      <a:lvl8pPr algn="l" defTabSz="852488" fontAlgn="base" indent="-212725" marL="3290888" rtl="0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8pPr>
      <a:lvl9pPr algn="l" defTabSz="852488" fontAlgn="base" indent="-212725" marL="3748088" rtl="0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3.bin"/><Relationship Id="rId2" Type="http://schemas.openxmlformats.org/officeDocument/2006/relationships/image" Target="../media/image10.emf"/><Relationship Id="rId3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4.bin"/><Relationship Id="rId2" Type="http://schemas.openxmlformats.org/officeDocument/2006/relationships/image" Target="../media/image11.wmf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5.bin"/><Relationship Id="rId2" Type="http://schemas.openxmlformats.org/officeDocument/2006/relationships/image" Target="../media/image12.emf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6.bin"/><Relationship Id="rId2" Type="http://schemas.openxmlformats.org/officeDocument/2006/relationships/image" Target="../media/image13.wmf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7.bin"/><Relationship Id="rId2" Type="http://schemas.openxmlformats.org/officeDocument/2006/relationships/image" Target="../media/image14.emf"/><Relationship Id="rId3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8.bin"/><Relationship Id="rId2" Type="http://schemas.openxmlformats.org/officeDocument/2006/relationships/image" Target="../media/image16.emf"/><Relationship Id="rId3" Type="http://schemas.openxmlformats.org/officeDocument/2006/relationships/slideLayout" Target="../slideLayouts/slideLayout2.xml"/></Relationships>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9.bin"/><Relationship Id="rId2" Type="http://schemas.openxmlformats.org/officeDocument/2006/relationships/image" Target="../media/image17.emf"/><Relationship Id="rId3" Type="http://schemas.openxmlformats.org/officeDocument/2006/relationships/oleObject" Target="../embeddings/oleObject10.bin"/><Relationship Id="rId4" Type="http://schemas.openxmlformats.org/officeDocument/2006/relationships/image" Target="../media/image18.emf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3.xml"/></Relationships>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11.bin"/><Relationship Id="rId2" Type="http://schemas.openxmlformats.org/officeDocument/2006/relationships/image" Target="../media/image19.emf"/><Relationship Id="rId3" Type="http://schemas.openxmlformats.org/officeDocument/2006/relationships/image" Target="../media/image3.wmf"/><Relationship Id="rId4" Type="http://schemas.openxmlformats.org/officeDocument/2006/relationships/slideLayout" Target="../slideLayouts/slideLayout2.xml"/></Relationships>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0.bin"/><Relationship Id="rId2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6.wmf"/><Relationship Id="rId7" Type="http://schemas.openxmlformats.org/officeDocument/2006/relationships/image" Target="../media/image7.jpeg"/><Relationship Id="rId8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0" name="Rectangle 6"/>
          <p:cNvSpPr/>
          <p:nvPr/>
        </p:nvSpPr>
        <p:spPr>
          <a:xfrm rot="0">
            <a:off x="1752600" y="1143000"/>
            <a:ext cx="6019800" cy="10779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eaLnBrk="1" hangingPunct="1" lvl="0"/>
            <a:r>
              <a:rPr altLang="en-US" sz="3200" lang="en-US">
                <a:solidFill>
                  <a:schemeClr val="lt1"/>
                </a:solidFill>
              </a:rPr>
              <a:t>Fundamentals of Hypothesis Testing:  One-Sample Tests</a:t>
            </a:r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0" name="Rectangle 2"/>
          <p:cNvSpPr/>
          <p:nvPr>
            <p:ph type="title" sz="full" idx="0"/>
          </p:nvPr>
        </p:nvSpPr>
        <p:spPr>
          <a:xfrm rot="0">
            <a:off x="609600" y="76200"/>
            <a:ext cx="7924800" cy="990600"/>
          </a:xfrm>
          <a:prstGeom prst="rect"/>
          <a:noFill/>
          <a:ln>
            <a:noFill/>
          </a:ln>
        </p:spPr>
        <p:txBody>
          <a:bodyPr anchor="b" bIns="42672" lIns="85342" rIns="85342" tIns="42672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600" i="0" u="none">
                <a:solidFill>
                  <a:srgbClr val="FEA402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pPr eaLnBrk="1" hangingPunct="1" lvl="0"/>
            <a:r>
              <a:rPr altLang="en-US" lang="en-US"/>
              <a:t>The Hypothesis Testing Process</a:t>
            </a:r>
          </a:p>
        </p:txBody>
      </p:sp>
      <p:sp>
        <p:nvSpPr>
          <p:cNvPr id="1048611" name="Rectangle 3"/>
          <p:cNvSpPr/>
          <p:nvPr>
            <p:ph sz="full" idx="1"/>
          </p:nvPr>
        </p:nvSpPr>
        <p:spPr>
          <a:xfrm rot="0">
            <a:off x="609600" y="1524000"/>
            <a:ext cx="8077200" cy="4532312"/>
          </a:xfrm>
          <a:prstGeom prst="rect"/>
          <a:noFill/>
          <a:ln>
            <a:noFill/>
          </a:ln>
        </p:spPr>
        <p:txBody>
          <a:bodyPr anchor="t" bIns="42672" lIns="85342" rIns="85342" tIns="42672" vert="horz"/>
          <a:lstStyle>
            <a:lvl1pPr algn="l" eaLnBrk="0" fontAlgn="base" hangingPunct="0" indent="-320675" latinLnBrk="0" marL="32067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A402"/>
              </a:buClr>
              <a:buSzPct val="60000"/>
              <a:buFont typeface="Wingdings" pitchFamily="2" charset="2"/>
              <a:buChar char="n"/>
              <a:defRPr baseline="0" b="0" sz="28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-268287" latinLnBrk="0" marL="6937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5000"/>
              <a:buFont typeface="Wingdings" pitchFamily="2" charset="2"/>
              <a:buChar char="n"/>
              <a:defRPr baseline="0" b="0" sz="24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-215900" latinLnBrk="0" marL="10683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-212725" latinLnBrk="0" marL="14938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-212725" latinLnBrk="0" marL="19192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r>
              <a:rPr altLang="en-US" sz="2400" lang="en-US"/>
              <a:t>Claim: The population mean age is 50.</a:t>
            </a:r>
          </a:p>
          <a:p>
            <a:pPr eaLnBrk="1" hangingPunct="1" lvl="1"/>
            <a:r>
              <a:rPr altLang="en-US" sz="2000" lang="en-US"/>
              <a:t>H</a:t>
            </a:r>
            <a:r>
              <a:rPr altLang="en-US" baseline="-25000" sz="2000" lang="en-US"/>
              <a:t>0</a:t>
            </a:r>
            <a:r>
              <a:rPr altLang="en-US" sz="2000" lang="en-US"/>
              <a:t>: </a:t>
            </a:r>
            <a:r>
              <a:rPr altLang="en-US" sz="2000" lang="el-GR">
                <a:ea typeface="Times New Roman" pitchFamily="18" charset="0"/>
              </a:rPr>
              <a:t>μ</a:t>
            </a:r>
            <a:r>
              <a:rPr altLang="en-US" sz="2000" lang="en-US">
                <a:ea typeface="Times New Roman" pitchFamily="18" charset="0"/>
              </a:rPr>
              <a:t> = 50, 	H</a:t>
            </a:r>
            <a:r>
              <a:rPr altLang="en-US" baseline="-25000" sz="2000" lang="en-US">
                <a:ea typeface="Times New Roman" pitchFamily="18" charset="0"/>
              </a:rPr>
              <a:t>1</a:t>
            </a:r>
            <a:r>
              <a:rPr altLang="en-US" sz="2000" lang="el-GR">
                <a:ea typeface="Times New Roman" pitchFamily="18" charset="0"/>
              </a:rPr>
              <a:t>: μ</a:t>
            </a:r>
            <a:r>
              <a:rPr altLang="en-US" sz="2000" lang="en-US">
                <a:ea typeface="Times New Roman" pitchFamily="18" charset="0"/>
              </a:rPr>
              <a:t> ≠ 50</a:t>
            </a:r>
          </a:p>
          <a:p>
            <a:pPr eaLnBrk="1" hangingPunct="1" lvl="0"/>
            <a:r>
              <a:rPr altLang="en-US" sz="2400" lang="el-GR">
                <a:ea typeface="Times New Roman" pitchFamily="18" charset="0"/>
              </a:rPr>
              <a:t>Sample the population and find the sample mean.</a:t>
            </a:r>
          </a:p>
        </p:txBody>
      </p:sp>
      <p:grpSp>
        <p:nvGrpSpPr>
          <p:cNvPr id="76" name=""/>
          <p:cNvGrpSpPr/>
          <p:nvPr/>
        </p:nvGrpSpPr>
        <p:grpSpPr>
          <a:xfrm rot="0">
            <a:off x="990600" y="3200400"/>
            <a:ext cx="7221537" cy="2733675"/>
            <a:chOff x="816" y="2208"/>
            <a:chExt cx="4549" cy="1722"/>
          </a:xfrm>
        </p:grpSpPr>
        <p:grpSp>
          <p:nvGrpSpPr>
            <p:cNvPr id="77" name=""/>
            <p:cNvGrpSpPr/>
            <p:nvPr/>
          </p:nvGrpSpPr>
          <p:grpSpPr>
            <a:xfrm rot="0">
              <a:off x="816" y="2544"/>
              <a:ext cx="4549" cy="569"/>
              <a:chOff x="480" y="2160"/>
              <a:chExt cx="4549" cy="569"/>
            </a:xfrm>
          </p:grpSpPr>
          <p:grpSp>
            <p:nvGrpSpPr>
              <p:cNvPr id="78" name=""/>
              <p:cNvGrpSpPr/>
              <p:nvPr/>
            </p:nvGrpSpPr>
            <p:grpSpPr>
              <a:xfrm rot="0">
                <a:off x="480" y="2160"/>
                <a:ext cx="2245" cy="569"/>
                <a:chOff x="2905" y="1393"/>
                <a:chExt cx="2245" cy="569"/>
              </a:xfrm>
            </p:grpSpPr>
            <p:sp>
              <p:nvSpPr>
                <p:cNvPr id="1048612" name="Freeform 6"/>
                <p:cNvSpPr/>
                <p:nvPr/>
              </p:nvSpPr>
              <p:spPr bwMode="auto">
                <a:xfrm rot="0">
                  <a:off x="3769" y="1393"/>
                  <a:ext cx="230" cy="569"/>
                </a:xfrm>
                <a:custGeom>
                  <a:avLst/>
                  <a:gdLst>
                    <a:gd name="l" fmla="*/ 0 w 230"/>
                    <a:gd name="t" fmla="*/ 0 h 569"/>
                    <a:gd name="r" fmla="*/ 230 w 230"/>
                    <a:gd name="b" fmla="*/ 569 h 569"/>
                  </a:gdLst>
                  <a:ahLst/>
                  <a:rect l="l" t="t" r="r" b="b"/>
                  <a:pathLst>
                    <a:path w="230" h="569">
                      <a:moveTo>
                        <a:pt x="127" y="539"/>
                      </a:moveTo>
                      <a:lnTo>
                        <a:pt x="130" y="552"/>
                      </a:lnTo>
                      <a:lnTo>
                        <a:pt x="139" y="564"/>
                      </a:lnTo>
                      <a:lnTo>
                        <a:pt x="153" y="568"/>
                      </a:lnTo>
                      <a:lnTo>
                        <a:pt x="158" y="568"/>
                      </a:lnTo>
                      <a:lnTo>
                        <a:pt x="171" y="564"/>
                      </a:lnTo>
                      <a:lnTo>
                        <a:pt x="181" y="552"/>
                      </a:lnTo>
                      <a:lnTo>
                        <a:pt x="184" y="539"/>
                      </a:lnTo>
                      <a:lnTo>
                        <a:pt x="184" y="331"/>
                      </a:lnTo>
                      <a:lnTo>
                        <a:pt x="184" y="168"/>
                      </a:lnTo>
                      <a:lnTo>
                        <a:pt x="186" y="163"/>
                      </a:lnTo>
                      <a:lnTo>
                        <a:pt x="189" y="161"/>
                      </a:lnTo>
                      <a:lnTo>
                        <a:pt x="193" y="163"/>
                      </a:lnTo>
                      <a:lnTo>
                        <a:pt x="195" y="168"/>
                      </a:lnTo>
                      <a:lnTo>
                        <a:pt x="195" y="320"/>
                      </a:lnTo>
                      <a:lnTo>
                        <a:pt x="197" y="327"/>
                      </a:lnTo>
                      <a:lnTo>
                        <a:pt x="203" y="334"/>
                      </a:lnTo>
                      <a:lnTo>
                        <a:pt x="212" y="336"/>
                      </a:lnTo>
                      <a:lnTo>
                        <a:pt x="221" y="334"/>
                      </a:lnTo>
                      <a:lnTo>
                        <a:pt x="227" y="327"/>
                      </a:lnTo>
                      <a:lnTo>
                        <a:pt x="229" y="320"/>
                      </a:lnTo>
                      <a:lnTo>
                        <a:pt x="229" y="140"/>
                      </a:lnTo>
                      <a:lnTo>
                        <a:pt x="227" y="130"/>
                      </a:lnTo>
                      <a:lnTo>
                        <a:pt x="221" y="122"/>
                      </a:lnTo>
                      <a:lnTo>
                        <a:pt x="212" y="120"/>
                      </a:lnTo>
                      <a:lnTo>
                        <a:pt x="17" y="120"/>
                      </a:lnTo>
                      <a:lnTo>
                        <a:pt x="8" y="122"/>
                      </a:lnTo>
                      <a:lnTo>
                        <a:pt x="2" y="130"/>
                      </a:lnTo>
                      <a:lnTo>
                        <a:pt x="0" y="140"/>
                      </a:lnTo>
                      <a:lnTo>
                        <a:pt x="0" y="320"/>
                      </a:lnTo>
                      <a:lnTo>
                        <a:pt x="2" y="327"/>
                      </a:lnTo>
                      <a:lnTo>
                        <a:pt x="8" y="334"/>
                      </a:lnTo>
                      <a:lnTo>
                        <a:pt x="17" y="336"/>
                      </a:lnTo>
                      <a:lnTo>
                        <a:pt x="26" y="334"/>
                      </a:lnTo>
                      <a:lnTo>
                        <a:pt x="32" y="327"/>
                      </a:lnTo>
                      <a:lnTo>
                        <a:pt x="34" y="320"/>
                      </a:lnTo>
                      <a:lnTo>
                        <a:pt x="34" y="168"/>
                      </a:lnTo>
                      <a:lnTo>
                        <a:pt x="36" y="163"/>
                      </a:lnTo>
                      <a:lnTo>
                        <a:pt x="42" y="161"/>
                      </a:lnTo>
                      <a:lnTo>
                        <a:pt x="44" y="163"/>
                      </a:lnTo>
                      <a:lnTo>
                        <a:pt x="46" y="168"/>
                      </a:lnTo>
                      <a:lnTo>
                        <a:pt x="46" y="331"/>
                      </a:lnTo>
                      <a:lnTo>
                        <a:pt x="46" y="539"/>
                      </a:lnTo>
                      <a:lnTo>
                        <a:pt x="48" y="552"/>
                      </a:lnTo>
                      <a:lnTo>
                        <a:pt x="58" y="564"/>
                      </a:lnTo>
                      <a:lnTo>
                        <a:pt x="71" y="568"/>
                      </a:lnTo>
                      <a:lnTo>
                        <a:pt x="78" y="568"/>
                      </a:lnTo>
                      <a:lnTo>
                        <a:pt x="91" y="564"/>
                      </a:lnTo>
                      <a:lnTo>
                        <a:pt x="100" y="552"/>
                      </a:lnTo>
                      <a:lnTo>
                        <a:pt x="104" y="539"/>
                      </a:lnTo>
                      <a:lnTo>
                        <a:pt x="104" y="342"/>
                      </a:lnTo>
                      <a:lnTo>
                        <a:pt x="106" y="334"/>
                      </a:lnTo>
                      <a:lnTo>
                        <a:pt x="115" y="331"/>
                      </a:lnTo>
                      <a:lnTo>
                        <a:pt x="123" y="334"/>
                      </a:lnTo>
                      <a:lnTo>
                        <a:pt x="127" y="342"/>
                      </a:lnTo>
                      <a:lnTo>
                        <a:pt x="127" y="539"/>
                      </a:lnTo>
                      <a:lnTo>
                        <a:pt x="64" y="52"/>
                      </a:lnTo>
                      <a:lnTo>
                        <a:pt x="67" y="34"/>
                      </a:lnTo>
                      <a:lnTo>
                        <a:pt x="76" y="19"/>
                      </a:lnTo>
                      <a:lnTo>
                        <a:pt x="90" y="7"/>
                      </a:lnTo>
                      <a:lnTo>
                        <a:pt x="106" y="0"/>
                      </a:lnTo>
                      <a:lnTo>
                        <a:pt x="123" y="0"/>
                      </a:lnTo>
                      <a:lnTo>
                        <a:pt x="139" y="7"/>
                      </a:lnTo>
                      <a:lnTo>
                        <a:pt x="155" y="19"/>
                      </a:lnTo>
                      <a:lnTo>
                        <a:pt x="161" y="34"/>
                      </a:lnTo>
                      <a:lnTo>
                        <a:pt x="165" y="52"/>
                      </a:lnTo>
                      <a:lnTo>
                        <a:pt x="161" y="72"/>
                      </a:lnTo>
                      <a:lnTo>
                        <a:pt x="155" y="89"/>
                      </a:lnTo>
                      <a:lnTo>
                        <a:pt x="139" y="100"/>
                      </a:lnTo>
                      <a:lnTo>
                        <a:pt x="123" y="106"/>
                      </a:lnTo>
                      <a:lnTo>
                        <a:pt x="106" y="106"/>
                      </a:lnTo>
                      <a:lnTo>
                        <a:pt x="90" y="100"/>
                      </a:lnTo>
                      <a:lnTo>
                        <a:pt x="76" y="89"/>
                      </a:lnTo>
                      <a:lnTo>
                        <a:pt x="67" y="72"/>
                      </a:lnTo>
                      <a:lnTo>
                        <a:pt x="64" y="52"/>
                      </a:lnTo>
                      <a:lnTo>
                        <a:pt x="127" y="539"/>
                      </a:lnTo>
                    </a:path>
                  </a:pathLst>
                </a:custGeom>
                <a:solidFill>
                  <a:srgbClr val="3366FF">
                    <a:alpha val="100000"/>
                  </a:srgbClr>
                </a:solidFill>
                <a:ln>
                  <a:noFill/>
                </a:ln>
              </p:spPr>
            </p:sp>
            <p:sp>
              <p:nvSpPr>
                <p:cNvPr id="1048613" name="Freeform 7"/>
                <p:cNvSpPr/>
                <p:nvPr/>
              </p:nvSpPr>
              <p:spPr bwMode="auto">
                <a:xfrm rot="0">
                  <a:off x="3769" y="1515"/>
                  <a:ext cx="230" cy="447"/>
                </a:xfrm>
                <a:custGeom>
                  <a:avLst/>
                  <a:gdLst>
                    <a:gd name="l" fmla="*/ 0 w 230"/>
                    <a:gd name="t" fmla="*/ 0 h 447"/>
                    <a:gd name="r" fmla="*/ 230 w 230"/>
                    <a:gd name="b" fmla="*/ 447 h 447"/>
                  </a:gdLst>
                  <a:ahLst/>
                  <a:rect l="l" t="t" r="r" b="b"/>
                  <a:pathLst>
                    <a:path w="230" h="447">
                      <a:moveTo>
                        <a:pt x="127" y="418"/>
                      </a:moveTo>
                      <a:lnTo>
                        <a:pt x="130" y="430"/>
                      </a:lnTo>
                      <a:lnTo>
                        <a:pt x="139" y="442"/>
                      </a:lnTo>
                      <a:lnTo>
                        <a:pt x="153" y="446"/>
                      </a:lnTo>
                      <a:lnTo>
                        <a:pt x="158" y="446"/>
                      </a:lnTo>
                      <a:lnTo>
                        <a:pt x="171" y="442"/>
                      </a:lnTo>
                      <a:lnTo>
                        <a:pt x="181" y="430"/>
                      </a:lnTo>
                      <a:lnTo>
                        <a:pt x="184" y="418"/>
                      </a:lnTo>
                      <a:lnTo>
                        <a:pt x="184" y="210"/>
                      </a:lnTo>
                      <a:lnTo>
                        <a:pt x="184" y="47"/>
                      </a:lnTo>
                      <a:lnTo>
                        <a:pt x="186" y="42"/>
                      </a:lnTo>
                      <a:lnTo>
                        <a:pt x="189" y="40"/>
                      </a:lnTo>
                      <a:lnTo>
                        <a:pt x="193" y="42"/>
                      </a:lnTo>
                      <a:lnTo>
                        <a:pt x="195" y="47"/>
                      </a:lnTo>
                      <a:lnTo>
                        <a:pt x="195" y="198"/>
                      </a:lnTo>
                      <a:lnTo>
                        <a:pt x="197" y="206"/>
                      </a:lnTo>
                      <a:lnTo>
                        <a:pt x="203" y="213"/>
                      </a:lnTo>
                      <a:lnTo>
                        <a:pt x="212" y="215"/>
                      </a:lnTo>
                      <a:lnTo>
                        <a:pt x="221" y="213"/>
                      </a:lnTo>
                      <a:lnTo>
                        <a:pt x="227" y="206"/>
                      </a:lnTo>
                      <a:lnTo>
                        <a:pt x="229" y="198"/>
                      </a:lnTo>
                      <a:lnTo>
                        <a:pt x="229" y="20"/>
                      </a:lnTo>
                      <a:lnTo>
                        <a:pt x="227" y="10"/>
                      </a:lnTo>
                      <a:lnTo>
                        <a:pt x="221" y="2"/>
                      </a:lnTo>
                      <a:lnTo>
                        <a:pt x="212" y="0"/>
                      </a:lnTo>
                      <a:lnTo>
                        <a:pt x="17" y="0"/>
                      </a:lnTo>
                      <a:lnTo>
                        <a:pt x="8" y="2"/>
                      </a:lnTo>
                      <a:lnTo>
                        <a:pt x="2" y="10"/>
                      </a:lnTo>
                      <a:lnTo>
                        <a:pt x="0" y="20"/>
                      </a:lnTo>
                      <a:lnTo>
                        <a:pt x="0" y="198"/>
                      </a:lnTo>
                      <a:lnTo>
                        <a:pt x="2" y="206"/>
                      </a:lnTo>
                      <a:lnTo>
                        <a:pt x="8" y="213"/>
                      </a:lnTo>
                      <a:lnTo>
                        <a:pt x="17" y="215"/>
                      </a:lnTo>
                      <a:lnTo>
                        <a:pt x="26" y="213"/>
                      </a:lnTo>
                      <a:lnTo>
                        <a:pt x="32" y="206"/>
                      </a:lnTo>
                      <a:lnTo>
                        <a:pt x="34" y="198"/>
                      </a:lnTo>
                      <a:lnTo>
                        <a:pt x="34" y="47"/>
                      </a:lnTo>
                      <a:lnTo>
                        <a:pt x="36" y="42"/>
                      </a:lnTo>
                      <a:lnTo>
                        <a:pt x="42" y="40"/>
                      </a:lnTo>
                      <a:lnTo>
                        <a:pt x="44" y="42"/>
                      </a:lnTo>
                      <a:lnTo>
                        <a:pt x="46" y="47"/>
                      </a:lnTo>
                      <a:lnTo>
                        <a:pt x="46" y="210"/>
                      </a:lnTo>
                      <a:lnTo>
                        <a:pt x="46" y="418"/>
                      </a:lnTo>
                      <a:lnTo>
                        <a:pt x="48" y="430"/>
                      </a:lnTo>
                      <a:lnTo>
                        <a:pt x="58" y="442"/>
                      </a:lnTo>
                      <a:lnTo>
                        <a:pt x="71" y="446"/>
                      </a:lnTo>
                      <a:lnTo>
                        <a:pt x="78" y="446"/>
                      </a:lnTo>
                      <a:lnTo>
                        <a:pt x="91" y="442"/>
                      </a:lnTo>
                      <a:lnTo>
                        <a:pt x="100" y="430"/>
                      </a:lnTo>
                      <a:lnTo>
                        <a:pt x="104" y="418"/>
                      </a:lnTo>
                      <a:lnTo>
                        <a:pt x="104" y="221"/>
                      </a:lnTo>
                      <a:lnTo>
                        <a:pt x="106" y="213"/>
                      </a:lnTo>
                      <a:lnTo>
                        <a:pt x="115" y="210"/>
                      </a:lnTo>
                      <a:lnTo>
                        <a:pt x="123" y="213"/>
                      </a:lnTo>
                      <a:lnTo>
                        <a:pt x="127" y="221"/>
                      </a:lnTo>
                      <a:lnTo>
                        <a:pt x="127" y="418"/>
                      </a:lnTo>
                    </a:path>
                  </a:pathLst>
                </a:custGeom>
                <a:solidFill>
                  <a:srgbClr val="3366FF">
                    <a:alpha val="100000"/>
                  </a:srgbClr>
                </a:solidFill>
                <a:ln>
                  <a:noFill/>
                </a:ln>
              </p:spPr>
            </p:sp>
            <p:sp>
              <p:nvSpPr>
                <p:cNvPr id="1048614" name="Freeform 8"/>
                <p:cNvSpPr/>
                <p:nvPr/>
              </p:nvSpPr>
              <p:spPr bwMode="auto">
                <a:xfrm rot="0">
                  <a:off x="3835" y="1393"/>
                  <a:ext cx="98" cy="100"/>
                </a:xfrm>
                <a:custGeom>
                  <a:avLst/>
                  <a:gdLst>
                    <a:gd name="l" fmla="*/ 0 w 98"/>
                    <a:gd name="t" fmla="*/ 0 h 100"/>
                    <a:gd name="r" fmla="*/ 98 w 98"/>
                    <a:gd name="b" fmla="*/ 100 h 100"/>
                  </a:gdLst>
                  <a:ahLst/>
                  <a:rect l="l" t="t" r="r" b="b"/>
                  <a:pathLst>
                    <a:path w="98" h="100">
                      <a:moveTo>
                        <a:pt x="0" y="49"/>
                      </a:moveTo>
                      <a:lnTo>
                        <a:pt x="3" y="31"/>
                      </a:lnTo>
                      <a:lnTo>
                        <a:pt x="12" y="18"/>
                      </a:lnTo>
                      <a:lnTo>
                        <a:pt x="25" y="6"/>
                      </a:lnTo>
                      <a:lnTo>
                        <a:pt x="41" y="0"/>
                      </a:lnTo>
                      <a:lnTo>
                        <a:pt x="56" y="0"/>
                      </a:lnTo>
                      <a:lnTo>
                        <a:pt x="72" y="6"/>
                      </a:lnTo>
                      <a:lnTo>
                        <a:pt x="87" y="18"/>
                      </a:lnTo>
                      <a:lnTo>
                        <a:pt x="93" y="31"/>
                      </a:lnTo>
                      <a:lnTo>
                        <a:pt x="97" y="49"/>
                      </a:lnTo>
                      <a:lnTo>
                        <a:pt x="93" y="68"/>
                      </a:lnTo>
                      <a:lnTo>
                        <a:pt x="87" y="83"/>
                      </a:lnTo>
                      <a:lnTo>
                        <a:pt x="72" y="93"/>
                      </a:lnTo>
                      <a:lnTo>
                        <a:pt x="56" y="99"/>
                      </a:lnTo>
                      <a:lnTo>
                        <a:pt x="41" y="99"/>
                      </a:lnTo>
                      <a:lnTo>
                        <a:pt x="25" y="93"/>
                      </a:lnTo>
                      <a:lnTo>
                        <a:pt x="12" y="83"/>
                      </a:lnTo>
                      <a:lnTo>
                        <a:pt x="3" y="68"/>
                      </a:lnTo>
                      <a:lnTo>
                        <a:pt x="0" y="49"/>
                      </a:lnTo>
                    </a:path>
                  </a:pathLst>
                </a:custGeom>
                <a:noFill/>
                <a:ln>
                  <a:noFill/>
                </a:ln>
              </p:spPr>
            </p:sp>
            <p:sp>
              <p:nvSpPr>
                <p:cNvPr id="1048615" name="Freeform 9"/>
                <p:cNvSpPr/>
                <p:nvPr/>
              </p:nvSpPr>
              <p:spPr bwMode="auto">
                <a:xfrm rot="0">
                  <a:off x="3193" y="1393"/>
                  <a:ext cx="230" cy="569"/>
                </a:xfrm>
                <a:custGeom>
                  <a:avLst/>
                  <a:gdLst>
                    <a:gd name="l" fmla="*/ 0 w 230"/>
                    <a:gd name="t" fmla="*/ 0 h 569"/>
                    <a:gd name="r" fmla="*/ 230 w 230"/>
                    <a:gd name="b" fmla="*/ 569 h 569"/>
                  </a:gdLst>
                  <a:ahLst/>
                  <a:rect l="l" t="t" r="r" b="b"/>
                  <a:pathLst>
                    <a:path w="230" h="569">
                      <a:moveTo>
                        <a:pt x="127" y="539"/>
                      </a:moveTo>
                      <a:lnTo>
                        <a:pt x="130" y="552"/>
                      </a:lnTo>
                      <a:lnTo>
                        <a:pt x="139" y="564"/>
                      </a:lnTo>
                      <a:lnTo>
                        <a:pt x="153" y="568"/>
                      </a:lnTo>
                      <a:lnTo>
                        <a:pt x="158" y="568"/>
                      </a:lnTo>
                      <a:lnTo>
                        <a:pt x="171" y="564"/>
                      </a:lnTo>
                      <a:lnTo>
                        <a:pt x="181" y="552"/>
                      </a:lnTo>
                      <a:lnTo>
                        <a:pt x="184" y="539"/>
                      </a:lnTo>
                      <a:lnTo>
                        <a:pt x="184" y="331"/>
                      </a:lnTo>
                      <a:lnTo>
                        <a:pt x="184" y="168"/>
                      </a:lnTo>
                      <a:lnTo>
                        <a:pt x="186" y="163"/>
                      </a:lnTo>
                      <a:lnTo>
                        <a:pt x="189" y="161"/>
                      </a:lnTo>
                      <a:lnTo>
                        <a:pt x="193" y="163"/>
                      </a:lnTo>
                      <a:lnTo>
                        <a:pt x="195" y="168"/>
                      </a:lnTo>
                      <a:lnTo>
                        <a:pt x="195" y="320"/>
                      </a:lnTo>
                      <a:lnTo>
                        <a:pt x="197" y="327"/>
                      </a:lnTo>
                      <a:lnTo>
                        <a:pt x="203" y="334"/>
                      </a:lnTo>
                      <a:lnTo>
                        <a:pt x="212" y="336"/>
                      </a:lnTo>
                      <a:lnTo>
                        <a:pt x="221" y="334"/>
                      </a:lnTo>
                      <a:lnTo>
                        <a:pt x="227" y="327"/>
                      </a:lnTo>
                      <a:lnTo>
                        <a:pt x="229" y="320"/>
                      </a:lnTo>
                      <a:lnTo>
                        <a:pt x="229" y="140"/>
                      </a:lnTo>
                      <a:lnTo>
                        <a:pt x="227" y="130"/>
                      </a:lnTo>
                      <a:lnTo>
                        <a:pt x="221" y="122"/>
                      </a:lnTo>
                      <a:lnTo>
                        <a:pt x="212" y="120"/>
                      </a:lnTo>
                      <a:lnTo>
                        <a:pt x="17" y="120"/>
                      </a:lnTo>
                      <a:lnTo>
                        <a:pt x="8" y="122"/>
                      </a:lnTo>
                      <a:lnTo>
                        <a:pt x="2" y="130"/>
                      </a:lnTo>
                      <a:lnTo>
                        <a:pt x="0" y="140"/>
                      </a:lnTo>
                      <a:lnTo>
                        <a:pt x="0" y="320"/>
                      </a:lnTo>
                      <a:lnTo>
                        <a:pt x="2" y="327"/>
                      </a:lnTo>
                      <a:lnTo>
                        <a:pt x="8" y="334"/>
                      </a:lnTo>
                      <a:lnTo>
                        <a:pt x="17" y="336"/>
                      </a:lnTo>
                      <a:lnTo>
                        <a:pt x="26" y="334"/>
                      </a:lnTo>
                      <a:lnTo>
                        <a:pt x="32" y="327"/>
                      </a:lnTo>
                      <a:lnTo>
                        <a:pt x="34" y="320"/>
                      </a:lnTo>
                      <a:lnTo>
                        <a:pt x="34" y="168"/>
                      </a:lnTo>
                      <a:lnTo>
                        <a:pt x="36" y="163"/>
                      </a:lnTo>
                      <a:lnTo>
                        <a:pt x="42" y="161"/>
                      </a:lnTo>
                      <a:lnTo>
                        <a:pt x="44" y="163"/>
                      </a:lnTo>
                      <a:lnTo>
                        <a:pt x="46" y="168"/>
                      </a:lnTo>
                      <a:lnTo>
                        <a:pt x="46" y="331"/>
                      </a:lnTo>
                      <a:lnTo>
                        <a:pt x="46" y="539"/>
                      </a:lnTo>
                      <a:lnTo>
                        <a:pt x="48" y="552"/>
                      </a:lnTo>
                      <a:lnTo>
                        <a:pt x="58" y="564"/>
                      </a:lnTo>
                      <a:lnTo>
                        <a:pt x="71" y="568"/>
                      </a:lnTo>
                      <a:lnTo>
                        <a:pt x="78" y="568"/>
                      </a:lnTo>
                      <a:lnTo>
                        <a:pt x="91" y="564"/>
                      </a:lnTo>
                      <a:lnTo>
                        <a:pt x="100" y="552"/>
                      </a:lnTo>
                      <a:lnTo>
                        <a:pt x="104" y="539"/>
                      </a:lnTo>
                      <a:lnTo>
                        <a:pt x="104" y="342"/>
                      </a:lnTo>
                      <a:lnTo>
                        <a:pt x="106" y="334"/>
                      </a:lnTo>
                      <a:lnTo>
                        <a:pt x="115" y="331"/>
                      </a:lnTo>
                      <a:lnTo>
                        <a:pt x="123" y="334"/>
                      </a:lnTo>
                      <a:lnTo>
                        <a:pt x="127" y="342"/>
                      </a:lnTo>
                      <a:lnTo>
                        <a:pt x="127" y="539"/>
                      </a:lnTo>
                      <a:lnTo>
                        <a:pt x="64" y="52"/>
                      </a:lnTo>
                      <a:lnTo>
                        <a:pt x="68" y="34"/>
                      </a:lnTo>
                      <a:lnTo>
                        <a:pt x="76" y="19"/>
                      </a:lnTo>
                      <a:lnTo>
                        <a:pt x="90" y="7"/>
                      </a:lnTo>
                      <a:lnTo>
                        <a:pt x="106" y="0"/>
                      </a:lnTo>
                      <a:lnTo>
                        <a:pt x="123" y="0"/>
                      </a:lnTo>
                      <a:lnTo>
                        <a:pt x="139" y="7"/>
                      </a:lnTo>
                      <a:lnTo>
                        <a:pt x="155" y="19"/>
                      </a:lnTo>
                      <a:lnTo>
                        <a:pt x="161" y="34"/>
                      </a:lnTo>
                      <a:lnTo>
                        <a:pt x="165" y="52"/>
                      </a:lnTo>
                      <a:lnTo>
                        <a:pt x="161" y="72"/>
                      </a:lnTo>
                      <a:lnTo>
                        <a:pt x="155" y="89"/>
                      </a:lnTo>
                      <a:lnTo>
                        <a:pt x="139" y="100"/>
                      </a:lnTo>
                      <a:lnTo>
                        <a:pt x="123" y="106"/>
                      </a:lnTo>
                      <a:lnTo>
                        <a:pt x="106" y="106"/>
                      </a:lnTo>
                      <a:lnTo>
                        <a:pt x="90" y="100"/>
                      </a:lnTo>
                      <a:lnTo>
                        <a:pt x="76" y="89"/>
                      </a:lnTo>
                      <a:lnTo>
                        <a:pt x="68" y="72"/>
                      </a:lnTo>
                      <a:lnTo>
                        <a:pt x="64" y="52"/>
                      </a:lnTo>
                      <a:lnTo>
                        <a:pt x="127" y="539"/>
                      </a:lnTo>
                    </a:path>
                  </a:pathLst>
                </a:custGeom>
                <a:solidFill>
                  <a:srgbClr val="00B7A5">
                    <a:alpha val="100000"/>
                  </a:srgbClr>
                </a:solidFill>
                <a:ln>
                  <a:noFill/>
                </a:ln>
              </p:spPr>
            </p:sp>
            <p:sp>
              <p:nvSpPr>
                <p:cNvPr id="1048616" name="Freeform 10"/>
                <p:cNvSpPr/>
                <p:nvPr/>
              </p:nvSpPr>
              <p:spPr bwMode="auto">
                <a:xfrm rot="0">
                  <a:off x="3193" y="1515"/>
                  <a:ext cx="230" cy="447"/>
                </a:xfrm>
                <a:custGeom>
                  <a:avLst/>
                  <a:gdLst>
                    <a:gd name="l" fmla="*/ 0 w 230"/>
                    <a:gd name="t" fmla="*/ 0 h 447"/>
                    <a:gd name="r" fmla="*/ 230 w 230"/>
                    <a:gd name="b" fmla="*/ 447 h 447"/>
                  </a:gdLst>
                  <a:ahLst/>
                  <a:rect l="l" t="t" r="r" b="b"/>
                  <a:pathLst>
                    <a:path w="230" h="447">
                      <a:moveTo>
                        <a:pt x="127" y="418"/>
                      </a:moveTo>
                      <a:lnTo>
                        <a:pt x="130" y="430"/>
                      </a:lnTo>
                      <a:lnTo>
                        <a:pt x="139" y="442"/>
                      </a:lnTo>
                      <a:lnTo>
                        <a:pt x="153" y="446"/>
                      </a:lnTo>
                      <a:lnTo>
                        <a:pt x="158" y="446"/>
                      </a:lnTo>
                      <a:lnTo>
                        <a:pt x="171" y="442"/>
                      </a:lnTo>
                      <a:lnTo>
                        <a:pt x="181" y="430"/>
                      </a:lnTo>
                      <a:lnTo>
                        <a:pt x="184" y="418"/>
                      </a:lnTo>
                      <a:lnTo>
                        <a:pt x="184" y="210"/>
                      </a:lnTo>
                      <a:lnTo>
                        <a:pt x="184" y="47"/>
                      </a:lnTo>
                      <a:lnTo>
                        <a:pt x="186" y="42"/>
                      </a:lnTo>
                      <a:lnTo>
                        <a:pt x="189" y="40"/>
                      </a:lnTo>
                      <a:lnTo>
                        <a:pt x="193" y="42"/>
                      </a:lnTo>
                      <a:lnTo>
                        <a:pt x="195" y="47"/>
                      </a:lnTo>
                      <a:lnTo>
                        <a:pt x="195" y="198"/>
                      </a:lnTo>
                      <a:lnTo>
                        <a:pt x="197" y="206"/>
                      </a:lnTo>
                      <a:lnTo>
                        <a:pt x="203" y="213"/>
                      </a:lnTo>
                      <a:lnTo>
                        <a:pt x="212" y="215"/>
                      </a:lnTo>
                      <a:lnTo>
                        <a:pt x="221" y="213"/>
                      </a:lnTo>
                      <a:lnTo>
                        <a:pt x="227" y="206"/>
                      </a:lnTo>
                      <a:lnTo>
                        <a:pt x="229" y="198"/>
                      </a:lnTo>
                      <a:lnTo>
                        <a:pt x="229" y="20"/>
                      </a:lnTo>
                      <a:lnTo>
                        <a:pt x="227" y="10"/>
                      </a:lnTo>
                      <a:lnTo>
                        <a:pt x="221" y="2"/>
                      </a:lnTo>
                      <a:lnTo>
                        <a:pt x="212" y="0"/>
                      </a:lnTo>
                      <a:lnTo>
                        <a:pt x="17" y="0"/>
                      </a:lnTo>
                      <a:lnTo>
                        <a:pt x="8" y="2"/>
                      </a:lnTo>
                      <a:lnTo>
                        <a:pt x="2" y="10"/>
                      </a:lnTo>
                      <a:lnTo>
                        <a:pt x="0" y="20"/>
                      </a:lnTo>
                      <a:lnTo>
                        <a:pt x="0" y="198"/>
                      </a:lnTo>
                      <a:lnTo>
                        <a:pt x="2" y="206"/>
                      </a:lnTo>
                      <a:lnTo>
                        <a:pt x="8" y="213"/>
                      </a:lnTo>
                      <a:lnTo>
                        <a:pt x="17" y="215"/>
                      </a:lnTo>
                      <a:lnTo>
                        <a:pt x="26" y="213"/>
                      </a:lnTo>
                      <a:lnTo>
                        <a:pt x="32" y="206"/>
                      </a:lnTo>
                      <a:lnTo>
                        <a:pt x="34" y="198"/>
                      </a:lnTo>
                      <a:lnTo>
                        <a:pt x="34" y="47"/>
                      </a:lnTo>
                      <a:lnTo>
                        <a:pt x="36" y="42"/>
                      </a:lnTo>
                      <a:lnTo>
                        <a:pt x="42" y="40"/>
                      </a:lnTo>
                      <a:lnTo>
                        <a:pt x="44" y="42"/>
                      </a:lnTo>
                      <a:lnTo>
                        <a:pt x="46" y="47"/>
                      </a:lnTo>
                      <a:lnTo>
                        <a:pt x="46" y="210"/>
                      </a:lnTo>
                      <a:lnTo>
                        <a:pt x="46" y="418"/>
                      </a:lnTo>
                      <a:lnTo>
                        <a:pt x="48" y="430"/>
                      </a:lnTo>
                      <a:lnTo>
                        <a:pt x="58" y="442"/>
                      </a:lnTo>
                      <a:lnTo>
                        <a:pt x="71" y="446"/>
                      </a:lnTo>
                      <a:lnTo>
                        <a:pt x="78" y="446"/>
                      </a:lnTo>
                      <a:lnTo>
                        <a:pt x="91" y="442"/>
                      </a:lnTo>
                      <a:lnTo>
                        <a:pt x="100" y="430"/>
                      </a:lnTo>
                      <a:lnTo>
                        <a:pt x="104" y="418"/>
                      </a:lnTo>
                      <a:lnTo>
                        <a:pt x="104" y="221"/>
                      </a:lnTo>
                      <a:lnTo>
                        <a:pt x="106" y="213"/>
                      </a:lnTo>
                      <a:lnTo>
                        <a:pt x="115" y="210"/>
                      </a:lnTo>
                      <a:lnTo>
                        <a:pt x="123" y="213"/>
                      </a:lnTo>
                      <a:lnTo>
                        <a:pt x="127" y="221"/>
                      </a:lnTo>
                      <a:lnTo>
                        <a:pt x="127" y="418"/>
                      </a:lnTo>
                    </a:path>
                  </a:pathLst>
                </a:custGeom>
                <a:solidFill>
                  <a:srgbClr val="00A898">
                    <a:alpha val="100000"/>
                  </a:srgbClr>
                </a:solidFill>
                <a:ln>
                  <a:noFill/>
                </a:ln>
              </p:spPr>
            </p:sp>
            <p:sp>
              <p:nvSpPr>
                <p:cNvPr id="1048617" name="Freeform 11"/>
                <p:cNvSpPr/>
                <p:nvPr/>
              </p:nvSpPr>
              <p:spPr bwMode="auto">
                <a:xfrm rot="0">
                  <a:off x="3259" y="1393"/>
                  <a:ext cx="98" cy="100"/>
                </a:xfrm>
                <a:custGeom>
                  <a:avLst/>
                  <a:gdLst>
                    <a:gd name="l" fmla="*/ 0 w 98"/>
                    <a:gd name="t" fmla="*/ 0 h 100"/>
                    <a:gd name="r" fmla="*/ 98 w 98"/>
                    <a:gd name="b" fmla="*/ 100 h 100"/>
                  </a:gdLst>
                  <a:ahLst/>
                  <a:rect l="l" t="t" r="r" b="b"/>
                  <a:pathLst>
                    <a:path w="98" h="100">
                      <a:moveTo>
                        <a:pt x="0" y="49"/>
                      </a:moveTo>
                      <a:lnTo>
                        <a:pt x="4" y="31"/>
                      </a:lnTo>
                      <a:lnTo>
                        <a:pt x="12" y="18"/>
                      </a:lnTo>
                      <a:lnTo>
                        <a:pt x="25" y="6"/>
                      </a:lnTo>
                      <a:lnTo>
                        <a:pt x="41" y="0"/>
                      </a:lnTo>
                      <a:lnTo>
                        <a:pt x="56" y="0"/>
                      </a:lnTo>
                      <a:lnTo>
                        <a:pt x="72" y="6"/>
                      </a:lnTo>
                      <a:lnTo>
                        <a:pt x="87" y="18"/>
                      </a:lnTo>
                      <a:lnTo>
                        <a:pt x="93" y="31"/>
                      </a:lnTo>
                      <a:lnTo>
                        <a:pt x="97" y="49"/>
                      </a:lnTo>
                      <a:lnTo>
                        <a:pt x="93" y="68"/>
                      </a:lnTo>
                      <a:lnTo>
                        <a:pt x="87" y="83"/>
                      </a:lnTo>
                      <a:lnTo>
                        <a:pt x="72" y="93"/>
                      </a:lnTo>
                      <a:lnTo>
                        <a:pt x="56" y="99"/>
                      </a:lnTo>
                      <a:lnTo>
                        <a:pt x="41" y="99"/>
                      </a:lnTo>
                      <a:lnTo>
                        <a:pt x="25" y="93"/>
                      </a:lnTo>
                      <a:lnTo>
                        <a:pt x="12" y="83"/>
                      </a:lnTo>
                      <a:lnTo>
                        <a:pt x="4" y="68"/>
                      </a:lnTo>
                      <a:lnTo>
                        <a:pt x="0" y="49"/>
                      </a:lnTo>
                    </a:path>
                  </a:pathLst>
                </a:custGeom>
                <a:solidFill>
                  <a:srgbClr val="00A898">
                    <a:alpha val="100000"/>
                  </a:srgbClr>
                </a:solidFill>
                <a:ln>
                  <a:noFill/>
                </a:ln>
              </p:spPr>
            </p:sp>
            <p:sp>
              <p:nvSpPr>
                <p:cNvPr id="1048618" name="Freeform 12"/>
                <p:cNvSpPr/>
                <p:nvPr/>
              </p:nvSpPr>
              <p:spPr bwMode="auto">
                <a:xfrm rot="0">
                  <a:off x="4345" y="1393"/>
                  <a:ext cx="229" cy="569"/>
                </a:xfrm>
                <a:custGeom>
                  <a:avLst/>
                  <a:gdLst>
                    <a:gd name="l" fmla="*/ 0 w 229"/>
                    <a:gd name="t" fmla="*/ 0 h 569"/>
                    <a:gd name="r" fmla="*/ 229 w 229"/>
                    <a:gd name="b" fmla="*/ 569 h 569"/>
                  </a:gdLst>
                  <a:ahLst/>
                  <a:rect l="l" t="t" r="r" b="b"/>
                  <a:pathLst>
                    <a:path w="229" h="569">
                      <a:moveTo>
                        <a:pt x="127" y="539"/>
                      </a:moveTo>
                      <a:lnTo>
                        <a:pt x="130" y="552"/>
                      </a:lnTo>
                      <a:lnTo>
                        <a:pt x="139" y="564"/>
                      </a:lnTo>
                      <a:lnTo>
                        <a:pt x="153" y="568"/>
                      </a:lnTo>
                      <a:lnTo>
                        <a:pt x="158" y="568"/>
                      </a:lnTo>
                      <a:lnTo>
                        <a:pt x="171" y="564"/>
                      </a:lnTo>
                      <a:lnTo>
                        <a:pt x="181" y="552"/>
                      </a:lnTo>
                      <a:lnTo>
                        <a:pt x="184" y="539"/>
                      </a:lnTo>
                      <a:lnTo>
                        <a:pt x="184" y="331"/>
                      </a:lnTo>
                      <a:lnTo>
                        <a:pt x="184" y="168"/>
                      </a:lnTo>
                      <a:lnTo>
                        <a:pt x="185" y="163"/>
                      </a:lnTo>
                      <a:lnTo>
                        <a:pt x="189" y="161"/>
                      </a:lnTo>
                      <a:lnTo>
                        <a:pt x="193" y="163"/>
                      </a:lnTo>
                      <a:lnTo>
                        <a:pt x="195" y="168"/>
                      </a:lnTo>
                      <a:lnTo>
                        <a:pt x="195" y="320"/>
                      </a:lnTo>
                      <a:lnTo>
                        <a:pt x="197" y="327"/>
                      </a:lnTo>
                      <a:lnTo>
                        <a:pt x="203" y="334"/>
                      </a:lnTo>
                      <a:lnTo>
                        <a:pt x="212" y="336"/>
                      </a:lnTo>
                      <a:lnTo>
                        <a:pt x="221" y="334"/>
                      </a:lnTo>
                      <a:lnTo>
                        <a:pt x="227" y="327"/>
                      </a:lnTo>
                      <a:lnTo>
                        <a:pt x="228" y="320"/>
                      </a:lnTo>
                      <a:lnTo>
                        <a:pt x="228" y="140"/>
                      </a:lnTo>
                      <a:lnTo>
                        <a:pt x="227" y="130"/>
                      </a:lnTo>
                      <a:lnTo>
                        <a:pt x="221" y="122"/>
                      </a:lnTo>
                      <a:lnTo>
                        <a:pt x="212" y="120"/>
                      </a:lnTo>
                      <a:lnTo>
                        <a:pt x="17" y="120"/>
                      </a:lnTo>
                      <a:lnTo>
                        <a:pt x="8" y="122"/>
                      </a:lnTo>
                      <a:lnTo>
                        <a:pt x="2" y="130"/>
                      </a:lnTo>
                      <a:lnTo>
                        <a:pt x="0" y="140"/>
                      </a:lnTo>
                      <a:lnTo>
                        <a:pt x="0" y="320"/>
                      </a:lnTo>
                      <a:lnTo>
                        <a:pt x="2" y="327"/>
                      </a:lnTo>
                      <a:lnTo>
                        <a:pt x="8" y="334"/>
                      </a:lnTo>
                      <a:lnTo>
                        <a:pt x="17" y="336"/>
                      </a:lnTo>
                      <a:lnTo>
                        <a:pt x="26" y="334"/>
                      </a:lnTo>
                      <a:lnTo>
                        <a:pt x="32" y="327"/>
                      </a:lnTo>
                      <a:lnTo>
                        <a:pt x="34" y="320"/>
                      </a:lnTo>
                      <a:lnTo>
                        <a:pt x="34" y="168"/>
                      </a:lnTo>
                      <a:lnTo>
                        <a:pt x="36" y="163"/>
                      </a:lnTo>
                      <a:lnTo>
                        <a:pt x="42" y="161"/>
                      </a:lnTo>
                      <a:lnTo>
                        <a:pt x="44" y="163"/>
                      </a:lnTo>
                      <a:lnTo>
                        <a:pt x="46" y="168"/>
                      </a:lnTo>
                      <a:lnTo>
                        <a:pt x="46" y="331"/>
                      </a:lnTo>
                      <a:lnTo>
                        <a:pt x="46" y="539"/>
                      </a:lnTo>
                      <a:lnTo>
                        <a:pt x="48" y="552"/>
                      </a:lnTo>
                      <a:lnTo>
                        <a:pt x="58" y="564"/>
                      </a:lnTo>
                      <a:lnTo>
                        <a:pt x="71" y="568"/>
                      </a:lnTo>
                      <a:lnTo>
                        <a:pt x="78" y="568"/>
                      </a:lnTo>
                      <a:lnTo>
                        <a:pt x="91" y="564"/>
                      </a:lnTo>
                      <a:lnTo>
                        <a:pt x="100" y="552"/>
                      </a:lnTo>
                      <a:lnTo>
                        <a:pt x="104" y="539"/>
                      </a:lnTo>
                      <a:lnTo>
                        <a:pt x="104" y="342"/>
                      </a:lnTo>
                      <a:lnTo>
                        <a:pt x="106" y="334"/>
                      </a:lnTo>
                      <a:lnTo>
                        <a:pt x="115" y="331"/>
                      </a:lnTo>
                      <a:lnTo>
                        <a:pt x="123" y="334"/>
                      </a:lnTo>
                      <a:lnTo>
                        <a:pt x="127" y="342"/>
                      </a:lnTo>
                      <a:lnTo>
                        <a:pt x="127" y="539"/>
                      </a:lnTo>
                      <a:lnTo>
                        <a:pt x="64" y="52"/>
                      </a:lnTo>
                      <a:lnTo>
                        <a:pt x="67" y="34"/>
                      </a:lnTo>
                      <a:lnTo>
                        <a:pt x="76" y="19"/>
                      </a:lnTo>
                      <a:lnTo>
                        <a:pt x="89" y="7"/>
                      </a:lnTo>
                      <a:lnTo>
                        <a:pt x="106" y="0"/>
                      </a:lnTo>
                      <a:lnTo>
                        <a:pt x="123" y="0"/>
                      </a:lnTo>
                      <a:lnTo>
                        <a:pt x="139" y="7"/>
                      </a:lnTo>
                      <a:lnTo>
                        <a:pt x="155" y="19"/>
                      </a:lnTo>
                      <a:lnTo>
                        <a:pt x="161" y="34"/>
                      </a:lnTo>
                      <a:lnTo>
                        <a:pt x="165" y="52"/>
                      </a:lnTo>
                      <a:lnTo>
                        <a:pt x="161" y="72"/>
                      </a:lnTo>
                      <a:lnTo>
                        <a:pt x="155" y="89"/>
                      </a:lnTo>
                      <a:lnTo>
                        <a:pt x="139" y="100"/>
                      </a:lnTo>
                      <a:lnTo>
                        <a:pt x="123" y="106"/>
                      </a:lnTo>
                      <a:lnTo>
                        <a:pt x="106" y="106"/>
                      </a:lnTo>
                      <a:lnTo>
                        <a:pt x="89" y="100"/>
                      </a:lnTo>
                      <a:lnTo>
                        <a:pt x="76" y="89"/>
                      </a:lnTo>
                      <a:lnTo>
                        <a:pt x="67" y="72"/>
                      </a:lnTo>
                      <a:lnTo>
                        <a:pt x="64" y="52"/>
                      </a:lnTo>
                      <a:lnTo>
                        <a:pt x="127" y="539"/>
                      </a:lnTo>
                    </a:path>
                  </a:pathLst>
                </a:custGeom>
                <a:solidFill>
                  <a:srgbClr val="00B7A5">
                    <a:alpha val="100000"/>
                  </a:srgbClr>
                </a:solidFill>
                <a:ln>
                  <a:noFill/>
                </a:ln>
              </p:spPr>
            </p:sp>
            <p:sp>
              <p:nvSpPr>
                <p:cNvPr id="1048619" name="Freeform 13"/>
                <p:cNvSpPr/>
                <p:nvPr/>
              </p:nvSpPr>
              <p:spPr bwMode="auto">
                <a:xfrm rot="0">
                  <a:off x="4345" y="1515"/>
                  <a:ext cx="229" cy="447"/>
                </a:xfrm>
                <a:custGeom>
                  <a:avLst/>
                  <a:gdLst>
                    <a:gd name="l" fmla="*/ 0 w 229"/>
                    <a:gd name="t" fmla="*/ 0 h 447"/>
                    <a:gd name="r" fmla="*/ 229 w 229"/>
                    <a:gd name="b" fmla="*/ 447 h 447"/>
                  </a:gdLst>
                  <a:ahLst/>
                  <a:rect l="l" t="t" r="r" b="b"/>
                  <a:pathLst>
                    <a:path w="229" h="447">
                      <a:moveTo>
                        <a:pt x="127" y="418"/>
                      </a:moveTo>
                      <a:lnTo>
                        <a:pt x="130" y="430"/>
                      </a:lnTo>
                      <a:lnTo>
                        <a:pt x="139" y="442"/>
                      </a:lnTo>
                      <a:lnTo>
                        <a:pt x="153" y="446"/>
                      </a:lnTo>
                      <a:lnTo>
                        <a:pt x="158" y="446"/>
                      </a:lnTo>
                      <a:lnTo>
                        <a:pt x="171" y="442"/>
                      </a:lnTo>
                      <a:lnTo>
                        <a:pt x="181" y="430"/>
                      </a:lnTo>
                      <a:lnTo>
                        <a:pt x="184" y="418"/>
                      </a:lnTo>
                      <a:lnTo>
                        <a:pt x="184" y="210"/>
                      </a:lnTo>
                      <a:lnTo>
                        <a:pt x="184" y="47"/>
                      </a:lnTo>
                      <a:lnTo>
                        <a:pt x="185" y="42"/>
                      </a:lnTo>
                      <a:lnTo>
                        <a:pt x="189" y="40"/>
                      </a:lnTo>
                      <a:lnTo>
                        <a:pt x="193" y="42"/>
                      </a:lnTo>
                      <a:lnTo>
                        <a:pt x="195" y="47"/>
                      </a:lnTo>
                      <a:lnTo>
                        <a:pt x="195" y="198"/>
                      </a:lnTo>
                      <a:lnTo>
                        <a:pt x="197" y="206"/>
                      </a:lnTo>
                      <a:lnTo>
                        <a:pt x="203" y="213"/>
                      </a:lnTo>
                      <a:lnTo>
                        <a:pt x="212" y="215"/>
                      </a:lnTo>
                      <a:lnTo>
                        <a:pt x="221" y="213"/>
                      </a:lnTo>
                      <a:lnTo>
                        <a:pt x="227" y="206"/>
                      </a:lnTo>
                      <a:lnTo>
                        <a:pt x="228" y="198"/>
                      </a:lnTo>
                      <a:lnTo>
                        <a:pt x="228" y="20"/>
                      </a:lnTo>
                      <a:lnTo>
                        <a:pt x="227" y="10"/>
                      </a:lnTo>
                      <a:lnTo>
                        <a:pt x="221" y="2"/>
                      </a:lnTo>
                      <a:lnTo>
                        <a:pt x="212" y="0"/>
                      </a:lnTo>
                      <a:lnTo>
                        <a:pt x="17" y="0"/>
                      </a:lnTo>
                      <a:lnTo>
                        <a:pt x="8" y="2"/>
                      </a:lnTo>
                      <a:lnTo>
                        <a:pt x="2" y="10"/>
                      </a:lnTo>
                      <a:lnTo>
                        <a:pt x="0" y="20"/>
                      </a:lnTo>
                      <a:lnTo>
                        <a:pt x="0" y="198"/>
                      </a:lnTo>
                      <a:lnTo>
                        <a:pt x="2" y="206"/>
                      </a:lnTo>
                      <a:lnTo>
                        <a:pt x="8" y="213"/>
                      </a:lnTo>
                      <a:lnTo>
                        <a:pt x="17" y="215"/>
                      </a:lnTo>
                      <a:lnTo>
                        <a:pt x="26" y="213"/>
                      </a:lnTo>
                      <a:lnTo>
                        <a:pt x="32" y="206"/>
                      </a:lnTo>
                      <a:lnTo>
                        <a:pt x="34" y="198"/>
                      </a:lnTo>
                      <a:lnTo>
                        <a:pt x="34" y="47"/>
                      </a:lnTo>
                      <a:lnTo>
                        <a:pt x="36" y="42"/>
                      </a:lnTo>
                      <a:lnTo>
                        <a:pt x="42" y="40"/>
                      </a:lnTo>
                      <a:lnTo>
                        <a:pt x="44" y="42"/>
                      </a:lnTo>
                      <a:lnTo>
                        <a:pt x="46" y="47"/>
                      </a:lnTo>
                      <a:lnTo>
                        <a:pt x="46" y="210"/>
                      </a:lnTo>
                      <a:lnTo>
                        <a:pt x="46" y="418"/>
                      </a:lnTo>
                      <a:lnTo>
                        <a:pt x="48" y="430"/>
                      </a:lnTo>
                      <a:lnTo>
                        <a:pt x="58" y="442"/>
                      </a:lnTo>
                      <a:lnTo>
                        <a:pt x="71" y="446"/>
                      </a:lnTo>
                      <a:lnTo>
                        <a:pt x="78" y="446"/>
                      </a:lnTo>
                      <a:lnTo>
                        <a:pt x="91" y="442"/>
                      </a:lnTo>
                      <a:lnTo>
                        <a:pt x="100" y="430"/>
                      </a:lnTo>
                      <a:lnTo>
                        <a:pt x="104" y="418"/>
                      </a:lnTo>
                      <a:lnTo>
                        <a:pt x="104" y="221"/>
                      </a:lnTo>
                      <a:lnTo>
                        <a:pt x="106" y="213"/>
                      </a:lnTo>
                      <a:lnTo>
                        <a:pt x="115" y="210"/>
                      </a:lnTo>
                      <a:lnTo>
                        <a:pt x="123" y="213"/>
                      </a:lnTo>
                      <a:lnTo>
                        <a:pt x="127" y="221"/>
                      </a:lnTo>
                      <a:lnTo>
                        <a:pt x="127" y="418"/>
                      </a:lnTo>
                    </a:path>
                  </a:pathLst>
                </a:custGeom>
                <a:solidFill>
                  <a:srgbClr val="00A898">
                    <a:alpha val="100000"/>
                  </a:srgbClr>
                </a:solidFill>
                <a:ln>
                  <a:noFill/>
                </a:ln>
              </p:spPr>
            </p:sp>
            <p:sp>
              <p:nvSpPr>
                <p:cNvPr id="1048620" name="Freeform 14"/>
                <p:cNvSpPr/>
                <p:nvPr/>
              </p:nvSpPr>
              <p:spPr bwMode="auto">
                <a:xfrm rot="0">
                  <a:off x="4411" y="1393"/>
                  <a:ext cx="98" cy="100"/>
                </a:xfrm>
                <a:custGeom>
                  <a:avLst/>
                  <a:gdLst>
                    <a:gd name="l" fmla="*/ 0 w 98"/>
                    <a:gd name="t" fmla="*/ 0 h 100"/>
                    <a:gd name="r" fmla="*/ 98 w 98"/>
                    <a:gd name="b" fmla="*/ 100 h 100"/>
                  </a:gdLst>
                  <a:ahLst/>
                  <a:rect l="l" t="t" r="r" b="b"/>
                  <a:pathLst>
                    <a:path w="98" h="100">
                      <a:moveTo>
                        <a:pt x="0" y="49"/>
                      </a:moveTo>
                      <a:lnTo>
                        <a:pt x="3" y="31"/>
                      </a:lnTo>
                      <a:lnTo>
                        <a:pt x="12" y="18"/>
                      </a:lnTo>
                      <a:lnTo>
                        <a:pt x="24" y="6"/>
                      </a:lnTo>
                      <a:lnTo>
                        <a:pt x="41" y="0"/>
                      </a:lnTo>
                      <a:lnTo>
                        <a:pt x="56" y="0"/>
                      </a:lnTo>
                      <a:lnTo>
                        <a:pt x="72" y="6"/>
                      </a:lnTo>
                      <a:lnTo>
                        <a:pt x="87" y="18"/>
                      </a:lnTo>
                      <a:lnTo>
                        <a:pt x="93" y="31"/>
                      </a:lnTo>
                      <a:lnTo>
                        <a:pt x="97" y="49"/>
                      </a:lnTo>
                      <a:lnTo>
                        <a:pt x="93" y="68"/>
                      </a:lnTo>
                      <a:lnTo>
                        <a:pt x="87" y="83"/>
                      </a:lnTo>
                      <a:lnTo>
                        <a:pt x="72" y="93"/>
                      </a:lnTo>
                      <a:lnTo>
                        <a:pt x="56" y="99"/>
                      </a:lnTo>
                      <a:lnTo>
                        <a:pt x="41" y="99"/>
                      </a:lnTo>
                      <a:lnTo>
                        <a:pt x="24" y="93"/>
                      </a:lnTo>
                      <a:lnTo>
                        <a:pt x="12" y="83"/>
                      </a:lnTo>
                      <a:lnTo>
                        <a:pt x="3" y="68"/>
                      </a:lnTo>
                      <a:lnTo>
                        <a:pt x="0" y="49"/>
                      </a:lnTo>
                    </a:path>
                  </a:pathLst>
                </a:custGeom>
                <a:solidFill>
                  <a:srgbClr val="00A898">
                    <a:alpha val="100000"/>
                  </a:srgbClr>
                </a:solidFill>
                <a:ln>
                  <a:noFill/>
                </a:ln>
              </p:spPr>
            </p:sp>
            <p:sp>
              <p:nvSpPr>
                <p:cNvPr id="1048621" name="Freeform 15"/>
                <p:cNvSpPr/>
                <p:nvPr/>
              </p:nvSpPr>
              <p:spPr bwMode="auto">
                <a:xfrm rot="0">
                  <a:off x="2905" y="1393"/>
                  <a:ext cx="230" cy="569"/>
                </a:xfrm>
                <a:custGeom>
                  <a:avLst/>
                  <a:gdLst>
                    <a:gd name="l" fmla="*/ 0 w 230"/>
                    <a:gd name="t" fmla="*/ 0 h 569"/>
                    <a:gd name="r" fmla="*/ 230 w 230"/>
                    <a:gd name="b" fmla="*/ 569 h 569"/>
                  </a:gdLst>
                  <a:ahLst/>
                  <a:rect l="l" t="t" r="r" b="b"/>
                  <a:pathLst>
                    <a:path w="230" h="569">
                      <a:moveTo>
                        <a:pt x="127" y="539"/>
                      </a:moveTo>
                      <a:lnTo>
                        <a:pt x="130" y="552"/>
                      </a:lnTo>
                      <a:lnTo>
                        <a:pt x="139" y="564"/>
                      </a:lnTo>
                      <a:lnTo>
                        <a:pt x="153" y="568"/>
                      </a:lnTo>
                      <a:lnTo>
                        <a:pt x="158" y="568"/>
                      </a:lnTo>
                      <a:lnTo>
                        <a:pt x="171" y="564"/>
                      </a:lnTo>
                      <a:lnTo>
                        <a:pt x="181" y="552"/>
                      </a:lnTo>
                      <a:lnTo>
                        <a:pt x="184" y="539"/>
                      </a:lnTo>
                      <a:lnTo>
                        <a:pt x="184" y="331"/>
                      </a:lnTo>
                      <a:lnTo>
                        <a:pt x="184" y="168"/>
                      </a:lnTo>
                      <a:lnTo>
                        <a:pt x="186" y="163"/>
                      </a:lnTo>
                      <a:lnTo>
                        <a:pt x="189" y="161"/>
                      </a:lnTo>
                      <a:lnTo>
                        <a:pt x="193" y="163"/>
                      </a:lnTo>
                      <a:lnTo>
                        <a:pt x="195" y="168"/>
                      </a:lnTo>
                      <a:lnTo>
                        <a:pt x="195" y="320"/>
                      </a:lnTo>
                      <a:lnTo>
                        <a:pt x="197" y="327"/>
                      </a:lnTo>
                      <a:lnTo>
                        <a:pt x="203" y="334"/>
                      </a:lnTo>
                      <a:lnTo>
                        <a:pt x="212" y="336"/>
                      </a:lnTo>
                      <a:lnTo>
                        <a:pt x="221" y="334"/>
                      </a:lnTo>
                      <a:lnTo>
                        <a:pt x="227" y="327"/>
                      </a:lnTo>
                      <a:lnTo>
                        <a:pt x="229" y="320"/>
                      </a:lnTo>
                      <a:lnTo>
                        <a:pt x="229" y="140"/>
                      </a:lnTo>
                      <a:lnTo>
                        <a:pt x="227" y="130"/>
                      </a:lnTo>
                      <a:lnTo>
                        <a:pt x="221" y="122"/>
                      </a:lnTo>
                      <a:lnTo>
                        <a:pt x="212" y="120"/>
                      </a:lnTo>
                      <a:lnTo>
                        <a:pt x="17" y="120"/>
                      </a:lnTo>
                      <a:lnTo>
                        <a:pt x="8" y="122"/>
                      </a:lnTo>
                      <a:lnTo>
                        <a:pt x="2" y="130"/>
                      </a:lnTo>
                      <a:lnTo>
                        <a:pt x="0" y="140"/>
                      </a:lnTo>
                      <a:lnTo>
                        <a:pt x="0" y="320"/>
                      </a:lnTo>
                      <a:lnTo>
                        <a:pt x="2" y="327"/>
                      </a:lnTo>
                      <a:lnTo>
                        <a:pt x="8" y="334"/>
                      </a:lnTo>
                      <a:lnTo>
                        <a:pt x="17" y="336"/>
                      </a:lnTo>
                      <a:lnTo>
                        <a:pt x="26" y="334"/>
                      </a:lnTo>
                      <a:lnTo>
                        <a:pt x="32" y="327"/>
                      </a:lnTo>
                      <a:lnTo>
                        <a:pt x="34" y="320"/>
                      </a:lnTo>
                      <a:lnTo>
                        <a:pt x="34" y="168"/>
                      </a:lnTo>
                      <a:lnTo>
                        <a:pt x="36" y="163"/>
                      </a:lnTo>
                      <a:lnTo>
                        <a:pt x="42" y="161"/>
                      </a:lnTo>
                      <a:lnTo>
                        <a:pt x="44" y="163"/>
                      </a:lnTo>
                      <a:lnTo>
                        <a:pt x="46" y="168"/>
                      </a:lnTo>
                      <a:lnTo>
                        <a:pt x="46" y="331"/>
                      </a:lnTo>
                      <a:lnTo>
                        <a:pt x="46" y="539"/>
                      </a:lnTo>
                      <a:lnTo>
                        <a:pt x="48" y="552"/>
                      </a:lnTo>
                      <a:lnTo>
                        <a:pt x="58" y="564"/>
                      </a:lnTo>
                      <a:lnTo>
                        <a:pt x="71" y="568"/>
                      </a:lnTo>
                      <a:lnTo>
                        <a:pt x="78" y="568"/>
                      </a:lnTo>
                      <a:lnTo>
                        <a:pt x="91" y="564"/>
                      </a:lnTo>
                      <a:lnTo>
                        <a:pt x="100" y="552"/>
                      </a:lnTo>
                      <a:lnTo>
                        <a:pt x="104" y="539"/>
                      </a:lnTo>
                      <a:lnTo>
                        <a:pt x="104" y="342"/>
                      </a:lnTo>
                      <a:lnTo>
                        <a:pt x="106" y="334"/>
                      </a:lnTo>
                      <a:lnTo>
                        <a:pt x="115" y="331"/>
                      </a:lnTo>
                      <a:lnTo>
                        <a:pt x="123" y="334"/>
                      </a:lnTo>
                      <a:lnTo>
                        <a:pt x="127" y="342"/>
                      </a:lnTo>
                      <a:lnTo>
                        <a:pt x="127" y="539"/>
                      </a:lnTo>
                      <a:lnTo>
                        <a:pt x="64" y="52"/>
                      </a:lnTo>
                      <a:lnTo>
                        <a:pt x="68" y="34"/>
                      </a:lnTo>
                      <a:lnTo>
                        <a:pt x="76" y="19"/>
                      </a:lnTo>
                      <a:lnTo>
                        <a:pt x="90" y="7"/>
                      </a:lnTo>
                      <a:lnTo>
                        <a:pt x="106" y="0"/>
                      </a:lnTo>
                      <a:lnTo>
                        <a:pt x="123" y="0"/>
                      </a:lnTo>
                      <a:lnTo>
                        <a:pt x="139" y="7"/>
                      </a:lnTo>
                      <a:lnTo>
                        <a:pt x="155" y="19"/>
                      </a:lnTo>
                      <a:lnTo>
                        <a:pt x="161" y="34"/>
                      </a:lnTo>
                      <a:lnTo>
                        <a:pt x="165" y="52"/>
                      </a:lnTo>
                      <a:lnTo>
                        <a:pt x="161" y="72"/>
                      </a:lnTo>
                      <a:lnTo>
                        <a:pt x="155" y="89"/>
                      </a:lnTo>
                      <a:lnTo>
                        <a:pt x="139" y="100"/>
                      </a:lnTo>
                      <a:lnTo>
                        <a:pt x="123" y="106"/>
                      </a:lnTo>
                      <a:lnTo>
                        <a:pt x="106" y="106"/>
                      </a:lnTo>
                      <a:lnTo>
                        <a:pt x="90" y="100"/>
                      </a:lnTo>
                      <a:lnTo>
                        <a:pt x="76" y="89"/>
                      </a:lnTo>
                      <a:lnTo>
                        <a:pt x="68" y="72"/>
                      </a:lnTo>
                      <a:lnTo>
                        <a:pt x="64" y="52"/>
                      </a:lnTo>
                      <a:lnTo>
                        <a:pt x="127" y="539"/>
                      </a:lnTo>
                    </a:path>
                  </a:pathLst>
                </a:custGeom>
                <a:solidFill>
                  <a:srgbClr val="3366FF">
                    <a:alpha val="100000"/>
                  </a:srgbClr>
                </a:solidFill>
                <a:ln>
                  <a:noFill/>
                </a:ln>
              </p:spPr>
            </p:sp>
            <p:sp>
              <p:nvSpPr>
                <p:cNvPr id="1048622" name="Freeform 16"/>
                <p:cNvSpPr/>
                <p:nvPr/>
              </p:nvSpPr>
              <p:spPr bwMode="auto">
                <a:xfrm rot="0">
                  <a:off x="2905" y="1515"/>
                  <a:ext cx="230" cy="447"/>
                </a:xfrm>
                <a:custGeom>
                  <a:avLst/>
                  <a:gdLst>
                    <a:gd name="l" fmla="*/ 0 w 230"/>
                    <a:gd name="t" fmla="*/ 0 h 447"/>
                    <a:gd name="r" fmla="*/ 230 w 230"/>
                    <a:gd name="b" fmla="*/ 447 h 447"/>
                  </a:gdLst>
                  <a:ahLst/>
                  <a:rect l="l" t="t" r="r" b="b"/>
                  <a:pathLst>
                    <a:path w="230" h="447">
                      <a:moveTo>
                        <a:pt x="127" y="418"/>
                      </a:moveTo>
                      <a:lnTo>
                        <a:pt x="130" y="430"/>
                      </a:lnTo>
                      <a:lnTo>
                        <a:pt x="139" y="442"/>
                      </a:lnTo>
                      <a:lnTo>
                        <a:pt x="153" y="446"/>
                      </a:lnTo>
                      <a:lnTo>
                        <a:pt x="158" y="446"/>
                      </a:lnTo>
                      <a:lnTo>
                        <a:pt x="171" y="442"/>
                      </a:lnTo>
                      <a:lnTo>
                        <a:pt x="181" y="430"/>
                      </a:lnTo>
                      <a:lnTo>
                        <a:pt x="184" y="418"/>
                      </a:lnTo>
                      <a:lnTo>
                        <a:pt x="184" y="210"/>
                      </a:lnTo>
                      <a:lnTo>
                        <a:pt x="184" y="47"/>
                      </a:lnTo>
                      <a:lnTo>
                        <a:pt x="186" y="42"/>
                      </a:lnTo>
                      <a:lnTo>
                        <a:pt x="189" y="40"/>
                      </a:lnTo>
                      <a:lnTo>
                        <a:pt x="193" y="42"/>
                      </a:lnTo>
                      <a:lnTo>
                        <a:pt x="195" y="47"/>
                      </a:lnTo>
                      <a:lnTo>
                        <a:pt x="195" y="198"/>
                      </a:lnTo>
                      <a:lnTo>
                        <a:pt x="197" y="206"/>
                      </a:lnTo>
                      <a:lnTo>
                        <a:pt x="203" y="213"/>
                      </a:lnTo>
                      <a:lnTo>
                        <a:pt x="212" y="215"/>
                      </a:lnTo>
                      <a:lnTo>
                        <a:pt x="221" y="213"/>
                      </a:lnTo>
                      <a:lnTo>
                        <a:pt x="227" y="206"/>
                      </a:lnTo>
                      <a:lnTo>
                        <a:pt x="229" y="198"/>
                      </a:lnTo>
                      <a:lnTo>
                        <a:pt x="229" y="20"/>
                      </a:lnTo>
                      <a:lnTo>
                        <a:pt x="227" y="10"/>
                      </a:lnTo>
                      <a:lnTo>
                        <a:pt x="221" y="2"/>
                      </a:lnTo>
                      <a:lnTo>
                        <a:pt x="212" y="0"/>
                      </a:lnTo>
                      <a:lnTo>
                        <a:pt x="17" y="0"/>
                      </a:lnTo>
                      <a:lnTo>
                        <a:pt x="8" y="2"/>
                      </a:lnTo>
                      <a:lnTo>
                        <a:pt x="2" y="10"/>
                      </a:lnTo>
                      <a:lnTo>
                        <a:pt x="0" y="20"/>
                      </a:lnTo>
                      <a:lnTo>
                        <a:pt x="0" y="198"/>
                      </a:lnTo>
                      <a:lnTo>
                        <a:pt x="2" y="206"/>
                      </a:lnTo>
                      <a:lnTo>
                        <a:pt x="8" y="213"/>
                      </a:lnTo>
                      <a:lnTo>
                        <a:pt x="17" y="215"/>
                      </a:lnTo>
                      <a:lnTo>
                        <a:pt x="26" y="213"/>
                      </a:lnTo>
                      <a:lnTo>
                        <a:pt x="32" y="206"/>
                      </a:lnTo>
                      <a:lnTo>
                        <a:pt x="34" y="198"/>
                      </a:lnTo>
                      <a:lnTo>
                        <a:pt x="34" y="47"/>
                      </a:lnTo>
                      <a:lnTo>
                        <a:pt x="36" y="42"/>
                      </a:lnTo>
                      <a:lnTo>
                        <a:pt x="42" y="40"/>
                      </a:lnTo>
                      <a:lnTo>
                        <a:pt x="44" y="42"/>
                      </a:lnTo>
                      <a:lnTo>
                        <a:pt x="46" y="47"/>
                      </a:lnTo>
                      <a:lnTo>
                        <a:pt x="46" y="210"/>
                      </a:lnTo>
                      <a:lnTo>
                        <a:pt x="46" y="418"/>
                      </a:lnTo>
                      <a:lnTo>
                        <a:pt x="48" y="430"/>
                      </a:lnTo>
                      <a:lnTo>
                        <a:pt x="58" y="442"/>
                      </a:lnTo>
                      <a:lnTo>
                        <a:pt x="71" y="446"/>
                      </a:lnTo>
                      <a:lnTo>
                        <a:pt x="78" y="446"/>
                      </a:lnTo>
                      <a:lnTo>
                        <a:pt x="91" y="442"/>
                      </a:lnTo>
                      <a:lnTo>
                        <a:pt x="100" y="430"/>
                      </a:lnTo>
                      <a:lnTo>
                        <a:pt x="104" y="418"/>
                      </a:lnTo>
                      <a:lnTo>
                        <a:pt x="104" y="221"/>
                      </a:lnTo>
                      <a:lnTo>
                        <a:pt x="106" y="213"/>
                      </a:lnTo>
                      <a:lnTo>
                        <a:pt x="115" y="210"/>
                      </a:lnTo>
                      <a:lnTo>
                        <a:pt x="123" y="213"/>
                      </a:lnTo>
                      <a:lnTo>
                        <a:pt x="127" y="221"/>
                      </a:lnTo>
                      <a:lnTo>
                        <a:pt x="127" y="418"/>
                      </a:lnTo>
                    </a:path>
                  </a:pathLst>
                </a:custGeom>
                <a:noFill/>
                <a:ln>
                  <a:noFill/>
                </a:ln>
              </p:spPr>
            </p:sp>
            <p:sp>
              <p:nvSpPr>
                <p:cNvPr id="1048623" name="Freeform 17"/>
                <p:cNvSpPr/>
                <p:nvPr/>
              </p:nvSpPr>
              <p:spPr bwMode="auto">
                <a:xfrm rot="0">
                  <a:off x="2971" y="1393"/>
                  <a:ext cx="98" cy="100"/>
                </a:xfrm>
                <a:custGeom>
                  <a:avLst/>
                  <a:gdLst>
                    <a:gd name="l" fmla="*/ 0 w 98"/>
                    <a:gd name="t" fmla="*/ 0 h 100"/>
                    <a:gd name="r" fmla="*/ 98 w 98"/>
                    <a:gd name="b" fmla="*/ 100 h 100"/>
                  </a:gdLst>
                  <a:ahLst/>
                  <a:rect l="l" t="t" r="r" b="b"/>
                  <a:pathLst>
                    <a:path w="98" h="100">
                      <a:moveTo>
                        <a:pt x="0" y="49"/>
                      </a:moveTo>
                      <a:lnTo>
                        <a:pt x="4" y="31"/>
                      </a:lnTo>
                      <a:lnTo>
                        <a:pt x="12" y="18"/>
                      </a:lnTo>
                      <a:lnTo>
                        <a:pt x="25" y="6"/>
                      </a:lnTo>
                      <a:lnTo>
                        <a:pt x="41" y="0"/>
                      </a:lnTo>
                      <a:lnTo>
                        <a:pt x="56" y="0"/>
                      </a:lnTo>
                      <a:lnTo>
                        <a:pt x="72" y="6"/>
                      </a:lnTo>
                      <a:lnTo>
                        <a:pt x="87" y="18"/>
                      </a:lnTo>
                      <a:lnTo>
                        <a:pt x="93" y="31"/>
                      </a:lnTo>
                      <a:lnTo>
                        <a:pt x="97" y="49"/>
                      </a:lnTo>
                      <a:lnTo>
                        <a:pt x="93" y="68"/>
                      </a:lnTo>
                      <a:lnTo>
                        <a:pt x="87" y="83"/>
                      </a:lnTo>
                      <a:lnTo>
                        <a:pt x="72" y="93"/>
                      </a:lnTo>
                      <a:lnTo>
                        <a:pt x="56" y="99"/>
                      </a:lnTo>
                      <a:lnTo>
                        <a:pt x="41" y="99"/>
                      </a:lnTo>
                      <a:lnTo>
                        <a:pt x="25" y="93"/>
                      </a:lnTo>
                      <a:lnTo>
                        <a:pt x="12" y="83"/>
                      </a:lnTo>
                      <a:lnTo>
                        <a:pt x="4" y="68"/>
                      </a:lnTo>
                      <a:lnTo>
                        <a:pt x="0" y="49"/>
                      </a:lnTo>
                    </a:path>
                  </a:pathLst>
                </a:custGeom>
                <a:noFill/>
                <a:ln>
                  <a:noFill/>
                </a:ln>
              </p:spPr>
            </p:sp>
            <p:sp>
              <p:nvSpPr>
                <p:cNvPr id="1048624" name="Freeform 18"/>
                <p:cNvSpPr/>
                <p:nvPr/>
              </p:nvSpPr>
              <p:spPr bwMode="auto">
                <a:xfrm rot="0">
                  <a:off x="3481" y="1393"/>
                  <a:ext cx="230" cy="569"/>
                </a:xfrm>
                <a:custGeom>
                  <a:avLst/>
                  <a:gdLst>
                    <a:gd name="l" fmla="*/ 0 w 230"/>
                    <a:gd name="t" fmla="*/ 0 h 569"/>
                    <a:gd name="r" fmla="*/ 230 w 230"/>
                    <a:gd name="b" fmla="*/ 569 h 569"/>
                  </a:gdLst>
                  <a:ahLst/>
                  <a:rect l="l" t="t" r="r" b="b"/>
                  <a:pathLst>
                    <a:path w="230" h="569">
                      <a:moveTo>
                        <a:pt x="127" y="539"/>
                      </a:moveTo>
                      <a:lnTo>
                        <a:pt x="130" y="552"/>
                      </a:lnTo>
                      <a:lnTo>
                        <a:pt x="139" y="564"/>
                      </a:lnTo>
                      <a:lnTo>
                        <a:pt x="153" y="568"/>
                      </a:lnTo>
                      <a:lnTo>
                        <a:pt x="158" y="568"/>
                      </a:lnTo>
                      <a:lnTo>
                        <a:pt x="171" y="564"/>
                      </a:lnTo>
                      <a:lnTo>
                        <a:pt x="181" y="552"/>
                      </a:lnTo>
                      <a:lnTo>
                        <a:pt x="184" y="539"/>
                      </a:lnTo>
                      <a:lnTo>
                        <a:pt x="184" y="331"/>
                      </a:lnTo>
                      <a:lnTo>
                        <a:pt x="184" y="168"/>
                      </a:lnTo>
                      <a:lnTo>
                        <a:pt x="186" y="163"/>
                      </a:lnTo>
                      <a:lnTo>
                        <a:pt x="189" y="161"/>
                      </a:lnTo>
                      <a:lnTo>
                        <a:pt x="193" y="163"/>
                      </a:lnTo>
                      <a:lnTo>
                        <a:pt x="195" y="168"/>
                      </a:lnTo>
                      <a:lnTo>
                        <a:pt x="195" y="320"/>
                      </a:lnTo>
                      <a:lnTo>
                        <a:pt x="197" y="327"/>
                      </a:lnTo>
                      <a:lnTo>
                        <a:pt x="203" y="334"/>
                      </a:lnTo>
                      <a:lnTo>
                        <a:pt x="212" y="336"/>
                      </a:lnTo>
                      <a:lnTo>
                        <a:pt x="221" y="334"/>
                      </a:lnTo>
                      <a:lnTo>
                        <a:pt x="227" y="327"/>
                      </a:lnTo>
                      <a:lnTo>
                        <a:pt x="229" y="320"/>
                      </a:lnTo>
                      <a:lnTo>
                        <a:pt x="229" y="140"/>
                      </a:lnTo>
                      <a:lnTo>
                        <a:pt x="227" y="130"/>
                      </a:lnTo>
                      <a:lnTo>
                        <a:pt x="221" y="122"/>
                      </a:lnTo>
                      <a:lnTo>
                        <a:pt x="212" y="120"/>
                      </a:lnTo>
                      <a:lnTo>
                        <a:pt x="17" y="120"/>
                      </a:lnTo>
                      <a:lnTo>
                        <a:pt x="8" y="122"/>
                      </a:lnTo>
                      <a:lnTo>
                        <a:pt x="2" y="130"/>
                      </a:lnTo>
                      <a:lnTo>
                        <a:pt x="0" y="140"/>
                      </a:lnTo>
                      <a:lnTo>
                        <a:pt x="0" y="320"/>
                      </a:lnTo>
                      <a:lnTo>
                        <a:pt x="2" y="327"/>
                      </a:lnTo>
                      <a:lnTo>
                        <a:pt x="8" y="334"/>
                      </a:lnTo>
                      <a:lnTo>
                        <a:pt x="17" y="336"/>
                      </a:lnTo>
                      <a:lnTo>
                        <a:pt x="26" y="334"/>
                      </a:lnTo>
                      <a:lnTo>
                        <a:pt x="32" y="327"/>
                      </a:lnTo>
                      <a:lnTo>
                        <a:pt x="34" y="320"/>
                      </a:lnTo>
                      <a:lnTo>
                        <a:pt x="34" y="168"/>
                      </a:lnTo>
                      <a:lnTo>
                        <a:pt x="36" y="163"/>
                      </a:lnTo>
                      <a:lnTo>
                        <a:pt x="42" y="161"/>
                      </a:lnTo>
                      <a:lnTo>
                        <a:pt x="44" y="163"/>
                      </a:lnTo>
                      <a:lnTo>
                        <a:pt x="46" y="168"/>
                      </a:lnTo>
                      <a:lnTo>
                        <a:pt x="46" y="331"/>
                      </a:lnTo>
                      <a:lnTo>
                        <a:pt x="46" y="539"/>
                      </a:lnTo>
                      <a:lnTo>
                        <a:pt x="48" y="552"/>
                      </a:lnTo>
                      <a:lnTo>
                        <a:pt x="58" y="564"/>
                      </a:lnTo>
                      <a:lnTo>
                        <a:pt x="71" y="568"/>
                      </a:lnTo>
                      <a:lnTo>
                        <a:pt x="78" y="568"/>
                      </a:lnTo>
                      <a:lnTo>
                        <a:pt x="91" y="564"/>
                      </a:lnTo>
                      <a:lnTo>
                        <a:pt x="100" y="552"/>
                      </a:lnTo>
                      <a:lnTo>
                        <a:pt x="104" y="539"/>
                      </a:lnTo>
                      <a:lnTo>
                        <a:pt x="104" y="342"/>
                      </a:lnTo>
                      <a:lnTo>
                        <a:pt x="106" y="334"/>
                      </a:lnTo>
                      <a:lnTo>
                        <a:pt x="115" y="331"/>
                      </a:lnTo>
                      <a:lnTo>
                        <a:pt x="123" y="334"/>
                      </a:lnTo>
                      <a:lnTo>
                        <a:pt x="127" y="342"/>
                      </a:lnTo>
                      <a:lnTo>
                        <a:pt x="127" y="539"/>
                      </a:lnTo>
                      <a:lnTo>
                        <a:pt x="64" y="52"/>
                      </a:lnTo>
                      <a:lnTo>
                        <a:pt x="68" y="34"/>
                      </a:lnTo>
                      <a:lnTo>
                        <a:pt x="76" y="19"/>
                      </a:lnTo>
                      <a:lnTo>
                        <a:pt x="90" y="7"/>
                      </a:lnTo>
                      <a:lnTo>
                        <a:pt x="106" y="0"/>
                      </a:lnTo>
                      <a:lnTo>
                        <a:pt x="123" y="0"/>
                      </a:lnTo>
                      <a:lnTo>
                        <a:pt x="139" y="7"/>
                      </a:lnTo>
                      <a:lnTo>
                        <a:pt x="155" y="19"/>
                      </a:lnTo>
                      <a:lnTo>
                        <a:pt x="161" y="34"/>
                      </a:lnTo>
                      <a:lnTo>
                        <a:pt x="165" y="52"/>
                      </a:lnTo>
                      <a:lnTo>
                        <a:pt x="161" y="72"/>
                      </a:lnTo>
                      <a:lnTo>
                        <a:pt x="155" y="89"/>
                      </a:lnTo>
                      <a:lnTo>
                        <a:pt x="139" y="100"/>
                      </a:lnTo>
                      <a:lnTo>
                        <a:pt x="123" y="106"/>
                      </a:lnTo>
                      <a:lnTo>
                        <a:pt x="106" y="106"/>
                      </a:lnTo>
                      <a:lnTo>
                        <a:pt x="90" y="100"/>
                      </a:lnTo>
                      <a:lnTo>
                        <a:pt x="76" y="89"/>
                      </a:lnTo>
                      <a:lnTo>
                        <a:pt x="68" y="72"/>
                      </a:lnTo>
                      <a:lnTo>
                        <a:pt x="64" y="52"/>
                      </a:lnTo>
                      <a:lnTo>
                        <a:pt x="127" y="539"/>
                      </a:lnTo>
                    </a:path>
                  </a:pathLst>
                </a:custGeom>
                <a:solidFill>
                  <a:srgbClr val="00B7A5">
                    <a:alpha val="100000"/>
                  </a:srgbClr>
                </a:solidFill>
                <a:ln>
                  <a:noFill/>
                </a:ln>
              </p:spPr>
            </p:sp>
            <p:sp>
              <p:nvSpPr>
                <p:cNvPr id="1048625" name="Freeform 19"/>
                <p:cNvSpPr/>
                <p:nvPr/>
              </p:nvSpPr>
              <p:spPr bwMode="auto">
                <a:xfrm rot="0">
                  <a:off x="3481" y="1515"/>
                  <a:ext cx="230" cy="447"/>
                </a:xfrm>
                <a:custGeom>
                  <a:avLst/>
                  <a:gdLst>
                    <a:gd name="l" fmla="*/ 0 w 230"/>
                    <a:gd name="t" fmla="*/ 0 h 447"/>
                    <a:gd name="r" fmla="*/ 230 w 230"/>
                    <a:gd name="b" fmla="*/ 447 h 447"/>
                  </a:gdLst>
                  <a:ahLst/>
                  <a:rect l="l" t="t" r="r" b="b"/>
                  <a:pathLst>
                    <a:path w="230" h="447">
                      <a:moveTo>
                        <a:pt x="127" y="418"/>
                      </a:moveTo>
                      <a:lnTo>
                        <a:pt x="130" y="430"/>
                      </a:lnTo>
                      <a:lnTo>
                        <a:pt x="139" y="442"/>
                      </a:lnTo>
                      <a:lnTo>
                        <a:pt x="153" y="446"/>
                      </a:lnTo>
                      <a:lnTo>
                        <a:pt x="158" y="446"/>
                      </a:lnTo>
                      <a:lnTo>
                        <a:pt x="171" y="442"/>
                      </a:lnTo>
                      <a:lnTo>
                        <a:pt x="181" y="430"/>
                      </a:lnTo>
                      <a:lnTo>
                        <a:pt x="184" y="418"/>
                      </a:lnTo>
                      <a:lnTo>
                        <a:pt x="184" y="210"/>
                      </a:lnTo>
                      <a:lnTo>
                        <a:pt x="184" y="47"/>
                      </a:lnTo>
                      <a:lnTo>
                        <a:pt x="186" y="42"/>
                      </a:lnTo>
                      <a:lnTo>
                        <a:pt x="189" y="40"/>
                      </a:lnTo>
                      <a:lnTo>
                        <a:pt x="193" y="42"/>
                      </a:lnTo>
                      <a:lnTo>
                        <a:pt x="195" y="47"/>
                      </a:lnTo>
                      <a:lnTo>
                        <a:pt x="195" y="198"/>
                      </a:lnTo>
                      <a:lnTo>
                        <a:pt x="197" y="206"/>
                      </a:lnTo>
                      <a:lnTo>
                        <a:pt x="203" y="213"/>
                      </a:lnTo>
                      <a:lnTo>
                        <a:pt x="212" y="215"/>
                      </a:lnTo>
                      <a:lnTo>
                        <a:pt x="221" y="213"/>
                      </a:lnTo>
                      <a:lnTo>
                        <a:pt x="227" y="206"/>
                      </a:lnTo>
                      <a:lnTo>
                        <a:pt x="229" y="198"/>
                      </a:lnTo>
                      <a:lnTo>
                        <a:pt x="229" y="20"/>
                      </a:lnTo>
                      <a:lnTo>
                        <a:pt x="227" y="10"/>
                      </a:lnTo>
                      <a:lnTo>
                        <a:pt x="221" y="2"/>
                      </a:lnTo>
                      <a:lnTo>
                        <a:pt x="212" y="0"/>
                      </a:lnTo>
                      <a:lnTo>
                        <a:pt x="17" y="0"/>
                      </a:lnTo>
                      <a:lnTo>
                        <a:pt x="8" y="2"/>
                      </a:lnTo>
                      <a:lnTo>
                        <a:pt x="2" y="10"/>
                      </a:lnTo>
                      <a:lnTo>
                        <a:pt x="0" y="20"/>
                      </a:lnTo>
                      <a:lnTo>
                        <a:pt x="0" y="198"/>
                      </a:lnTo>
                      <a:lnTo>
                        <a:pt x="2" y="206"/>
                      </a:lnTo>
                      <a:lnTo>
                        <a:pt x="8" y="213"/>
                      </a:lnTo>
                      <a:lnTo>
                        <a:pt x="17" y="215"/>
                      </a:lnTo>
                      <a:lnTo>
                        <a:pt x="26" y="213"/>
                      </a:lnTo>
                      <a:lnTo>
                        <a:pt x="32" y="206"/>
                      </a:lnTo>
                      <a:lnTo>
                        <a:pt x="34" y="198"/>
                      </a:lnTo>
                      <a:lnTo>
                        <a:pt x="34" y="47"/>
                      </a:lnTo>
                      <a:lnTo>
                        <a:pt x="36" y="42"/>
                      </a:lnTo>
                      <a:lnTo>
                        <a:pt x="42" y="40"/>
                      </a:lnTo>
                      <a:lnTo>
                        <a:pt x="44" y="42"/>
                      </a:lnTo>
                      <a:lnTo>
                        <a:pt x="46" y="47"/>
                      </a:lnTo>
                      <a:lnTo>
                        <a:pt x="46" y="210"/>
                      </a:lnTo>
                      <a:lnTo>
                        <a:pt x="46" y="418"/>
                      </a:lnTo>
                      <a:lnTo>
                        <a:pt x="48" y="430"/>
                      </a:lnTo>
                      <a:lnTo>
                        <a:pt x="58" y="442"/>
                      </a:lnTo>
                      <a:lnTo>
                        <a:pt x="71" y="446"/>
                      </a:lnTo>
                      <a:lnTo>
                        <a:pt x="78" y="446"/>
                      </a:lnTo>
                      <a:lnTo>
                        <a:pt x="91" y="442"/>
                      </a:lnTo>
                      <a:lnTo>
                        <a:pt x="100" y="430"/>
                      </a:lnTo>
                      <a:lnTo>
                        <a:pt x="104" y="418"/>
                      </a:lnTo>
                      <a:lnTo>
                        <a:pt x="104" y="221"/>
                      </a:lnTo>
                      <a:lnTo>
                        <a:pt x="106" y="213"/>
                      </a:lnTo>
                      <a:lnTo>
                        <a:pt x="115" y="210"/>
                      </a:lnTo>
                      <a:lnTo>
                        <a:pt x="123" y="213"/>
                      </a:lnTo>
                      <a:lnTo>
                        <a:pt x="127" y="221"/>
                      </a:lnTo>
                      <a:lnTo>
                        <a:pt x="127" y="418"/>
                      </a:lnTo>
                    </a:path>
                  </a:pathLst>
                </a:custGeom>
                <a:solidFill>
                  <a:schemeClr val="lt2">
                    <a:alpha val="100000"/>
                  </a:schemeClr>
                </a:solidFill>
                <a:ln>
                  <a:noFill/>
                </a:ln>
              </p:spPr>
            </p:sp>
            <p:sp>
              <p:nvSpPr>
                <p:cNvPr id="1048626" name="Freeform 20"/>
                <p:cNvSpPr/>
                <p:nvPr/>
              </p:nvSpPr>
              <p:spPr bwMode="auto">
                <a:xfrm rot="0">
                  <a:off x="3547" y="1393"/>
                  <a:ext cx="98" cy="100"/>
                </a:xfrm>
                <a:custGeom>
                  <a:avLst/>
                  <a:gdLst>
                    <a:gd name="l" fmla="*/ 0 w 98"/>
                    <a:gd name="t" fmla="*/ 0 h 100"/>
                    <a:gd name="r" fmla="*/ 98 w 98"/>
                    <a:gd name="b" fmla="*/ 100 h 100"/>
                  </a:gdLst>
                  <a:ahLst/>
                  <a:rect l="l" t="t" r="r" b="b"/>
                  <a:pathLst>
                    <a:path w="98" h="100">
                      <a:moveTo>
                        <a:pt x="0" y="49"/>
                      </a:moveTo>
                      <a:lnTo>
                        <a:pt x="4" y="31"/>
                      </a:lnTo>
                      <a:lnTo>
                        <a:pt x="12" y="18"/>
                      </a:lnTo>
                      <a:lnTo>
                        <a:pt x="25" y="6"/>
                      </a:lnTo>
                      <a:lnTo>
                        <a:pt x="41" y="0"/>
                      </a:lnTo>
                      <a:lnTo>
                        <a:pt x="56" y="0"/>
                      </a:lnTo>
                      <a:lnTo>
                        <a:pt x="72" y="6"/>
                      </a:lnTo>
                      <a:lnTo>
                        <a:pt x="87" y="18"/>
                      </a:lnTo>
                      <a:lnTo>
                        <a:pt x="93" y="31"/>
                      </a:lnTo>
                      <a:lnTo>
                        <a:pt x="97" y="49"/>
                      </a:lnTo>
                      <a:lnTo>
                        <a:pt x="93" y="68"/>
                      </a:lnTo>
                      <a:lnTo>
                        <a:pt x="87" y="83"/>
                      </a:lnTo>
                      <a:lnTo>
                        <a:pt x="72" y="93"/>
                      </a:lnTo>
                      <a:lnTo>
                        <a:pt x="56" y="99"/>
                      </a:lnTo>
                      <a:lnTo>
                        <a:pt x="41" y="99"/>
                      </a:lnTo>
                      <a:lnTo>
                        <a:pt x="25" y="93"/>
                      </a:lnTo>
                      <a:lnTo>
                        <a:pt x="12" y="83"/>
                      </a:lnTo>
                      <a:lnTo>
                        <a:pt x="4" y="68"/>
                      </a:lnTo>
                      <a:lnTo>
                        <a:pt x="0" y="49"/>
                      </a:lnTo>
                    </a:path>
                  </a:pathLst>
                </a:custGeom>
                <a:solidFill>
                  <a:schemeClr val="lt2">
                    <a:alpha val="100000"/>
                  </a:schemeClr>
                </a:solidFill>
                <a:ln>
                  <a:noFill/>
                </a:ln>
              </p:spPr>
            </p:sp>
            <p:sp>
              <p:nvSpPr>
                <p:cNvPr id="1048627" name="Freeform 21"/>
                <p:cNvSpPr/>
                <p:nvPr/>
              </p:nvSpPr>
              <p:spPr bwMode="auto">
                <a:xfrm rot="0">
                  <a:off x="4057" y="1393"/>
                  <a:ext cx="229" cy="569"/>
                </a:xfrm>
                <a:custGeom>
                  <a:avLst/>
                  <a:gdLst>
                    <a:gd name="l" fmla="*/ 0 w 229"/>
                    <a:gd name="t" fmla="*/ 0 h 569"/>
                    <a:gd name="r" fmla="*/ 229 w 229"/>
                    <a:gd name="b" fmla="*/ 569 h 569"/>
                  </a:gdLst>
                  <a:ahLst/>
                  <a:rect l="l" t="t" r="r" b="b"/>
                  <a:pathLst>
                    <a:path w="229" h="569">
                      <a:moveTo>
                        <a:pt x="127" y="539"/>
                      </a:moveTo>
                      <a:lnTo>
                        <a:pt x="130" y="552"/>
                      </a:lnTo>
                      <a:lnTo>
                        <a:pt x="139" y="564"/>
                      </a:lnTo>
                      <a:lnTo>
                        <a:pt x="153" y="568"/>
                      </a:lnTo>
                      <a:lnTo>
                        <a:pt x="158" y="568"/>
                      </a:lnTo>
                      <a:lnTo>
                        <a:pt x="171" y="564"/>
                      </a:lnTo>
                      <a:lnTo>
                        <a:pt x="181" y="552"/>
                      </a:lnTo>
                      <a:lnTo>
                        <a:pt x="184" y="539"/>
                      </a:lnTo>
                      <a:lnTo>
                        <a:pt x="184" y="331"/>
                      </a:lnTo>
                      <a:lnTo>
                        <a:pt x="184" y="168"/>
                      </a:lnTo>
                      <a:lnTo>
                        <a:pt x="185" y="163"/>
                      </a:lnTo>
                      <a:lnTo>
                        <a:pt x="189" y="161"/>
                      </a:lnTo>
                      <a:lnTo>
                        <a:pt x="193" y="163"/>
                      </a:lnTo>
                      <a:lnTo>
                        <a:pt x="195" y="168"/>
                      </a:lnTo>
                      <a:lnTo>
                        <a:pt x="195" y="320"/>
                      </a:lnTo>
                      <a:lnTo>
                        <a:pt x="197" y="327"/>
                      </a:lnTo>
                      <a:lnTo>
                        <a:pt x="203" y="334"/>
                      </a:lnTo>
                      <a:lnTo>
                        <a:pt x="212" y="336"/>
                      </a:lnTo>
                      <a:lnTo>
                        <a:pt x="221" y="334"/>
                      </a:lnTo>
                      <a:lnTo>
                        <a:pt x="227" y="327"/>
                      </a:lnTo>
                      <a:lnTo>
                        <a:pt x="228" y="320"/>
                      </a:lnTo>
                      <a:lnTo>
                        <a:pt x="228" y="140"/>
                      </a:lnTo>
                      <a:lnTo>
                        <a:pt x="227" y="130"/>
                      </a:lnTo>
                      <a:lnTo>
                        <a:pt x="221" y="122"/>
                      </a:lnTo>
                      <a:lnTo>
                        <a:pt x="212" y="120"/>
                      </a:lnTo>
                      <a:lnTo>
                        <a:pt x="17" y="120"/>
                      </a:lnTo>
                      <a:lnTo>
                        <a:pt x="8" y="122"/>
                      </a:lnTo>
                      <a:lnTo>
                        <a:pt x="2" y="130"/>
                      </a:lnTo>
                      <a:lnTo>
                        <a:pt x="0" y="140"/>
                      </a:lnTo>
                      <a:lnTo>
                        <a:pt x="0" y="320"/>
                      </a:lnTo>
                      <a:lnTo>
                        <a:pt x="2" y="327"/>
                      </a:lnTo>
                      <a:lnTo>
                        <a:pt x="8" y="334"/>
                      </a:lnTo>
                      <a:lnTo>
                        <a:pt x="17" y="336"/>
                      </a:lnTo>
                      <a:lnTo>
                        <a:pt x="26" y="334"/>
                      </a:lnTo>
                      <a:lnTo>
                        <a:pt x="32" y="327"/>
                      </a:lnTo>
                      <a:lnTo>
                        <a:pt x="34" y="320"/>
                      </a:lnTo>
                      <a:lnTo>
                        <a:pt x="34" y="168"/>
                      </a:lnTo>
                      <a:lnTo>
                        <a:pt x="36" y="163"/>
                      </a:lnTo>
                      <a:lnTo>
                        <a:pt x="42" y="161"/>
                      </a:lnTo>
                      <a:lnTo>
                        <a:pt x="44" y="163"/>
                      </a:lnTo>
                      <a:lnTo>
                        <a:pt x="46" y="168"/>
                      </a:lnTo>
                      <a:lnTo>
                        <a:pt x="46" y="331"/>
                      </a:lnTo>
                      <a:lnTo>
                        <a:pt x="46" y="539"/>
                      </a:lnTo>
                      <a:lnTo>
                        <a:pt x="48" y="552"/>
                      </a:lnTo>
                      <a:lnTo>
                        <a:pt x="58" y="564"/>
                      </a:lnTo>
                      <a:lnTo>
                        <a:pt x="71" y="568"/>
                      </a:lnTo>
                      <a:lnTo>
                        <a:pt x="78" y="568"/>
                      </a:lnTo>
                      <a:lnTo>
                        <a:pt x="91" y="564"/>
                      </a:lnTo>
                      <a:lnTo>
                        <a:pt x="100" y="552"/>
                      </a:lnTo>
                      <a:lnTo>
                        <a:pt x="104" y="539"/>
                      </a:lnTo>
                      <a:lnTo>
                        <a:pt x="104" y="342"/>
                      </a:lnTo>
                      <a:lnTo>
                        <a:pt x="106" y="334"/>
                      </a:lnTo>
                      <a:lnTo>
                        <a:pt x="115" y="331"/>
                      </a:lnTo>
                      <a:lnTo>
                        <a:pt x="123" y="334"/>
                      </a:lnTo>
                      <a:lnTo>
                        <a:pt x="127" y="342"/>
                      </a:lnTo>
                      <a:lnTo>
                        <a:pt x="127" y="539"/>
                      </a:lnTo>
                      <a:lnTo>
                        <a:pt x="64" y="52"/>
                      </a:lnTo>
                      <a:lnTo>
                        <a:pt x="67" y="34"/>
                      </a:lnTo>
                      <a:lnTo>
                        <a:pt x="76" y="19"/>
                      </a:lnTo>
                      <a:lnTo>
                        <a:pt x="90" y="7"/>
                      </a:lnTo>
                      <a:lnTo>
                        <a:pt x="106" y="0"/>
                      </a:lnTo>
                      <a:lnTo>
                        <a:pt x="123" y="0"/>
                      </a:lnTo>
                      <a:lnTo>
                        <a:pt x="139" y="7"/>
                      </a:lnTo>
                      <a:lnTo>
                        <a:pt x="155" y="19"/>
                      </a:lnTo>
                      <a:lnTo>
                        <a:pt x="161" y="34"/>
                      </a:lnTo>
                      <a:lnTo>
                        <a:pt x="165" y="52"/>
                      </a:lnTo>
                      <a:lnTo>
                        <a:pt x="161" y="72"/>
                      </a:lnTo>
                      <a:lnTo>
                        <a:pt x="155" y="89"/>
                      </a:lnTo>
                      <a:lnTo>
                        <a:pt x="139" y="100"/>
                      </a:lnTo>
                      <a:lnTo>
                        <a:pt x="123" y="106"/>
                      </a:lnTo>
                      <a:lnTo>
                        <a:pt x="106" y="106"/>
                      </a:lnTo>
                      <a:lnTo>
                        <a:pt x="90" y="100"/>
                      </a:lnTo>
                      <a:lnTo>
                        <a:pt x="76" y="89"/>
                      </a:lnTo>
                      <a:lnTo>
                        <a:pt x="67" y="72"/>
                      </a:lnTo>
                      <a:lnTo>
                        <a:pt x="64" y="52"/>
                      </a:lnTo>
                      <a:lnTo>
                        <a:pt x="127" y="539"/>
                      </a:lnTo>
                    </a:path>
                  </a:pathLst>
                </a:custGeom>
                <a:solidFill>
                  <a:srgbClr val="3366FF">
                    <a:alpha val="100000"/>
                  </a:srgbClr>
                </a:solidFill>
                <a:ln>
                  <a:noFill/>
                </a:ln>
              </p:spPr>
            </p:sp>
            <p:sp>
              <p:nvSpPr>
                <p:cNvPr id="1048628" name="Freeform 22"/>
                <p:cNvSpPr/>
                <p:nvPr/>
              </p:nvSpPr>
              <p:spPr bwMode="auto">
                <a:xfrm rot="0">
                  <a:off x="4057" y="1515"/>
                  <a:ext cx="229" cy="447"/>
                </a:xfrm>
                <a:custGeom>
                  <a:avLst/>
                  <a:gdLst>
                    <a:gd name="l" fmla="*/ 0 w 229"/>
                    <a:gd name="t" fmla="*/ 0 h 447"/>
                    <a:gd name="r" fmla="*/ 229 w 229"/>
                    <a:gd name="b" fmla="*/ 447 h 447"/>
                  </a:gdLst>
                  <a:ahLst/>
                  <a:rect l="l" t="t" r="r" b="b"/>
                  <a:pathLst>
                    <a:path w="229" h="447">
                      <a:moveTo>
                        <a:pt x="127" y="418"/>
                      </a:moveTo>
                      <a:lnTo>
                        <a:pt x="130" y="430"/>
                      </a:lnTo>
                      <a:lnTo>
                        <a:pt x="139" y="442"/>
                      </a:lnTo>
                      <a:lnTo>
                        <a:pt x="153" y="446"/>
                      </a:lnTo>
                      <a:lnTo>
                        <a:pt x="158" y="446"/>
                      </a:lnTo>
                      <a:lnTo>
                        <a:pt x="171" y="442"/>
                      </a:lnTo>
                      <a:lnTo>
                        <a:pt x="181" y="430"/>
                      </a:lnTo>
                      <a:lnTo>
                        <a:pt x="184" y="418"/>
                      </a:lnTo>
                      <a:lnTo>
                        <a:pt x="184" y="210"/>
                      </a:lnTo>
                      <a:lnTo>
                        <a:pt x="184" y="47"/>
                      </a:lnTo>
                      <a:lnTo>
                        <a:pt x="185" y="42"/>
                      </a:lnTo>
                      <a:lnTo>
                        <a:pt x="189" y="40"/>
                      </a:lnTo>
                      <a:lnTo>
                        <a:pt x="193" y="42"/>
                      </a:lnTo>
                      <a:lnTo>
                        <a:pt x="195" y="47"/>
                      </a:lnTo>
                      <a:lnTo>
                        <a:pt x="195" y="198"/>
                      </a:lnTo>
                      <a:lnTo>
                        <a:pt x="197" y="206"/>
                      </a:lnTo>
                      <a:lnTo>
                        <a:pt x="203" y="213"/>
                      </a:lnTo>
                      <a:lnTo>
                        <a:pt x="212" y="215"/>
                      </a:lnTo>
                      <a:lnTo>
                        <a:pt x="221" y="213"/>
                      </a:lnTo>
                      <a:lnTo>
                        <a:pt x="227" y="206"/>
                      </a:lnTo>
                      <a:lnTo>
                        <a:pt x="228" y="198"/>
                      </a:lnTo>
                      <a:lnTo>
                        <a:pt x="228" y="20"/>
                      </a:lnTo>
                      <a:lnTo>
                        <a:pt x="227" y="10"/>
                      </a:lnTo>
                      <a:lnTo>
                        <a:pt x="221" y="2"/>
                      </a:lnTo>
                      <a:lnTo>
                        <a:pt x="212" y="0"/>
                      </a:lnTo>
                      <a:lnTo>
                        <a:pt x="17" y="0"/>
                      </a:lnTo>
                      <a:lnTo>
                        <a:pt x="8" y="2"/>
                      </a:lnTo>
                      <a:lnTo>
                        <a:pt x="2" y="10"/>
                      </a:lnTo>
                      <a:lnTo>
                        <a:pt x="0" y="20"/>
                      </a:lnTo>
                      <a:lnTo>
                        <a:pt x="0" y="198"/>
                      </a:lnTo>
                      <a:lnTo>
                        <a:pt x="2" y="206"/>
                      </a:lnTo>
                      <a:lnTo>
                        <a:pt x="8" y="213"/>
                      </a:lnTo>
                      <a:lnTo>
                        <a:pt x="17" y="215"/>
                      </a:lnTo>
                      <a:lnTo>
                        <a:pt x="26" y="213"/>
                      </a:lnTo>
                      <a:lnTo>
                        <a:pt x="32" y="206"/>
                      </a:lnTo>
                      <a:lnTo>
                        <a:pt x="34" y="198"/>
                      </a:lnTo>
                      <a:lnTo>
                        <a:pt x="34" y="47"/>
                      </a:lnTo>
                      <a:lnTo>
                        <a:pt x="36" y="42"/>
                      </a:lnTo>
                      <a:lnTo>
                        <a:pt x="42" y="40"/>
                      </a:lnTo>
                      <a:lnTo>
                        <a:pt x="44" y="42"/>
                      </a:lnTo>
                      <a:lnTo>
                        <a:pt x="46" y="47"/>
                      </a:lnTo>
                      <a:lnTo>
                        <a:pt x="46" y="210"/>
                      </a:lnTo>
                      <a:lnTo>
                        <a:pt x="46" y="418"/>
                      </a:lnTo>
                      <a:lnTo>
                        <a:pt x="48" y="430"/>
                      </a:lnTo>
                      <a:lnTo>
                        <a:pt x="58" y="442"/>
                      </a:lnTo>
                      <a:lnTo>
                        <a:pt x="71" y="446"/>
                      </a:lnTo>
                      <a:lnTo>
                        <a:pt x="78" y="446"/>
                      </a:lnTo>
                      <a:lnTo>
                        <a:pt x="91" y="442"/>
                      </a:lnTo>
                      <a:lnTo>
                        <a:pt x="100" y="430"/>
                      </a:lnTo>
                      <a:lnTo>
                        <a:pt x="104" y="418"/>
                      </a:lnTo>
                      <a:lnTo>
                        <a:pt x="104" y="221"/>
                      </a:lnTo>
                      <a:lnTo>
                        <a:pt x="106" y="213"/>
                      </a:lnTo>
                      <a:lnTo>
                        <a:pt x="115" y="210"/>
                      </a:lnTo>
                      <a:lnTo>
                        <a:pt x="123" y="213"/>
                      </a:lnTo>
                      <a:lnTo>
                        <a:pt x="127" y="221"/>
                      </a:lnTo>
                      <a:lnTo>
                        <a:pt x="127" y="418"/>
                      </a:lnTo>
                    </a:path>
                  </a:pathLst>
                </a:custGeom>
                <a:noFill/>
                <a:ln>
                  <a:noFill/>
                </a:ln>
              </p:spPr>
            </p:sp>
            <p:sp>
              <p:nvSpPr>
                <p:cNvPr id="1048629" name="Freeform 23"/>
                <p:cNvSpPr/>
                <p:nvPr/>
              </p:nvSpPr>
              <p:spPr bwMode="auto">
                <a:xfrm rot="0">
                  <a:off x="4123" y="1393"/>
                  <a:ext cx="98" cy="100"/>
                </a:xfrm>
                <a:custGeom>
                  <a:avLst/>
                  <a:gdLst>
                    <a:gd name="l" fmla="*/ 0 w 98"/>
                    <a:gd name="t" fmla="*/ 0 h 100"/>
                    <a:gd name="r" fmla="*/ 98 w 98"/>
                    <a:gd name="b" fmla="*/ 100 h 100"/>
                  </a:gdLst>
                  <a:ahLst/>
                  <a:rect l="l" t="t" r="r" b="b"/>
                  <a:pathLst>
                    <a:path w="98" h="100">
                      <a:moveTo>
                        <a:pt x="0" y="49"/>
                      </a:moveTo>
                      <a:lnTo>
                        <a:pt x="3" y="31"/>
                      </a:lnTo>
                      <a:lnTo>
                        <a:pt x="12" y="18"/>
                      </a:lnTo>
                      <a:lnTo>
                        <a:pt x="25" y="6"/>
                      </a:lnTo>
                      <a:lnTo>
                        <a:pt x="41" y="0"/>
                      </a:lnTo>
                      <a:lnTo>
                        <a:pt x="56" y="0"/>
                      </a:lnTo>
                      <a:lnTo>
                        <a:pt x="72" y="6"/>
                      </a:lnTo>
                      <a:lnTo>
                        <a:pt x="87" y="18"/>
                      </a:lnTo>
                      <a:lnTo>
                        <a:pt x="93" y="31"/>
                      </a:lnTo>
                      <a:lnTo>
                        <a:pt x="97" y="49"/>
                      </a:lnTo>
                      <a:lnTo>
                        <a:pt x="93" y="68"/>
                      </a:lnTo>
                      <a:lnTo>
                        <a:pt x="87" y="83"/>
                      </a:lnTo>
                      <a:lnTo>
                        <a:pt x="72" y="93"/>
                      </a:lnTo>
                      <a:lnTo>
                        <a:pt x="56" y="99"/>
                      </a:lnTo>
                      <a:lnTo>
                        <a:pt x="41" y="99"/>
                      </a:lnTo>
                      <a:lnTo>
                        <a:pt x="25" y="93"/>
                      </a:lnTo>
                      <a:lnTo>
                        <a:pt x="12" y="83"/>
                      </a:lnTo>
                      <a:lnTo>
                        <a:pt x="3" y="68"/>
                      </a:lnTo>
                      <a:lnTo>
                        <a:pt x="0" y="49"/>
                      </a:lnTo>
                    </a:path>
                  </a:pathLst>
                </a:custGeom>
                <a:noFill/>
                <a:ln>
                  <a:noFill/>
                </a:ln>
              </p:spPr>
            </p:sp>
            <p:sp>
              <p:nvSpPr>
                <p:cNvPr id="1048630" name="Freeform 24"/>
                <p:cNvSpPr/>
                <p:nvPr/>
              </p:nvSpPr>
              <p:spPr bwMode="auto">
                <a:xfrm rot="0">
                  <a:off x="4633" y="1393"/>
                  <a:ext cx="229" cy="569"/>
                </a:xfrm>
                <a:custGeom>
                  <a:avLst/>
                  <a:gdLst>
                    <a:gd name="l" fmla="*/ 0 w 229"/>
                    <a:gd name="t" fmla="*/ 0 h 569"/>
                    <a:gd name="r" fmla="*/ 229 w 229"/>
                    <a:gd name="b" fmla="*/ 569 h 569"/>
                  </a:gdLst>
                  <a:ahLst/>
                  <a:rect l="l" t="t" r="r" b="b"/>
                  <a:pathLst>
                    <a:path w="229" h="569">
                      <a:moveTo>
                        <a:pt x="127" y="539"/>
                      </a:moveTo>
                      <a:lnTo>
                        <a:pt x="130" y="552"/>
                      </a:lnTo>
                      <a:lnTo>
                        <a:pt x="139" y="564"/>
                      </a:lnTo>
                      <a:lnTo>
                        <a:pt x="153" y="568"/>
                      </a:lnTo>
                      <a:lnTo>
                        <a:pt x="158" y="568"/>
                      </a:lnTo>
                      <a:lnTo>
                        <a:pt x="171" y="564"/>
                      </a:lnTo>
                      <a:lnTo>
                        <a:pt x="181" y="552"/>
                      </a:lnTo>
                      <a:lnTo>
                        <a:pt x="184" y="539"/>
                      </a:lnTo>
                      <a:lnTo>
                        <a:pt x="184" y="331"/>
                      </a:lnTo>
                      <a:lnTo>
                        <a:pt x="184" y="168"/>
                      </a:lnTo>
                      <a:lnTo>
                        <a:pt x="185" y="163"/>
                      </a:lnTo>
                      <a:lnTo>
                        <a:pt x="189" y="161"/>
                      </a:lnTo>
                      <a:lnTo>
                        <a:pt x="193" y="163"/>
                      </a:lnTo>
                      <a:lnTo>
                        <a:pt x="195" y="168"/>
                      </a:lnTo>
                      <a:lnTo>
                        <a:pt x="195" y="320"/>
                      </a:lnTo>
                      <a:lnTo>
                        <a:pt x="197" y="327"/>
                      </a:lnTo>
                      <a:lnTo>
                        <a:pt x="203" y="334"/>
                      </a:lnTo>
                      <a:lnTo>
                        <a:pt x="212" y="336"/>
                      </a:lnTo>
                      <a:lnTo>
                        <a:pt x="221" y="334"/>
                      </a:lnTo>
                      <a:lnTo>
                        <a:pt x="227" y="327"/>
                      </a:lnTo>
                      <a:lnTo>
                        <a:pt x="228" y="320"/>
                      </a:lnTo>
                      <a:lnTo>
                        <a:pt x="228" y="140"/>
                      </a:lnTo>
                      <a:lnTo>
                        <a:pt x="227" y="130"/>
                      </a:lnTo>
                      <a:lnTo>
                        <a:pt x="221" y="122"/>
                      </a:lnTo>
                      <a:lnTo>
                        <a:pt x="212" y="120"/>
                      </a:lnTo>
                      <a:lnTo>
                        <a:pt x="17" y="120"/>
                      </a:lnTo>
                      <a:lnTo>
                        <a:pt x="8" y="122"/>
                      </a:lnTo>
                      <a:lnTo>
                        <a:pt x="2" y="130"/>
                      </a:lnTo>
                      <a:lnTo>
                        <a:pt x="0" y="140"/>
                      </a:lnTo>
                      <a:lnTo>
                        <a:pt x="0" y="320"/>
                      </a:lnTo>
                      <a:lnTo>
                        <a:pt x="2" y="327"/>
                      </a:lnTo>
                      <a:lnTo>
                        <a:pt x="8" y="334"/>
                      </a:lnTo>
                      <a:lnTo>
                        <a:pt x="17" y="336"/>
                      </a:lnTo>
                      <a:lnTo>
                        <a:pt x="26" y="334"/>
                      </a:lnTo>
                      <a:lnTo>
                        <a:pt x="32" y="327"/>
                      </a:lnTo>
                      <a:lnTo>
                        <a:pt x="34" y="320"/>
                      </a:lnTo>
                      <a:lnTo>
                        <a:pt x="34" y="168"/>
                      </a:lnTo>
                      <a:lnTo>
                        <a:pt x="36" y="163"/>
                      </a:lnTo>
                      <a:lnTo>
                        <a:pt x="42" y="161"/>
                      </a:lnTo>
                      <a:lnTo>
                        <a:pt x="44" y="163"/>
                      </a:lnTo>
                      <a:lnTo>
                        <a:pt x="46" y="168"/>
                      </a:lnTo>
                      <a:lnTo>
                        <a:pt x="46" y="331"/>
                      </a:lnTo>
                      <a:lnTo>
                        <a:pt x="46" y="539"/>
                      </a:lnTo>
                      <a:lnTo>
                        <a:pt x="48" y="552"/>
                      </a:lnTo>
                      <a:lnTo>
                        <a:pt x="58" y="564"/>
                      </a:lnTo>
                      <a:lnTo>
                        <a:pt x="71" y="568"/>
                      </a:lnTo>
                      <a:lnTo>
                        <a:pt x="78" y="568"/>
                      </a:lnTo>
                      <a:lnTo>
                        <a:pt x="91" y="564"/>
                      </a:lnTo>
                      <a:lnTo>
                        <a:pt x="100" y="552"/>
                      </a:lnTo>
                      <a:lnTo>
                        <a:pt x="104" y="539"/>
                      </a:lnTo>
                      <a:lnTo>
                        <a:pt x="104" y="342"/>
                      </a:lnTo>
                      <a:lnTo>
                        <a:pt x="106" y="334"/>
                      </a:lnTo>
                      <a:lnTo>
                        <a:pt x="115" y="331"/>
                      </a:lnTo>
                      <a:lnTo>
                        <a:pt x="123" y="334"/>
                      </a:lnTo>
                      <a:lnTo>
                        <a:pt x="127" y="342"/>
                      </a:lnTo>
                      <a:lnTo>
                        <a:pt x="127" y="539"/>
                      </a:lnTo>
                      <a:lnTo>
                        <a:pt x="64" y="52"/>
                      </a:lnTo>
                      <a:lnTo>
                        <a:pt x="67" y="34"/>
                      </a:lnTo>
                      <a:lnTo>
                        <a:pt x="76" y="19"/>
                      </a:lnTo>
                      <a:lnTo>
                        <a:pt x="89" y="7"/>
                      </a:lnTo>
                      <a:lnTo>
                        <a:pt x="106" y="0"/>
                      </a:lnTo>
                      <a:lnTo>
                        <a:pt x="123" y="0"/>
                      </a:lnTo>
                      <a:lnTo>
                        <a:pt x="139" y="7"/>
                      </a:lnTo>
                      <a:lnTo>
                        <a:pt x="155" y="19"/>
                      </a:lnTo>
                      <a:lnTo>
                        <a:pt x="161" y="34"/>
                      </a:lnTo>
                      <a:lnTo>
                        <a:pt x="165" y="52"/>
                      </a:lnTo>
                      <a:lnTo>
                        <a:pt x="161" y="72"/>
                      </a:lnTo>
                      <a:lnTo>
                        <a:pt x="155" y="89"/>
                      </a:lnTo>
                      <a:lnTo>
                        <a:pt x="139" y="100"/>
                      </a:lnTo>
                      <a:lnTo>
                        <a:pt x="123" y="106"/>
                      </a:lnTo>
                      <a:lnTo>
                        <a:pt x="106" y="106"/>
                      </a:lnTo>
                      <a:lnTo>
                        <a:pt x="89" y="100"/>
                      </a:lnTo>
                      <a:lnTo>
                        <a:pt x="76" y="89"/>
                      </a:lnTo>
                      <a:lnTo>
                        <a:pt x="67" y="72"/>
                      </a:lnTo>
                      <a:lnTo>
                        <a:pt x="64" y="52"/>
                      </a:lnTo>
                      <a:lnTo>
                        <a:pt x="127" y="539"/>
                      </a:lnTo>
                    </a:path>
                  </a:pathLst>
                </a:custGeom>
                <a:solidFill>
                  <a:srgbClr val="3366FF">
                    <a:alpha val="100000"/>
                  </a:srgbClr>
                </a:solidFill>
                <a:ln>
                  <a:noFill/>
                </a:ln>
              </p:spPr>
            </p:sp>
            <p:sp>
              <p:nvSpPr>
                <p:cNvPr id="1048631" name="Freeform 25"/>
                <p:cNvSpPr/>
                <p:nvPr/>
              </p:nvSpPr>
              <p:spPr bwMode="auto">
                <a:xfrm rot="0">
                  <a:off x="4633" y="1515"/>
                  <a:ext cx="229" cy="447"/>
                </a:xfrm>
                <a:custGeom>
                  <a:avLst/>
                  <a:gdLst>
                    <a:gd name="l" fmla="*/ 0 w 229"/>
                    <a:gd name="t" fmla="*/ 0 h 447"/>
                    <a:gd name="r" fmla="*/ 229 w 229"/>
                    <a:gd name="b" fmla="*/ 447 h 447"/>
                  </a:gdLst>
                  <a:ahLst/>
                  <a:rect l="l" t="t" r="r" b="b"/>
                  <a:pathLst>
                    <a:path w="229" h="447">
                      <a:moveTo>
                        <a:pt x="127" y="418"/>
                      </a:moveTo>
                      <a:lnTo>
                        <a:pt x="130" y="430"/>
                      </a:lnTo>
                      <a:lnTo>
                        <a:pt x="139" y="442"/>
                      </a:lnTo>
                      <a:lnTo>
                        <a:pt x="153" y="446"/>
                      </a:lnTo>
                      <a:lnTo>
                        <a:pt x="158" y="446"/>
                      </a:lnTo>
                      <a:lnTo>
                        <a:pt x="171" y="442"/>
                      </a:lnTo>
                      <a:lnTo>
                        <a:pt x="181" y="430"/>
                      </a:lnTo>
                      <a:lnTo>
                        <a:pt x="184" y="418"/>
                      </a:lnTo>
                      <a:lnTo>
                        <a:pt x="184" y="210"/>
                      </a:lnTo>
                      <a:lnTo>
                        <a:pt x="184" y="47"/>
                      </a:lnTo>
                      <a:lnTo>
                        <a:pt x="185" y="42"/>
                      </a:lnTo>
                      <a:lnTo>
                        <a:pt x="189" y="40"/>
                      </a:lnTo>
                      <a:lnTo>
                        <a:pt x="193" y="42"/>
                      </a:lnTo>
                      <a:lnTo>
                        <a:pt x="195" y="47"/>
                      </a:lnTo>
                      <a:lnTo>
                        <a:pt x="195" y="198"/>
                      </a:lnTo>
                      <a:lnTo>
                        <a:pt x="197" y="206"/>
                      </a:lnTo>
                      <a:lnTo>
                        <a:pt x="203" y="213"/>
                      </a:lnTo>
                      <a:lnTo>
                        <a:pt x="212" y="215"/>
                      </a:lnTo>
                      <a:lnTo>
                        <a:pt x="221" y="213"/>
                      </a:lnTo>
                      <a:lnTo>
                        <a:pt x="227" y="206"/>
                      </a:lnTo>
                      <a:lnTo>
                        <a:pt x="228" y="198"/>
                      </a:lnTo>
                      <a:lnTo>
                        <a:pt x="228" y="20"/>
                      </a:lnTo>
                      <a:lnTo>
                        <a:pt x="227" y="10"/>
                      </a:lnTo>
                      <a:lnTo>
                        <a:pt x="221" y="2"/>
                      </a:lnTo>
                      <a:lnTo>
                        <a:pt x="212" y="0"/>
                      </a:lnTo>
                      <a:lnTo>
                        <a:pt x="17" y="0"/>
                      </a:lnTo>
                      <a:lnTo>
                        <a:pt x="8" y="2"/>
                      </a:lnTo>
                      <a:lnTo>
                        <a:pt x="2" y="10"/>
                      </a:lnTo>
                      <a:lnTo>
                        <a:pt x="0" y="20"/>
                      </a:lnTo>
                      <a:lnTo>
                        <a:pt x="0" y="198"/>
                      </a:lnTo>
                      <a:lnTo>
                        <a:pt x="2" y="206"/>
                      </a:lnTo>
                      <a:lnTo>
                        <a:pt x="8" y="213"/>
                      </a:lnTo>
                      <a:lnTo>
                        <a:pt x="17" y="215"/>
                      </a:lnTo>
                      <a:lnTo>
                        <a:pt x="26" y="213"/>
                      </a:lnTo>
                      <a:lnTo>
                        <a:pt x="32" y="206"/>
                      </a:lnTo>
                      <a:lnTo>
                        <a:pt x="34" y="198"/>
                      </a:lnTo>
                      <a:lnTo>
                        <a:pt x="34" y="47"/>
                      </a:lnTo>
                      <a:lnTo>
                        <a:pt x="36" y="42"/>
                      </a:lnTo>
                      <a:lnTo>
                        <a:pt x="42" y="40"/>
                      </a:lnTo>
                      <a:lnTo>
                        <a:pt x="44" y="42"/>
                      </a:lnTo>
                      <a:lnTo>
                        <a:pt x="46" y="47"/>
                      </a:lnTo>
                      <a:lnTo>
                        <a:pt x="46" y="210"/>
                      </a:lnTo>
                      <a:lnTo>
                        <a:pt x="46" y="418"/>
                      </a:lnTo>
                      <a:lnTo>
                        <a:pt x="48" y="430"/>
                      </a:lnTo>
                      <a:lnTo>
                        <a:pt x="58" y="442"/>
                      </a:lnTo>
                      <a:lnTo>
                        <a:pt x="71" y="446"/>
                      </a:lnTo>
                      <a:lnTo>
                        <a:pt x="78" y="446"/>
                      </a:lnTo>
                      <a:lnTo>
                        <a:pt x="91" y="442"/>
                      </a:lnTo>
                      <a:lnTo>
                        <a:pt x="100" y="430"/>
                      </a:lnTo>
                      <a:lnTo>
                        <a:pt x="104" y="418"/>
                      </a:lnTo>
                      <a:lnTo>
                        <a:pt x="104" y="221"/>
                      </a:lnTo>
                      <a:lnTo>
                        <a:pt x="106" y="213"/>
                      </a:lnTo>
                      <a:lnTo>
                        <a:pt x="115" y="210"/>
                      </a:lnTo>
                      <a:lnTo>
                        <a:pt x="123" y="213"/>
                      </a:lnTo>
                      <a:lnTo>
                        <a:pt x="127" y="221"/>
                      </a:lnTo>
                      <a:lnTo>
                        <a:pt x="127" y="418"/>
                      </a:lnTo>
                    </a:path>
                  </a:pathLst>
                </a:custGeom>
                <a:noFill/>
                <a:ln>
                  <a:noFill/>
                </a:ln>
              </p:spPr>
            </p:sp>
            <p:sp>
              <p:nvSpPr>
                <p:cNvPr id="1048632" name="Freeform 26"/>
                <p:cNvSpPr/>
                <p:nvPr/>
              </p:nvSpPr>
              <p:spPr bwMode="auto">
                <a:xfrm rot="0">
                  <a:off x="4699" y="1393"/>
                  <a:ext cx="98" cy="100"/>
                </a:xfrm>
                <a:custGeom>
                  <a:avLst/>
                  <a:gdLst>
                    <a:gd name="l" fmla="*/ 0 w 98"/>
                    <a:gd name="t" fmla="*/ 0 h 100"/>
                    <a:gd name="r" fmla="*/ 98 w 98"/>
                    <a:gd name="b" fmla="*/ 100 h 100"/>
                  </a:gdLst>
                  <a:ahLst/>
                  <a:rect l="l" t="t" r="r" b="b"/>
                  <a:pathLst>
                    <a:path w="98" h="100">
                      <a:moveTo>
                        <a:pt x="0" y="49"/>
                      </a:moveTo>
                      <a:lnTo>
                        <a:pt x="3" y="31"/>
                      </a:lnTo>
                      <a:lnTo>
                        <a:pt x="12" y="18"/>
                      </a:lnTo>
                      <a:lnTo>
                        <a:pt x="24" y="6"/>
                      </a:lnTo>
                      <a:lnTo>
                        <a:pt x="41" y="0"/>
                      </a:lnTo>
                      <a:lnTo>
                        <a:pt x="56" y="0"/>
                      </a:lnTo>
                      <a:lnTo>
                        <a:pt x="72" y="6"/>
                      </a:lnTo>
                      <a:lnTo>
                        <a:pt x="87" y="18"/>
                      </a:lnTo>
                      <a:lnTo>
                        <a:pt x="93" y="31"/>
                      </a:lnTo>
                      <a:lnTo>
                        <a:pt x="97" y="49"/>
                      </a:lnTo>
                      <a:lnTo>
                        <a:pt x="93" y="68"/>
                      </a:lnTo>
                      <a:lnTo>
                        <a:pt x="87" y="83"/>
                      </a:lnTo>
                      <a:lnTo>
                        <a:pt x="72" y="93"/>
                      </a:lnTo>
                      <a:lnTo>
                        <a:pt x="56" y="99"/>
                      </a:lnTo>
                      <a:lnTo>
                        <a:pt x="41" y="99"/>
                      </a:lnTo>
                      <a:lnTo>
                        <a:pt x="24" y="93"/>
                      </a:lnTo>
                      <a:lnTo>
                        <a:pt x="12" y="83"/>
                      </a:lnTo>
                      <a:lnTo>
                        <a:pt x="3" y="68"/>
                      </a:lnTo>
                      <a:lnTo>
                        <a:pt x="0" y="49"/>
                      </a:lnTo>
                    </a:path>
                  </a:pathLst>
                </a:custGeom>
                <a:noFill/>
                <a:ln>
                  <a:noFill/>
                </a:ln>
              </p:spPr>
            </p:sp>
            <p:sp>
              <p:nvSpPr>
                <p:cNvPr id="1048633" name="Freeform 27"/>
                <p:cNvSpPr/>
                <p:nvPr/>
              </p:nvSpPr>
              <p:spPr bwMode="auto">
                <a:xfrm rot="0">
                  <a:off x="4921" y="1393"/>
                  <a:ext cx="229" cy="569"/>
                </a:xfrm>
                <a:custGeom>
                  <a:avLst/>
                  <a:gdLst>
                    <a:gd name="l" fmla="*/ 0 w 229"/>
                    <a:gd name="t" fmla="*/ 0 h 569"/>
                    <a:gd name="r" fmla="*/ 229 w 229"/>
                    <a:gd name="b" fmla="*/ 569 h 569"/>
                  </a:gdLst>
                  <a:ahLst/>
                  <a:rect l="l" t="t" r="r" b="b"/>
                  <a:pathLst>
                    <a:path w="229" h="569">
                      <a:moveTo>
                        <a:pt x="127" y="539"/>
                      </a:moveTo>
                      <a:lnTo>
                        <a:pt x="130" y="552"/>
                      </a:lnTo>
                      <a:lnTo>
                        <a:pt x="139" y="564"/>
                      </a:lnTo>
                      <a:lnTo>
                        <a:pt x="153" y="568"/>
                      </a:lnTo>
                      <a:lnTo>
                        <a:pt x="157" y="568"/>
                      </a:lnTo>
                      <a:lnTo>
                        <a:pt x="171" y="564"/>
                      </a:lnTo>
                      <a:lnTo>
                        <a:pt x="181" y="552"/>
                      </a:lnTo>
                      <a:lnTo>
                        <a:pt x="184" y="539"/>
                      </a:lnTo>
                      <a:lnTo>
                        <a:pt x="184" y="331"/>
                      </a:lnTo>
                      <a:lnTo>
                        <a:pt x="184" y="168"/>
                      </a:lnTo>
                      <a:lnTo>
                        <a:pt x="185" y="163"/>
                      </a:lnTo>
                      <a:lnTo>
                        <a:pt x="189" y="161"/>
                      </a:lnTo>
                      <a:lnTo>
                        <a:pt x="193" y="163"/>
                      </a:lnTo>
                      <a:lnTo>
                        <a:pt x="195" y="168"/>
                      </a:lnTo>
                      <a:lnTo>
                        <a:pt x="195" y="320"/>
                      </a:lnTo>
                      <a:lnTo>
                        <a:pt x="197" y="327"/>
                      </a:lnTo>
                      <a:lnTo>
                        <a:pt x="203" y="334"/>
                      </a:lnTo>
                      <a:lnTo>
                        <a:pt x="212" y="336"/>
                      </a:lnTo>
                      <a:lnTo>
                        <a:pt x="221" y="334"/>
                      </a:lnTo>
                      <a:lnTo>
                        <a:pt x="227" y="327"/>
                      </a:lnTo>
                      <a:lnTo>
                        <a:pt x="228" y="320"/>
                      </a:lnTo>
                      <a:lnTo>
                        <a:pt x="228" y="140"/>
                      </a:lnTo>
                      <a:lnTo>
                        <a:pt x="227" y="130"/>
                      </a:lnTo>
                      <a:lnTo>
                        <a:pt x="221" y="122"/>
                      </a:lnTo>
                      <a:lnTo>
                        <a:pt x="212" y="120"/>
                      </a:lnTo>
                      <a:lnTo>
                        <a:pt x="17" y="120"/>
                      </a:lnTo>
                      <a:lnTo>
                        <a:pt x="8" y="122"/>
                      </a:lnTo>
                      <a:lnTo>
                        <a:pt x="2" y="130"/>
                      </a:lnTo>
                      <a:lnTo>
                        <a:pt x="0" y="140"/>
                      </a:lnTo>
                      <a:lnTo>
                        <a:pt x="0" y="320"/>
                      </a:lnTo>
                      <a:lnTo>
                        <a:pt x="2" y="327"/>
                      </a:lnTo>
                      <a:lnTo>
                        <a:pt x="8" y="334"/>
                      </a:lnTo>
                      <a:lnTo>
                        <a:pt x="17" y="336"/>
                      </a:lnTo>
                      <a:lnTo>
                        <a:pt x="26" y="334"/>
                      </a:lnTo>
                      <a:lnTo>
                        <a:pt x="32" y="327"/>
                      </a:lnTo>
                      <a:lnTo>
                        <a:pt x="34" y="320"/>
                      </a:lnTo>
                      <a:lnTo>
                        <a:pt x="34" y="168"/>
                      </a:lnTo>
                      <a:lnTo>
                        <a:pt x="36" y="163"/>
                      </a:lnTo>
                      <a:lnTo>
                        <a:pt x="42" y="161"/>
                      </a:lnTo>
                      <a:lnTo>
                        <a:pt x="44" y="163"/>
                      </a:lnTo>
                      <a:lnTo>
                        <a:pt x="46" y="168"/>
                      </a:lnTo>
                      <a:lnTo>
                        <a:pt x="46" y="331"/>
                      </a:lnTo>
                      <a:lnTo>
                        <a:pt x="46" y="539"/>
                      </a:lnTo>
                      <a:lnTo>
                        <a:pt x="48" y="552"/>
                      </a:lnTo>
                      <a:lnTo>
                        <a:pt x="58" y="564"/>
                      </a:lnTo>
                      <a:lnTo>
                        <a:pt x="71" y="568"/>
                      </a:lnTo>
                      <a:lnTo>
                        <a:pt x="78" y="568"/>
                      </a:lnTo>
                      <a:lnTo>
                        <a:pt x="91" y="564"/>
                      </a:lnTo>
                      <a:lnTo>
                        <a:pt x="100" y="552"/>
                      </a:lnTo>
                      <a:lnTo>
                        <a:pt x="104" y="539"/>
                      </a:lnTo>
                      <a:lnTo>
                        <a:pt x="104" y="342"/>
                      </a:lnTo>
                      <a:lnTo>
                        <a:pt x="106" y="334"/>
                      </a:lnTo>
                      <a:lnTo>
                        <a:pt x="115" y="331"/>
                      </a:lnTo>
                      <a:lnTo>
                        <a:pt x="123" y="334"/>
                      </a:lnTo>
                      <a:lnTo>
                        <a:pt x="127" y="342"/>
                      </a:lnTo>
                      <a:lnTo>
                        <a:pt x="127" y="539"/>
                      </a:lnTo>
                      <a:lnTo>
                        <a:pt x="64" y="52"/>
                      </a:lnTo>
                      <a:lnTo>
                        <a:pt x="67" y="34"/>
                      </a:lnTo>
                      <a:lnTo>
                        <a:pt x="76" y="19"/>
                      </a:lnTo>
                      <a:lnTo>
                        <a:pt x="89" y="7"/>
                      </a:lnTo>
                      <a:lnTo>
                        <a:pt x="106" y="0"/>
                      </a:lnTo>
                      <a:lnTo>
                        <a:pt x="123" y="0"/>
                      </a:lnTo>
                      <a:lnTo>
                        <a:pt x="139" y="7"/>
                      </a:lnTo>
                      <a:lnTo>
                        <a:pt x="155" y="19"/>
                      </a:lnTo>
                      <a:lnTo>
                        <a:pt x="161" y="34"/>
                      </a:lnTo>
                      <a:lnTo>
                        <a:pt x="165" y="52"/>
                      </a:lnTo>
                      <a:lnTo>
                        <a:pt x="161" y="72"/>
                      </a:lnTo>
                      <a:lnTo>
                        <a:pt x="155" y="89"/>
                      </a:lnTo>
                      <a:lnTo>
                        <a:pt x="139" y="100"/>
                      </a:lnTo>
                      <a:lnTo>
                        <a:pt x="123" y="106"/>
                      </a:lnTo>
                      <a:lnTo>
                        <a:pt x="106" y="106"/>
                      </a:lnTo>
                      <a:lnTo>
                        <a:pt x="89" y="100"/>
                      </a:lnTo>
                      <a:lnTo>
                        <a:pt x="76" y="89"/>
                      </a:lnTo>
                      <a:lnTo>
                        <a:pt x="67" y="72"/>
                      </a:lnTo>
                      <a:lnTo>
                        <a:pt x="64" y="52"/>
                      </a:lnTo>
                      <a:lnTo>
                        <a:pt x="127" y="539"/>
                      </a:lnTo>
                    </a:path>
                  </a:pathLst>
                </a:custGeom>
                <a:solidFill>
                  <a:srgbClr val="00FFFF">
                    <a:alpha val="100000"/>
                  </a:srgbClr>
                </a:solidFill>
                <a:ln>
                  <a:noFill/>
                </a:ln>
              </p:spPr>
            </p:sp>
            <p:sp>
              <p:nvSpPr>
                <p:cNvPr id="1048634" name="Freeform 28"/>
                <p:cNvSpPr/>
                <p:nvPr/>
              </p:nvSpPr>
              <p:spPr bwMode="auto">
                <a:xfrm rot="0">
                  <a:off x="4921" y="1515"/>
                  <a:ext cx="229" cy="447"/>
                </a:xfrm>
                <a:custGeom>
                  <a:avLst/>
                  <a:gdLst>
                    <a:gd name="l" fmla="*/ 0 w 229"/>
                    <a:gd name="t" fmla="*/ 0 h 447"/>
                    <a:gd name="r" fmla="*/ 229 w 229"/>
                    <a:gd name="b" fmla="*/ 447 h 447"/>
                  </a:gdLst>
                  <a:ahLst/>
                  <a:rect l="l" t="t" r="r" b="b"/>
                  <a:pathLst>
                    <a:path w="229" h="447">
                      <a:moveTo>
                        <a:pt x="127" y="418"/>
                      </a:moveTo>
                      <a:lnTo>
                        <a:pt x="130" y="430"/>
                      </a:lnTo>
                      <a:lnTo>
                        <a:pt x="139" y="442"/>
                      </a:lnTo>
                      <a:lnTo>
                        <a:pt x="153" y="446"/>
                      </a:lnTo>
                      <a:lnTo>
                        <a:pt x="157" y="446"/>
                      </a:lnTo>
                      <a:lnTo>
                        <a:pt x="171" y="442"/>
                      </a:lnTo>
                      <a:lnTo>
                        <a:pt x="181" y="430"/>
                      </a:lnTo>
                      <a:lnTo>
                        <a:pt x="184" y="418"/>
                      </a:lnTo>
                      <a:lnTo>
                        <a:pt x="184" y="210"/>
                      </a:lnTo>
                      <a:lnTo>
                        <a:pt x="184" y="47"/>
                      </a:lnTo>
                      <a:lnTo>
                        <a:pt x="185" y="42"/>
                      </a:lnTo>
                      <a:lnTo>
                        <a:pt x="189" y="40"/>
                      </a:lnTo>
                      <a:lnTo>
                        <a:pt x="193" y="42"/>
                      </a:lnTo>
                      <a:lnTo>
                        <a:pt x="195" y="47"/>
                      </a:lnTo>
                      <a:lnTo>
                        <a:pt x="195" y="198"/>
                      </a:lnTo>
                      <a:lnTo>
                        <a:pt x="197" y="206"/>
                      </a:lnTo>
                      <a:lnTo>
                        <a:pt x="203" y="213"/>
                      </a:lnTo>
                      <a:lnTo>
                        <a:pt x="212" y="215"/>
                      </a:lnTo>
                      <a:lnTo>
                        <a:pt x="221" y="213"/>
                      </a:lnTo>
                      <a:lnTo>
                        <a:pt x="227" y="206"/>
                      </a:lnTo>
                      <a:lnTo>
                        <a:pt x="228" y="198"/>
                      </a:lnTo>
                      <a:lnTo>
                        <a:pt x="228" y="20"/>
                      </a:lnTo>
                      <a:lnTo>
                        <a:pt x="227" y="10"/>
                      </a:lnTo>
                      <a:lnTo>
                        <a:pt x="221" y="2"/>
                      </a:lnTo>
                      <a:lnTo>
                        <a:pt x="212" y="0"/>
                      </a:lnTo>
                      <a:lnTo>
                        <a:pt x="17" y="0"/>
                      </a:lnTo>
                      <a:lnTo>
                        <a:pt x="8" y="2"/>
                      </a:lnTo>
                      <a:lnTo>
                        <a:pt x="2" y="10"/>
                      </a:lnTo>
                      <a:lnTo>
                        <a:pt x="0" y="20"/>
                      </a:lnTo>
                      <a:lnTo>
                        <a:pt x="0" y="198"/>
                      </a:lnTo>
                      <a:lnTo>
                        <a:pt x="2" y="206"/>
                      </a:lnTo>
                      <a:lnTo>
                        <a:pt x="8" y="213"/>
                      </a:lnTo>
                      <a:lnTo>
                        <a:pt x="17" y="215"/>
                      </a:lnTo>
                      <a:lnTo>
                        <a:pt x="26" y="213"/>
                      </a:lnTo>
                      <a:lnTo>
                        <a:pt x="32" y="206"/>
                      </a:lnTo>
                      <a:lnTo>
                        <a:pt x="34" y="198"/>
                      </a:lnTo>
                      <a:lnTo>
                        <a:pt x="34" y="47"/>
                      </a:lnTo>
                      <a:lnTo>
                        <a:pt x="36" y="42"/>
                      </a:lnTo>
                      <a:lnTo>
                        <a:pt x="42" y="40"/>
                      </a:lnTo>
                      <a:lnTo>
                        <a:pt x="44" y="42"/>
                      </a:lnTo>
                      <a:lnTo>
                        <a:pt x="46" y="47"/>
                      </a:lnTo>
                      <a:lnTo>
                        <a:pt x="46" y="210"/>
                      </a:lnTo>
                      <a:lnTo>
                        <a:pt x="46" y="418"/>
                      </a:lnTo>
                      <a:lnTo>
                        <a:pt x="48" y="430"/>
                      </a:lnTo>
                      <a:lnTo>
                        <a:pt x="58" y="442"/>
                      </a:lnTo>
                      <a:lnTo>
                        <a:pt x="71" y="446"/>
                      </a:lnTo>
                      <a:lnTo>
                        <a:pt x="78" y="446"/>
                      </a:lnTo>
                      <a:lnTo>
                        <a:pt x="91" y="442"/>
                      </a:lnTo>
                      <a:lnTo>
                        <a:pt x="100" y="430"/>
                      </a:lnTo>
                      <a:lnTo>
                        <a:pt x="104" y="418"/>
                      </a:lnTo>
                      <a:lnTo>
                        <a:pt x="104" y="221"/>
                      </a:lnTo>
                      <a:lnTo>
                        <a:pt x="106" y="213"/>
                      </a:lnTo>
                      <a:lnTo>
                        <a:pt x="115" y="210"/>
                      </a:lnTo>
                      <a:lnTo>
                        <a:pt x="123" y="213"/>
                      </a:lnTo>
                      <a:lnTo>
                        <a:pt x="127" y="221"/>
                      </a:lnTo>
                      <a:lnTo>
                        <a:pt x="127" y="418"/>
                      </a:lnTo>
                    </a:path>
                  </a:pathLst>
                </a:custGeom>
                <a:solidFill>
                  <a:schemeClr val="lt2">
                    <a:alpha val="100000"/>
                  </a:schemeClr>
                </a:solidFill>
                <a:ln>
                  <a:noFill/>
                </a:ln>
              </p:spPr>
            </p:sp>
            <p:sp>
              <p:nvSpPr>
                <p:cNvPr id="1048635" name="Freeform 29"/>
                <p:cNvSpPr/>
                <p:nvPr/>
              </p:nvSpPr>
              <p:spPr bwMode="auto">
                <a:xfrm rot="0">
                  <a:off x="4992" y="1393"/>
                  <a:ext cx="93" cy="95"/>
                </a:xfrm>
                <a:custGeom>
                  <a:avLst/>
                  <a:gdLst>
                    <a:gd name="l" fmla="*/ 0 w 98"/>
                    <a:gd name="t" fmla="*/ 0 h 100"/>
                    <a:gd name="r" fmla="*/ 98 w 98"/>
                    <a:gd name="b" fmla="*/ 100 h 100"/>
                  </a:gdLst>
                  <a:ahLst/>
                  <a:rect l="l" t="t" r="r" b="b"/>
                  <a:pathLst>
                    <a:path w="98" h="100">
                      <a:moveTo>
                        <a:pt x="0" y="49"/>
                      </a:moveTo>
                      <a:lnTo>
                        <a:pt x="3" y="31"/>
                      </a:lnTo>
                      <a:lnTo>
                        <a:pt x="12" y="18"/>
                      </a:lnTo>
                      <a:lnTo>
                        <a:pt x="24" y="6"/>
                      </a:lnTo>
                      <a:lnTo>
                        <a:pt x="41" y="0"/>
                      </a:lnTo>
                      <a:lnTo>
                        <a:pt x="56" y="0"/>
                      </a:lnTo>
                      <a:lnTo>
                        <a:pt x="72" y="6"/>
                      </a:lnTo>
                      <a:lnTo>
                        <a:pt x="87" y="18"/>
                      </a:lnTo>
                      <a:lnTo>
                        <a:pt x="93" y="31"/>
                      </a:lnTo>
                      <a:lnTo>
                        <a:pt x="97" y="49"/>
                      </a:lnTo>
                      <a:lnTo>
                        <a:pt x="93" y="68"/>
                      </a:lnTo>
                      <a:lnTo>
                        <a:pt x="87" y="83"/>
                      </a:lnTo>
                      <a:lnTo>
                        <a:pt x="72" y="93"/>
                      </a:lnTo>
                      <a:lnTo>
                        <a:pt x="56" y="99"/>
                      </a:lnTo>
                      <a:lnTo>
                        <a:pt x="41" y="99"/>
                      </a:lnTo>
                      <a:lnTo>
                        <a:pt x="24" y="93"/>
                      </a:lnTo>
                      <a:lnTo>
                        <a:pt x="12" y="83"/>
                      </a:lnTo>
                      <a:lnTo>
                        <a:pt x="3" y="68"/>
                      </a:lnTo>
                      <a:lnTo>
                        <a:pt x="0" y="49"/>
                      </a:lnTo>
                    </a:path>
                  </a:pathLst>
                </a:custGeom>
                <a:solidFill>
                  <a:schemeClr val="lt2">
                    <a:alpha val="100000"/>
                  </a:schemeClr>
                </a:solidFill>
                <a:ln>
                  <a:noFill/>
                </a:ln>
              </p:spPr>
            </p:sp>
          </p:grpSp>
          <p:grpSp>
            <p:nvGrpSpPr>
              <p:cNvPr id="79" name=""/>
              <p:cNvGrpSpPr/>
              <p:nvPr/>
            </p:nvGrpSpPr>
            <p:grpSpPr>
              <a:xfrm rot="0">
                <a:off x="2784" y="2160"/>
                <a:ext cx="2245" cy="569"/>
                <a:chOff x="2905" y="1393"/>
                <a:chExt cx="2245" cy="569"/>
              </a:xfrm>
            </p:grpSpPr>
            <p:sp>
              <p:nvSpPr>
                <p:cNvPr id="1048636" name="Freeform 31"/>
                <p:cNvSpPr/>
                <p:nvPr/>
              </p:nvSpPr>
              <p:spPr bwMode="auto">
                <a:xfrm rot="0">
                  <a:off x="3769" y="1393"/>
                  <a:ext cx="230" cy="569"/>
                </a:xfrm>
                <a:custGeom>
                  <a:avLst/>
                  <a:gdLst>
                    <a:gd name="l" fmla="*/ 0 w 230"/>
                    <a:gd name="t" fmla="*/ 0 h 569"/>
                    <a:gd name="r" fmla="*/ 230 w 230"/>
                    <a:gd name="b" fmla="*/ 569 h 569"/>
                  </a:gdLst>
                  <a:ahLst/>
                  <a:rect l="l" t="t" r="r" b="b"/>
                  <a:pathLst>
                    <a:path w="230" h="569">
                      <a:moveTo>
                        <a:pt x="127" y="539"/>
                      </a:moveTo>
                      <a:lnTo>
                        <a:pt x="130" y="552"/>
                      </a:lnTo>
                      <a:lnTo>
                        <a:pt x="139" y="564"/>
                      </a:lnTo>
                      <a:lnTo>
                        <a:pt x="153" y="568"/>
                      </a:lnTo>
                      <a:lnTo>
                        <a:pt x="158" y="568"/>
                      </a:lnTo>
                      <a:lnTo>
                        <a:pt x="171" y="564"/>
                      </a:lnTo>
                      <a:lnTo>
                        <a:pt x="181" y="552"/>
                      </a:lnTo>
                      <a:lnTo>
                        <a:pt x="184" y="539"/>
                      </a:lnTo>
                      <a:lnTo>
                        <a:pt x="184" y="331"/>
                      </a:lnTo>
                      <a:lnTo>
                        <a:pt x="184" y="168"/>
                      </a:lnTo>
                      <a:lnTo>
                        <a:pt x="186" y="163"/>
                      </a:lnTo>
                      <a:lnTo>
                        <a:pt x="189" y="161"/>
                      </a:lnTo>
                      <a:lnTo>
                        <a:pt x="193" y="163"/>
                      </a:lnTo>
                      <a:lnTo>
                        <a:pt x="195" y="168"/>
                      </a:lnTo>
                      <a:lnTo>
                        <a:pt x="195" y="320"/>
                      </a:lnTo>
                      <a:lnTo>
                        <a:pt x="197" y="327"/>
                      </a:lnTo>
                      <a:lnTo>
                        <a:pt x="203" y="334"/>
                      </a:lnTo>
                      <a:lnTo>
                        <a:pt x="212" y="336"/>
                      </a:lnTo>
                      <a:lnTo>
                        <a:pt x="221" y="334"/>
                      </a:lnTo>
                      <a:lnTo>
                        <a:pt x="227" y="327"/>
                      </a:lnTo>
                      <a:lnTo>
                        <a:pt x="229" y="320"/>
                      </a:lnTo>
                      <a:lnTo>
                        <a:pt x="229" y="140"/>
                      </a:lnTo>
                      <a:lnTo>
                        <a:pt x="227" y="130"/>
                      </a:lnTo>
                      <a:lnTo>
                        <a:pt x="221" y="122"/>
                      </a:lnTo>
                      <a:lnTo>
                        <a:pt x="212" y="120"/>
                      </a:lnTo>
                      <a:lnTo>
                        <a:pt x="17" y="120"/>
                      </a:lnTo>
                      <a:lnTo>
                        <a:pt x="8" y="122"/>
                      </a:lnTo>
                      <a:lnTo>
                        <a:pt x="2" y="130"/>
                      </a:lnTo>
                      <a:lnTo>
                        <a:pt x="0" y="140"/>
                      </a:lnTo>
                      <a:lnTo>
                        <a:pt x="0" y="320"/>
                      </a:lnTo>
                      <a:lnTo>
                        <a:pt x="2" y="327"/>
                      </a:lnTo>
                      <a:lnTo>
                        <a:pt x="8" y="334"/>
                      </a:lnTo>
                      <a:lnTo>
                        <a:pt x="17" y="336"/>
                      </a:lnTo>
                      <a:lnTo>
                        <a:pt x="26" y="334"/>
                      </a:lnTo>
                      <a:lnTo>
                        <a:pt x="32" y="327"/>
                      </a:lnTo>
                      <a:lnTo>
                        <a:pt x="34" y="320"/>
                      </a:lnTo>
                      <a:lnTo>
                        <a:pt x="34" y="168"/>
                      </a:lnTo>
                      <a:lnTo>
                        <a:pt x="36" y="163"/>
                      </a:lnTo>
                      <a:lnTo>
                        <a:pt x="42" y="161"/>
                      </a:lnTo>
                      <a:lnTo>
                        <a:pt x="44" y="163"/>
                      </a:lnTo>
                      <a:lnTo>
                        <a:pt x="46" y="168"/>
                      </a:lnTo>
                      <a:lnTo>
                        <a:pt x="46" y="331"/>
                      </a:lnTo>
                      <a:lnTo>
                        <a:pt x="46" y="539"/>
                      </a:lnTo>
                      <a:lnTo>
                        <a:pt x="48" y="552"/>
                      </a:lnTo>
                      <a:lnTo>
                        <a:pt x="58" y="564"/>
                      </a:lnTo>
                      <a:lnTo>
                        <a:pt x="71" y="568"/>
                      </a:lnTo>
                      <a:lnTo>
                        <a:pt x="78" y="568"/>
                      </a:lnTo>
                      <a:lnTo>
                        <a:pt x="91" y="564"/>
                      </a:lnTo>
                      <a:lnTo>
                        <a:pt x="100" y="552"/>
                      </a:lnTo>
                      <a:lnTo>
                        <a:pt x="104" y="539"/>
                      </a:lnTo>
                      <a:lnTo>
                        <a:pt x="104" y="342"/>
                      </a:lnTo>
                      <a:lnTo>
                        <a:pt x="106" y="334"/>
                      </a:lnTo>
                      <a:lnTo>
                        <a:pt x="115" y="331"/>
                      </a:lnTo>
                      <a:lnTo>
                        <a:pt x="123" y="334"/>
                      </a:lnTo>
                      <a:lnTo>
                        <a:pt x="127" y="342"/>
                      </a:lnTo>
                      <a:lnTo>
                        <a:pt x="127" y="539"/>
                      </a:lnTo>
                      <a:lnTo>
                        <a:pt x="64" y="52"/>
                      </a:lnTo>
                      <a:lnTo>
                        <a:pt x="67" y="34"/>
                      </a:lnTo>
                      <a:lnTo>
                        <a:pt x="76" y="19"/>
                      </a:lnTo>
                      <a:lnTo>
                        <a:pt x="90" y="7"/>
                      </a:lnTo>
                      <a:lnTo>
                        <a:pt x="106" y="0"/>
                      </a:lnTo>
                      <a:lnTo>
                        <a:pt x="123" y="0"/>
                      </a:lnTo>
                      <a:lnTo>
                        <a:pt x="139" y="7"/>
                      </a:lnTo>
                      <a:lnTo>
                        <a:pt x="155" y="19"/>
                      </a:lnTo>
                      <a:lnTo>
                        <a:pt x="161" y="34"/>
                      </a:lnTo>
                      <a:lnTo>
                        <a:pt x="165" y="52"/>
                      </a:lnTo>
                      <a:lnTo>
                        <a:pt x="161" y="72"/>
                      </a:lnTo>
                      <a:lnTo>
                        <a:pt x="155" y="89"/>
                      </a:lnTo>
                      <a:lnTo>
                        <a:pt x="139" y="100"/>
                      </a:lnTo>
                      <a:lnTo>
                        <a:pt x="123" y="106"/>
                      </a:lnTo>
                      <a:lnTo>
                        <a:pt x="106" y="106"/>
                      </a:lnTo>
                      <a:lnTo>
                        <a:pt x="90" y="100"/>
                      </a:lnTo>
                      <a:lnTo>
                        <a:pt x="76" y="89"/>
                      </a:lnTo>
                      <a:lnTo>
                        <a:pt x="67" y="72"/>
                      </a:lnTo>
                      <a:lnTo>
                        <a:pt x="64" y="52"/>
                      </a:lnTo>
                      <a:lnTo>
                        <a:pt x="127" y="539"/>
                      </a:lnTo>
                    </a:path>
                  </a:pathLst>
                </a:custGeom>
                <a:solidFill>
                  <a:srgbClr val="3366FF">
                    <a:alpha val="100000"/>
                  </a:srgbClr>
                </a:solidFill>
                <a:ln>
                  <a:noFill/>
                </a:ln>
              </p:spPr>
            </p:sp>
            <p:sp>
              <p:nvSpPr>
                <p:cNvPr id="1048637" name="Freeform 32"/>
                <p:cNvSpPr/>
                <p:nvPr/>
              </p:nvSpPr>
              <p:spPr bwMode="auto">
                <a:xfrm rot="0">
                  <a:off x="3769" y="1515"/>
                  <a:ext cx="230" cy="447"/>
                </a:xfrm>
                <a:custGeom>
                  <a:avLst/>
                  <a:gdLst>
                    <a:gd name="l" fmla="*/ 0 w 230"/>
                    <a:gd name="t" fmla="*/ 0 h 447"/>
                    <a:gd name="r" fmla="*/ 230 w 230"/>
                    <a:gd name="b" fmla="*/ 447 h 447"/>
                  </a:gdLst>
                  <a:ahLst/>
                  <a:rect l="l" t="t" r="r" b="b"/>
                  <a:pathLst>
                    <a:path w="230" h="447">
                      <a:moveTo>
                        <a:pt x="127" y="418"/>
                      </a:moveTo>
                      <a:lnTo>
                        <a:pt x="130" y="430"/>
                      </a:lnTo>
                      <a:lnTo>
                        <a:pt x="139" y="442"/>
                      </a:lnTo>
                      <a:lnTo>
                        <a:pt x="153" y="446"/>
                      </a:lnTo>
                      <a:lnTo>
                        <a:pt x="158" y="446"/>
                      </a:lnTo>
                      <a:lnTo>
                        <a:pt x="171" y="442"/>
                      </a:lnTo>
                      <a:lnTo>
                        <a:pt x="181" y="430"/>
                      </a:lnTo>
                      <a:lnTo>
                        <a:pt x="184" y="418"/>
                      </a:lnTo>
                      <a:lnTo>
                        <a:pt x="184" y="210"/>
                      </a:lnTo>
                      <a:lnTo>
                        <a:pt x="184" y="47"/>
                      </a:lnTo>
                      <a:lnTo>
                        <a:pt x="186" y="42"/>
                      </a:lnTo>
                      <a:lnTo>
                        <a:pt x="189" y="40"/>
                      </a:lnTo>
                      <a:lnTo>
                        <a:pt x="193" y="42"/>
                      </a:lnTo>
                      <a:lnTo>
                        <a:pt x="195" y="47"/>
                      </a:lnTo>
                      <a:lnTo>
                        <a:pt x="195" y="198"/>
                      </a:lnTo>
                      <a:lnTo>
                        <a:pt x="197" y="206"/>
                      </a:lnTo>
                      <a:lnTo>
                        <a:pt x="203" y="213"/>
                      </a:lnTo>
                      <a:lnTo>
                        <a:pt x="212" y="215"/>
                      </a:lnTo>
                      <a:lnTo>
                        <a:pt x="221" y="213"/>
                      </a:lnTo>
                      <a:lnTo>
                        <a:pt x="227" y="206"/>
                      </a:lnTo>
                      <a:lnTo>
                        <a:pt x="229" y="198"/>
                      </a:lnTo>
                      <a:lnTo>
                        <a:pt x="229" y="20"/>
                      </a:lnTo>
                      <a:lnTo>
                        <a:pt x="227" y="10"/>
                      </a:lnTo>
                      <a:lnTo>
                        <a:pt x="221" y="2"/>
                      </a:lnTo>
                      <a:lnTo>
                        <a:pt x="212" y="0"/>
                      </a:lnTo>
                      <a:lnTo>
                        <a:pt x="17" y="0"/>
                      </a:lnTo>
                      <a:lnTo>
                        <a:pt x="8" y="2"/>
                      </a:lnTo>
                      <a:lnTo>
                        <a:pt x="2" y="10"/>
                      </a:lnTo>
                      <a:lnTo>
                        <a:pt x="0" y="20"/>
                      </a:lnTo>
                      <a:lnTo>
                        <a:pt x="0" y="198"/>
                      </a:lnTo>
                      <a:lnTo>
                        <a:pt x="2" y="206"/>
                      </a:lnTo>
                      <a:lnTo>
                        <a:pt x="8" y="213"/>
                      </a:lnTo>
                      <a:lnTo>
                        <a:pt x="17" y="215"/>
                      </a:lnTo>
                      <a:lnTo>
                        <a:pt x="26" y="213"/>
                      </a:lnTo>
                      <a:lnTo>
                        <a:pt x="32" y="206"/>
                      </a:lnTo>
                      <a:lnTo>
                        <a:pt x="34" y="198"/>
                      </a:lnTo>
                      <a:lnTo>
                        <a:pt x="34" y="47"/>
                      </a:lnTo>
                      <a:lnTo>
                        <a:pt x="36" y="42"/>
                      </a:lnTo>
                      <a:lnTo>
                        <a:pt x="42" y="40"/>
                      </a:lnTo>
                      <a:lnTo>
                        <a:pt x="44" y="42"/>
                      </a:lnTo>
                      <a:lnTo>
                        <a:pt x="46" y="47"/>
                      </a:lnTo>
                      <a:lnTo>
                        <a:pt x="46" y="210"/>
                      </a:lnTo>
                      <a:lnTo>
                        <a:pt x="46" y="418"/>
                      </a:lnTo>
                      <a:lnTo>
                        <a:pt x="48" y="430"/>
                      </a:lnTo>
                      <a:lnTo>
                        <a:pt x="58" y="442"/>
                      </a:lnTo>
                      <a:lnTo>
                        <a:pt x="71" y="446"/>
                      </a:lnTo>
                      <a:lnTo>
                        <a:pt x="78" y="446"/>
                      </a:lnTo>
                      <a:lnTo>
                        <a:pt x="91" y="442"/>
                      </a:lnTo>
                      <a:lnTo>
                        <a:pt x="100" y="430"/>
                      </a:lnTo>
                      <a:lnTo>
                        <a:pt x="104" y="418"/>
                      </a:lnTo>
                      <a:lnTo>
                        <a:pt x="104" y="221"/>
                      </a:lnTo>
                      <a:lnTo>
                        <a:pt x="106" y="213"/>
                      </a:lnTo>
                      <a:lnTo>
                        <a:pt x="115" y="210"/>
                      </a:lnTo>
                      <a:lnTo>
                        <a:pt x="123" y="213"/>
                      </a:lnTo>
                      <a:lnTo>
                        <a:pt x="127" y="221"/>
                      </a:lnTo>
                      <a:lnTo>
                        <a:pt x="127" y="418"/>
                      </a:lnTo>
                    </a:path>
                  </a:pathLst>
                </a:custGeom>
                <a:solidFill>
                  <a:srgbClr val="3366FF">
                    <a:alpha val="100000"/>
                  </a:srgbClr>
                </a:solidFill>
                <a:ln>
                  <a:noFill/>
                </a:ln>
              </p:spPr>
            </p:sp>
            <p:sp>
              <p:nvSpPr>
                <p:cNvPr id="1048638" name="Freeform 33"/>
                <p:cNvSpPr/>
                <p:nvPr/>
              </p:nvSpPr>
              <p:spPr bwMode="auto">
                <a:xfrm rot="0">
                  <a:off x="3835" y="1393"/>
                  <a:ext cx="98" cy="100"/>
                </a:xfrm>
                <a:custGeom>
                  <a:avLst/>
                  <a:gdLst>
                    <a:gd name="l" fmla="*/ 0 w 98"/>
                    <a:gd name="t" fmla="*/ 0 h 100"/>
                    <a:gd name="r" fmla="*/ 98 w 98"/>
                    <a:gd name="b" fmla="*/ 100 h 100"/>
                  </a:gdLst>
                  <a:ahLst/>
                  <a:rect l="l" t="t" r="r" b="b"/>
                  <a:pathLst>
                    <a:path w="98" h="100">
                      <a:moveTo>
                        <a:pt x="0" y="49"/>
                      </a:moveTo>
                      <a:lnTo>
                        <a:pt x="3" y="31"/>
                      </a:lnTo>
                      <a:lnTo>
                        <a:pt x="12" y="18"/>
                      </a:lnTo>
                      <a:lnTo>
                        <a:pt x="25" y="6"/>
                      </a:lnTo>
                      <a:lnTo>
                        <a:pt x="41" y="0"/>
                      </a:lnTo>
                      <a:lnTo>
                        <a:pt x="56" y="0"/>
                      </a:lnTo>
                      <a:lnTo>
                        <a:pt x="72" y="6"/>
                      </a:lnTo>
                      <a:lnTo>
                        <a:pt x="87" y="18"/>
                      </a:lnTo>
                      <a:lnTo>
                        <a:pt x="93" y="31"/>
                      </a:lnTo>
                      <a:lnTo>
                        <a:pt x="97" y="49"/>
                      </a:lnTo>
                      <a:lnTo>
                        <a:pt x="93" y="68"/>
                      </a:lnTo>
                      <a:lnTo>
                        <a:pt x="87" y="83"/>
                      </a:lnTo>
                      <a:lnTo>
                        <a:pt x="72" y="93"/>
                      </a:lnTo>
                      <a:lnTo>
                        <a:pt x="56" y="99"/>
                      </a:lnTo>
                      <a:lnTo>
                        <a:pt x="41" y="99"/>
                      </a:lnTo>
                      <a:lnTo>
                        <a:pt x="25" y="93"/>
                      </a:lnTo>
                      <a:lnTo>
                        <a:pt x="12" y="83"/>
                      </a:lnTo>
                      <a:lnTo>
                        <a:pt x="3" y="68"/>
                      </a:lnTo>
                      <a:lnTo>
                        <a:pt x="0" y="49"/>
                      </a:lnTo>
                    </a:path>
                  </a:pathLst>
                </a:custGeom>
                <a:noFill/>
                <a:ln>
                  <a:noFill/>
                </a:ln>
              </p:spPr>
            </p:sp>
            <p:sp>
              <p:nvSpPr>
                <p:cNvPr id="1048639" name="Freeform 34"/>
                <p:cNvSpPr/>
                <p:nvPr/>
              </p:nvSpPr>
              <p:spPr bwMode="auto">
                <a:xfrm rot="0">
                  <a:off x="3193" y="1393"/>
                  <a:ext cx="230" cy="569"/>
                </a:xfrm>
                <a:custGeom>
                  <a:avLst/>
                  <a:gdLst>
                    <a:gd name="l" fmla="*/ 0 w 230"/>
                    <a:gd name="t" fmla="*/ 0 h 569"/>
                    <a:gd name="r" fmla="*/ 230 w 230"/>
                    <a:gd name="b" fmla="*/ 569 h 569"/>
                  </a:gdLst>
                  <a:ahLst/>
                  <a:rect l="l" t="t" r="r" b="b"/>
                  <a:pathLst>
                    <a:path w="230" h="569">
                      <a:moveTo>
                        <a:pt x="127" y="539"/>
                      </a:moveTo>
                      <a:lnTo>
                        <a:pt x="130" y="552"/>
                      </a:lnTo>
                      <a:lnTo>
                        <a:pt x="139" y="564"/>
                      </a:lnTo>
                      <a:lnTo>
                        <a:pt x="153" y="568"/>
                      </a:lnTo>
                      <a:lnTo>
                        <a:pt x="158" y="568"/>
                      </a:lnTo>
                      <a:lnTo>
                        <a:pt x="171" y="564"/>
                      </a:lnTo>
                      <a:lnTo>
                        <a:pt x="181" y="552"/>
                      </a:lnTo>
                      <a:lnTo>
                        <a:pt x="184" y="539"/>
                      </a:lnTo>
                      <a:lnTo>
                        <a:pt x="184" y="331"/>
                      </a:lnTo>
                      <a:lnTo>
                        <a:pt x="184" y="168"/>
                      </a:lnTo>
                      <a:lnTo>
                        <a:pt x="186" y="163"/>
                      </a:lnTo>
                      <a:lnTo>
                        <a:pt x="189" y="161"/>
                      </a:lnTo>
                      <a:lnTo>
                        <a:pt x="193" y="163"/>
                      </a:lnTo>
                      <a:lnTo>
                        <a:pt x="195" y="168"/>
                      </a:lnTo>
                      <a:lnTo>
                        <a:pt x="195" y="320"/>
                      </a:lnTo>
                      <a:lnTo>
                        <a:pt x="197" y="327"/>
                      </a:lnTo>
                      <a:lnTo>
                        <a:pt x="203" y="334"/>
                      </a:lnTo>
                      <a:lnTo>
                        <a:pt x="212" y="336"/>
                      </a:lnTo>
                      <a:lnTo>
                        <a:pt x="221" y="334"/>
                      </a:lnTo>
                      <a:lnTo>
                        <a:pt x="227" y="327"/>
                      </a:lnTo>
                      <a:lnTo>
                        <a:pt x="229" y="320"/>
                      </a:lnTo>
                      <a:lnTo>
                        <a:pt x="229" y="140"/>
                      </a:lnTo>
                      <a:lnTo>
                        <a:pt x="227" y="130"/>
                      </a:lnTo>
                      <a:lnTo>
                        <a:pt x="221" y="122"/>
                      </a:lnTo>
                      <a:lnTo>
                        <a:pt x="212" y="120"/>
                      </a:lnTo>
                      <a:lnTo>
                        <a:pt x="17" y="120"/>
                      </a:lnTo>
                      <a:lnTo>
                        <a:pt x="8" y="122"/>
                      </a:lnTo>
                      <a:lnTo>
                        <a:pt x="2" y="130"/>
                      </a:lnTo>
                      <a:lnTo>
                        <a:pt x="0" y="140"/>
                      </a:lnTo>
                      <a:lnTo>
                        <a:pt x="0" y="320"/>
                      </a:lnTo>
                      <a:lnTo>
                        <a:pt x="2" y="327"/>
                      </a:lnTo>
                      <a:lnTo>
                        <a:pt x="8" y="334"/>
                      </a:lnTo>
                      <a:lnTo>
                        <a:pt x="17" y="336"/>
                      </a:lnTo>
                      <a:lnTo>
                        <a:pt x="26" y="334"/>
                      </a:lnTo>
                      <a:lnTo>
                        <a:pt x="32" y="327"/>
                      </a:lnTo>
                      <a:lnTo>
                        <a:pt x="34" y="320"/>
                      </a:lnTo>
                      <a:lnTo>
                        <a:pt x="34" y="168"/>
                      </a:lnTo>
                      <a:lnTo>
                        <a:pt x="36" y="163"/>
                      </a:lnTo>
                      <a:lnTo>
                        <a:pt x="42" y="161"/>
                      </a:lnTo>
                      <a:lnTo>
                        <a:pt x="44" y="163"/>
                      </a:lnTo>
                      <a:lnTo>
                        <a:pt x="46" y="168"/>
                      </a:lnTo>
                      <a:lnTo>
                        <a:pt x="46" y="331"/>
                      </a:lnTo>
                      <a:lnTo>
                        <a:pt x="46" y="539"/>
                      </a:lnTo>
                      <a:lnTo>
                        <a:pt x="48" y="552"/>
                      </a:lnTo>
                      <a:lnTo>
                        <a:pt x="58" y="564"/>
                      </a:lnTo>
                      <a:lnTo>
                        <a:pt x="71" y="568"/>
                      </a:lnTo>
                      <a:lnTo>
                        <a:pt x="78" y="568"/>
                      </a:lnTo>
                      <a:lnTo>
                        <a:pt x="91" y="564"/>
                      </a:lnTo>
                      <a:lnTo>
                        <a:pt x="100" y="552"/>
                      </a:lnTo>
                      <a:lnTo>
                        <a:pt x="104" y="539"/>
                      </a:lnTo>
                      <a:lnTo>
                        <a:pt x="104" y="342"/>
                      </a:lnTo>
                      <a:lnTo>
                        <a:pt x="106" y="334"/>
                      </a:lnTo>
                      <a:lnTo>
                        <a:pt x="115" y="331"/>
                      </a:lnTo>
                      <a:lnTo>
                        <a:pt x="123" y="334"/>
                      </a:lnTo>
                      <a:lnTo>
                        <a:pt x="127" y="342"/>
                      </a:lnTo>
                      <a:lnTo>
                        <a:pt x="127" y="539"/>
                      </a:lnTo>
                      <a:lnTo>
                        <a:pt x="64" y="52"/>
                      </a:lnTo>
                      <a:lnTo>
                        <a:pt x="68" y="34"/>
                      </a:lnTo>
                      <a:lnTo>
                        <a:pt x="76" y="19"/>
                      </a:lnTo>
                      <a:lnTo>
                        <a:pt x="90" y="7"/>
                      </a:lnTo>
                      <a:lnTo>
                        <a:pt x="106" y="0"/>
                      </a:lnTo>
                      <a:lnTo>
                        <a:pt x="123" y="0"/>
                      </a:lnTo>
                      <a:lnTo>
                        <a:pt x="139" y="7"/>
                      </a:lnTo>
                      <a:lnTo>
                        <a:pt x="155" y="19"/>
                      </a:lnTo>
                      <a:lnTo>
                        <a:pt x="161" y="34"/>
                      </a:lnTo>
                      <a:lnTo>
                        <a:pt x="165" y="52"/>
                      </a:lnTo>
                      <a:lnTo>
                        <a:pt x="161" y="72"/>
                      </a:lnTo>
                      <a:lnTo>
                        <a:pt x="155" y="89"/>
                      </a:lnTo>
                      <a:lnTo>
                        <a:pt x="139" y="100"/>
                      </a:lnTo>
                      <a:lnTo>
                        <a:pt x="123" y="106"/>
                      </a:lnTo>
                      <a:lnTo>
                        <a:pt x="106" y="106"/>
                      </a:lnTo>
                      <a:lnTo>
                        <a:pt x="90" y="100"/>
                      </a:lnTo>
                      <a:lnTo>
                        <a:pt x="76" y="89"/>
                      </a:lnTo>
                      <a:lnTo>
                        <a:pt x="68" y="72"/>
                      </a:lnTo>
                      <a:lnTo>
                        <a:pt x="64" y="52"/>
                      </a:lnTo>
                      <a:lnTo>
                        <a:pt x="127" y="539"/>
                      </a:lnTo>
                    </a:path>
                  </a:pathLst>
                </a:custGeom>
                <a:solidFill>
                  <a:srgbClr val="00B7A5">
                    <a:alpha val="100000"/>
                  </a:srgbClr>
                </a:solidFill>
                <a:ln>
                  <a:noFill/>
                </a:ln>
              </p:spPr>
            </p:sp>
            <p:sp>
              <p:nvSpPr>
                <p:cNvPr id="1048640" name="Freeform 35"/>
                <p:cNvSpPr/>
                <p:nvPr/>
              </p:nvSpPr>
              <p:spPr bwMode="auto">
                <a:xfrm rot="0">
                  <a:off x="3193" y="1515"/>
                  <a:ext cx="230" cy="447"/>
                </a:xfrm>
                <a:custGeom>
                  <a:avLst/>
                  <a:gdLst>
                    <a:gd name="l" fmla="*/ 0 w 230"/>
                    <a:gd name="t" fmla="*/ 0 h 447"/>
                    <a:gd name="r" fmla="*/ 230 w 230"/>
                    <a:gd name="b" fmla="*/ 447 h 447"/>
                  </a:gdLst>
                  <a:ahLst/>
                  <a:rect l="l" t="t" r="r" b="b"/>
                  <a:pathLst>
                    <a:path w="230" h="447">
                      <a:moveTo>
                        <a:pt x="127" y="418"/>
                      </a:moveTo>
                      <a:lnTo>
                        <a:pt x="130" y="430"/>
                      </a:lnTo>
                      <a:lnTo>
                        <a:pt x="139" y="442"/>
                      </a:lnTo>
                      <a:lnTo>
                        <a:pt x="153" y="446"/>
                      </a:lnTo>
                      <a:lnTo>
                        <a:pt x="158" y="446"/>
                      </a:lnTo>
                      <a:lnTo>
                        <a:pt x="171" y="442"/>
                      </a:lnTo>
                      <a:lnTo>
                        <a:pt x="181" y="430"/>
                      </a:lnTo>
                      <a:lnTo>
                        <a:pt x="184" y="418"/>
                      </a:lnTo>
                      <a:lnTo>
                        <a:pt x="184" y="210"/>
                      </a:lnTo>
                      <a:lnTo>
                        <a:pt x="184" y="47"/>
                      </a:lnTo>
                      <a:lnTo>
                        <a:pt x="186" y="42"/>
                      </a:lnTo>
                      <a:lnTo>
                        <a:pt x="189" y="40"/>
                      </a:lnTo>
                      <a:lnTo>
                        <a:pt x="193" y="42"/>
                      </a:lnTo>
                      <a:lnTo>
                        <a:pt x="195" y="47"/>
                      </a:lnTo>
                      <a:lnTo>
                        <a:pt x="195" y="198"/>
                      </a:lnTo>
                      <a:lnTo>
                        <a:pt x="197" y="206"/>
                      </a:lnTo>
                      <a:lnTo>
                        <a:pt x="203" y="213"/>
                      </a:lnTo>
                      <a:lnTo>
                        <a:pt x="212" y="215"/>
                      </a:lnTo>
                      <a:lnTo>
                        <a:pt x="221" y="213"/>
                      </a:lnTo>
                      <a:lnTo>
                        <a:pt x="227" y="206"/>
                      </a:lnTo>
                      <a:lnTo>
                        <a:pt x="229" y="198"/>
                      </a:lnTo>
                      <a:lnTo>
                        <a:pt x="229" y="20"/>
                      </a:lnTo>
                      <a:lnTo>
                        <a:pt x="227" y="10"/>
                      </a:lnTo>
                      <a:lnTo>
                        <a:pt x="221" y="2"/>
                      </a:lnTo>
                      <a:lnTo>
                        <a:pt x="212" y="0"/>
                      </a:lnTo>
                      <a:lnTo>
                        <a:pt x="17" y="0"/>
                      </a:lnTo>
                      <a:lnTo>
                        <a:pt x="8" y="2"/>
                      </a:lnTo>
                      <a:lnTo>
                        <a:pt x="2" y="10"/>
                      </a:lnTo>
                      <a:lnTo>
                        <a:pt x="0" y="20"/>
                      </a:lnTo>
                      <a:lnTo>
                        <a:pt x="0" y="198"/>
                      </a:lnTo>
                      <a:lnTo>
                        <a:pt x="2" y="206"/>
                      </a:lnTo>
                      <a:lnTo>
                        <a:pt x="8" y="213"/>
                      </a:lnTo>
                      <a:lnTo>
                        <a:pt x="17" y="215"/>
                      </a:lnTo>
                      <a:lnTo>
                        <a:pt x="26" y="213"/>
                      </a:lnTo>
                      <a:lnTo>
                        <a:pt x="32" y="206"/>
                      </a:lnTo>
                      <a:lnTo>
                        <a:pt x="34" y="198"/>
                      </a:lnTo>
                      <a:lnTo>
                        <a:pt x="34" y="47"/>
                      </a:lnTo>
                      <a:lnTo>
                        <a:pt x="36" y="42"/>
                      </a:lnTo>
                      <a:lnTo>
                        <a:pt x="42" y="40"/>
                      </a:lnTo>
                      <a:lnTo>
                        <a:pt x="44" y="42"/>
                      </a:lnTo>
                      <a:lnTo>
                        <a:pt x="46" y="47"/>
                      </a:lnTo>
                      <a:lnTo>
                        <a:pt x="46" y="210"/>
                      </a:lnTo>
                      <a:lnTo>
                        <a:pt x="46" y="418"/>
                      </a:lnTo>
                      <a:lnTo>
                        <a:pt x="48" y="430"/>
                      </a:lnTo>
                      <a:lnTo>
                        <a:pt x="58" y="442"/>
                      </a:lnTo>
                      <a:lnTo>
                        <a:pt x="71" y="446"/>
                      </a:lnTo>
                      <a:lnTo>
                        <a:pt x="78" y="446"/>
                      </a:lnTo>
                      <a:lnTo>
                        <a:pt x="91" y="442"/>
                      </a:lnTo>
                      <a:lnTo>
                        <a:pt x="100" y="430"/>
                      </a:lnTo>
                      <a:lnTo>
                        <a:pt x="104" y="418"/>
                      </a:lnTo>
                      <a:lnTo>
                        <a:pt x="104" y="221"/>
                      </a:lnTo>
                      <a:lnTo>
                        <a:pt x="106" y="213"/>
                      </a:lnTo>
                      <a:lnTo>
                        <a:pt x="115" y="210"/>
                      </a:lnTo>
                      <a:lnTo>
                        <a:pt x="123" y="213"/>
                      </a:lnTo>
                      <a:lnTo>
                        <a:pt x="127" y="221"/>
                      </a:lnTo>
                      <a:lnTo>
                        <a:pt x="127" y="418"/>
                      </a:lnTo>
                    </a:path>
                  </a:pathLst>
                </a:custGeom>
                <a:solidFill>
                  <a:srgbClr val="00A898">
                    <a:alpha val="100000"/>
                  </a:srgbClr>
                </a:solidFill>
                <a:ln>
                  <a:noFill/>
                </a:ln>
              </p:spPr>
            </p:sp>
            <p:sp>
              <p:nvSpPr>
                <p:cNvPr id="1048641" name="Freeform 36"/>
                <p:cNvSpPr/>
                <p:nvPr/>
              </p:nvSpPr>
              <p:spPr bwMode="auto">
                <a:xfrm rot="0">
                  <a:off x="3259" y="1393"/>
                  <a:ext cx="98" cy="100"/>
                </a:xfrm>
                <a:custGeom>
                  <a:avLst/>
                  <a:gdLst>
                    <a:gd name="l" fmla="*/ 0 w 98"/>
                    <a:gd name="t" fmla="*/ 0 h 100"/>
                    <a:gd name="r" fmla="*/ 98 w 98"/>
                    <a:gd name="b" fmla="*/ 100 h 100"/>
                  </a:gdLst>
                  <a:ahLst/>
                  <a:rect l="l" t="t" r="r" b="b"/>
                  <a:pathLst>
                    <a:path w="98" h="100">
                      <a:moveTo>
                        <a:pt x="0" y="49"/>
                      </a:moveTo>
                      <a:lnTo>
                        <a:pt x="4" y="31"/>
                      </a:lnTo>
                      <a:lnTo>
                        <a:pt x="12" y="18"/>
                      </a:lnTo>
                      <a:lnTo>
                        <a:pt x="25" y="6"/>
                      </a:lnTo>
                      <a:lnTo>
                        <a:pt x="41" y="0"/>
                      </a:lnTo>
                      <a:lnTo>
                        <a:pt x="56" y="0"/>
                      </a:lnTo>
                      <a:lnTo>
                        <a:pt x="72" y="6"/>
                      </a:lnTo>
                      <a:lnTo>
                        <a:pt x="87" y="18"/>
                      </a:lnTo>
                      <a:lnTo>
                        <a:pt x="93" y="31"/>
                      </a:lnTo>
                      <a:lnTo>
                        <a:pt x="97" y="49"/>
                      </a:lnTo>
                      <a:lnTo>
                        <a:pt x="93" y="68"/>
                      </a:lnTo>
                      <a:lnTo>
                        <a:pt x="87" y="83"/>
                      </a:lnTo>
                      <a:lnTo>
                        <a:pt x="72" y="93"/>
                      </a:lnTo>
                      <a:lnTo>
                        <a:pt x="56" y="99"/>
                      </a:lnTo>
                      <a:lnTo>
                        <a:pt x="41" y="99"/>
                      </a:lnTo>
                      <a:lnTo>
                        <a:pt x="25" y="93"/>
                      </a:lnTo>
                      <a:lnTo>
                        <a:pt x="12" y="83"/>
                      </a:lnTo>
                      <a:lnTo>
                        <a:pt x="4" y="68"/>
                      </a:lnTo>
                      <a:lnTo>
                        <a:pt x="0" y="49"/>
                      </a:lnTo>
                    </a:path>
                  </a:pathLst>
                </a:custGeom>
                <a:solidFill>
                  <a:srgbClr val="00A898">
                    <a:alpha val="100000"/>
                  </a:srgbClr>
                </a:solidFill>
                <a:ln>
                  <a:noFill/>
                </a:ln>
              </p:spPr>
            </p:sp>
            <p:sp>
              <p:nvSpPr>
                <p:cNvPr id="1048642" name="Freeform 37"/>
                <p:cNvSpPr/>
                <p:nvPr/>
              </p:nvSpPr>
              <p:spPr bwMode="auto">
                <a:xfrm rot="0">
                  <a:off x="4345" y="1393"/>
                  <a:ext cx="229" cy="569"/>
                </a:xfrm>
                <a:custGeom>
                  <a:avLst/>
                  <a:gdLst>
                    <a:gd name="l" fmla="*/ 0 w 229"/>
                    <a:gd name="t" fmla="*/ 0 h 569"/>
                    <a:gd name="r" fmla="*/ 229 w 229"/>
                    <a:gd name="b" fmla="*/ 569 h 569"/>
                  </a:gdLst>
                  <a:ahLst/>
                  <a:rect l="l" t="t" r="r" b="b"/>
                  <a:pathLst>
                    <a:path w="229" h="569">
                      <a:moveTo>
                        <a:pt x="127" y="539"/>
                      </a:moveTo>
                      <a:lnTo>
                        <a:pt x="130" y="552"/>
                      </a:lnTo>
                      <a:lnTo>
                        <a:pt x="139" y="564"/>
                      </a:lnTo>
                      <a:lnTo>
                        <a:pt x="153" y="568"/>
                      </a:lnTo>
                      <a:lnTo>
                        <a:pt x="158" y="568"/>
                      </a:lnTo>
                      <a:lnTo>
                        <a:pt x="171" y="564"/>
                      </a:lnTo>
                      <a:lnTo>
                        <a:pt x="181" y="552"/>
                      </a:lnTo>
                      <a:lnTo>
                        <a:pt x="184" y="539"/>
                      </a:lnTo>
                      <a:lnTo>
                        <a:pt x="184" y="331"/>
                      </a:lnTo>
                      <a:lnTo>
                        <a:pt x="184" y="168"/>
                      </a:lnTo>
                      <a:lnTo>
                        <a:pt x="185" y="163"/>
                      </a:lnTo>
                      <a:lnTo>
                        <a:pt x="189" y="161"/>
                      </a:lnTo>
                      <a:lnTo>
                        <a:pt x="193" y="163"/>
                      </a:lnTo>
                      <a:lnTo>
                        <a:pt x="195" y="168"/>
                      </a:lnTo>
                      <a:lnTo>
                        <a:pt x="195" y="320"/>
                      </a:lnTo>
                      <a:lnTo>
                        <a:pt x="197" y="327"/>
                      </a:lnTo>
                      <a:lnTo>
                        <a:pt x="203" y="334"/>
                      </a:lnTo>
                      <a:lnTo>
                        <a:pt x="212" y="336"/>
                      </a:lnTo>
                      <a:lnTo>
                        <a:pt x="221" y="334"/>
                      </a:lnTo>
                      <a:lnTo>
                        <a:pt x="227" y="327"/>
                      </a:lnTo>
                      <a:lnTo>
                        <a:pt x="228" y="320"/>
                      </a:lnTo>
                      <a:lnTo>
                        <a:pt x="228" y="140"/>
                      </a:lnTo>
                      <a:lnTo>
                        <a:pt x="227" y="130"/>
                      </a:lnTo>
                      <a:lnTo>
                        <a:pt x="221" y="122"/>
                      </a:lnTo>
                      <a:lnTo>
                        <a:pt x="212" y="120"/>
                      </a:lnTo>
                      <a:lnTo>
                        <a:pt x="17" y="120"/>
                      </a:lnTo>
                      <a:lnTo>
                        <a:pt x="8" y="122"/>
                      </a:lnTo>
                      <a:lnTo>
                        <a:pt x="2" y="130"/>
                      </a:lnTo>
                      <a:lnTo>
                        <a:pt x="0" y="140"/>
                      </a:lnTo>
                      <a:lnTo>
                        <a:pt x="0" y="320"/>
                      </a:lnTo>
                      <a:lnTo>
                        <a:pt x="2" y="327"/>
                      </a:lnTo>
                      <a:lnTo>
                        <a:pt x="8" y="334"/>
                      </a:lnTo>
                      <a:lnTo>
                        <a:pt x="17" y="336"/>
                      </a:lnTo>
                      <a:lnTo>
                        <a:pt x="26" y="334"/>
                      </a:lnTo>
                      <a:lnTo>
                        <a:pt x="32" y="327"/>
                      </a:lnTo>
                      <a:lnTo>
                        <a:pt x="34" y="320"/>
                      </a:lnTo>
                      <a:lnTo>
                        <a:pt x="34" y="168"/>
                      </a:lnTo>
                      <a:lnTo>
                        <a:pt x="36" y="163"/>
                      </a:lnTo>
                      <a:lnTo>
                        <a:pt x="42" y="161"/>
                      </a:lnTo>
                      <a:lnTo>
                        <a:pt x="44" y="163"/>
                      </a:lnTo>
                      <a:lnTo>
                        <a:pt x="46" y="168"/>
                      </a:lnTo>
                      <a:lnTo>
                        <a:pt x="46" y="331"/>
                      </a:lnTo>
                      <a:lnTo>
                        <a:pt x="46" y="539"/>
                      </a:lnTo>
                      <a:lnTo>
                        <a:pt x="48" y="552"/>
                      </a:lnTo>
                      <a:lnTo>
                        <a:pt x="58" y="564"/>
                      </a:lnTo>
                      <a:lnTo>
                        <a:pt x="71" y="568"/>
                      </a:lnTo>
                      <a:lnTo>
                        <a:pt x="78" y="568"/>
                      </a:lnTo>
                      <a:lnTo>
                        <a:pt x="91" y="564"/>
                      </a:lnTo>
                      <a:lnTo>
                        <a:pt x="100" y="552"/>
                      </a:lnTo>
                      <a:lnTo>
                        <a:pt x="104" y="539"/>
                      </a:lnTo>
                      <a:lnTo>
                        <a:pt x="104" y="342"/>
                      </a:lnTo>
                      <a:lnTo>
                        <a:pt x="106" y="334"/>
                      </a:lnTo>
                      <a:lnTo>
                        <a:pt x="115" y="331"/>
                      </a:lnTo>
                      <a:lnTo>
                        <a:pt x="123" y="334"/>
                      </a:lnTo>
                      <a:lnTo>
                        <a:pt x="127" y="342"/>
                      </a:lnTo>
                      <a:lnTo>
                        <a:pt x="127" y="539"/>
                      </a:lnTo>
                      <a:lnTo>
                        <a:pt x="64" y="52"/>
                      </a:lnTo>
                      <a:lnTo>
                        <a:pt x="67" y="34"/>
                      </a:lnTo>
                      <a:lnTo>
                        <a:pt x="76" y="19"/>
                      </a:lnTo>
                      <a:lnTo>
                        <a:pt x="89" y="7"/>
                      </a:lnTo>
                      <a:lnTo>
                        <a:pt x="106" y="0"/>
                      </a:lnTo>
                      <a:lnTo>
                        <a:pt x="123" y="0"/>
                      </a:lnTo>
                      <a:lnTo>
                        <a:pt x="139" y="7"/>
                      </a:lnTo>
                      <a:lnTo>
                        <a:pt x="155" y="19"/>
                      </a:lnTo>
                      <a:lnTo>
                        <a:pt x="161" y="34"/>
                      </a:lnTo>
                      <a:lnTo>
                        <a:pt x="165" y="52"/>
                      </a:lnTo>
                      <a:lnTo>
                        <a:pt x="161" y="72"/>
                      </a:lnTo>
                      <a:lnTo>
                        <a:pt x="155" y="89"/>
                      </a:lnTo>
                      <a:lnTo>
                        <a:pt x="139" y="100"/>
                      </a:lnTo>
                      <a:lnTo>
                        <a:pt x="123" y="106"/>
                      </a:lnTo>
                      <a:lnTo>
                        <a:pt x="106" y="106"/>
                      </a:lnTo>
                      <a:lnTo>
                        <a:pt x="89" y="100"/>
                      </a:lnTo>
                      <a:lnTo>
                        <a:pt x="76" y="89"/>
                      </a:lnTo>
                      <a:lnTo>
                        <a:pt x="67" y="72"/>
                      </a:lnTo>
                      <a:lnTo>
                        <a:pt x="64" y="52"/>
                      </a:lnTo>
                      <a:lnTo>
                        <a:pt x="127" y="539"/>
                      </a:lnTo>
                    </a:path>
                  </a:pathLst>
                </a:custGeom>
                <a:solidFill>
                  <a:srgbClr val="00B7A5">
                    <a:alpha val="100000"/>
                  </a:srgbClr>
                </a:solidFill>
                <a:ln>
                  <a:noFill/>
                </a:ln>
              </p:spPr>
            </p:sp>
            <p:sp>
              <p:nvSpPr>
                <p:cNvPr id="1048643" name="Freeform 38"/>
                <p:cNvSpPr/>
                <p:nvPr/>
              </p:nvSpPr>
              <p:spPr bwMode="auto">
                <a:xfrm rot="0">
                  <a:off x="4345" y="1515"/>
                  <a:ext cx="229" cy="447"/>
                </a:xfrm>
                <a:custGeom>
                  <a:avLst/>
                  <a:gdLst>
                    <a:gd name="l" fmla="*/ 0 w 229"/>
                    <a:gd name="t" fmla="*/ 0 h 447"/>
                    <a:gd name="r" fmla="*/ 229 w 229"/>
                    <a:gd name="b" fmla="*/ 447 h 447"/>
                  </a:gdLst>
                  <a:ahLst/>
                  <a:rect l="l" t="t" r="r" b="b"/>
                  <a:pathLst>
                    <a:path w="229" h="447">
                      <a:moveTo>
                        <a:pt x="127" y="418"/>
                      </a:moveTo>
                      <a:lnTo>
                        <a:pt x="130" y="430"/>
                      </a:lnTo>
                      <a:lnTo>
                        <a:pt x="139" y="442"/>
                      </a:lnTo>
                      <a:lnTo>
                        <a:pt x="153" y="446"/>
                      </a:lnTo>
                      <a:lnTo>
                        <a:pt x="158" y="446"/>
                      </a:lnTo>
                      <a:lnTo>
                        <a:pt x="171" y="442"/>
                      </a:lnTo>
                      <a:lnTo>
                        <a:pt x="181" y="430"/>
                      </a:lnTo>
                      <a:lnTo>
                        <a:pt x="184" y="418"/>
                      </a:lnTo>
                      <a:lnTo>
                        <a:pt x="184" y="210"/>
                      </a:lnTo>
                      <a:lnTo>
                        <a:pt x="184" y="47"/>
                      </a:lnTo>
                      <a:lnTo>
                        <a:pt x="185" y="42"/>
                      </a:lnTo>
                      <a:lnTo>
                        <a:pt x="189" y="40"/>
                      </a:lnTo>
                      <a:lnTo>
                        <a:pt x="193" y="42"/>
                      </a:lnTo>
                      <a:lnTo>
                        <a:pt x="195" y="47"/>
                      </a:lnTo>
                      <a:lnTo>
                        <a:pt x="195" y="198"/>
                      </a:lnTo>
                      <a:lnTo>
                        <a:pt x="197" y="206"/>
                      </a:lnTo>
                      <a:lnTo>
                        <a:pt x="203" y="213"/>
                      </a:lnTo>
                      <a:lnTo>
                        <a:pt x="212" y="215"/>
                      </a:lnTo>
                      <a:lnTo>
                        <a:pt x="221" y="213"/>
                      </a:lnTo>
                      <a:lnTo>
                        <a:pt x="227" y="206"/>
                      </a:lnTo>
                      <a:lnTo>
                        <a:pt x="228" y="198"/>
                      </a:lnTo>
                      <a:lnTo>
                        <a:pt x="228" y="20"/>
                      </a:lnTo>
                      <a:lnTo>
                        <a:pt x="227" y="10"/>
                      </a:lnTo>
                      <a:lnTo>
                        <a:pt x="221" y="2"/>
                      </a:lnTo>
                      <a:lnTo>
                        <a:pt x="212" y="0"/>
                      </a:lnTo>
                      <a:lnTo>
                        <a:pt x="17" y="0"/>
                      </a:lnTo>
                      <a:lnTo>
                        <a:pt x="8" y="2"/>
                      </a:lnTo>
                      <a:lnTo>
                        <a:pt x="2" y="10"/>
                      </a:lnTo>
                      <a:lnTo>
                        <a:pt x="0" y="20"/>
                      </a:lnTo>
                      <a:lnTo>
                        <a:pt x="0" y="198"/>
                      </a:lnTo>
                      <a:lnTo>
                        <a:pt x="2" y="206"/>
                      </a:lnTo>
                      <a:lnTo>
                        <a:pt x="8" y="213"/>
                      </a:lnTo>
                      <a:lnTo>
                        <a:pt x="17" y="215"/>
                      </a:lnTo>
                      <a:lnTo>
                        <a:pt x="26" y="213"/>
                      </a:lnTo>
                      <a:lnTo>
                        <a:pt x="32" y="206"/>
                      </a:lnTo>
                      <a:lnTo>
                        <a:pt x="34" y="198"/>
                      </a:lnTo>
                      <a:lnTo>
                        <a:pt x="34" y="47"/>
                      </a:lnTo>
                      <a:lnTo>
                        <a:pt x="36" y="42"/>
                      </a:lnTo>
                      <a:lnTo>
                        <a:pt x="42" y="40"/>
                      </a:lnTo>
                      <a:lnTo>
                        <a:pt x="44" y="42"/>
                      </a:lnTo>
                      <a:lnTo>
                        <a:pt x="46" y="47"/>
                      </a:lnTo>
                      <a:lnTo>
                        <a:pt x="46" y="210"/>
                      </a:lnTo>
                      <a:lnTo>
                        <a:pt x="46" y="418"/>
                      </a:lnTo>
                      <a:lnTo>
                        <a:pt x="48" y="430"/>
                      </a:lnTo>
                      <a:lnTo>
                        <a:pt x="58" y="442"/>
                      </a:lnTo>
                      <a:lnTo>
                        <a:pt x="71" y="446"/>
                      </a:lnTo>
                      <a:lnTo>
                        <a:pt x="78" y="446"/>
                      </a:lnTo>
                      <a:lnTo>
                        <a:pt x="91" y="442"/>
                      </a:lnTo>
                      <a:lnTo>
                        <a:pt x="100" y="430"/>
                      </a:lnTo>
                      <a:lnTo>
                        <a:pt x="104" y="418"/>
                      </a:lnTo>
                      <a:lnTo>
                        <a:pt x="104" y="221"/>
                      </a:lnTo>
                      <a:lnTo>
                        <a:pt x="106" y="213"/>
                      </a:lnTo>
                      <a:lnTo>
                        <a:pt x="115" y="210"/>
                      </a:lnTo>
                      <a:lnTo>
                        <a:pt x="123" y="213"/>
                      </a:lnTo>
                      <a:lnTo>
                        <a:pt x="127" y="221"/>
                      </a:lnTo>
                      <a:lnTo>
                        <a:pt x="127" y="418"/>
                      </a:lnTo>
                    </a:path>
                  </a:pathLst>
                </a:custGeom>
                <a:solidFill>
                  <a:srgbClr val="00A898">
                    <a:alpha val="100000"/>
                  </a:srgbClr>
                </a:solidFill>
                <a:ln>
                  <a:noFill/>
                </a:ln>
              </p:spPr>
            </p:sp>
            <p:sp>
              <p:nvSpPr>
                <p:cNvPr id="1048644" name="Freeform 39"/>
                <p:cNvSpPr/>
                <p:nvPr/>
              </p:nvSpPr>
              <p:spPr bwMode="auto">
                <a:xfrm rot="0">
                  <a:off x="4411" y="1393"/>
                  <a:ext cx="98" cy="100"/>
                </a:xfrm>
                <a:custGeom>
                  <a:avLst/>
                  <a:gdLst>
                    <a:gd name="l" fmla="*/ 0 w 98"/>
                    <a:gd name="t" fmla="*/ 0 h 100"/>
                    <a:gd name="r" fmla="*/ 98 w 98"/>
                    <a:gd name="b" fmla="*/ 100 h 100"/>
                  </a:gdLst>
                  <a:ahLst/>
                  <a:rect l="l" t="t" r="r" b="b"/>
                  <a:pathLst>
                    <a:path w="98" h="100">
                      <a:moveTo>
                        <a:pt x="0" y="49"/>
                      </a:moveTo>
                      <a:lnTo>
                        <a:pt x="3" y="31"/>
                      </a:lnTo>
                      <a:lnTo>
                        <a:pt x="12" y="18"/>
                      </a:lnTo>
                      <a:lnTo>
                        <a:pt x="24" y="6"/>
                      </a:lnTo>
                      <a:lnTo>
                        <a:pt x="41" y="0"/>
                      </a:lnTo>
                      <a:lnTo>
                        <a:pt x="56" y="0"/>
                      </a:lnTo>
                      <a:lnTo>
                        <a:pt x="72" y="6"/>
                      </a:lnTo>
                      <a:lnTo>
                        <a:pt x="87" y="18"/>
                      </a:lnTo>
                      <a:lnTo>
                        <a:pt x="93" y="31"/>
                      </a:lnTo>
                      <a:lnTo>
                        <a:pt x="97" y="49"/>
                      </a:lnTo>
                      <a:lnTo>
                        <a:pt x="93" y="68"/>
                      </a:lnTo>
                      <a:lnTo>
                        <a:pt x="87" y="83"/>
                      </a:lnTo>
                      <a:lnTo>
                        <a:pt x="72" y="93"/>
                      </a:lnTo>
                      <a:lnTo>
                        <a:pt x="56" y="99"/>
                      </a:lnTo>
                      <a:lnTo>
                        <a:pt x="41" y="99"/>
                      </a:lnTo>
                      <a:lnTo>
                        <a:pt x="24" y="93"/>
                      </a:lnTo>
                      <a:lnTo>
                        <a:pt x="12" y="83"/>
                      </a:lnTo>
                      <a:lnTo>
                        <a:pt x="3" y="68"/>
                      </a:lnTo>
                      <a:lnTo>
                        <a:pt x="0" y="49"/>
                      </a:lnTo>
                    </a:path>
                  </a:pathLst>
                </a:custGeom>
                <a:solidFill>
                  <a:srgbClr val="00A898">
                    <a:alpha val="100000"/>
                  </a:srgbClr>
                </a:solidFill>
                <a:ln>
                  <a:noFill/>
                </a:ln>
              </p:spPr>
            </p:sp>
            <p:sp>
              <p:nvSpPr>
                <p:cNvPr id="1048645" name="Freeform 40"/>
                <p:cNvSpPr/>
                <p:nvPr/>
              </p:nvSpPr>
              <p:spPr bwMode="auto">
                <a:xfrm rot="0">
                  <a:off x="2905" y="1393"/>
                  <a:ext cx="230" cy="569"/>
                </a:xfrm>
                <a:custGeom>
                  <a:avLst/>
                  <a:gdLst>
                    <a:gd name="l" fmla="*/ 0 w 230"/>
                    <a:gd name="t" fmla="*/ 0 h 569"/>
                    <a:gd name="r" fmla="*/ 230 w 230"/>
                    <a:gd name="b" fmla="*/ 569 h 569"/>
                  </a:gdLst>
                  <a:ahLst/>
                  <a:rect l="l" t="t" r="r" b="b"/>
                  <a:pathLst>
                    <a:path w="230" h="569">
                      <a:moveTo>
                        <a:pt x="127" y="539"/>
                      </a:moveTo>
                      <a:lnTo>
                        <a:pt x="130" y="552"/>
                      </a:lnTo>
                      <a:lnTo>
                        <a:pt x="139" y="564"/>
                      </a:lnTo>
                      <a:lnTo>
                        <a:pt x="153" y="568"/>
                      </a:lnTo>
                      <a:lnTo>
                        <a:pt x="158" y="568"/>
                      </a:lnTo>
                      <a:lnTo>
                        <a:pt x="171" y="564"/>
                      </a:lnTo>
                      <a:lnTo>
                        <a:pt x="181" y="552"/>
                      </a:lnTo>
                      <a:lnTo>
                        <a:pt x="184" y="539"/>
                      </a:lnTo>
                      <a:lnTo>
                        <a:pt x="184" y="331"/>
                      </a:lnTo>
                      <a:lnTo>
                        <a:pt x="184" y="168"/>
                      </a:lnTo>
                      <a:lnTo>
                        <a:pt x="186" y="163"/>
                      </a:lnTo>
                      <a:lnTo>
                        <a:pt x="189" y="161"/>
                      </a:lnTo>
                      <a:lnTo>
                        <a:pt x="193" y="163"/>
                      </a:lnTo>
                      <a:lnTo>
                        <a:pt x="195" y="168"/>
                      </a:lnTo>
                      <a:lnTo>
                        <a:pt x="195" y="320"/>
                      </a:lnTo>
                      <a:lnTo>
                        <a:pt x="197" y="327"/>
                      </a:lnTo>
                      <a:lnTo>
                        <a:pt x="203" y="334"/>
                      </a:lnTo>
                      <a:lnTo>
                        <a:pt x="212" y="336"/>
                      </a:lnTo>
                      <a:lnTo>
                        <a:pt x="221" y="334"/>
                      </a:lnTo>
                      <a:lnTo>
                        <a:pt x="227" y="327"/>
                      </a:lnTo>
                      <a:lnTo>
                        <a:pt x="229" y="320"/>
                      </a:lnTo>
                      <a:lnTo>
                        <a:pt x="229" y="140"/>
                      </a:lnTo>
                      <a:lnTo>
                        <a:pt x="227" y="130"/>
                      </a:lnTo>
                      <a:lnTo>
                        <a:pt x="221" y="122"/>
                      </a:lnTo>
                      <a:lnTo>
                        <a:pt x="212" y="120"/>
                      </a:lnTo>
                      <a:lnTo>
                        <a:pt x="17" y="120"/>
                      </a:lnTo>
                      <a:lnTo>
                        <a:pt x="8" y="122"/>
                      </a:lnTo>
                      <a:lnTo>
                        <a:pt x="2" y="130"/>
                      </a:lnTo>
                      <a:lnTo>
                        <a:pt x="0" y="140"/>
                      </a:lnTo>
                      <a:lnTo>
                        <a:pt x="0" y="320"/>
                      </a:lnTo>
                      <a:lnTo>
                        <a:pt x="2" y="327"/>
                      </a:lnTo>
                      <a:lnTo>
                        <a:pt x="8" y="334"/>
                      </a:lnTo>
                      <a:lnTo>
                        <a:pt x="17" y="336"/>
                      </a:lnTo>
                      <a:lnTo>
                        <a:pt x="26" y="334"/>
                      </a:lnTo>
                      <a:lnTo>
                        <a:pt x="32" y="327"/>
                      </a:lnTo>
                      <a:lnTo>
                        <a:pt x="34" y="320"/>
                      </a:lnTo>
                      <a:lnTo>
                        <a:pt x="34" y="168"/>
                      </a:lnTo>
                      <a:lnTo>
                        <a:pt x="36" y="163"/>
                      </a:lnTo>
                      <a:lnTo>
                        <a:pt x="42" y="161"/>
                      </a:lnTo>
                      <a:lnTo>
                        <a:pt x="44" y="163"/>
                      </a:lnTo>
                      <a:lnTo>
                        <a:pt x="46" y="168"/>
                      </a:lnTo>
                      <a:lnTo>
                        <a:pt x="46" y="331"/>
                      </a:lnTo>
                      <a:lnTo>
                        <a:pt x="46" y="539"/>
                      </a:lnTo>
                      <a:lnTo>
                        <a:pt x="48" y="552"/>
                      </a:lnTo>
                      <a:lnTo>
                        <a:pt x="58" y="564"/>
                      </a:lnTo>
                      <a:lnTo>
                        <a:pt x="71" y="568"/>
                      </a:lnTo>
                      <a:lnTo>
                        <a:pt x="78" y="568"/>
                      </a:lnTo>
                      <a:lnTo>
                        <a:pt x="91" y="564"/>
                      </a:lnTo>
                      <a:lnTo>
                        <a:pt x="100" y="552"/>
                      </a:lnTo>
                      <a:lnTo>
                        <a:pt x="104" y="539"/>
                      </a:lnTo>
                      <a:lnTo>
                        <a:pt x="104" y="342"/>
                      </a:lnTo>
                      <a:lnTo>
                        <a:pt x="106" y="334"/>
                      </a:lnTo>
                      <a:lnTo>
                        <a:pt x="115" y="331"/>
                      </a:lnTo>
                      <a:lnTo>
                        <a:pt x="123" y="334"/>
                      </a:lnTo>
                      <a:lnTo>
                        <a:pt x="127" y="342"/>
                      </a:lnTo>
                      <a:lnTo>
                        <a:pt x="127" y="539"/>
                      </a:lnTo>
                      <a:lnTo>
                        <a:pt x="64" y="52"/>
                      </a:lnTo>
                      <a:lnTo>
                        <a:pt x="68" y="34"/>
                      </a:lnTo>
                      <a:lnTo>
                        <a:pt x="76" y="19"/>
                      </a:lnTo>
                      <a:lnTo>
                        <a:pt x="90" y="7"/>
                      </a:lnTo>
                      <a:lnTo>
                        <a:pt x="106" y="0"/>
                      </a:lnTo>
                      <a:lnTo>
                        <a:pt x="123" y="0"/>
                      </a:lnTo>
                      <a:lnTo>
                        <a:pt x="139" y="7"/>
                      </a:lnTo>
                      <a:lnTo>
                        <a:pt x="155" y="19"/>
                      </a:lnTo>
                      <a:lnTo>
                        <a:pt x="161" y="34"/>
                      </a:lnTo>
                      <a:lnTo>
                        <a:pt x="165" y="52"/>
                      </a:lnTo>
                      <a:lnTo>
                        <a:pt x="161" y="72"/>
                      </a:lnTo>
                      <a:lnTo>
                        <a:pt x="155" y="89"/>
                      </a:lnTo>
                      <a:lnTo>
                        <a:pt x="139" y="100"/>
                      </a:lnTo>
                      <a:lnTo>
                        <a:pt x="123" y="106"/>
                      </a:lnTo>
                      <a:lnTo>
                        <a:pt x="106" y="106"/>
                      </a:lnTo>
                      <a:lnTo>
                        <a:pt x="90" y="100"/>
                      </a:lnTo>
                      <a:lnTo>
                        <a:pt x="76" y="89"/>
                      </a:lnTo>
                      <a:lnTo>
                        <a:pt x="68" y="72"/>
                      </a:lnTo>
                      <a:lnTo>
                        <a:pt x="64" y="52"/>
                      </a:lnTo>
                      <a:lnTo>
                        <a:pt x="127" y="539"/>
                      </a:lnTo>
                    </a:path>
                  </a:pathLst>
                </a:custGeom>
                <a:solidFill>
                  <a:srgbClr val="3366FF">
                    <a:alpha val="100000"/>
                  </a:srgbClr>
                </a:solidFill>
                <a:ln>
                  <a:noFill/>
                </a:ln>
              </p:spPr>
            </p:sp>
            <p:sp>
              <p:nvSpPr>
                <p:cNvPr id="1048646" name="Freeform 41"/>
                <p:cNvSpPr/>
                <p:nvPr/>
              </p:nvSpPr>
              <p:spPr bwMode="auto">
                <a:xfrm rot="0">
                  <a:off x="2905" y="1515"/>
                  <a:ext cx="230" cy="447"/>
                </a:xfrm>
                <a:custGeom>
                  <a:avLst/>
                  <a:gdLst>
                    <a:gd name="l" fmla="*/ 0 w 230"/>
                    <a:gd name="t" fmla="*/ 0 h 447"/>
                    <a:gd name="r" fmla="*/ 230 w 230"/>
                    <a:gd name="b" fmla="*/ 447 h 447"/>
                  </a:gdLst>
                  <a:ahLst/>
                  <a:rect l="l" t="t" r="r" b="b"/>
                  <a:pathLst>
                    <a:path w="230" h="447">
                      <a:moveTo>
                        <a:pt x="127" y="418"/>
                      </a:moveTo>
                      <a:lnTo>
                        <a:pt x="130" y="430"/>
                      </a:lnTo>
                      <a:lnTo>
                        <a:pt x="139" y="442"/>
                      </a:lnTo>
                      <a:lnTo>
                        <a:pt x="153" y="446"/>
                      </a:lnTo>
                      <a:lnTo>
                        <a:pt x="158" y="446"/>
                      </a:lnTo>
                      <a:lnTo>
                        <a:pt x="171" y="442"/>
                      </a:lnTo>
                      <a:lnTo>
                        <a:pt x="181" y="430"/>
                      </a:lnTo>
                      <a:lnTo>
                        <a:pt x="184" y="418"/>
                      </a:lnTo>
                      <a:lnTo>
                        <a:pt x="184" y="210"/>
                      </a:lnTo>
                      <a:lnTo>
                        <a:pt x="184" y="47"/>
                      </a:lnTo>
                      <a:lnTo>
                        <a:pt x="186" y="42"/>
                      </a:lnTo>
                      <a:lnTo>
                        <a:pt x="189" y="40"/>
                      </a:lnTo>
                      <a:lnTo>
                        <a:pt x="193" y="42"/>
                      </a:lnTo>
                      <a:lnTo>
                        <a:pt x="195" y="47"/>
                      </a:lnTo>
                      <a:lnTo>
                        <a:pt x="195" y="198"/>
                      </a:lnTo>
                      <a:lnTo>
                        <a:pt x="197" y="206"/>
                      </a:lnTo>
                      <a:lnTo>
                        <a:pt x="203" y="213"/>
                      </a:lnTo>
                      <a:lnTo>
                        <a:pt x="212" y="215"/>
                      </a:lnTo>
                      <a:lnTo>
                        <a:pt x="221" y="213"/>
                      </a:lnTo>
                      <a:lnTo>
                        <a:pt x="227" y="206"/>
                      </a:lnTo>
                      <a:lnTo>
                        <a:pt x="229" y="198"/>
                      </a:lnTo>
                      <a:lnTo>
                        <a:pt x="229" y="20"/>
                      </a:lnTo>
                      <a:lnTo>
                        <a:pt x="227" y="10"/>
                      </a:lnTo>
                      <a:lnTo>
                        <a:pt x="221" y="2"/>
                      </a:lnTo>
                      <a:lnTo>
                        <a:pt x="212" y="0"/>
                      </a:lnTo>
                      <a:lnTo>
                        <a:pt x="17" y="0"/>
                      </a:lnTo>
                      <a:lnTo>
                        <a:pt x="8" y="2"/>
                      </a:lnTo>
                      <a:lnTo>
                        <a:pt x="2" y="10"/>
                      </a:lnTo>
                      <a:lnTo>
                        <a:pt x="0" y="20"/>
                      </a:lnTo>
                      <a:lnTo>
                        <a:pt x="0" y="198"/>
                      </a:lnTo>
                      <a:lnTo>
                        <a:pt x="2" y="206"/>
                      </a:lnTo>
                      <a:lnTo>
                        <a:pt x="8" y="213"/>
                      </a:lnTo>
                      <a:lnTo>
                        <a:pt x="17" y="215"/>
                      </a:lnTo>
                      <a:lnTo>
                        <a:pt x="26" y="213"/>
                      </a:lnTo>
                      <a:lnTo>
                        <a:pt x="32" y="206"/>
                      </a:lnTo>
                      <a:lnTo>
                        <a:pt x="34" y="198"/>
                      </a:lnTo>
                      <a:lnTo>
                        <a:pt x="34" y="47"/>
                      </a:lnTo>
                      <a:lnTo>
                        <a:pt x="36" y="42"/>
                      </a:lnTo>
                      <a:lnTo>
                        <a:pt x="42" y="40"/>
                      </a:lnTo>
                      <a:lnTo>
                        <a:pt x="44" y="42"/>
                      </a:lnTo>
                      <a:lnTo>
                        <a:pt x="46" y="47"/>
                      </a:lnTo>
                      <a:lnTo>
                        <a:pt x="46" y="210"/>
                      </a:lnTo>
                      <a:lnTo>
                        <a:pt x="46" y="418"/>
                      </a:lnTo>
                      <a:lnTo>
                        <a:pt x="48" y="430"/>
                      </a:lnTo>
                      <a:lnTo>
                        <a:pt x="58" y="442"/>
                      </a:lnTo>
                      <a:lnTo>
                        <a:pt x="71" y="446"/>
                      </a:lnTo>
                      <a:lnTo>
                        <a:pt x="78" y="446"/>
                      </a:lnTo>
                      <a:lnTo>
                        <a:pt x="91" y="442"/>
                      </a:lnTo>
                      <a:lnTo>
                        <a:pt x="100" y="430"/>
                      </a:lnTo>
                      <a:lnTo>
                        <a:pt x="104" y="418"/>
                      </a:lnTo>
                      <a:lnTo>
                        <a:pt x="104" y="221"/>
                      </a:lnTo>
                      <a:lnTo>
                        <a:pt x="106" y="213"/>
                      </a:lnTo>
                      <a:lnTo>
                        <a:pt x="115" y="210"/>
                      </a:lnTo>
                      <a:lnTo>
                        <a:pt x="123" y="213"/>
                      </a:lnTo>
                      <a:lnTo>
                        <a:pt x="127" y="221"/>
                      </a:lnTo>
                      <a:lnTo>
                        <a:pt x="127" y="418"/>
                      </a:lnTo>
                    </a:path>
                  </a:pathLst>
                </a:custGeom>
                <a:noFill/>
                <a:ln>
                  <a:noFill/>
                </a:ln>
              </p:spPr>
            </p:sp>
            <p:sp>
              <p:nvSpPr>
                <p:cNvPr id="1048647" name="Freeform 42"/>
                <p:cNvSpPr/>
                <p:nvPr/>
              </p:nvSpPr>
              <p:spPr bwMode="auto">
                <a:xfrm rot="0">
                  <a:off x="2971" y="1393"/>
                  <a:ext cx="98" cy="100"/>
                </a:xfrm>
                <a:custGeom>
                  <a:avLst/>
                  <a:gdLst>
                    <a:gd name="l" fmla="*/ 0 w 98"/>
                    <a:gd name="t" fmla="*/ 0 h 100"/>
                    <a:gd name="r" fmla="*/ 98 w 98"/>
                    <a:gd name="b" fmla="*/ 100 h 100"/>
                  </a:gdLst>
                  <a:ahLst/>
                  <a:rect l="l" t="t" r="r" b="b"/>
                  <a:pathLst>
                    <a:path w="98" h="100">
                      <a:moveTo>
                        <a:pt x="0" y="49"/>
                      </a:moveTo>
                      <a:lnTo>
                        <a:pt x="4" y="31"/>
                      </a:lnTo>
                      <a:lnTo>
                        <a:pt x="12" y="18"/>
                      </a:lnTo>
                      <a:lnTo>
                        <a:pt x="25" y="6"/>
                      </a:lnTo>
                      <a:lnTo>
                        <a:pt x="41" y="0"/>
                      </a:lnTo>
                      <a:lnTo>
                        <a:pt x="56" y="0"/>
                      </a:lnTo>
                      <a:lnTo>
                        <a:pt x="72" y="6"/>
                      </a:lnTo>
                      <a:lnTo>
                        <a:pt x="87" y="18"/>
                      </a:lnTo>
                      <a:lnTo>
                        <a:pt x="93" y="31"/>
                      </a:lnTo>
                      <a:lnTo>
                        <a:pt x="97" y="49"/>
                      </a:lnTo>
                      <a:lnTo>
                        <a:pt x="93" y="68"/>
                      </a:lnTo>
                      <a:lnTo>
                        <a:pt x="87" y="83"/>
                      </a:lnTo>
                      <a:lnTo>
                        <a:pt x="72" y="93"/>
                      </a:lnTo>
                      <a:lnTo>
                        <a:pt x="56" y="99"/>
                      </a:lnTo>
                      <a:lnTo>
                        <a:pt x="41" y="99"/>
                      </a:lnTo>
                      <a:lnTo>
                        <a:pt x="25" y="93"/>
                      </a:lnTo>
                      <a:lnTo>
                        <a:pt x="12" y="83"/>
                      </a:lnTo>
                      <a:lnTo>
                        <a:pt x="4" y="68"/>
                      </a:lnTo>
                      <a:lnTo>
                        <a:pt x="0" y="49"/>
                      </a:lnTo>
                    </a:path>
                  </a:pathLst>
                </a:custGeom>
                <a:noFill/>
                <a:ln>
                  <a:noFill/>
                </a:ln>
              </p:spPr>
            </p:sp>
            <p:sp>
              <p:nvSpPr>
                <p:cNvPr id="1048648" name="Freeform 43"/>
                <p:cNvSpPr/>
                <p:nvPr/>
              </p:nvSpPr>
              <p:spPr bwMode="auto">
                <a:xfrm rot="0">
                  <a:off x="3481" y="1393"/>
                  <a:ext cx="230" cy="569"/>
                </a:xfrm>
                <a:custGeom>
                  <a:avLst/>
                  <a:gdLst>
                    <a:gd name="l" fmla="*/ 0 w 230"/>
                    <a:gd name="t" fmla="*/ 0 h 569"/>
                    <a:gd name="r" fmla="*/ 230 w 230"/>
                    <a:gd name="b" fmla="*/ 569 h 569"/>
                  </a:gdLst>
                  <a:ahLst/>
                  <a:rect l="l" t="t" r="r" b="b"/>
                  <a:pathLst>
                    <a:path w="230" h="569">
                      <a:moveTo>
                        <a:pt x="127" y="539"/>
                      </a:moveTo>
                      <a:lnTo>
                        <a:pt x="130" y="552"/>
                      </a:lnTo>
                      <a:lnTo>
                        <a:pt x="139" y="564"/>
                      </a:lnTo>
                      <a:lnTo>
                        <a:pt x="153" y="568"/>
                      </a:lnTo>
                      <a:lnTo>
                        <a:pt x="158" y="568"/>
                      </a:lnTo>
                      <a:lnTo>
                        <a:pt x="171" y="564"/>
                      </a:lnTo>
                      <a:lnTo>
                        <a:pt x="181" y="552"/>
                      </a:lnTo>
                      <a:lnTo>
                        <a:pt x="184" y="539"/>
                      </a:lnTo>
                      <a:lnTo>
                        <a:pt x="184" y="331"/>
                      </a:lnTo>
                      <a:lnTo>
                        <a:pt x="184" y="168"/>
                      </a:lnTo>
                      <a:lnTo>
                        <a:pt x="186" y="163"/>
                      </a:lnTo>
                      <a:lnTo>
                        <a:pt x="189" y="161"/>
                      </a:lnTo>
                      <a:lnTo>
                        <a:pt x="193" y="163"/>
                      </a:lnTo>
                      <a:lnTo>
                        <a:pt x="195" y="168"/>
                      </a:lnTo>
                      <a:lnTo>
                        <a:pt x="195" y="320"/>
                      </a:lnTo>
                      <a:lnTo>
                        <a:pt x="197" y="327"/>
                      </a:lnTo>
                      <a:lnTo>
                        <a:pt x="203" y="334"/>
                      </a:lnTo>
                      <a:lnTo>
                        <a:pt x="212" y="336"/>
                      </a:lnTo>
                      <a:lnTo>
                        <a:pt x="221" y="334"/>
                      </a:lnTo>
                      <a:lnTo>
                        <a:pt x="227" y="327"/>
                      </a:lnTo>
                      <a:lnTo>
                        <a:pt x="229" y="320"/>
                      </a:lnTo>
                      <a:lnTo>
                        <a:pt x="229" y="140"/>
                      </a:lnTo>
                      <a:lnTo>
                        <a:pt x="227" y="130"/>
                      </a:lnTo>
                      <a:lnTo>
                        <a:pt x="221" y="122"/>
                      </a:lnTo>
                      <a:lnTo>
                        <a:pt x="212" y="120"/>
                      </a:lnTo>
                      <a:lnTo>
                        <a:pt x="17" y="120"/>
                      </a:lnTo>
                      <a:lnTo>
                        <a:pt x="8" y="122"/>
                      </a:lnTo>
                      <a:lnTo>
                        <a:pt x="2" y="130"/>
                      </a:lnTo>
                      <a:lnTo>
                        <a:pt x="0" y="140"/>
                      </a:lnTo>
                      <a:lnTo>
                        <a:pt x="0" y="320"/>
                      </a:lnTo>
                      <a:lnTo>
                        <a:pt x="2" y="327"/>
                      </a:lnTo>
                      <a:lnTo>
                        <a:pt x="8" y="334"/>
                      </a:lnTo>
                      <a:lnTo>
                        <a:pt x="17" y="336"/>
                      </a:lnTo>
                      <a:lnTo>
                        <a:pt x="26" y="334"/>
                      </a:lnTo>
                      <a:lnTo>
                        <a:pt x="32" y="327"/>
                      </a:lnTo>
                      <a:lnTo>
                        <a:pt x="34" y="320"/>
                      </a:lnTo>
                      <a:lnTo>
                        <a:pt x="34" y="168"/>
                      </a:lnTo>
                      <a:lnTo>
                        <a:pt x="36" y="163"/>
                      </a:lnTo>
                      <a:lnTo>
                        <a:pt x="42" y="161"/>
                      </a:lnTo>
                      <a:lnTo>
                        <a:pt x="44" y="163"/>
                      </a:lnTo>
                      <a:lnTo>
                        <a:pt x="46" y="168"/>
                      </a:lnTo>
                      <a:lnTo>
                        <a:pt x="46" y="331"/>
                      </a:lnTo>
                      <a:lnTo>
                        <a:pt x="46" y="539"/>
                      </a:lnTo>
                      <a:lnTo>
                        <a:pt x="48" y="552"/>
                      </a:lnTo>
                      <a:lnTo>
                        <a:pt x="58" y="564"/>
                      </a:lnTo>
                      <a:lnTo>
                        <a:pt x="71" y="568"/>
                      </a:lnTo>
                      <a:lnTo>
                        <a:pt x="78" y="568"/>
                      </a:lnTo>
                      <a:lnTo>
                        <a:pt x="91" y="564"/>
                      </a:lnTo>
                      <a:lnTo>
                        <a:pt x="100" y="552"/>
                      </a:lnTo>
                      <a:lnTo>
                        <a:pt x="104" y="539"/>
                      </a:lnTo>
                      <a:lnTo>
                        <a:pt x="104" y="342"/>
                      </a:lnTo>
                      <a:lnTo>
                        <a:pt x="106" y="334"/>
                      </a:lnTo>
                      <a:lnTo>
                        <a:pt x="115" y="331"/>
                      </a:lnTo>
                      <a:lnTo>
                        <a:pt x="123" y="334"/>
                      </a:lnTo>
                      <a:lnTo>
                        <a:pt x="127" y="342"/>
                      </a:lnTo>
                      <a:lnTo>
                        <a:pt x="127" y="539"/>
                      </a:lnTo>
                      <a:lnTo>
                        <a:pt x="64" y="52"/>
                      </a:lnTo>
                      <a:lnTo>
                        <a:pt x="68" y="34"/>
                      </a:lnTo>
                      <a:lnTo>
                        <a:pt x="76" y="19"/>
                      </a:lnTo>
                      <a:lnTo>
                        <a:pt x="90" y="7"/>
                      </a:lnTo>
                      <a:lnTo>
                        <a:pt x="106" y="0"/>
                      </a:lnTo>
                      <a:lnTo>
                        <a:pt x="123" y="0"/>
                      </a:lnTo>
                      <a:lnTo>
                        <a:pt x="139" y="7"/>
                      </a:lnTo>
                      <a:lnTo>
                        <a:pt x="155" y="19"/>
                      </a:lnTo>
                      <a:lnTo>
                        <a:pt x="161" y="34"/>
                      </a:lnTo>
                      <a:lnTo>
                        <a:pt x="165" y="52"/>
                      </a:lnTo>
                      <a:lnTo>
                        <a:pt x="161" y="72"/>
                      </a:lnTo>
                      <a:lnTo>
                        <a:pt x="155" y="89"/>
                      </a:lnTo>
                      <a:lnTo>
                        <a:pt x="139" y="100"/>
                      </a:lnTo>
                      <a:lnTo>
                        <a:pt x="123" y="106"/>
                      </a:lnTo>
                      <a:lnTo>
                        <a:pt x="106" y="106"/>
                      </a:lnTo>
                      <a:lnTo>
                        <a:pt x="90" y="100"/>
                      </a:lnTo>
                      <a:lnTo>
                        <a:pt x="76" y="89"/>
                      </a:lnTo>
                      <a:lnTo>
                        <a:pt x="68" y="72"/>
                      </a:lnTo>
                      <a:lnTo>
                        <a:pt x="64" y="52"/>
                      </a:lnTo>
                      <a:lnTo>
                        <a:pt x="127" y="539"/>
                      </a:lnTo>
                    </a:path>
                  </a:pathLst>
                </a:custGeom>
                <a:solidFill>
                  <a:srgbClr val="00B7A5">
                    <a:alpha val="100000"/>
                  </a:srgbClr>
                </a:solidFill>
                <a:ln>
                  <a:noFill/>
                </a:ln>
              </p:spPr>
            </p:sp>
            <p:sp>
              <p:nvSpPr>
                <p:cNvPr id="1048649" name="Freeform 44"/>
                <p:cNvSpPr/>
                <p:nvPr/>
              </p:nvSpPr>
              <p:spPr bwMode="auto">
                <a:xfrm rot="0">
                  <a:off x="3481" y="1515"/>
                  <a:ext cx="230" cy="447"/>
                </a:xfrm>
                <a:custGeom>
                  <a:avLst/>
                  <a:gdLst>
                    <a:gd name="l" fmla="*/ 0 w 230"/>
                    <a:gd name="t" fmla="*/ 0 h 447"/>
                    <a:gd name="r" fmla="*/ 230 w 230"/>
                    <a:gd name="b" fmla="*/ 447 h 447"/>
                  </a:gdLst>
                  <a:ahLst/>
                  <a:rect l="l" t="t" r="r" b="b"/>
                  <a:pathLst>
                    <a:path w="230" h="447">
                      <a:moveTo>
                        <a:pt x="127" y="418"/>
                      </a:moveTo>
                      <a:lnTo>
                        <a:pt x="130" y="430"/>
                      </a:lnTo>
                      <a:lnTo>
                        <a:pt x="139" y="442"/>
                      </a:lnTo>
                      <a:lnTo>
                        <a:pt x="153" y="446"/>
                      </a:lnTo>
                      <a:lnTo>
                        <a:pt x="158" y="446"/>
                      </a:lnTo>
                      <a:lnTo>
                        <a:pt x="171" y="442"/>
                      </a:lnTo>
                      <a:lnTo>
                        <a:pt x="181" y="430"/>
                      </a:lnTo>
                      <a:lnTo>
                        <a:pt x="184" y="418"/>
                      </a:lnTo>
                      <a:lnTo>
                        <a:pt x="184" y="210"/>
                      </a:lnTo>
                      <a:lnTo>
                        <a:pt x="184" y="47"/>
                      </a:lnTo>
                      <a:lnTo>
                        <a:pt x="186" y="42"/>
                      </a:lnTo>
                      <a:lnTo>
                        <a:pt x="189" y="40"/>
                      </a:lnTo>
                      <a:lnTo>
                        <a:pt x="193" y="42"/>
                      </a:lnTo>
                      <a:lnTo>
                        <a:pt x="195" y="47"/>
                      </a:lnTo>
                      <a:lnTo>
                        <a:pt x="195" y="198"/>
                      </a:lnTo>
                      <a:lnTo>
                        <a:pt x="197" y="206"/>
                      </a:lnTo>
                      <a:lnTo>
                        <a:pt x="203" y="213"/>
                      </a:lnTo>
                      <a:lnTo>
                        <a:pt x="212" y="215"/>
                      </a:lnTo>
                      <a:lnTo>
                        <a:pt x="221" y="213"/>
                      </a:lnTo>
                      <a:lnTo>
                        <a:pt x="227" y="206"/>
                      </a:lnTo>
                      <a:lnTo>
                        <a:pt x="229" y="198"/>
                      </a:lnTo>
                      <a:lnTo>
                        <a:pt x="229" y="20"/>
                      </a:lnTo>
                      <a:lnTo>
                        <a:pt x="227" y="10"/>
                      </a:lnTo>
                      <a:lnTo>
                        <a:pt x="221" y="2"/>
                      </a:lnTo>
                      <a:lnTo>
                        <a:pt x="212" y="0"/>
                      </a:lnTo>
                      <a:lnTo>
                        <a:pt x="17" y="0"/>
                      </a:lnTo>
                      <a:lnTo>
                        <a:pt x="8" y="2"/>
                      </a:lnTo>
                      <a:lnTo>
                        <a:pt x="2" y="10"/>
                      </a:lnTo>
                      <a:lnTo>
                        <a:pt x="0" y="20"/>
                      </a:lnTo>
                      <a:lnTo>
                        <a:pt x="0" y="198"/>
                      </a:lnTo>
                      <a:lnTo>
                        <a:pt x="2" y="206"/>
                      </a:lnTo>
                      <a:lnTo>
                        <a:pt x="8" y="213"/>
                      </a:lnTo>
                      <a:lnTo>
                        <a:pt x="17" y="215"/>
                      </a:lnTo>
                      <a:lnTo>
                        <a:pt x="26" y="213"/>
                      </a:lnTo>
                      <a:lnTo>
                        <a:pt x="32" y="206"/>
                      </a:lnTo>
                      <a:lnTo>
                        <a:pt x="34" y="198"/>
                      </a:lnTo>
                      <a:lnTo>
                        <a:pt x="34" y="47"/>
                      </a:lnTo>
                      <a:lnTo>
                        <a:pt x="36" y="42"/>
                      </a:lnTo>
                      <a:lnTo>
                        <a:pt x="42" y="40"/>
                      </a:lnTo>
                      <a:lnTo>
                        <a:pt x="44" y="42"/>
                      </a:lnTo>
                      <a:lnTo>
                        <a:pt x="46" y="47"/>
                      </a:lnTo>
                      <a:lnTo>
                        <a:pt x="46" y="210"/>
                      </a:lnTo>
                      <a:lnTo>
                        <a:pt x="46" y="418"/>
                      </a:lnTo>
                      <a:lnTo>
                        <a:pt x="48" y="430"/>
                      </a:lnTo>
                      <a:lnTo>
                        <a:pt x="58" y="442"/>
                      </a:lnTo>
                      <a:lnTo>
                        <a:pt x="71" y="446"/>
                      </a:lnTo>
                      <a:lnTo>
                        <a:pt x="78" y="446"/>
                      </a:lnTo>
                      <a:lnTo>
                        <a:pt x="91" y="442"/>
                      </a:lnTo>
                      <a:lnTo>
                        <a:pt x="100" y="430"/>
                      </a:lnTo>
                      <a:lnTo>
                        <a:pt x="104" y="418"/>
                      </a:lnTo>
                      <a:lnTo>
                        <a:pt x="104" y="221"/>
                      </a:lnTo>
                      <a:lnTo>
                        <a:pt x="106" y="213"/>
                      </a:lnTo>
                      <a:lnTo>
                        <a:pt x="115" y="210"/>
                      </a:lnTo>
                      <a:lnTo>
                        <a:pt x="123" y="213"/>
                      </a:lnTo>
                      <a:lnTo>
                        <a:pt x="127" y="221"/>
                      </a:lnTo>
                      <a:lnTo>
                        <a:pt x="127" y="418"/>
                      </a:lnTo>
                    </a:path>
                  </a:pathLst>
                </a:custGeom>
                <a:solidFill>
                  <a:schemeClr val="lt2">
                    <a:alpha val="100000"/>
                  </a:schemeClr>
                </a:solidFill>
                <a:ln>
                  <a:noFill/>
                </a:ln>
              </p:spPr>
            </p:sp>
            <p:sp>
              <p:nvSpPr>
                <p:cNvPr id="1048650" name="Freeform 45"/>
                <p:cNvSpPr/>
                <p:nvPr/>
              </p:nvSpPr>
              <p:spPr bwMode="auto">
                <a:xfrm rot="0">
                  <a:off x="3547" y="1393"/>
                  <a:ext cx="98" cy="100"/>
                </a:xfrm>
                <a:custGeom>
                  <a:avLst/>
                  <a:gdLst>
                    <a:gd name="l" fmla="*/ 0 w 98"/>
                    <a:gd name="t" fmla="*/ 0 h 100"/>
                    <a:gd name="r" fmla="*/ 98 w 98"/>
                    <a:gd name="b" fmla="*/ 100 h 100"/>
                  </a:gdLst>
                  <a:ahLst/>
                  <a:rect l="l" t="t" r="r" b="b"/>
                  <a:pathLst>
                    <a:path w="98" h="100">
                      <a:moveTo>
                        <a:pt x="0" y="49"/>
                      </a:moveTo>
                      <a:lnTo>
                        <a:pt x="4" y="31"/>
                      </a:lnTo>
                      <a:lnTo>
                        <a:pt x="12" y="18"/>
                      </a:lnTo>
                      <a:lnTo>
                        <a:pt x="25" y="6"/>
                      </a:lnTo>
                      <a:lnTo>
                        <a:pt x="41" y="0"/>
                      </a:lnTo>
                      <a:lnTo>
                        <a:pt x="56" y="0"/>
                      </a:lnTo>
                      <a:lnTo>
                        <a:pt x="72" y="6"/>
                      </a:lnTo>
                      <a:lnTo>
                        <a:pt x="87" y="18"/>
                      </a:lnTo>
                      <a:lnTo>
                        <a:pt x="93" y="31"/>
                      </a:lnTo>
                      <a:lnTo>
                        <a:pt x="97" y="49"/>
                      </a:lnTo>
                      <a:lnTo>
                        <a:pt x="93" y="68"/>
                      </a:lnTo>
                      <a:lnTo>
                        <a:pt x="87" y="83"/>
                      </a:lnTo>
                      <a:lnTo>
                        <a:pt x="72" y="93"/>
                      </a:lnTo>
                      <a:lnTo>
                        <a:pt x="56" y="99"/>
                      </a:lnTo>
                      <a:lnTo>
                        <a:pt x="41" y="99"/>
                      </a:lnTo>
                      <a:lnTo>
                        <a:pt x="25" y="93"/>
                      </a:lnTo>
                      <a:lnTo>
                        <a:pt x="12" y="83"/>
                      </a:lnTo>
                      <a:lnTo>
                        <a:pt x="4" y="68"/>
                      </a:lnTo>
                      <a:lnTo>
                        <a:pt x="0" y="49"/>
                      </a:lnTo>
                    </a:path>
                  </a:pathLst>
                </a:custGeom>
                <a:solidFill>
                  <a:schemeClr val="lt2">
                    <a:alpha val="100000"/>
                  </a:schemeClr>
                </a:solidFill>
                <a:ln>
                  <a:noFill/>
                </a:ln>
              </p:spPr>
            </p:sp>
            <p:sp>
              <p:nvSpPr>
                <p:cNvPr id="1048651" name="Freeform 46"/>
                <p:cNvSpPr/>
                <p:nvPr/>
              </p:nvSpPr>
              <p:spPr bwMode="auto">
                <a:xfrm rot="0">
                  <a:off x="4057" y="1393"/>
                  <a:ext cx="229" cy="569"/>
                </a:xfrm>
                <a:custGeom>
                  <a:avLst/>
                  <a:gdLst>
                    <a:gd name="l" fmla="*/ 0 w 229"/>
                    <a:gd name="t" fmla="*/ 0 h 569"/>
                    <a:gd name="r" fmla="*/ 229 w 229"/>
                    <a:gd name="b" fmla="*/ 569 h 569"/>
                  </a:gdLst>
                  <a:ahLst/>
                  <a:rect l="l" t="t" r="r" b="b"/>
                  <a:pathLst>
                    <a:path w="229" h="569">
                      <a:moveTo>
                        <a:pt x="127" y="539"/>
                      </a:moveTo>
                      <a:lnTo>
                        <a:pt x="130" y="552"/>
                      </a:lnTo>
                      <a:lnTo>
                        <a:pt x="139" y="564"/>
                      </a:lnTo>
                      <a:lnTo>
                        <a:pt x="153" y="568"/>
                      </a:lnTo>
                      <a:lnTo>
                        <a:pt x="158" y="568"/>
                      </a:lnTo>
                      <a:lnTo>
                        <a:pt x="171" y="564"/>
                      </a:lnTo>
                      <a:lnTo>
                        <a:pt x="181" y="552"/>
                      </a:lnTo>
                      <a:lnTo>
                        <a:pt x="184" y="539"/>
                      </a:lnTo>
                      <a:lnTo>
                        <a:pt x="184" y="331"/>
                      </a:lnTo>
                      <a:lnTo>
                        <a:pt x="184" y="168"/>
                      </a:lnTo>
                      <a:lnTo>
                        <a:pt x="185" y="163"/>
                      </a:lnTo>
                      <a:lnTo>
                        <a:pt x="189" y="161"/>
                      </a:lnTo>
                      <a:lnTo>
                        <a:pt x="193" y="163"/>
                      </a:lnTo>
                      <a:lnTo>
                        <a:pt x="195" y="168"/>
                      </a:lnTo>
                      <a:lnTo>
                        <a:pt x="195" y="320"/>
                      </a:lnTo>
                      <a:lnTo>
                        <a:pt x="197" y="327"/>
                      </a:lnTo>
                      <a:lnTo>
                        <a:pt x="203" y="334"/>
                      </a:lnTo>
                      <a:lnTo>
                        <a:pt x="212" y="336"/>
                      </a:lnTo>
                      <a:lnTo>
                        <a:pt x="221" y="334"/>
                      </a:lnTo>
                      <a:lnTo>
                        <a:pt x="227" y="327"/>
                      </a:lnTo>
                      <a:lnTo>
                        <a:pt x="228" y="320"/>
                      </a:lnTo>
                      <a:lnTo>
                        <a:pt x="228" y="140"/>
                      </a:lnTo>
                      <a:lnTo>
                        <a:pt x="227" y="130"/>
                      </a:lnTo>
                      <a:lnTo>
                        <a:pt x="221" y="122"/>
                      </a:lnTo>
                      <a:lnTo>
                        <a:pt x="212" y="120"/>
                      </a:lnTo>
                      <a:lnTo>
                        <a:pt x="17" y="120"/>
                      </a:lnTo>
                      <a:lnTo>
                        <a:pt x="8" y="122"/>
                      </a:lnTo>
                      <a:lnTo>
                        <a:pt x="2" y="130"/>
                      </a:lnTo>
                      <a:lnTo>
                        <a:pt x="0" y="140"/>
                      </a:lnTo>
                      <a:lnTo>
                        <a:pt x="0" y="320"/>
                      </a:lnTo>
                      <a:lnTo>
                        <a:pt x="2" y="327"/>
                      </a:lnTo>
                      <a:lnTo>
                        <a:pt x="8" y="334"/>
                      </a:lnTo>
                      <a:lnTo>
                        <a:pt x="17" y="336"/>
                      </a:lnTo>
                      <a:lnTo>
                        <a:pt x="26" y="334"/>
                      </a:lnTo>
                      <a:lnTo>
                        <a:pt x="32" y="327"/>
                      </a:lnTo>
                      <a:lnTo>
                        <a:pt x="34" y="320"/>
                      </a:lnTo>
                      <a:lnTo>
                        <a:pt x="34" y="168"/>
                      </a:lnTo>
                      <a:lnTo>
                        <a:pt x="36" y="163"/>
                      </a:lnTo>
                      <a:lnTo>
                        <a:pt x="42" y="161"/>
                      </a:lnTo>
                      <a:lnTo>
                        <a:pt x="44" y="163"/>
                      </a:lnTo>
                      <a:lnTo>
                        <a:pt x="46" y="168"/>
                      </a:lnTo>
                      <a:lnTo>
                        <a:pt x="46" y="331"/>
                      </a:lnTo>
                      <a:lnTo>
                        <a:pt x="46" y="539"/>
                      </a:lnTo>
                      <a:lnTo>
                        <a:pt x="48" y="552"/>
                      </a:lnTo>
                      <a:lnTo>
                        <a:pt x="58" y="564"/>
                      </a:lnTo>
                      <a:lnTo>
                        <a:pt x="71" y="568"/>
                      </a:lnTo>
                      <a:lnTo>
                        <a:pt x="78" y="568"/>
                      </a:lnTo>
                      <a:lnTo>
                        <a:pt x="91" y="564"/>
                      </a:lnTo>
                      <a:lnTo>
                        <a:pt x="100" y="552"/>
                      </a:lnTo>
                      <a:lnTo>
                        <a:pt x="104" y="539"/>
                      </a:lnTo>
                      <a:lnTo>
                        <a:pt x="104" y="342"/>
                      </a:lnTo>
                      <a:lnTo>
                        <a:pt x="106" y="334"/>
                      </a:lnTo>
                      <a:lnTo>
                        <a:pt x="115" y="331"/>
                      </a:lnTo>
                      <a:lnTo>
                        <a:pt x="123" y="334"/>
                      </a:lnTo>
                      <a:lnTo>
                        <a:pt x="127" y="342"/>
                      </a:lnTo>
                      <a:lnTo>
                        <a:pt x="127" y="539"/>
                      </a:lnTo>
                      <a:lnTo>
                        <a:pt x="64" y="52"/>
                      </a:lnTo>
                      <a:lnTo>
                        <a:pt x="67" y="34"/>
                      </a:lnTo>
                      <a:lnTo>
                        <a:pt x="76" y="19"/>
                      </a:lnTo>
                      <a:lnTo>
                        <a:pt x="90" y="7"/>
                      </a:lnTo>
                      <a:lnTo>
                        <a:pt x="106" y="0"/>
                      </a:lnTo>
                      <a:lnTo>
                        <a:pt x="123" y="0"/>
                      </a:lnTo>
                      <a:lnTo>
                        <a:pt x="139" y="7"/>
                      </a:lnTo>
                      <a:lnTo>
                        <a:pt x="155" y="19"/>
                      </a:lnTo>
                      <a:lnTo>
                        <a:pt x="161" y="34"/>
                      </a:lnTo>
                      <a:lnTo>
                        <a:pt x="165" y="52"/>
                      </a:lnTo>
                      <a:lnTo>
                        <a:pt x="161" y="72"/>
                      </a:lnTo>
                      <a:lnTo>
                        <a:pt x="155" y="89"/>
                      </a:lnTo>
                      <a:lnTo>
                        <a:pt x="139" y="100"/>
                      </a:lnTo>
                      <a:lnTo>
                        <a:pt x="123" y="106"/>
                      </a:lnTo>
                      <a:lnTo>
                        <a:pt x="106" y="106"/>
                      </a:lnTo>
                      <a:lnTo>
                        <a:pt x="90" y="100"/>
                      </a:lnTo>
                      <a:lnTo>
                        <a:pt x="76" y="89"/>
                      </a:lnTo>
                      <a:lnTo>
                        <a:pt x="67" y="72"/>
                      </a:lnTo>
                      <a:lnTo>
                        <a:pt x="64" y="52"/>
                      </a:lnTo>
                      <a:lnTo>
                        <a:pt x="127" y="539"/>
                      </a:lnTo>
                    </a:path>
                  </a:pathLst>
                </a:custGeom>
                <a:solidFill>
                  <a:srgbClr val="3366FF">
                    <a:alpha val="100000"/>
                  </a:srgbClr>
                </a:solidFill>
                <a:ln>
                  <a:noFill/>
                </a:ln>
              </p:spPr>
            </p:sp>
            <p:sp>
              <p:nvSpPr>
                <p:cNvPr id="1048652" name="Freeform 47"/>
                <p:cNvSpPr/>
                <p:nvPr/>
              </p:nvSpPr>
              <p:spPr bwMode="auto">
                <a:xfrm rot="0">
                  <a:off x="4057" y="1515"/>
                  <a:ext cx="229" cy="447"/>
                </a:xfrm>
                <a:custGeom>
                  <a:avLst/>
                  <a:gdLst>
                    <a:gd name="l" fmla="*/ 0 w 229"/>
                    <a:gd name="t" fmla="*/ 0 h 447"/>
                    <a:gd name="r" fmla="*/ 229 w 229"/>
                    <a:gd name="b" fmla="*/ 447 h 447"/>
                  </a:gdLst>
                  <a:ahLst/>
                  <a:rect l="l" t="t" r="r" b="b"/>
                  <a:pathLst>
                    <a:path w="229" h="447">
                      <a:moveTo>
                        <a:pt x="127" y="418"/>
                      </a:moveTo>
                      <a:lnTo>
                        <a:pt x="130" y="430"/>
                      </a:lnTo>
                      <a:lnTo>
                        <a:pt x="139" y="442"/>
                      </a:lnTo>
                      <a:lnTo>
                        <a:pt x="153" y="446"/>
                      </a:lnTo>
                      <a:lnTo>
                        <a:pt x="158" y="446"/>
                      </a:lnTo>
                      <a:lnTo>
                        <a:pt x="171" y="442"/>
                      </a:lnTo>
                      <a:lnTo>
                        <a:pt x="181" y="430"/>
                      </a:lnTo>
                      <a:lnTo>
                        <a:pt x="184" y="418"/>
                      </a:lnTo>
                      <a:lnTo>
                        <a:pt x="184" y="210"/>
                      </a:lnTo>
                      <a:lnTo>
                        <a:pt x="184" y="47"/>
                      </a:lnTo>
                      <a:lnTo>
                        <a:pt x="185" y="42"/>
                      </a:lnTo>
                      <a:lnTo>
                        <a:pt x="189" y="40"/>
                      </a:lnTo>
                      <a:lnTo>
                        <a:pt x="193" y="42"/>
                      </a:lnTo>
                      <a:lnTo>
                        <a:pt x="195" y="47"/>
                      </a:lnTo>
                      <a:lnTo>
                        <a:pt x="195" y="198"/>
                      </a:lnTo>
                      <a:lnTo>
                        <a:pt x="197" y="206"/>
                      </a:lnTo>
                      <a:lnTo>
                        <a:pt x="203" y="213"/>
                      </a:lnTo>
                      <a:lnTo>
                        <a:pt x="212" y="215"/>
                      </a:lnTo>
                      <a:lnTo>
                        <a:pt x="221" y="213"/>
                      </a:lnTo>
                      <a:lnTo>
                        <a:pt x="227" y="206"/>
                      </a:lnTo>
                      <a:lnTo>
                        <a:pt x="228" y="198"/>
                      </a:lnTo>
                      <a:lnTo>
                        <a:pt x="228" y="20"/>
                      </a:lnTo>
                      <a:lnTo>
                        <a:pt x="227" y="10"/>
                      </a:lnTo>
                      <a:lnTo>
                        <a:pt x="221" y="2"/>
                      </a:lnTo>
                      <a:lnTo>
                        <a:pt x="212" y="0"/>
                      </a:lnTo>
                      <a:lnTo>
                        <a:pt x="17" y="0"/>
                      </a:lnTo>
                      <a:lnTo>
                        <a:pt x="8" y="2"/>
                      </a:lnTo>
                      <a:lnTo>
                        <a:pt x="2" y="10"/>
                      </a:lnTo>
                      <a:lnTo>
                        <a:pt x="0" y="20"/>
                      </a:lnTo>
                      <a:lnTo>
                        <a:pt x="0" y="198"/>
                      </a:lnTo>
                      <a:lnTo>
                        <a:pt x="2" y="206"/>
                      </a:lnTo>
                      <a:lnTo>
                        <a:pt x="8" y="213"/>
                      </a:lnTo>
                      <a:lnTo>
                        <a:pt x="17" y="215"/>
                      </a:lnTo>
                      <a:lnTo>
                        <a:pt x="26" y="213"/>
                      </a:lnTo>
                      <a:lnTo>
                        <a:pt x="32" y="206"/>
                      </a:lnTo>
                      <a:lnTo>
                        <a:pt x="34" y="198"/>
                      </a:lnTo>
                      <a:lnTo>
                        <a:pt x="34" y="47"/>
                      </a:lnTo>
                      <a:lnTo>
                        <a:pt x="36" y="42"/>
                      </a:lnTo>
                      <a:lnTo>
                        <a:pt x="42" y="40"/>
                      </a:lnTo>
                      <a:lnTo>
                        <a:pt x="44" y="42"/>
                      </a:lnTo>
                      <a:lnTo>
                        <a:pt x="46" y="47"/>
                      </a:lnTo>
                      <a:lnTo>
                        <a:pt x="46" y="210"/>
                      </a:lnTo>
                      <a:lnTo>
                        <a:pt x="46" y="418"/>
                      </a:lnTo>
                      <a:lnTo>
                        <a:pt x="48" y="430"/>
                      </a:lnTo>
                      <a:lnTo>
                        <a:pt x="58" y="442"/>
                      </a:lnTo>
                      <a:lnTo>
                        <a:pt x="71" y="446"/>
                      </a:lnTo>
                      <a:lnTo>
                        <a:pt x="78" y="446"/>
                      </a:lnTo>
                      <a:lnTo>
                        <a:pt x="91" y="442"/>
                      </a:lnTo>
                      <a:lnTo>
                        <a:pt x="100" y="430"/>
                      </a:lnTo>
                      <a:lnTo>
                        <a:pt x="104" y="418"/>
                      </a:lnTo>
                      <a:lnTo>
                        <a:pt x="104" y="221"/>
                      </a:lnTo>
                      <a:lnTo>
                        <a:pt x="106" y="213"/>
                      </a:lnTo>
                      <a:lnTo>
                        <a:pt x="115" y="210"/>
                      </a:lnTo>
                      <a:lnTo>
                        <a:pt x="123" y="213"/>
                      </a:lnTo>
                      <a:lnTo>
                        <a:pt x="127" y="221"/>
                      </a:lnTo>
                      <a:lnTo>
                        <a:pt x="127" y="418"/>
                      </a:lnTo>
                    </a:path>
                  </a:pathLst>
                </a:custGeom>
                <a:noFill/>
                <a:ln>
                  <a:noFill/>
                </a:ln>
              </p:spPr>
            </p:sp>
            <p:sp>
              <p:nvSpPr>
                <p:cNvPr id="1048653" name="Freeform 48"/>
                <p:cNvSpPr/>
                <p:nvPr/>
              </p:nvSpPr>
              <p:spPr bwMode="auto">
                <a:xfrm rot="0">
                  <a:off x="4123" y="1393"/>
                  <a:ext cx="98" cy="100"/>
                </a:xfrm>
                <a:custGeom>
                  <a:avLst/>
                  <a:gdLst>
                    <a:gd name="l" fmla="*/ 0 w 98"/>
                    <a:gd name="t" fmla="*/ 0 h 100"/>
                    <a:gd name="r" fmla="*/ 98 w 98"/>
                    <a:gd name="b" fmla="*/ 100 h 100"/>
                  </a:gdLst>
                  <a:ahLst/>
                  <a:rect l="l" t="t" r="r" b="b"/>
                  <a:pathLst>
                    <a:path w="98" h="100">
                      <a:moveTo>
                        <a:pt x="0" y="49"/>
                      </a:moveTo>
                      <a:lnTo>
                        <a:pt x="3" y="31"/>
                      </a:lnTo>
                      <a:lnTo>
                        <a:pt x="12" y="18"/>
                      </a:lnTo>
                      <a:lnTo>
                        <a:pt x="25" y="6"/>
                      </a:lnTo>
                      <a:lnTo>
                        <a:pt x="41" y="0"/>
                      </a:lnTo>
                      <a:lnTo>
                        <a:pt x="56" y="0"/>
                      </a:lnTo>
                      <a:lnTo>
                        <a:pt x="72" y="6"/>
                      </a:lnTo>
                      <a:lnTo>
                        <a:pt x="87" y="18"/>
                      </a:lnTo>
                      <a:lnTo>
                        <a:pt x="93" y="31"/>
                      </a:lnTo>
                      <a:lnTo>
                        <a:pt x="97" y="49"/>
                      </a:lnTo>
                      <a:lnTo>
                        <a:pt x="93" y="68"/>
                      </a:lnTo>
                      <a:lnTo>
                        <a:pt x="87" y="83"/>
                      </a:lnTo>
                      <a:lnTo>
                        <a:pt x="72" y="93"/>
                      </a:lnTo>
                      <a:lnTo>
                        <a:pt x="56" y="99"/>
                      </a:lnTo>
                      <a:lnTo>
                        <a:pt x="41" y="99"/>
                      </a:lnTo>
                      <a:lnTo>
                        <a:pt x="25" y="93"/>
                      </a:lnTo>
                      <a:lnTo>
                        <a:pt x="12" y="83"/>
                      </a:lnTo>
                      <a:lnTo>
                        <a:pt x="3" y="68"/>
                      </a:lnTo>
                      <a:lnTo>
                        <a:pt x="0" y="49"/>
                      </a:lnTo>
                    </a:path>
                  </a:pathLst>
                </a:custGeom>
                <a:noFill/>
                <a:ln>
                  <a:noFill/>
                </a:ln>
              </p:spPr>
            </p:sp>
            <p:sp>
              <p:nvSpPr>
                <p:cNvPr id="1048654" name="Freeform 49"/>
                <p:cNvSpPr/>
                <p:nvPr/>
              </p:nvSpPr>
              <p:spPr bwMode="auto">
                <a:xfrm rot="0">
                  <a:off x="4633" y="1393"/>
                  <a:ext cx="229" cy="569"/>
                </a:xfrm>
                <a:custGeom>
                  <a:avLst/>
                  <a:gdLst>
                    <a:gd name="l" fmla="*/ 0 w 229"/>
                    <a:gd name="t" fmla="*/ 0 h 569"/>
                    <a:gd name="r" fmla="*/ 229 w 229"/>
                    <a:gd name="b" fmla="*/ 569 h 569"/>
                  </a:gdLst>
                  <a:ahLst/>
                  <a:rect l="l" t="t" r="r" b="b"/>
                  <a:pathLst>
                    <a:path w="229" h="569">
                      <a:moveTo>
                        <a:pt x="127" y="539"/>
                      </a:moveTo>
                      <a:lnTo>
                        <a:pt x="130" y="552"/>
                      </a:lnTo>
                      <a:lnTo>
                        <a:pt x="139" y="564"/>
                      </a:lnTo>
                      <a:lnTo>
                        <a:pt x="153" y="568"/>
                      </a:lnTo>
                      <a:lnTo>
                        <a:pt x="158" y="568"/>
                      </a:lnTo>
                      <a:lnTo>
                        <a:pt x="171" y="564"/>
                      </a:lnTo>
                      <a:lnTo>
                        <a:pt x="181" y="552"/>
                      </a:lnTo>
                      <a:lnTo>
                        <a:pt x="184" y="539"/>
                      </a:lnTo>
                      <a:lnTo>
                        <a:pt x="184" y="331"/>
                      </a:lnTo>
                      <a:lnTo>
                        <a:pt x="184" y="168"/>
                      </a:lnTo>
                      <a:lnTo>
                        <a:pt x="185" y="163"/>
                      </a:lnTo>
                      <a:lnTo>
                        <a:pt x="189" y="161"/>
                      </a:lnTo>
                      <a:lnTo>
                        <a:pt x="193" y="163"/>
                      </a:lnTo>
                      <a:lnTo>
                        <a:pt x="195" y="168"/>
                      </a:lnTo>
                      <a:lnTo>
                        <a:pt x="195" y="320"/>
                      </a:lnTo>
                      <a:lnTo>
                        <a:pt x="197" y="327"/>
                      </a:lnTo>
                      <a:lnTo>
                        <a:pt x="203" y="334"/>
                      </a:lnTo>
                      <a:lnTo>
                        <a:pt x="212" y="336"/>
                      </a:lnTo>
                      <a:lnTo>
                        <a:pt x="221" y="334"/>
                      </a:lnTo>
                      <a:lnTo>
                        <a:pt x="227" y="327"/>
                      </a:lnTo>
                      <a:lnTo>
                        <a:pt x="228" y="320"/>
                      </a:lnTo>
                      <a:lnTo>
                        <a:pt x="228" y="140"/>
                      </a:lnTo>
                      <a:lnTo>
                        <a:pt x="227" y="130"/>
                      </a:lnTo>
                      <a:lnTo>
                        <a:pt x="221" y="122"/>
                      </a:lnTo>
                      <a:lnTo>
                        <a:pt x="212" y="120"/>
                      </a:lnTo>
                      <a:lnTo>
                        <a:pt x="17" y="120"/>
                      </a:lnTo>
                      <a:lnTo>
                        <a:pt x="8" y="122"/>
                      </a:lnTo>
                      <a:lnTo>
                        <a:pt x="2" y="130"/>
                      </a:lnTo>
                      <a:lnTo>
                        <a:pt x="0" y="140"/>
                      </a:lnTo>
                      <a:lnTo>
                        <a:pt x="0" y="320"/>
                      </a:lnTo>
                      <a:lnTo>
                        <a:pt x="2" y="327"/>
                      </a:lnTo>
                      <a:lnTo>
                        <a:pt x="8" y="334"/>
                      </a:lnTo>
                      <a:lnTo>
                        <a:pt x="17" y="336"/>
                      </a:lnTo>
                      <a:lnTo>
                        <a:pt x="26" y="334"/>
                      </a:lnTo>
                      <a:lnTo>
                        <a:pt x="32" y="327"/>
                      </a:lnTo>
                      <a:lnTo>
                        <a:pt x="34" y="320"/>
                      </a:lnTo>
                      <a:lnTo>
                        <a:pt x="34" y="168"/>
                      </a:lnTo>
                      <a:lnTo>
                        <a:pt x="36" y="163"/>
                      </a:lnTo>
                      <a:lnTo>
                        <a:pt x="42" y="161"/>
                      </a:lnTo>
                      <a:lnTo>
                        <a:pt x="44" y="163"/>
                      </a:lnTo>
                      <a:lnTo>
                        <a:pt x="46" y="168"/>
                      </a:lnTo>
                      <a:lnTo>
                        <a:pt x="46" y="331"/>
                      </a:lnTo>
                      <a:lnTo>
                        <a:pt x="46" y="539"/>
                      </a:lnTo>
                      <a:lnTo>
                        <a:pt x="48" y="552"/>
                      </a:lnTo>
                      <a:lnTo>
                        <a:pt x="58" y="564"/>
                      </a:lnTo>
                      <a:lnTo>
                        <a:pt x="71" y="568"/>
                      </a:lnTo>
                      <a:lnTo>
                        <a:pt x="78" y="568"/>
                      </a:lnTo>
                      <a:lnTo>
                        <a:pt x="91" y="564"/>
                      </a:lnTo>
                      <a:lnTo>
                        <a:pt x="100" y="552"/>
                      </a:lnTo>
                      <a:lnTo>
                        <a:pt x="104" y="539"/>
                      </a:lnTo>
                      <a:lnTo>
                        <a:pt x="104" y="342"/>
                      </a:lnTo>
                      <a:lnTo>
                        <a:pt x="106" y="334"/>
                      </a:lnTo>
                      <a:lnTo>
                        <a:pt x="115" y="331"/>
                      </a:lnTo>
                      <a:lnTo>
                        <a:pt x="123" y="334"/>
                      </a:lnTo>
                      <a:lnTo>
                        <a:pt x="127" y="342"/>
                      </a:lnTo>
                      <a:lnTo>
                        <a:pt x="127" y="539"/>
                      </a:lnTo>
                      <a:lnTo>
                        <a:pt x="64" y="52"/>
                      </a:lnTo>
                      <a:lnTo>
                        <a:pt x="67" y="34"/>
                      </a:lnTo>
                      <a:lnTo>
                        <a:pt x="76" y="19"/>
                      </a:lnTo>
                      <a:lnTo>
                        <a:pt x="89" y="7"/>
                      </a:lnTo>
                      <a:lnTo>
                        <a:pt x="106" y="0"/>
                      </a:lnTo>
                      <a:lnTo>
                        <a:pt x="123" y="0"/>
                      </a:lnTo>
                      <a:lnTo>
                        <a:pt x="139" y="7"/>
                      </a:lnTo>
                      <a:lnTo>
                        <a:pt x="155" y="19"/>
                      </a:lnTo>
                      <a:lnTo>
                        <a:pt x="161" y="34"/>
                      </a:lnTo>
                      <a:lnTo>
                        <a:pt x="165" y="52"/>
                      </a:lnTo>
                      <a:lnTo>
                        <a:pt x="161" y="72"/>
                      </a:lnTo>
                      <a:lnTo>
                        <a:pt x="155" y="89"/>
                      </a:lnTo>
                      <a:lnTo>
                        <a:pt x="139" y="100"/>
                      </a:lnTo>
                      <a:lnTo>
                        <a:pt x="123" y="106"/>
                      </a:lnTo>
                      <a:lnTo>
                        <a:pt x="106" y="106"/>
                      </a:lnTo>
                      <a:lnTo>
                        <a:pt x="89" y="100"/>
                      </a:lnTo>
                      <a:lnTo>
                        <a:pt x="76" y="89"/>
                      </a:lnTo>
                      <a:lnTo>
                        <a:pt x="67" y="72"/>
                      </a:lnTo>
                      <a:lnTo>
                        <a:pt x="64" y="52"/>
                      </a:lnTo>
                      <a:lnTo>
                        <a:pt x="127" y="539"/>
                      </a:lnTo>
                    </a:path>
                  </a:pathLst>
                </a:custGeom>
                <a:solidFill>
                  <a:srgbClr val="3366FF">
                    <a:alpha val="100000"/>
                  </a:srgbClr>
                </a:solidFill>
                <a:ln>
                  <a:noFill/>
                </a:ln>
              </p:spPr>
            </p:sp>
            <p:sp>
              <p:nvSpPr>
                <p:cNvPr id="1048655" name="Freeform 50"/>
                <p:cNvSpPr/>
                <p:nvPr/>
              </p:nvSpPr>
              <p:spPr bwMode="auto">
                <a:xfrm rot="0">
                  <a:off x="4633" y="1515"/>
                  <a:ext cx="229" cy="447"/>
                </a:xfrm>
                <a:custGeom>
                  <a:avLst/>
                  <a:gdLst>
                    <a:gd name="l" fmla="*/ 0 w 229"/>
                    <a:gd name="t" fmla="*/ 0 h 447"/>
                    <a:gd name="r" fmla="*/ 229 w 229"/>
                    <a:gd name="b" fmla="*/ 447 h 447"/>
                  </a:gdLst>
                  <a:ahLst/>
                  <a:rect l="l" t="t" r="r" b="b"/>
                  <a:pathLst>
                    <a:path w="229" h="447">
                      <a:moveTo>
                        <a:pt x="127" y="418"/>
                      </a:moveTo>
                      <a:lnTo>
                        <a:pt x="130" y="430"/>
                      </a:lnTo>
                      <a:lnTo>
                        <a:pt x="139" y="442"/>
                      </a:lnTo>
                      <a:lnTo>
                        <a:pt x="153" y="446"/>
                      </a:lnTo>
                      <a:lnTo>
                        <a:pt x="158" y="446"/>
                      </a:lnTo>
                      <a:lnTo>
                        <a:pt x="171" y="442"/>
                      </a:lnTo>
                      <a:lnTo>
                        <a:pt x="181" y="430"/>
                      </a:lnTo>
                      <a:lnTo>
                        <a:pt x="184" y="418"/>
                      </a:lnTo>
                      <a:lnTo>
                        <a:pt x="184" y="210"/>
                      </a:lnTo>
                      <a:lnTo>
                        <a:pt x="184" y="47"/>
                      </a:lnTo>
                      <a:lnTo>
                        <a:pt x="185" y="42"/>
                      </a:lnTo>
                      <a:lnTo>
                        <a:pt x="189" y="40"/>
                      </a:lnTo>
                      <a:lnTo>
                        <a:pt x="193" y="42"/>
                      </a:lnTo>
                      <a:lnTo>
                        <a:pt x="195" y="47"/>
                      </a:lnTo>
                      <a:lnTo>
                        <a:pt x="195" y="198"/>
                      </a:lnTo>
                      <a:lnTo>
                        <a:pt x="197" y="206"/>
                      </a:lnTo>
                      <a:lnTo>
                        <a:pt x="203" y="213"/>
                      </a:lnTo>
                      <a:lnTo>
                        <a:pt x="212" y="215"/>
                      </a:lnTo>
                      <a:lnTo>
                        <a:pt x="221" y="213"/>
                      </a:lnTo>
                      <a:lnTo>
                        <a:pt x="227" y="206"/>
                      </a:lnTo>
                      <a:lnTo>
                        <a:pt x="228" y="198"/>
                      </a:lnTo>
                      <a:lnTo>
                        <a:pt x="228" y="20"/>
                      </a:lnTo>
                      <a:lnTo>
                        <a:pt x="227" y="10"/>
                      </a:lnTo>
                      <a:lnTo>
                        <a:pt x="221" y="2"/>
                      </a:lnTo>
                      <a:lnTo>
                        <a:pt x="212" y="0"/>
                      </a:lnTo>
                      <a:lnTo>
                        <a:pt x="17" y="0"/>
                      </a:lnTo>
                      <a:lnTo>
                        <a:pt x="8" y="2"/>
                      </a:lnTo>
                      <a:lnTo>
                        <a:pt x="2" y="10"/>
                      </a:lnTo>
                      <a:lnTo>
                        <a:pt x="0" y="20"/>
                      </a:lnTo>
                      <a:lnTo>
                        <a:pt x="0" y="198"/>
                      </a:lnTo>
                      <a:lnTo>
                        <a:pt x="2" y="206"/>
                      </a:lnTo>
                      <a:lnTo>
                        <a:pt x="8" y="213"/>
                      </a:lnTo>
                      <a:lnTo>
                        <a:pt x="17" y="215"/>
                      </a:lnTo>
                      <a:lnTo>
                        <a:pt x="26" y="213"/>
                      </a:lnTo>
                      <a:lnTo>
                        <a:pt x="32" y="206"/>
                      </a:lnTo>
                      <a:lnTo>
                        <a:pt x="34" y="198"/>
                      </a:lnTo>
                      <a:lnTo>
                        <a:pt x="34" y="47"/>
                      </a:lnTo>
                      <a:lnTo>
                        <a:pt x="36" y="42"/>
                      </a:lnTo>
                      <a:lnTo>
                        <a:pt x="42" y="40"/>
                      </a:lnTo>
                      <a:lnTo>
                        <a:pt x="44" y="42"/>
                      </a:lnTo>
                      <a:lnTo>
                        <a:pt x="46" y="47"/>
                      </a:lnTo>
                      <a:lnTo>
                        <a:pt x="46" y="210"/>
                      </a:lnTo>
                      <a:lnTo>
                        <a:pt x="46" y="418"/>
                      </a:lnTo>
                      <a:lnTo>
                        <a:pt x="48" y="430"/>
                      </a:lnTo>
                      <a:lnTo>
                        <a:pt x="58" y="442"/>
                      </a:lnTo>
                      <a:lnTo>
                        <a:pt x="71" y="446"/>
                      </a:lnTo>
                      <a:lnTo>
                        <a:pt x="78" y="446"/>
                      </a:lnTo>
                      <a:lnTo>
                        <a:pt x="91" y="442"/>
                      </a:lnTo>
                      <a:lnTo>
                        <a:pt x="100" y="430"/>
                      </a:lnTo>
                      <a:lnTo>
                        <a:pt x="104" y="418"/>
                      </a:lnTo>
                      <a:lnTo>
                        <a:pt x="104" y="221"/>
                      </a:lnTo>
                      <a:lnTo>
                        <a:pt x="106" y="213"/>
                      </a:lnTo>
                      <a:lnTo>
                        <a:pt x="115" y="210"/>
                      </a:lnTo>
                      <a:lnTo>
                        <a:pt x="123" y="213"/>
                      </a:lnTo>
                      <a:lnTo>
                        <a:pt x="127" y="221"/>
                      </a:lnTo>
                      <a:lnTo>
                        <a:pt x="127" y="418"/>
                      </a:lnTo>
                    </a:path>
                  </a:pathLst>
                </a:custGeom>
                <a:noFill/>
                <a:ln>
                  <a:noFill/>
                </a:ln>
              </p:spPr>
            </p:sp>
            <p:sp>
              <p:nvSpPr>
                <p:cNvPr id="1048656" name="Freeform 51"/>
                <p:cNvSpPr/>
                <p:nvPr/>
              </p:nvSpPr>
              <p:spPr bwMode="auto">
                <a:xfrm rot="0">
                  <a:off x="4699" y="1393"/>
                  <a:ext cx="98" cy="100"/>
                </a:xfrm>
                <a:custGeom>
                  <a:avLst/>
                  <a:gdLst>
                    <a:gd name="l" fmla="*/ 0 w 98"/>
                    <a:gd name="t" fmla="*/ 0 h 100"/>
                    <a:gd name="r" fmla="*/ 98 w 98"/>
                    <a:gd name="b" fmla="*/ 100 h 100"/>
                  </a:gdLst>
                  <a:ahLst/>
                  <a:rect l="l" t="t" r="r" b="b"/>
                  <a:pathLst>
                    <a:path w="98" h="100">
                      <a:moveTo>
                        <a:pt x="0" y="49"/>
                      </a:moveTo>
                      <a:lnTo>
                        <a:pt x="3" y="31"/>
                      </a:lnTo>
                      <a:lnTo>
                        <a:pt x="12" y="18"/>
                      </a:lnTo>
                      <a:lnTo>
                        <a:pt x="24" y="6"/>
                      </a:lnTo>
                      <a:lnTo>
                        <a:pt x="41" y="0"/>
                      </a:lnTo>
                      <a:lnTo>
                        <a:pt x="56" y="0"/>
                      </a:lnTo>
                      <a:lnTo>
                        <a:pt x="72" y="6"/>
                      </a:lnTo>
                      <a:lnTo>
                        <a:pt x="87" y="18"/>
                      </a:lnTo>
                      <a:lnTo>
                        <a:pt x="93" y="31"/>
                      </a:lnTo>
                      <a:lnTo>
                        <a:pt x="97" y="49"/>
                      </a:lnTo>
                      <a:lnTo>
                        <a:pt x="93" y="68"/>
                      </a:lnTo>
                      <a:lnTo>
                        <a:pt x="87" y="83"/>
                      </a:lnTo>
                      <a:lnTo>
                        <a:pt x="72" y="93"/>
                      </a:lnTo>
                      <a:lnTo>
                        <a:pt x="56" y="99"/>
                      </a:lnTo>
                      <a:lnTo>
                        <a:pt x="41" y="99"/>
                      </a:lnTo>
                      <a:lnTo>
                        <a:pt x="24" y="93"/>
                      </a:lnTo>
                      <a:lnTo>
                        <a:pt x="12" y="83"/>
                      </a:lnTo>
                      <a:lnTo>
                        <a:pt x="3" y="68"/>
                      </a:lnTo>
                      <a:lnTo>
                        <a:pt x="0" y="49"/>
                      </a:lnTo>
                    </a:path>
                  </a:pathLst>
                </a:custGeom>
                <a:noFill/>
                <a:ln>
                  <a:noFill/>
                </a:ln>
              </p:spPr>
            </p:sp>
            <p:sp>
              <p:nvSpPr>
                <p:cNvPr id="1048657" name="Freeform 52"/>
                <p:cNvSpPr/>
                <p:nvPr/>
              </p:nvSpPr>
              <p:spPr bwMode="auto">
                <a:xfrm rot="0">
                  <a:off x="4921" y="1393"/>
                  <a:ext cx="229" cy="569"/>
                </a:xfrm>
                <a:custGeom>
                  <a:avLst/>
                  <a:gdLst>
                    <a:gd name="l" fmla="*/ 0 w 229"/>
                    <a:gd name="t" fmla="*/ 0 h 569"/>
                    <a:gd name="r" fmla="*/ 229 w 229"/>
                    <a:gd name="b" fmla="*/ 569 h 569"/>
                  </a:gdLst>
                  <a:ahLst/>
                  <a:rect l="l" t="t" r="r" b="b"/>
                  <a:pathLst>
                    <a:path w="229" h="569">
                      <a:moveTo>
                        <a:pt x="127" y="539"/>
                      </a:moveTo>
                      <a:lnTo>
                        <a:pt x="130" y="552"/>
                      </a:lnTo>
                      <a:lnTo>
                        <a:pt x="139" y="564"/>
                      </a:lnTo>
                      <a:lnTo>
                        <a:pt x="153" y="568"/>
                      </a:lnTo>
                      <a:lnTo>
                        <a:pt x="157" y="568"/>
                      </a:lnTo>
                      <a:lnTo>
                        <a:pt x="171" y="564"/>
                      </a:lnTo>
                      <a:lnTo>
                        <a:pt x="181" y="552"/>
                      </a:lnTo>
                      <a:lnTo>
                        <a:pt x="184" y="539"/>
                      </a:lnTo>
                      <a:lnTo>
                        <a:pt x="184" y="331"/>
                      </a:lnTo>
                      <a:lnTo>
                        <a:pt x="184" y="168"/>
                      </a:lnTo>
                      <a:lnTo>
                        <a:pt x="185" y="163"/>
                      </a:lnTo>
                      <a:lnTo>
                        <a:pt x="189" y="161"/>
                      </a:lnTo>
                      <a:lnTo>
                        <a:pt x="193" y="163"/>
                      </a:lnTo>
                      <a:lnTo>
                        <a:pt x="195" y="168"/>
                      </a:lnTo>
                      <a:lnTo>
                        <a:pt x="195" y="320"/>
                      </a:lnTo>
                      <a:lnTo>
                        <a:pt x="197" y="327"/>
                      </a:lnTo>
                      <a:lnTo>
                        <a:pt x="203" y="334"/>
                      </a:lnTo>
                      <a:lnTo>
                        <a:pt x="212" y="336"/>
                      </a:lnTo>
                      <a:lnTo>
                        <a:pt x="221" y="334"/>
                      </a:lnTo>
                      <a:lnTo>
                        <a:pt x="227" y="327"/>
                      </a:lnTo>
                      <a:lnTo>
                        <a:pt x="228" y="320"/>
                      </a:lnTo>
                      <a:lnTo>
                        <a:pt x="228" y="140"/>
                      </a:lnTo>
                      <a:lnTo>
                        <a:pt x="227" y="130"/>
                      </a:lnTo>
                      <a:lnTo>
                        <a:pt x="221" y="122"/>
                      </a:lnTo>
                      <a:lnTo>
                        <a:pt x="212" y="120"/>
                      </a:lnTo>
                      <a:lnTo>
                        <a:pt x="17" y="120"/>
                      </a:lnTo>
                      <a:lnTo>
                        <a:pt x="8" y="122"/>
                      </a:lnTo>
                      <a:lnTo>
                        <a:pt x="2" y="130"/>
                      </a:lnTo>
                      <a:lnTo>
                        <a:pt x="0" y="140"/>
                      </a:lnTo>
                      <a:lnTo>
                        <a:pt x="0" y="320"/>
                      </a:lnTo>
                      <a:lnTo>
                        <a:pt x="2" y="327"/>
                      </a:lnTo>
                      <a:lnTo>
                        <a:pt x="8" y="334"/>
                      </a:lnTo>
                      <a:lnTo>
                        <a:pt x="17" y="336"/>
                      </a:lnTo>
                      <a:lnTo>
                        <a:pt x="26" y="334"/>
                      </a:lnTo>
                      <a:lnTo>
                        <a:pt x="32" y="327"/>
                      </a:lnTo>
                      <a:lnTo>
                        <a:pt x="34" y="320"/>
                      </a:lnTo>
                      <a:lnTo>
                        <a:pt x="34" y="168"/>
                      </a:lnTo>
                      <a:lnTo>
                        <a:pt x="36" y="163"/>
                      </a:lnTo>
                      <a:lnTo>
                        <a:pt x="42" y="161"/>
                      </a:lnTo>
                      <a:lnTo>
                        <a:pt x="44" y="163"/>
                      </a:lnTo>
                      <a:lnTo>
                        <a:pt x="46" y="168"/>
                      </a:lnTo>
                      <a:lnTo>
                        <a:pt x="46" y="331"/>
                      </a:lnTo>
                      <a:lnTo>
                        <a:pt x="46" y="539"/>
                      </a:lnTo>
                      <a:lnTo>
                        <a:pt x="48" y="552"/>
                      </a:lnTo>
                      <a:lnTo>
                        <a:pt x="58" y="564"/>
                      </a:lnTo>
                      <a:lnTo>
                        <a:pt x="71" y="568"/>
                      </a:lnTo>
                      <a:lnTo>
                        <a:pt x="78" y="568"/>
                      </a:lnTo>
                      <a:lnTo>
                        <a:pt x="91" y="564"/>
                      </a:lnTo>
                      <a:lnTo>
                        <a:pt x="100" y="552"/>
                      </a:lnTo>
                      <a:lnTo>
                        <a:pt x="104" y="539"/>
                      </a:lnTo>
                      <a:lnTo>
                        <a:pt x="104" y="342"/>
                      </a:lnTo>
                      <a:lnTo>
                        <a:pt x="106" y="334"/>
                      </a:lnTo>
                      <a:lnTo>
                        <a:pt x="115" y="331"/>
                      </a:lnTo>
                      <a:lnTo>
                        <a:pt x="123" y="334"/>
                      </a:lnTo>
                      <a:lnTo>
                        <a:pt x="127" y="342"/>
                      </a:lnTo>
                      <a:lnTo>
                        <a:pt x="127" y="539"/>
                      </a:lnTo>
                      <a:lnTo>
                        <a:pt x="64" y="52"/>
                      </a:lnTo>
                      <a:lnTo>
                        <a:pt x="67" y="34"/>
                      </a:lnTo>
                      <a:lnTo>
                        <a:pt x="76" y="19"/>
                      </a:lnTo>
                      <a:lnTo>
                        <a:pt x="89" y="7"/>
                      </a:lnTo>
                      <a:lnTo>
                        <a:pt x="106" y="0"/>
                      </a:lnTo>
                      <a:lnTo>
                        <a:pt x="123" y="0"/>
                      </a:lnTo>
                      <a:lnTo>
                        <a:pt x="139" y="7"/>
                      </a:lnTo>
                      <a:lnTo>
                        <a:pt x="155" y="19"/>
                      </a:lnTo>
                      <a:lnTo>
                        <a:pt x="161" y="34"/>
                      </a:lnTo>
                      <a:lnTo>
                        <a:pt x="165" y="52"/>
                      </a:lnTo>
                      <a:lnTo>
                        <a:pt x="161" y="72"/>
                      </a:lnTo>
                      <a:lnTo>
                        <a:pt x="155" y="89"/>
                      </a:lnTo>
                      <a:lnTo>
                        <a:pt x="139" y="100"/>
                      </a:lnTo>
                      <a:lnTo>
                        <a:pt x="123" y="106"/>
                      </a:lnTo>
                      <a:lnTo>
                        <a:pt x="106" y="106"/>
                      </a:lnTo>
                      <a:lnTo>
                        <a:pt x="89" y="100"/>
                      </a:lnTo>
                      <a:lnTo>
                        <a:pt x="76" y="89"/>
                      </a:lnTo>
                      <a:lnTo>
                        <a:pt x="67" y="72"/>
                      </a:lnTo>
                      <a:lnTo>
                        <a:pt x="64" y="52"/>
                      </a:lnTo>
                      <a:lnTo>
                        <a:pt x="127" y="539"/>
                      </a:lnTo>
                    </a:path>
                  </a:pathLst>
                </a:custGeom>
                <a:solidFill>
                  <a:srgbClr val="00FFFF">
                    <a:alpha val="100000"/>
                  </a:srgbClr>
                </a:solidFill>
                <a:ln>
                  <a:noFill/>
                </a:ln>
              </p:spPr>
            </p:sp>
            <p:sp>
              <p:nvSpPr>
                <p:cNvPr id="1048658" name="Freeform 53"/>
                <p:cNvSpPr/>
                <p:nvPr/>
              </p:nvSpPr>
              <p:spPr bwMode="auto">
                <a:xfrm rot="0">
                  <a:off x="4921" y="1515"/>
                  <a:ext cx="229" cy="447"/>
                </a:xfrm>
                <a:custGeom>
                  <a:avLst/>
                  <a:gdLst>
                    <a:gd name="l" fmla="*/ 0 w 229"/>
                    <a:gd name="t" fmla="*/ 0 h 447"/>
                    <a:gd name="r" fmla="*/ 229 w 229"/>
                    <a:gd name="b" fmla="*/ 447 h 447"/>
                  </a:gdLst>
                  <a:ahLst/>
                  <a:rect l="l" t="t" r="r" b="b"/>
                  <a:pathLst>
                    <a:path w="229" h="447">
                      <a:moveTo>
                        <a:pt x="127" y="418"/>
                      </a:moveTo>
                      <a:lnTo>
                        <a:pt x="130" y="430"/>
                      </a:lnTo>
                      <a:lnTo>
                        <a:pt x="139" y="442"/>
                      </a:lnTo>
                      <a:lnTo>
                        <a:pt x="153" y="446"/>
                      </a:lnTo>
                      <a:lnTo>
                        <a:pt x="157" y="446"/>
                      </a:lnTo>
                      <a:lnTo>
                        <a:pt x="171" y="442"/>
                      </a:lnTo>
                      <a:lnTo>
                        <a:pt x="181" y="430"/>
                      </a:lnTo>
                      <a:lnTo>
                        <a:pt x="184" y="418"/>
                      </a:lnTo>
                      <a:lnTo>
                        <a:pt x="184" y="210"/>
                      </a:lnTo>
                      <a:lnTo>
                        <a:pt x="184" y="47"/>
                      </a:lnTo>
                      <a:lnTo>
                        <a:pt x="185" y="42"/>
                      </a:lnTo>
                      <a:lnTo>
                        <a:pt x="189" y="40"/>
                      </a:lnTo>
                      <a:lnTo>
                        <a:pt x="193" y="42"/>
                      </a:lnTo>
                      <a:lnTo>
                        <a:pt x="195" y="47"/>
                      </a:lnTo>
                      <a:lnTo>
                        <a:pt x="195" y="198"/>
                      </a:lnTo>
                      <a:lnTo>
                        <a:pt x="197" y="206"/>
                      </a:lnTo>
                      <a:lnTo>
                        <a:pt x="203" y="213"/>
                      </a:lnTo>
                      <a:lnTo>
                        <a:pt x="212" y="215"/>
                      </a:lnTo>
                      <a:lnTo>
                        <a:pt x="221" y="213"/>
                      </a:lnTo>
                      <a:lnTo>
                        <a:pt x="227" y="206"/>
                      </a:lnTo>
                      <a:lnTo>
                        <a:pt x="228" y="198"/>
                      </a:lnTo>
                      <a:lnTo>
                        <a:pt x="228" y="20"/>
                      </a:lnTo>
                      <a:lnTo>
                        <a:pt x="227" y="10"/>
                      </a:lnTo>
                      <a:lnTo>
                        <a:pt x="221" y="2"/>
                      </a:lnTo>
                      <a:lnTo>
                        <a:pt x="212" y="0"/>
                      </a:lnTo>
                      <a:lnTo>
                        <a:pt x="17" y="0"/>
                      </a:lnTo>
                      <a:lnTo>
                        <a:pt x="8" y="2"/>
                      </a:lnTo>
                      <a:lnTo>
                        <a:pt x="2" y="10"/>
                      </a:lnTo>
                      <a:lnTo>
                        <a:pt x="0" y="20"/>
                      </a:lnTo>
                      <a:lnTo>
                        <a:pt x="0" y="198"/>
                      </a:lnTo>
                      <a:lnTo>
                        <a:pt x="2" y="206"/>
                      </a:lnTo>
                      <a:lnTo>
                        <a:pt x="8" y="213"/>
                      </a:lnTo>
                      <a:lnTo>
                        <a:pt x="17" y="215"/>
                      </a:lnTo>
                      <a:lnTo>
                        <a:pt x="26" y="213"/>
                      </a:lnTo>
                      <a:lnTo>
                        <a:pt x="32" y="206"/>
                      </a:lnTo>
                      <a:lnTo>
                        <a:pt x="34" y="198"/>
                      </a:lnTo>
                      <a:lnTo>
                        <a:pt x="34" y="47"/>
                      </a:lnTo>
                      <a:lnTo>
                        <a:pt x="36" y="42"/>
                      </a:lnTo>
                      <a:lnTo>
                        <a:pt x="42" y="40"/>
                      </a:lnTo>
                      <a:lnTo>
                        <a:pt x="44" y="42"/>
                      </a:lnTo>
                      <a:lnTo>
                        <a:pt x="46" y="47"/>
                      </a:lnTo>
                      <a:lnTo>
                        <a:pt x="46" y="210"/>
                      </a:lnTo>
                      <a:lnTo>
                        <a:pt x="46" y="418"/>
                      </a:lnTo>
                      <a:lnTo>
                        <a:pt x="48" y="430"/>
                      </a:lnTo>
                      <a:lnTo>
                        <a:pt x="58" y="442"/>
                      </a:lnTo>
                      <a:lnTo>
                        <a:pt x="71" y="446"/>
                      </a:lnTo>
                      <a:lnTo>
                        <a:pt x="78" y="446"/>
                      </a:lnTo>
                      <a:lnTo>
                        <a:pt x="91" y="442"/>
                      </a:lnTo>
                      <a:lnTo>
                        <a:pt x="100" y="430"/>
                      </a:lnTo>
                      <a:lnTo>
                        <a:pt x="104" y="418"/>
                      </a:lnTo>
                      <a:lnTo>
                        <a:pt x="104" y="221"/>
                      </a:lnTo>
                      <a:lnTo>
                        <a:pt x="106" y="213"/>
                      </a:lnTo>
                      <a:lnTo>
                        <a:pt x="115" y="210"/>
                      </a:lnTo>
                      <a:lnTo>
                        <a:pt x="123" y="213"/>
                      </a:lnTo>
                      <a:lnTo>
                        <a:pt x="127" y="221"/>
                      </a:lnTo>
                      <a:lnTo>
                        <a:pt x="127" y="418"/>
                      </a:lnTo>
                    </a:path>
                  </a:pathLst>
                </a:custGeom>
                <a:solidFill>
                  <a:schemeClr val="lt2">
                    <a:alpha val="100000"/>
                  </a:schemeClr>
                </a:solidFill>
                <a:ln>
                  <a:noFill/>
                </a:ln>
              </p:spPr>
            </p:sp>
            <p:sp>
              <p:nvSpPr>
                <p:cNvPr id="1048659" name="Freeform 54"/>
                <p:cNvSpPr/>
                <p:nvPr/>
              </p:nvSpPr>
              <p:spPr bwMode="auto">
                <a:xfrm rot="0">
                  <a:off x="4992" y="1393"/>
                  <a:ext cx="93" cy="95"/>
                </a:xfrm>
                <a:custGeom>
                  <a:avLst/>
                  <a:gdLst>
                    <a:gd name="l" fmla="*/ 0 w 98"/>
                    <a:gd name="t" fmla="*/ 0 h 100"/>
                    <a:gd name="r" fmla="*/ 98 w 98"/>
                    <a:gd name="b" fmla="*/ 100 h 100"/>
                  </a:gdLst>
                  <a:ahLst/>
                  <a:rect l="l" t="t" r="r" b="b"/>
                  <a:pathLst>
                    <a:path w="98" h="100">
                      <a:moveTo>
                        <a:pt x="0" y="49"/>
                      </a:moveTo>
                      <a:lnTo>
                        <a:pt x="3" y="31"/>
                      </a:lnTo>
                      <a:lnTo>
                        <a:pt x="12" y="18"/>
                      </a:lnTo>
                      <a:lnTo>
                        <a:pt x="24" y="6"/>
                      </a:lnTo>
                      <a:lnTo>
                        <a:pt x="41" y="0"/>
                      </a:lnTo>
                      <a:lnTo>
                        <a:pt x="56" y="0"/>
                      </a:lnTo>
                      <a:lnTo>
                        <a:pt x="72" y="6"/>
                      </a:lnTo>
                      <a:lnTo>
                        <a:pt x="87" y="18"/>
                      </a:lnTo>
                      <a:lnTo>
                        <a:pt x="93" y="31"/>
                      </a:lnTo>
                      <a:lnTo>
                        <a:pt x="97" y="49"/>
                      </a:lnTo>
                      <a:lnTo>
                        <a:pt x="93" y="68"/>
                      </a:lnTo>
                      <a:lnTo>
                        <a:pt x="87" y="83"/>
                      </a:lnTo>
                      <a:lnTo>
                        <a:pt x="72" y="93"/>
                      </a:lnTo>
                      <a:lnTo>
                        <a:pt x="56" y="99"/>
                      </a:lnTo>
                      <a:lnTo>
                        <a:pt x="41" y="99"/>
                      </a:lnTo>
                      <a:lnTo>
                        <a:pt x="24" y="93"/>
                      </a:lnTo>
                      <a:lnTo>
                        <a:pt x="12" y="83"/>
                      </a:lnTo>
                      <a:lnTo>
                        <a:pt x="3" y="68"/>
                      </a:lnTo>
                      <a:lnTo>
                        <a:pt x="0" y="49"/>
                      </a:lnTo>
                    </a:path>
                  </a:pathLst>
                </a:custGeom>
                <a:solidFill>
                  <a:schemeClr val="lt2">
                    <a:alpha val="100000"/>
                  </a:schemeClr>
                </a:solidFill>
                <a:ln>
                  <a:noFill/>
                </a:ln>
              </p:spPr>
            </p:sp>
          </p:grpSp>
        </p:grpSp>
        <p:sp>
          <p:nvSpPr>
            <p:cNvPr id="1048660" name="Text Box 55"/>
            <p:cNvSpPr txBox="1"/>
            <p:nvPr/>
          </p:nvSpPr>
          <p:spPr>
            <a:xfrm rot="0">
              <a:off x="2784" y="2208"/>
              <a:ext cx="1200" cy="28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altLang="en-US" lang="en-US">
                  <a:solidFill>
                    <a:schemeClr val="lt1"/>
                  </a:solidFill>
                  <a:latin typeface="Times New Roman" pitchFamily="18" charset="0"/>
                </a:rPr>
                <a:t>Population</a:t>
              </a:r>
            </a:p>
          </p:txBody>
        </p:sp>
        <p:grpSp>
          <p:nvGrpSpPr>
            <p:cNvPr id="80" name=""/>
            <p:cNvGrpSpPr/>
            <p:nvPr/>
          </p:nvGrpSpPr>
          <p:grpSpPr>
            <a:xfrm rot="0">
              <a:off x="3504" y="3360"/>
              <a:ext cx="1381" cy="570"/>
              <a:chOff x="1968" y="3285"/>
              <a:chExt cx="1381" cy="570"/>
            </a:xfrm>
          </p:grpSpPr>
          <p:sp>
            <p:nvSpPr>
              <p:cNvPr id="1048661" name="Freeform 57"/>
              <p:cNvSpPr/>
              <p:nvPr/>
            </p:nvSpPr>
            <p:spPr bwMode="auto">
              <a:xfrm rot="0">
                <a:off x="2256" y="3408"/>
                <a:ext cx="230" cy="446"/>
              </a:xfrm>
              <a:custGeom>
                <a:avLst/>
                <a:gdLst>
                  <a:gd name="l" fmla="*/ 0 w 230"/>
                  <a:gd name="t" fmla="*/ 0 h 446"/>
                  <a:gd name="r" fmla="*/ 230 w 230"/>
                  <a:gd name="b" fmla="*/ 446 h 446"/>
                </a:gdLst>
                <a:ahLst/>
                <a:rect l="l" t="t" r="r" b="b"/>
                <a:pathLst>
                  <a:path w="230" h="446">
                    <a:moveTo>
                      <a:pt x="127" y="417"/>
                    </a:moveTo>
                    <a:lnTo>
                      <a:pt x="129" y="430"/>
                    </a:lnTo>
                    <a:lnTo>
                      <a:pt x="137" y="442"/>
                    </a:lnTo>
                    <a:lnTo>
                      <a:pt x="151" y="445"/>
                    </a:lnTo>
                    <a:lnTo>
                      <a:pt x="158" y="445"/>
                    </a:lnTo>
                    <a:lnTo>
                      <a:pt x="171" y="442"/>
                    </a:lnTo>
                    <a:lnTo>
                      <a:pt x="181" y="430"/>
                    </a:lnTo>
                    <a:lnTo>
                      <a:pt x="184" y="417"/>
                    </a:lnTo>
                    <a:lnTo>
                      <a:pt x="184" y="209"/>
                    </a:lnTo>
                    <a:lnTo>
                      <a:pt x="184" y="47"/>
                    </a:lnTo>
                    <a:lnTo>
                      <a:pt x="184" y="42"/>
                    </a:lnTo>
                    <a:lnTo>
                      <a:pt x="189" y="40"/>
                    </a:lnTo>
                    <a:lnTo>
                      <a:pt x="193" y="42"/>
                    </a:lnTo>
                    <a:lnTo>
                      <a:pt x="195" y="47"/>
                    </a:lnTo>
                    <a:lnTo>
                      <a:pt x="195" y="198"/>
                    </a:lnTo>
                    <a:lnTo>
                      <a:pt x="197" y="206"/>
                    </a:lnTo>
                    <a:lnTo>
                      <a:pt x="203" y="213"/>
                    </a:lnTo>
                    <a:lnTo>
                      <a:pt x="212" y="215"/>
                    </a:lnTo>
                    <a:lnTo>
                      <a:pt x="221" y="213"/>
                    </a:lnTo>
                    <a:lnTo>
                      <a:pt x="227" y="206"/>
                    </a:lnTo>
                    <a:lnTo>
                      <a:pt x="229" y="198"/>
                    </a:lnTo>
                    <a:lnTo>
                      <a:pt x="229" y="19"/>
                    </a:lnTo>
                    <a:lnTo>
                      <a:pt x="227" y="10"/>
                    </a:lnTo>
                    <a:lnTo>
                      <a:pt x="221" y="2"/>
                    </a:lnTo>
                    <a:lnTo>
                      <a:pt x="212" y="0"/>
                    </a:lnTo>
                    <a:lnTo>
                      <a:pt x="17" y="0"/>
                    </a:lnTo>
                    <a:lnTo>
                      <a:pt x="8" y="2"/>
                    </a:lnTo>
                    <a:lnTo>
                      <a:pt x="2" y="10"/>
                    </a:lnTo>
                    <a:lnTo>
                      <a:pt x="0" y="19"/>
                    </a:lnTo>
                    <a:lnTo>
                      <a:pt x="0" y="198"/>
                    </a:lnTo>
                    <a:lnTo>
                      <a:pt x="2" y="206"/>
                    </a:lnTo>
                    <a:lnTo>
                      <a:pt x="8" y="213"/>
                    </a:lnTo>
                    <a:lnTo>
                      <a:pt x="17" y="215"/>
                    </a:lnTo>
                    <a:lnTo>
                      <a:pt x="26" y="213"/>
                    </a:lnTo>
                    <a:lnTo>
                      <a:pt x="32" y="206"/>
                    </a:lnTo>
                    <a:lnTo>
                      <a:pt x="34" y="198"/>
                    </a:lnTo>
                    <a:lnTo>
                      <a:pt x="34" y="47"/>
                    </a:lnTo>
                    <a:lnTo>
                      <a:pt x="36" y="42"/>
                    </a:lnTo>
                    <a:lnTo>
                      <a:pt x="40" y="40"/>
                    </a:lnTo>
                    <a:lnTo>
                      <a:pt x="44" y="42"/>
                    </a:lnTo>
                    <a:lnTo>
                      <a:pt x="44" y="47"/>
                    </a:lnTo>
                    <a:lnTo>
                      <a:pt x="44" y="209"/>
                    </a:lnTo>
                    <a:lnTo>
                      <a:pt x="44" y="417"/>
                    </a:lnTo>
                    <a:lnTo>
                      <a:pt x="48" y="430"/>
                    </a:lnTo>
                    <a:lnTo>
                      <a:pt x="58" y="442"/>
                    </a:lnTo>
                    <a:lnTo>
                      <a:pt x="71" y="445"/>
                    </a:lnTo>
                    <a:lnTo>
                      <a:pt x="78" y="445"/>
                    </a:lnTo>
                    <a:lnTo>
                      <a:pt x="91" y="442"/>
                    </a:lnTo>
                    <a:lnTo>
                      <a:pt x="100" y="430"/>
                    </a:lnTo>
                    <a:lnTo>
                      <a:pt x="102" y="417"/>
                    </a:lnTo>
                    <a:lnTo>
                      <a:pt x="102" y="221"/>
                    </a:lnTo>
                    <a:lnTo>
                      <a:pt x="106" y="213"/>
                    </a:lnTo>
                    <a:lnTo>
                      <a:pt x="114" y="209"/>
                    </a:lnTo>
                    <a:lnTo>
                      <a:pt x="123" y="213"/>
                    </a:lnTo>
                    <a:lnTo>
                      <a:pt x="127" y="221"/>
                    </a:lnTo>
                    <a:lnTo>
                      <a:pt x="127" y="417"/>
                    </a:lnTo>
                  </a:path>
                </a:pathLst>
              </a:custGeom>
              <a:solidFill>
                <a:srgbClr val="00A898">
                  <a:alpha val="100000"/>
                </a:srgbClr>
              </a:solidFill>
              <a:ln>
                <a:noFill/>
              </a:ln>
            </p:spPr>
          </p:sp>
          <p:sp>
            <p:nvSpPr>
              <p:cNvPr id="1048662" name="Freeform 58"/>
              <p:cNvSpPr/>
              <p:nvPr/>
            </p:nvSpPr>
            <p:spPr bwMode="auto">
              <a:xfrm rot="0">
                <a:off x="2322" y="3285"/>
                <a:ext cx="98" cy="101"/>
              </a:xfrm>
              <a:custGeom>
                <a:avLst/>
                <a:gdLst>
                  <a:gd name="l" fmla="*/ 0 w 98"/>
                  <a:gd name="t" fmla="*/ 0 h 101"/>
                  <a:gd name="r" fmla="*/ 98 w 98"/>
                  <a:gd name="b" fmla="*/ 101 h 101"/>
                </a:gdLst>
                <a:ahLst/>
                <a:rect l="l" t="t" r="r" b="b"/>
                <a:pathLst>
                  <a:path w="98" h="101">
                    <a:moveTo>
                      <a:pt x="0" y="50"/>
                    </a:moveTo>
                    <a:lnTo>
                      <a:pt x="4" y="32"/>
                    </a:lnTo>
                    <a:lnTo>
                      <a:pt x="10" y="19"/>
                    </a:lnTo>
                    <a:lnTo>
                      <a:pt x="25" y="7"/>
                    </a:lnTo>
                    <a:lnTo>
                      <a:pt x="41" y="0"/>
                    </a:lnTo>
                    <a:lnTo>
                      <a:pt x="56" y="0"/>
                    </a:lnTo>
                    <a:lnTo>
                      <a:pt x="72" y="7"/>
                    </a:lnTo>
                    <a:lnTo>
                      <a:pt x="85" y="19"/>
                    </a:lnTo>
                    <a:lnTo>
                      <a:pt x="93" y="32"/>
                    </a:lnTo>
                    <a:lnTo>
                      <a:pt x="97" y="50"/>
                    </a:lnTo>
                    <a:lnTo>
                      <a:pt x="93" y="68"/>
                    </a:lnTo>
                    <a:lnTo>
                      <a:pt x="85" y="84"/>
                    </a:lnTo>
                    <a:lnTo>
                      <a:pt x="72" y="94"/>
                    </a:lnTo>
                    <a:lnTo>
                      <a:pt x="56" y="100"/>
                    </a:lnTo>
                    <a:lnTo>
                      <a:pt x="41" y="100"/>
                    </a:lnTo>
                    <a:lnTo>
                      <a:pt x="25" y="94"/>
                    </a:lnTo>
                    <a:lnTo>
                      <a:pt x="10" y="84"/>
                    </a:lnTo>
                    <a:lnTo>
                      <a:pt x="4" y="68"/>
                    </a:lnTo>
                    <a:lnTo>
                      <a:pt x="0" y="50"/>
                    </a:lnTo>
                  </a:path>
                </a:pathLst>
              </a:custGeom>
              <a:solidFill>
                <a:srgbClr val="00A898">
                  <a:alpha val="100000"/>
                </a:srgbClr>
              </a:solidFill>
              <a:ln>
                <a:noFill/>
              </a:ln>
            </p:spPr>
          </p:sp>
          <p:sp>
            <p:nvSpPr>
              <p:cNvPr id="1048663" name="Freeform 59"/>
              <p:cNvSpPr/>
              <p:nvPr/>
            </p:nvSpPr>
            <p:spPr bwMode="auto">
              <a:xfrm rot="0">
                <a:off x="2544" y="3408"/>
                <a:ext cx="230" cy="446"/>
              </a:xfrm>
              <a:custGeom>
                <a:avLst/>
                <a:gdLst>
                  <a:gd name="l" fmla="*/ 0 w 230"/>
                  <a:gd name="t" fmla="*/ 0 h 446"/>
                  <a:gd name="r" fmla="*/ 230 w 230"/>
                  <a:gd name="b" fmla="*/ 446 h 446"/>
                </a:gdLst>
                <a:ahLst/>
                <a:rect l="l" t="t" r="r" b="b"/>
                <a:pathLst>
                  <a:path w="230" h="446">
                    <a:moveTo>
                      <a:pt x="127" y="417"/>
                    </a:moveTo>
                    <a:lnTo>
                      <a:pt x="129" y="430"/>
                    </a:lnTo>
                    <a:lnTo>
                      <a:pt x="137" y="442"/>
                    </a:lnTo>
                    <a:lnTo>
                      <a:pt x="151" y="445"/>
                    </a:lnTo>
                    <a:lnTo>
                      <a:pt x="158" y="445"/>
                    </a:lnTo>
                    <a:lnTo>
                      <a:pt x="171" y="442"/>
                    </a:lnTo>
                    <a:lnTo>
                      <a:pt x="181" y="430"/>
                    </a:lnTo>
                    <a:lnTo>
                      <a:pt x="184" y="417"/>
                    </a:lnTo>
                    <a:lnTo>
                      <a:pt x="184" y="209"/>
                    </a:lnTo>
                    <a:lnTo>
                      <a:pt x="184" y="47"/>
                    </a:lnTo>
                    <a:lnTo>
                      <a:pt x="184" y="42"/>
                    </a:lnTo>
                    <a:lnTo>
                      <a:pt x="189" y="40"/>
                    </a:lnTo>
                    <a:lnTo>
                      <a:pt x="193" y="42"/>
                    </a:lnTo>
                    <a:lnTo>
                      <a:pt x="195" y="47"/>
                    </a:lnTo>
                    <a:lnTo>
                      <a:pt x="195" y="198"/>
                    </a:lnTo>
                    <a:lnTo>
                      <a:pt x="197" y="206"/>
                    </a:lnTo>
                    <a:lnTo>
                      <a:pt x="203" y="213"/>
                    </a:lnTo>
                    <a:lnTo>
                      <a:pt x="212" y="215"/>
                    </a:lnTo>
                    <a:lnTo>
                      <a:pt x="221" y="213"/>
                    </a:lnTo>
                    <a:lnTo>
                      <a:pt x="227" y="206"/>
                    </a:lnTo>
                    <a:lnTo>
                      <a:pt x="229" y="198"/>
                    </a:lnTo>
                    <a:lnTo>
                      <a:pt x="229" y="19"/>
                    </a:lnTo>
                    <a:lnTo>
                      <a:pt x="227" y="10"/>
                    </a:lnTo>
                    <a:lnTo>
                      <a:pt x="221" y="2"/>
                    </a:lnTo>
                    <a:lnTo>
                      <a:pt x="212" y="0"/>
                    </a:lnTo>
                    <a:lnTo>
                      <a:pt x="17" y="0"/>
                    </a:lnTo>
                    <a:lnTo>
                      <a:pt x="8" y="2"/>
                    </a:lnTo>
                    <a:lnTo>
                      <a:pt x="2" y="10"/>
                    </a:lnTo>
                    <a:lnTo>
                      <a:pt x="0" y="19"/>
                    </a:lnTo>
                    <a:lnTo>
                      <a:pt x="0" y="198"/>
                    </a:lnTo>
                    <a:lnTo>
                      <a:pt x="2" y="206"/>
                    </a:lnTo>
                    <a:lnTo>
                      <a:pt x="8" y="213"/>
                    </a:lnTo>
                    <a:lnTo>
                      <a:pt x="17" y="215"/>
                    </a:lnTo>
                    <a:lnTo>
                      <a:pt x="26" y="213"/>
                    </a:lnTo>
                    <a:lnTo>
                      <a:pt x="32" y="206"/>
                    </a:lnTo>
                    <a:lnTo>
                      <a:pt x="34" y="198"/>
                    </a:lnTo>
                    <a:lnTo>
                      <a:pt x="34" y="47"/>
                    </a:lnTo>
                    <a:lnTo>
                      <a:pt x="36" y="42"/>
                    </a:lnTo>
                    <a:lnTo>
                      <a:pt x="40" y="40"/>
                    </a:lnTo>
                    <a:lnTo>
                      <a:pt x="44" y="42"/>
                    </a:lnTo>
                    <a:lnTo>
                      <a:pt x="44" y="47"/>
                    </a:lnTo>
                    <a:lnTo>
                      <a:pt x="44" y="209"/>
                    </a:lnTo>
                    <a:lnTo>
                      <a:pt x="44" y="417"/>
                    </a:lnTo>
                    <a:lnTo>
                      <a:pt x="48" y="430"/>
                    </a:lnTo>
                    <a:lnTo>
                      <a:pt x="58" y="442"/>
                    </a:lnTo>
                    <a:lnTo>
                      <a:pt x="71" y="445"/>
                    </a:lnTo>
                    <a:lnTo>
                      <a:pt x="78" y="445"/>
                    </a:lnTo>
                    <a:lnTo>
                      <a:pt x="91" y="442"/>
                    </a:lnTo>
                    <a:lnTo>
                      <a:pt x="100" y="430"/>
                    </a:lnTo>
                    <a:lnTo>
                      <a:pt x="102" y="417"/>
                    </a:lnTo>
                    <a:lnTo>
                      <a:pt x="102" y="221"/>
                    </a:lnTo>
                    <a:lnTo>
                      <a:pt x="106" y="213"/>
                    </a:lnTo>
                    <a:lnTo>
                      <a:pt x="113" y="209"/>
                    </a:lnTo>
                    <a:lnTo>
                      <a:pt x="123" y="213"/>
                    </a:lnTo>
                    <a:lnTo>
                      <a:pt x="127" y="221"/>
                    </a:lnTo>
                    <a:lnTo>
                      <a:pt x="127" y="417"/>
                    </a:lnTo>
                  </a:path>
                </a:pathLst>
              </a:custGeom>
              <a:solidFill>
                <a:srgbClr val="00A898">
                  <a:alpha val="100000"/>
                </a:srgbClr>
              </a:solidFill>
              <a:ln>
                <a:noFill/>
              </a:ln>
            </p:spPr>
          </p:sp>
          <p:sp>
            <p:nvSpPr>
              <p:cNvPr id="1048664" name="Freeform 60"/>
              <p:cNvSpPr/>
              <p:nvPr/>
            </p:nvSpPr>
            <p:spPr bwMode="auto">
              <a:xfrm rot="0">
                <a:off x="2610" y="3285"/>
                <a:ext cx="98" cy="101"/>
              </a:xfrm>
              <a:custGeom>
                <a:avLst/>
                <a:gdLst>
                  <a:gd name="l" fmla="*/ 0 w 98"/>
                  <a:gd name="t" fmla="*/ 0 h 101"/>
                  <a:gd name="r" fmla="*/ 98 w 98"/>
                  <a:gd name="b" fmla="*/ 101 h 101"/>
                </a:gdLst>
                <a:ahLst/>
                <a:rect l="l" t="t" r="r" b="b"/>
                <a:pathLst>
                  <a:path w="98" h="101">
                    <a:moveTo>
                      <a:pt x="0" y="50"/>
                    </a:moveTo>
                    <a:lnTo>
                      <a:pt x="3" y="32"/>
                    </a:lnTo>
                    <a:lnTo>
                      <a:pt x="10" y="19"/>
                    </a:lnTo>
                    <a:lnTo>
                      <a:pt x="25" y="7"/>
                    </a:lnTo>
                    <a:lnTo>
                      <a:pt x="41" y="0"/>
                    </a:lnTo>
                    <a:lnTo>
                      <a:pt x="56" y="0"/>
                    </a:lnTo>
                    <a:lnTo>
                      <a:pt x="72" y="7"/>
                    </a:lnTo>
                    <a:lnTo>
                      <a:pt x="85" y="19"/>
                    </a:lnTo>
                    <a:lnTo>
                      <a:pt x="93" y="32"/>
                    </a:lnTo>
                    <a:lnTo>
                      <a:pt x="97" y="50"/>
                    </a:lnTo>
                    <a:lnTo>
                      <a:pt x="93" y="68"/>
                    </a:lnTo>
                    <a:lnTo>
                      <a:pt x="85" y="84"/>
                    </a:lnTo>
                    <a:lnTo>
                      <a:pt x="72" y="94"/>
                    </a:lnTo>
                    <a:lnTo>
                      <a:pt x="56" y="100"/>
                    </a:lnTo>
                    <a:lnTo>
                      <a:pt x="41" y="100"/>
                    </a:lnTo>
                    <a:lnTo>
                      <a:pt x="25" y="94"/>
                    </a:lnTo>
                    <a:lnTo>
                      <a:pt x="10" y="84"/>
                    </a:lnTo>
                    <a:lnTo>
                      <a:pt x="3" y="68"/>
                    </a:lnTo>
                    <a:lnTo>
                      <a:pt x="0" y="50"/>
                    </a:lnTo>
                  </a:path>
                </a:pathLst>
              </a:custGeom>
              <a:solidFill>
                <a:srgbClr val="00A898">
                  <a:alpha val="100000"/>
                </a:srgbClr>
              </a:solidFill>
              <a:ln>
                <a:noFill/>
              </a:ln>
            </p:spPr>
          </p:sp>
          <p:sp>
            <p:nvSpPr>
              <p:cNvPr id="1048665" name="Freeform 61"/>
              <p:cNvSpPr/>
              <p:nvPr/>
            </p:nvSpPr>
            <p:spPr bwMode="auto">
              <a:xfrm rot="0">
                <a:off x="2832" y="3408"/>
                <a:ext cx="230" cy="446"/>
              </a:xfrm>
              <a:custGeom>
                <a:avLst/>
                <a:gdLst>
                  <a:gd name="l" fmla="*/ 0 w 230"/>
                  <a:gd name="t" fmla="*/ 0 h 446"/>
                  <a:gd name="r" fmla="*/ 230 w 230"/>
                  <a:gd name="b" fmla="*/ 446 h 446"/>
                </a:gdLst>
                <a:ahLst/>
                <a:rect l="l" t="t" r="r" b="b"/>
                <a:pathLst>
                  <a:path w="230" h="446">
                    <a:moveTo>
                      <a:pt x="127" y="417"/>
                    </a:moveTo>
                    <a:lnTo>
                      <a:pt x="129" y="430"/>
                    </a:lnTo>
                    <a:lnTo>
                      <a:pt x="137" y="442"/>
                    </a:lnTo>
                    <a:lnTo>
                      <a:pt x="151" y="445"/>
                    </a:lnTo>
                    <a:lnTo>
                      <a:pt x="158" y="445"/>
                    </a:lnTo>
                    <a:lnTo>
                      <a:pt x="171" y="442"/>
                    </a:lnTo>
                    <a:lnTo>
                      <a:pt x="181" y="430"/>
                    </a:lnTo>
                    <a:lnTo>
                      <a:pt x="184" y="417"/>
                    </a:lnTo>
                    <a:lnTo>
                      <a:pt x="184" y="209"/>
                    </a:lnTo>
                    <a:lnTo>
                      <a:pt x="184" y="47"/>
                    </a:lnTo>
                    <a:lnTo>
                      <a:pt x="184" y="42"/>
                    </a:lnTo>
                    <a:lnTo>
                      <a:pt x="189" y="40"/>
                    </a:lnTo>
                    <a:lnTo>
                      <a:pt x="193" y="42"/>
                    </a:lnTo>
                    <a:lnTo>
                      <a:pt x="195" y="47"/>
                    </a:lnTo>
                    <a:lnTo>
                      <a:pt x="195" y="198"/>
                    </a:lnTo>
                    <a:lnTo>
                      <a:pt x="197" y="206"/>
                    </a:lnTo>
                    <a:lnTo>
                      <a:pt x="203" y="213"/>
                    </a:lnTo>
                    <a:lnTo>
                      <a:pt x="212" y="215"/>
                    </a:lnTo>
                    <a:lnTo>
                      <a:pt x="221" y="213"/>
                    </a:lnTo>
                    <a:lnTo>
                      <a:pt x="227" y="206"/>
                    </a:lnTo>
                    <a:lnTo>
                      <a:pt x="229" y="198"/>
                    </a:lnTo>
                    <a:lnTo>
                      <a:pt x="229" y="19"/>
                    </a:lnTo>
                    <a:lnTo>
                      <a:pt x="227" y="10"/>
                    </a:lnTo>
                    <a:lnTo>
                      <a:pt x="221" y="2"/>
                    </a:lnTo>
                    <a:lnTo>
                      <a:pt x="212" y="0"/>
                    </a:lnTo>
                    <a:lnTo>
                      <a:pt x="17" y="0"/>
                    </a:lnTo>
                    <a:lnTo>
                      <a:pt x="8" y="2"/>
                    </a:lnTo>
                    <a:lnTo>
                      <a:pt x="2" y="10"/>
                    </a:lnTo>
                    <a:lnTo>
                      <a:pt x="0" y="19"/>
                    </a:lnTo>
                    <a:lnTo>
                      <a:pt x="0" y="198"/>
                    </a:lnTo>
                    <a:lnTo>
                      <a:pt x="2" y="206"/>
                    </a:lnTo>
                    <a:lnTo>
                      <a:pt x="8" y="213"/>
                    </a:lnTo>
                    <a:lnTo>
                      <a:pt x="17" y="215"/>
                    </a:lnTo>
                    <a:lnTo>
                      <a:pt x="26" y="213"/>
                    </a:lnTo>
                    <a:lnTo>
                      <a:pt x="32" y="206"/>
                    </a:lnTo>
                    <a:lnTo>
                      <a:pt x="34" y="198"/>
                    </a:lnTo>
                    <a:lnTo>
                      <a:pt x="34" y="47"/>
                    </a:lnTo>
                    <a:lnTo>
                      <a:pt x="36" y="42"/>
                    </a:lnTo>
                    <a:lnTo>
                      <a:pt x="40" y="40"/>
                    </a:lnTo>
                    <a:lnTo>
                      <a:pt x="44" y="42"/>
                    </a:lnTo>
                    <a:lnTo>
                      <a:pt x="44" y="47"/>
                    </a:lnTo>
                    <a:lnTo>
                      <a:pt x="44" y="209"/>
                    </a:lnTo>
                    <a:lnTo>
                      <a:pt x="44" y="417"/>
                    </a:lnTo>
                    <a:lnTo>
                      <a:pt x="48" y="430"/>
                    </a:lnTo>
                    <a:lnTo>
                      <a:pt x="58" y="442"/>
                    </a:lnTo>
                    <a:lnTo>
                      <a:pt x="71" y="445"/>
                    </a:lnTo>
                    <a:lnTo>
                      <a:pt x="78" y="445"/>
                    </a:lnTo>
                    <a:lnTo>
                      <a:pt x="91" y="442"/>
                    </a:lnTo>
                    <a:lnTo>
                      <a:pt x="100" y="430"/>
                    </a:lnTo>
                    <a:lnTo>
                      <a:pt x="102" y="417"/>
                    </a:lnTo>
                    <a:lnTo>
                      <a:pt x="102" y="221"/>
                    </a:lnTo>
                    <a:lnTo>
                      <a:pt x="106" y="213"/>
                    </a:lnTo>
                    <a:lnTo>
                      <a:pt x="113" y="209"/>
                    </a:lnTo>
                    <a:lnTo>
                      <a:pt x="123" y="213"/>
                    </a:lnTo>
                    <a:lnTo>
                      <a:pt x="127" y="221"/>
                    </a:lnTo>
                    <a:lnTo>
                      <a:pt x="127" y="417"/>
                    </a:lnTo>
                  </a:path>
                </a:pathLst>
              </a:custGeom>
              <a:solidFill>
                <a:srgbClr val="C1BAF8">
                  <a:alpha val="100000"/>
                </a:srgbClr>
              </a:solidFill>
              <a:ln>
                <a:noFill/>
              </a:ln>
            </p:spPr>
          </p:sp>
          <p:sp>
            <p:nvSpPr>
              <p:cNvPr id="1048666" name="Freeform 62"/>
              <p:cNvSpPr/>
              <p:nvPr/>
            </p:nvSpPr>
            <p:spPr bwMode="auto">
              <a:xfrm rot="0">
                <a:off x="2898" y="3285"/>
                <a:ext cx="98" cy="101"/>
              </a:xfrm>
              <a:custGeom>
                <a:avLst/>
                <a:gdLst>
                  <a:gd name="l" fmla="*/ 0 w 98"/>
                  <a:gd name="t" fmla="*/ 0 h 101"/>
                  <a:gd name="r" fmla="*/ 98 w 98"/>
                  <a:gd name="b" fmla="*/ 101 h 101"/>
                </a:gdLst>
                <a:ahLst/>
                <a:rect l="l" t="t" r="r" b="b"/>
                <a:pathLst>
                  <a:path w="98" h="101">
                    <a:moveTo>
                      <a:pt x="0" y="50"/>
                    </a:moveTo>
                    <a:lnTo>
                      <a:pt x="3" y="32"/>
                    </a:lnTo>
                    <a:lnTo>
                      <a:pt x="10" y="19"/>
                    </a:lnTo>
                    <a:lnTo>
                      <a:pt x="25" y="7"/>
                    </a:lnTo>
                    <a:lnTo>
                      <a:pt x="41" y="0"/>
                    </a:lnTo>
                    <a:lnTo>
                      <a:pt x="56" y="0"/>
                    </a:lnTo>
                    <a:lnTo>
                      <a:pt x="72" y="7"/>
                    </a:lnTo>
                    <a:lnTo>
                      <a:pt x="85" y="19"/>
                    </a:lnTo>
                    <a:lnTo>
                      <a:pt x="93" y="32"/>
                    </a:lnTo>
                    <a:lnTo>
                      <a:pt x="97" y="50"/>
                    </a:lnTo>
                    <a:lnTo>
                      <a:pt x="93" y="68"/>
                    </a:lnTo>
                    <a:lnTo>
                      <a:pt x="85" y="84"/>
                    </a:lnTo>
                    <a:lnTo>
                      <a:pt x="72" y="94"/>
                    </a:lnTo>
                    <a:lnTo>
                      <a:pt x="56" y="100"/>
                    </a:lnTo>
                    <a:lnTo>
                      <a:pt x="41" y="100"/>
                    </a:lnTo>
                    <a:lnTo>
                      <a:pt x="25" y="94"/>
                    </a:lnTo>
                    <a:lnTo>
                      <a:pt x="10" y="84"/>
                    </a:lnTo>
                    <a:lnTo>
                      <a:pt x="3" y="68"/>
                    </a:lnTo>
                    <a:lnTo>
                      <a:pt x="0" y="50"/>
                    </a:lnTo>
                  </a:path>
                </a:pathLst>
              </a:custGeom>
              <a:solidFill>
                <a:srgbClr val="C1BAF8">
                  <a:alpha val="100000"/>
                </a:srgbClr>
              </a:solidFill>
              <a:ln>
                <a:noFill/>
              </a:ln>
            </p:spPr>
          </p:sp>
          <p:sp>
            <p:nvSpPr>
              <p:cNvPr id="1048667" name="Freeform 63"/>
              <p:cNvSpPr/>
              <p:nvPr/>
            </p:nvSpPr>
            <p:spPr bwMode="auto">
              <a:xfrm rot="0">
                <a:off x="3120" y="3408"/>
                <a:ext cx="229" cy="446"/>
              </a:xfrm>
              <a:custGeom>
                <a:avLst/>
                <a:gdLst>
                  <a:gd name="l" fmla="*/ 0 w 229"/>
                  <a:gd name="t" fmla="*/ 0 h 446"/>
                  <a:gd name="r" fmla="*/ 229 w 229"/>
                  <a:gd name="b" fmla="*/ 446 h 446"/>
                </a:gdLst>
                <a:ahLst/>
                <a:rect l="l" t="t" r="r" b="b"/>
                <a:pathLst>
                  <a:path w="229" h="446">
                    <a:moveTo>
                      <a:pt x="127" y="417"/>
                    </a:moveTo>
                    <a:lnTo>
                      <a:pt x="128" y="430"/>
                    </a:lnTo>
                    <a:lnTo>
                      <a:pt x="137" y="442"/>
                    </a:lnTo>
                    <a:lnTo>
                      <a:pt x="151" y="445"/>
                    </a:lnTo>
                    <a:lnTo>
                      <a:pt x="158" y="445"/>
                    </a:lnTo>
                    <a:lnTo>
                      <a:pt x="171" y="442"/>
                    </a:lnTo>
                    <a:lnTo>
                      <a:pt x="181" y="430"/>
                    </a:lnTo>
                    <a:lnTo>
                      <a:pt x="184" y="417"/>
                    </a:lnTo>
                    <a:lnTo>
                      <a:pt x="184" y="209"/>
                    </a:lnTo>
                    <a:lnTo>
                      <a:pt x="184" y="47"/>
                    </a:lnTo>
                    <a:lnTo>
                      <a:pt x="184" y="42"/>
                    </a:lnTo>
                    <a:lnTo>
                      <a:pt x="189" y="40"/>
                    </a:lnTo>
                    <a:lnTo>
                      <a:pt x="193" y="42"/>
                    </a:lnTo>
                    <a:lnTo>
                      <a:pt x="195" y="47"/>
                    </a:lnTo>
                    <a:lnTo>
                      <a:pt x="195" y="198"/>
                    </a:lnTo>
                    <a:lnTo>
                      <a:pt x="197" y="206"/>
                    </a:lnTo>
                    <a:lnTo>
                      <a:pt x="203" y="213"/>
                    </a:lnTo>
                    <a:lnTo>
                      <a:pt x="212" y="215"/>
                    </a:lnTo>
                    <a:lnTo>
                      <a:pt x="221" y="213"/>
                    </a:lnTo>
                    <a:lnTo>
                      <a:pt x="227" y="206"/>
                    </a:lnTo>
                    <a:lnTo>
                      <a:pt x="228" y="198"/>
                    </a:lnTo>
                    <a:lnTo>
                      <a:pt x="228" y="19"/>
                    </a:lnTo>
                    <a:lnTo>
                      <a:pt x="227" y="10"/>
                    </a:lnTo>
                    <a:lnTo>
                      <a:pt x="221" y="2"/>
                    </a:lnTo>
                    <a:lnTo>
                      <a:pt x="212" y="0"/>
                    </a:lnTo>
                    <a:lnTo>
                      <a:pt x="17" y="0"/>
                    </a:lnTo>
                    <a:lnTo>
                      <a:pt x="8" y="2"/>
                    </a:lnTo>
                    <a:lnTo>
                      <a:pt x="2" y="10"/>
                    </a:lnTo>
                    <a:lnTo>
                      <a:pt x="0" y="19"/>
                    </a:lnTo>
                    <a:lnTo>
                      <a:pt x="0" y="198"/>
                    </a:lnTo>
                    <a:lnTo>
                      <a:pt x="2" y="206"/>
                    </a:lnTo>
                    <a:lnTo>
                      <a:pt x="8" y="213"/>
                    </a:lnTo>
                    <a:lnTo>
                      <a:pt x="17" y="215"/>
                    </a:lnTo>
                    <a:lnTo>
                      <a:pt x="26" y="213"/>
                    </a:lnTo>
                    <a:lnTo>
                      <a:pt x="32" y="206"/>
                    </a:lnTo>
                    <a:lnTo>
                      <a:pt x="34" y="198"/>
                    </a:lnTo>
                    <a:lnTo>
                      <a:pt x="34" y="47"/>
                    </a:lnTo>
                    <a:lnTo>
                      <a:pt x="36" y="42"/>
                    </a:lnTo>
                    <a:lnTo>
                      <a:pt x="40" y="40"/>
                    </a:lnTo>
                    <a:lnTo>
                      <a:pt x="44" y="42"/>
                    </a:lnTo>
                    <a:lnTo>
                      <a:pt x="44" y="47"/>
                    </a:lnTo>
                    <a:lnTo>
                      <a:pt x="44" y="209"/>
                    </a:lnTo>
                    <a:lnTo>
                      <a:pt x="44" y="417"/>
                    </a:lnTo>
                    <a:lnTo>
                      <a:pt x="48" y="430"/>
                    </a:lnTo>
                    <a:lnTo>
                      <a:pt x="58" y="442"/>
                    </a:lnTo>
                    <a:lnTo>
                      <a:pt x="71" y="445"/>
                    </a:lnTo>
                    <a:lnTo>
                      <a:pt x="78" y="445"/>
                    </a:lnTo>
                    <a:lnTo>
                      <a:pt x="91" y="442"/>
                    </a:lnTo>
                    <a:lnTo>
                      <a:pt x="100" y="430"/>
                    </a:lnTo>
                    <a:lnTo>
                      <a:pt x="102" y="417"/>
                    </a:lnTo>
                    <a:lnTo>
                      <a:pt x="102" y="221"/>
                    </a:lnTo>
                    <a:lnTo>
                      <a:pt x="106" y="213"/>
                    </a:lnTo>
                    <a:lnTo>
                      <a:pt x="113" y="209"/>
                    </a:lnTo>
                    <a:lnTo>
                      <a:pt x="123" y="213"/>
                    </a:lnTo>
                    <a:lnTo>
                      <a:pt x="127" y="221"/>
                    </a:lnTo>
                    <a:lnTo>
                      <a:pt x="127" y="417"/>
                    </a:lnTo>
                  </a:path>
                </a:pathLst>
              </a:custGeom>
              <a:solidFill>
                <a:schemeClr val="lt2">
                  <a:alpha val="100000"/>
                </a:schemeClr>
              </a:solidFill>
              <a:ln>
                <a:noFill/>
              </a:ln>
            </p:spPr>
          </p:sp>
          <p:sp>
            <p:nvSpPr>
              <p:cNvPr id="1048668" name="Freeform 64"/>
              <p:cNvSpPr/>
              <p:nvPr/>
            </p:nvSpPr>
            <p:spPr bwMode="auto">
              <a:xfrm rot="0">
                <a:off x="3186" y="3285"/>
                <a:ext cx="98" cy="101"/>
              </a:xfrm>
              <a:custGeom>
                <a:avLst/>
                <a:gdLst>
                  <a:gd name="l" fmla="*/ 0 w 98"/>
                  <a:gd name="t" fmla="*/ 0 h 101"/>
                  <a:gd name="r" fmla="*/ 98 w 98"/>
                  <a:gd name="b" fmla="*/ 101 h 101"/>
                </a:gdLst>
                <a:ahLst/>
                <a:rect l="l" t="t" r="r" b="b"/>
                <a:pathLst>
                  <a:path w="98" h="101">
                    <a:moveTo>
                      <a:pt x="0" y="50"/>
                    </a:moveTo>
                    <a:lnTo>
                      <a:pt x="3" y="32"/>
                    </a:lnTo>
                    <a:lnTo>
                      <a:pt x="10" y="19"/>
                    </a:lnTo>
                    <a:lnTo>
                      <a:pt x="24" y="7"/>
                    </a:lnTo>
                    <a:lnTo>
                      <a:pt x="41" y="0"/>
                    </a:lnTo>
                    <a:lnTo>
                      <a:pt x="56" y="0"/>
                    </a:lnTo>
                    <a:lnTo>
                      <a:pt x="72" y="7"/>
                    </a:lnTo>
                    <a:lnTo>
                      <a:pt x="85" y="19"/>
                    </a:lnTo>
                    <a:lnTo>
                      <a:pt x="93" y="32"/>
                    </a:lnTo>
                    <a:lnTo>
                      <a:pt x="97" y="50"/>
                    </a:lnTo>
                    <a:lnTo>
                      <a:pt x="93" y="68"/>
                    </a:lnTo>
                    <a:lnTo>
                      <a:pt x="85" y="84"/>
                    </a:lnTo>
                    <a:lnTo>
                      <a:pt x="72" y="94"/>
                    </a:lnTo>
                    <a:lnTo>
                      <a:pt x="56" y="100"/>
                    </a:lnTo>
                    <a:lnTo>
                      <a:pt x="41" y="100"/>
                    </a:lnTo>
                    <a:lnTo>
                      <a:pt x="24" y="94"/>
                    </a:lnTo>
                    <a:lnTo>
                      <a:pt x="10" y="84"/>
                    </a:lnTo>
                    <a:lnTo>
                      <a:pt x="3" y="68"/>
                    </a:lnTo>
                    <a:lnTo>
                      <a:pt x="0" y="50"/>
                    </a:lnTo>
                  </a:path>
                </a:pathLst>
              </a:custGeom>
              <a:solidFill>
                <a:schemeClr val="lt2">
                  <a:alpha val="100000"/>
                </a:schemeClr>
              </a:solidFill>
              <a:ln>
                <a:noFill/>
              </a:ln>
            </p:spPr>
          </p:sp>
          <p:sp>
            <p:nvSpPr>
              <p:cNvPr id="1048669" name="Freeform 65"/>
              <p:cNvSpPr/>
              <p:nvPr/>
            </p:nvSpPr>
            <p:spPr bwMode="auto">
              <a:xfrm rot="0">
                <a:off x="1968" y="3408"/>
                <a:ext cx="229" cy="447"/>
              </a:xfrm>
              <a:custGeom>
                <a:avLst/>
                <a:gdLst>
                  <a:gd name="l" fmla="*/ 0 w 229"/>
                  <a:gd name="t" fmla="*/ 0 h 447"/>
                  <a:gd name="r" fmla="*/ 229 w 229"/>
                  <a:gd name="b" fmla="*/ 447 h 447"/>
                </a:gdLst>
                <a:ahLst/>
                <a:rect l="l" t="t" r="r" b="b"/>
                <a:pathLst>
                  <a:path w="229" h="447">
                    <a:moveTo>
                      <a:pt x="127" y="418"/>
                    </a:moveTo>
                    <a:lnTo>
                      <a:pt x="130" y="430"/>
                    </a:lnTo>
                    <a:lnTo>
                      <a:pt x="139" y="442"/>
                    </a:lnTo>
                    <a:lnTo>
                      <a:pt x="153" y="446"/>
                    </a:lnTo>
                    <a:lnTo>
                      <a:pt x="158" y="446"/>
                    </a:lnTo>
                    <a:lnTo>
                      <a:pt x="171" y="442"/>
                    </a:lnTo>
                    <a:lnTo>
                      <a:pt x="181" y="430"/>
                    </a:lnTo>
                    <a:lnTo>
                      <a:pt x="184" y="418"/>
                    </a:lnTo>
                    <a:lnTo>
                      <a:pt x="184" y="210"/>
                    </a:lnTo>
                    <a:lnTo>
                      <a:pt x="184" y="47"/>
                    </a:lnTo>
                    <a:lnTo>
                      <a:pt x="185" y="42"/>
                    </a:lnTo>
                    <a:lnTo>
                      <a:pt x="189" y="40"/>
                    </a:lnTo>
                    <a:lnTo>
                      <a:pt x="193" y="42"/>
                    </a:lnTo>
                    <a:lnTo>
                      <a:pt x="195" y="47"/>
                    </a:lnTo>
                    <a:lnTo>
                      <a:pt x="195" y="198"/>
                    </a:lnTo>
                    <a:lnTo>
                      <a:pt x="197" y="206"/>
                    </a:lnTo>
                    <a:lnTo>
                      <a:pt x="203" y="213"/>
                    </a:lnTo>
                    <a:lnTo>
                      <a:pt x="212" y="215"/>
                    </a:lnTo>
                    <a:lnTo>
                      <a:pt x="221" y="213"/>
                    </a:lnTo>
                    <a:lnTo>
                      <a:pt x="227" y="206"/>
                    </a:lnTo>
                    <a:lnTo>
                      <a:pt x="228" y="198"/>
                    </a:lnTo>
                    <a:lnTo>
                      <a:pt x="228" y="20"/>
                    </a:lnTo>
                    <a:lnTo>
                      <a:pt x="227" y="10"/>
                    </a:lnTo>
                    <a:lnTo>
                      <a:pt x="221" y="2"/>
                    </a:lnTo>
                    <a:lnTo>
                      <a:pt x="212" y="0"/>
                    </a:lnTo>
                    <a:lnTo>
                      <a:pt x="17" y="0"/>
                    </a:lnTo>
                    <a:lnTo>
                      <a:pt x="8" y="2"/>
                    </a:lnTo>
                    <a:lnTo>
                      <a:pt x="2" y="10"/>
                    </a:lnTo>
                    <a:lnTo>
                      <a:pt x="0" y="20"/>
                    </a:lnTo>
                    <a:lnTo>
                      <a:pt x="0" y="198"/>
                    </a:lnTo>
                    <a:lnTo>
                      <a:pt x="2" y="206"/>
                    </a:lnTo>
                    <a:lnTo>
                      <a:pt x="8" y="213"/>
                    </a:lnTo>
                    <a:lnTo>
                      <a:pt x="17" y="215"/>
                    </a:lnTo>
                    <a:lnTo>
                      <a:pt x="26" y="213"/>
                    </a:lnTo>
                    <a:lnTo>
                      <a:pt x="32" y="206"/>
                    </a:lnTo>
                    <a:lnTo>
                      <a:pt x="34" y="198"/>
                    </a:lnTo>
                    <a:lnTo>
                      <a:pt x="34" y="47"/>
                    </a:lnTo>
                    <a:lnTo>
                      <a:pt x="36" y="42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6" y="47"/>
                    </a:lnTo>
                    <a:lnTo>
                      <a:pt x="46" y="210"/>
                    </a:lnTo>
                    <a:lnTo>
                      <a:pt x="46" y="418"/>
                    </a:lnTo>
                    <a:lnTo>
                      <a:pt x="48" y="430"/>
                    </a:lnTo>
                    <a:lnTo>
                      <a:pt x="58" y="442"/>
                    </a:lnTo>
                    <a:lnTo>
                      <a:pt x="71" y="446"/>
                    </a:lnTo>
                    <a:lnTo>
                      <a:pt x="78" y="446"/>
                    </a:lnTo>
                    <a:lnTo>
                      <a:pt x="91" y="442"/>
                    </a:lnTo>
                    <a:lnTo>
                      <a:pt x="100" y="430"/>
                    </a:lnTo>
                    <a:lnTo>
                      <a:pt x="104" y="418"/>
                    </a:lnTo>
                    <a:lnTo>
                      <a:pt x="104" y="221"/>
                    </a:lnTo>
                    <a:lnTo>
                      <a:pt x="106" y="213"/>
                    </a:lnTo>
                    <a:lnTo>
                      <a:pt x="115" y="210"/>
                    </a:lnTo>
                    <a:lnTo>
                      <a:pt x="123" y="213"/>
                    </a:lnTo>
                    <a:lnTo>
                      <a:pt x="127" y="221"/>
                    </a:lnTo>
                    <a:lnTo>
                      <a:pt x="127" y="418"/>
                    </a:lnTo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048670" name="Freeform 66"/>
              <p:cNvSpPr/>
              <p:nvPr/>
            </p:nvSpPr>
            <p:spPr bwMode="auto">
              <a:xfrm rot="0">
                <a:off x="2034" y="3286"/>
                <a:ext cx="98" cy="100"/>
              </a:xfrm>
              <a:custGeom>
                <a:avLst/>
                <a:gdLst>
                  <a:gd name="l" fmla="*/ 0 w 98"/>
                  <a:gd name="t" fmla="*/ 0 h 100"/>
                  <a:gd name="r" fmla="*/ 98 w 98"/>
                  <a:gd name="b" fmla="*/ 100 h 100"/>
                </a:gdLst>
                <a:ahLst/>
                <a:rect l="l" t="t" r="r" b="b"/>
                <a:pathLst>
                  <a:path w="98" h="100">
                    <a:moveTo>
                      <a:pt x="0" y="49"/>
                    </a:moveTo>
                    <a:lnTo>
                      <a:pt x="3" y="31"/>
                    </a:lnTo>
                    <a:lnTo>
                      <a:pt x="12" y="18"/>
                    </a:lnTo>
                    <a:lnTo>
                      <a:pt x="25" y="6"/>
                    </a:lnTo>
                    <a:lnTo>
                      <a:pt x="41" y="0"/>
                    </a:lnTo>
                    <a:lnTo>
                      <a:pt x="56" y="0"/>
                    </a:lnTo>
                    <a:lnTo>
                      <a:pt x="72" y="6"/>
                    </a:lnTo>
                    <a:lnTo>
                      <a:pt x="87" y="18"/>
                    </a:lnTo>
                    <a:lnTo>
                      <a:pt x="93" y="31"/>
                    </a:lnTo>
                    <a:lnTo>
                      <a:pt x="97" y="49"/>
                    </a:lnTo>
                    <a:lnTo>
                      <a:pt x="93" y="68"/>
                    </a:lnTo>
                    <a:lnTo>
                      <a:pt x="87" y="83"/>
                    </a:lnTo>
                    <a:lnTo>
                      <a:pt x="72" y="93"/>
                    </a:lnTo>
                    <a:lnTo>
                      <a:pt x="56" y="99"/>
                    </a:lnTo>
                    <a:lnTo>
                      <a:pt x="41" y="99"/>
                    </a:lnTo>
                    <a:lnTo>
                      <a:pt x="25" y="93"/>
                    </a:lnTo>
                    <a:lnTo>
                      <a:pt x="12" y="83"/>
                    </a:lnTo>
                    <a:lnTo>
                      <a:pt x="3" y="68"/>
                    </a:lnTo>
                    <a:lnTo>
                      <a:pt x="0" y="49"/>
                    </a:lnTo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1048671" name="Freeform 67"/>
              <p:cNvSpPr/>
              <p:nvPr/>
            </p:nvSpPr>
            <p:spPr bwMode="auto">
              <a:xfrm rot="0">
                <a:off x="1968" y="3408"/>
                <a:ext cx="229" cy="447"/>
              </a:xfrm>
              <a:custGeom>
                <a:avLst/>
                <a:gdLst>
                  <a:gd name="l" fmla="*/ 0 w 229"/>
                  <a:gd name="t" fmla="*/ 0 h 447"/>
                  <a:gd name="r" fmla="*/ 229 w 229"/>
                  <a:gd name="b" fmla="*/ 447 h 447"/>
                </a:gdLst>
                <a:ahLst/>
                <a:rect l="l" t="t" r="r" b="b"/>
                <a:pathLst>
                  <a:path w="229" h="447">
                    <a:moveTo>
                      <a:pt x="127" y="418"/>
                    </a:moveTo>
                    <a:lnTo>
                      <a:pt x="130" y="430"/>
                    </a:lnTo>
                    <a:lnTo>
                      <a:pt x="139" y="442"/>
                    </a:lnTo>
                    <a:lnTo>
                      <a:pt x="153" y="446"/>
                    </a:lnTo>
                    <a:lnTo>
                      <a:pt x="158" y="446"/>
                    </a:lnTo>
                    <a:lnTo>
                      <a:pt x="171" y="442"/>
                    </a:lnTo>
                    <a:lnTo>
                      <a:pt x="181" y="430"/>
                    </a:lnTo>
                    <a:lnTo>
                      <a:pt x="184" y="418"/>
                    </a:lnTo>
                    <a:lnTo>
                      <a:pt x="184" y="210"/>
                    </a:lnTo>
                    <a:lnTo>
                      <a:pt x="184" y="47"/>
                    </a:lnTo>
                    <a:lnTo>
                      <a:pt x="185" y="42"/>
                    </a:lnTo>
                    <a:lnTo>
                      <a:pt x="189" y="40"/>
                    </a:lnTo>
                    <a:lnTo>
                      <a:pt x="193" y="42"/>
                    </a:lnTo>
                    <a:lnTo>
                      <a:pt x="195" y="47"/>
                    </a:lnTo>
                    <a:lnTo>
                      <a:pt x="195" y="198"/>
                    </a:lnTo>
                    <a:lnTo>
                      <a:pt x="197" y="206"/>
                    </a:lnTo>
                    <a:lnTo>
                      <a:pt x="203" y="213"/>
                    </a:lnTo>
                    <a:lnTo>
                      <a:pt x="212" y="215"/>
                    </a:lnTo>
                    <a:lnTo>
                      <a:pt x="221" y="213"/>
                    </a:lnTo>
                    <a:lnTo>
                      <a:pt x="227" y="206"/>
                    </a:lnTo>
                    <a:lnTo>
                      <a:pt x="228" y="198"/>
                    </a:lnTo>
                    <a:lnTo>
                      <a:pt x="228" y="20"/>
                    </a:lnTo>
                    <a:lnTo>
                      <a:pt x="227" y="10"/>
                    </a:lnTo>
                    <a:lnTo>
                      <a:pt x="221" y="2"/>
                    </a:lnTo>
                    <a:lnTo>
                      <a:pt x="212" y="0"/>
                    </a:lnTo>
                    <a:lnTo>
                      <a:pt x="17" y="0"/>
                    </a:lnTo>
                    <a:lnTo>
                      <a:pt x="8" y="2"/>
                    </a:lnTo>
                    <a:lnTo>
                      <a:pt x="2" y="10"/>
                    </a:lnTo>
                    <a:lnTo>
                      <a:pt x="0" y="20"/>
                    </a:lnTo>
                    <a:lnTo>
                      <a:pt x="0" y="198"/>
                    </a:lnTo>
                    <a:lnTo>
                      <a:pt x="2" y="206"/>
                    </a:lnTo>
                    <a:lnTo>
                      <a:pt x="8" y="213"/>
                    </a:lnTo>
                    <a:lnTo>
                      <a:pt x="17" y="215"/>
                    </a:lnTo>
                    <a:lnTo>
                      <a:pt x="26" y="213"/>
                    </a:lnTo>
                    <a:lnTo>
                      <a:pt x="32" y="206"/>
                    </a:lnTo>
                    <a:lnTo>
                      <a:pt x="34" y="198"/>
                    </a:lnTo>
                    <a:lnTo>
                      <a:pt x="34" y="47"/>
                    </a:lnTo>
                    <a:lnTo>
                      <a:pt x="36" y="42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6" y="47"/>
                    </a:lnTo>
                    <a:lnTo>
                      <a:pt x="46" y="210"/>
                    </a:lnTo>
                    <a:lnTo>
                      <a:pt x="46" y="418"/>
                    </a:lnTo>
                    <a:lnTo>
                      <a:pt x="48" y="430"/>
                    </a:lnTo>
                    <a:lnTo>
                      <a:pt x="58" y="442"/>
                    </a:lnTo>
                    <a:lnTo>
                      <a:pt x="71" y="446"/>
                    </a:lnTo>
                    <a:lnTo>
                      <a:pt x="78" y="446"/>
                    </a:lnTo>
                    <a:lnTo>
                      <a:pt x="91" y="442"/>
                    </a:lnTo>
                    <a:lnTo>
                      <a:pt x="100" y="430"/>
                    </a:lnTo>
                    <a:lnTo>
                      <a:pt x="104" y="418"/>
                    </a:lnTo>
                    <a:lnTo>
                      <a:pt x="104" y="221"/>
                    </a:lnTo>
                    <a:lnTo>
                      <a:pt x="106" y="213"/>
                    </a:lnTo>
                    <a:lnTo>
                      <a:pt x="115" y="210"/>
                    </a:lnTo>
                    <a:lnTo>
                      <a:pt x="123" y="213"/>
                    </a:lnTo>
                    <a:lnTo>
                      <a:pt x="127" y="221"/>
                    </a:lnTo>
                    <a:lnTo>
                      <a:pt x="127" y="418"/>
                    </a:lnTo>
                  </a:path>
                </a:pathLst>
              </a:custGeom>
              <a:solidFill>
                <a:srgbClr val="C1BAF8">
                  <a:alpha val="100000"/>
                </a:srgbClr>
              </a:solidFill>
              <a:ln>
                <a:noFill/>
              </a:ln>
            </p:spPr>
          </p:sp>
          <p:sp>
            <p:nvSpPr>
              <p:cNvPr id="1048672" name="Freeform 68"/>
              <p:cNvSpPr/>
              <p:nvPr/>
            </p:nvSpPr>
            <p:spPr bwMode="auto">
              <a:xfrm rot="0">
                <a:off x="2034" y="3286"/>
                <a:ext cx="98" cy="100"/>
              </a:xfrm>
              <a:custGeom>
                <a:avLst/>
                <a:gdLst>
                  <a:gd name="l" fmla="*/ 0 w 98"/>
                  <a:gd name="t" fmla="*/ 0 h 100"/>
                  <a:gd name="r" fmla="*/ 98 w 98"/>
                  <a:gd name="b" fmla="*/ 100 h 100"/>
                </a:gdLst>
                <a:ahLst/>
                <a:rect l="l" t="t" r="r" b="b"/>
                <a:pathLst>
                  <a:path w="98" h="100">
                    <a:moveTo>
                      <a:pt x="0" y="49"/>
                    </a:moveTo>
                    <a:lnTo>
                      <a:pt x="3" y="31"/>
                    </a:lnTo>
                    <a:lnTo>
                      <a:pt x="12" y="18"/>
                    </a:lnTo>
                    <a:lnTo>
                      <a:pt x="25" y="6"/>
                    </a:lnTo>
                    <a:lnTo>
                      <a:pt x="41" y="0"/>
                    </a:lnTo>
                    <a:lnTo>
                      <a:pt x="56" y="0"/>
                    </a:lnTo>
                    <a:lnTo>
                      <a:pt x="72" y="6"/>
                    </a:lnTo>
                    <a:lnTo>
                      <a:pt x="87" y="18"/>
                    </a:lnTo>
                    <a:lnTo>
                      <a:pt x="93" y="31"/>
                    </a:lnTo>
                    <a:lnTo>
                      <a:pt x="97" y="49"/>
                    </a:lnTo>
                    <a:lnTo>
                      <a:pt x="93" y="68"/>
                    </a:lnTo>
                    <a:lnTo>
                      <a:pt x="87" y="83"/>
                    </a:lnTo>
                    <a:lnTo>
                      <a:pt x="72" y="93"/>
                    </a:lnTo>
                    <a:lnTo>
                      <a:pt x="56" y="99"/>
                    </a:lnTo>
                    <a:lnTo>
                      <a:pt x="41" y="99"/>
                    </a:lnTo>
                    <a:lnTo>
                      <a:pt x="25" y="93"/>
                    </a:lnTo>
                    <a:lnTo>
                      <a:pt x="12" y="83"/>
                    </a:lnTo>
                    <a:lnTo>
                      <a:pt x="3" y="68"/>
                    </a:lnTo>
                    <a:lnTo>
                      <a:pt x="0" y="49"/>
                    </a:lnTo>
                  </a:path>
                </a:pathLst>
              </a:custGeom>
              <a:solidFill>
                <a:srgbClr val="C1BAF8">
                  <a:alpha val="100000"/>
                </a:srgbClr>
              </a:solidFill>
              <a:ln>
                <a:noFill/>
              </a:ln>
            </p:spPr>
          </p:sp>
        </p:grpSp>
        <p:sp>
          <p:nvSpPr>
            <p:cNvPr id="1048673" name="Text Box 69"/>
            <p:cNvSpPr txBox="1"/>
            <p:nvPr/>
          </p:nvSpPr>
          <p:spPr>
            <a:xfrm rot="0">
              <a:off x="1392" y="3456"/>
              <a:ext cx="912" cy="28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altLang="en-US" lang="en-US">
                  <a:solidFill>
                    <a:schemeClr val="lt1"/>
                  </a:solidFill>
                  <a:latin typeface="Times New Roman" pitchFamily="18" charset="0"/>
                </a:rPr>
                <a:t>Sample</a:t>
              </a:r>
            </a:p>
          </p:txBody>
        </p:sp>
        <p:sp>
          <p:nvSpPr>
            <p:cNvPr id="1048674" name="Freeform 70"/>
            <p:cNvSpPr/>
            <p:nvPr/>
          </p:nvSpPr>
          <p:spPr bwMode="auto">
            <a:xfrm rot="0">
              <a:off x="2400" y="3408"/>
              <a:ext cx="577" cy="433"/>
            </a:xfrm>
            <a:custGeom>
              <a:avLst/>
              <a:gdLst>
                <a:gd name="l" fmla="*/ 0 w 577"/>
                <a:gd name="t" fmla="*/ 0 h 433"/>
                <a:gd name="r" fmla="*/ 577 w 577"/>
                <a:gd name="b" fmla="*/ 433 h 433"/>
              </a:gdLst>
              <a:ahLst/>
              <a:rect l="l" t="t" r="r" b="b"/>
              <a:pathLst>
                <a:path w="577" h="433">
                  <a:moveTo>
                    <a:pt x="0" y="107"/>
                  </a:moveTo>
                  <a:lnTo>
                    <a:pt x="467" y="107"/>
                  </a:lnTo>
                  <a:lnTo>
                    <a:pt x="467" y="0"/>
                  </a:lnTo>
                  <a:lnTo>
                    <a:pt x="576" y="217"/>
                  </a:lnTo>
                  <a:lnTo>
                    <a:pt x="467" y="432"/>
                  </a:lnTo>
                  <a:lnTo>
                    <a:pt x="467" y="324"/>
                  </a:lnTo>
                  <a:lnTo>
                    <a:pt x="0" y="324"/>
                  </a:lnTo>
                </a:path>
              </a:pathLst>
            </a:custGeom>
            <a:solidFill>
              <a:schemeClr val="lt1">
                <a:alpha val="100000"/>
              </a:schemeClr>
            </a:solidFill>
            <a:ln w="12700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</p:sp>
      </p:grp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5" name="Rectangle 2"/>
          <p:cNvSpPr/>
          <p:nvPr>
            <p:ph type="title" sz="full" idx="0"/>
          </p:nvPr>
        </p:nvSpPr>
        <p:spPr>
          <a:xfrm rot="0">
            <a:off x="609600" y="0"/>
            <a:ext cx="7924800" cy="990600"/>
          </a:xfrm>
          <a:prstGeom prst="rect"/>
          <a:noFill/>
          <a:ln>
            <a:noFill/>
          </a:ln>
        </p:spPr>
        <p:txBody>
          <a:bodyPr anchor="b" bIns="42672" lIns="85342" rIns="85342" tIns="42672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600" i="0" u="none">
                <a:solidFill>
                  <a:srgbClr val="FEA402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pPr eaLnBrk="1" hangingPunct="1" lvl="0"/>
            <a:r>
              <a:rPr altLang="en-US" lang="en-US"/>
              <a:t>The Hypothesis Testing Process</a:t>
            </a:r>
          </a:p>
        </p:txBody>
      </p:sp>
      <p:sp>
        <p:nvSpPr>
          <p:cNvPr id="1048676" name="Rectangle 3"/>
          <p:cNvSpPr/>
          <p:nvPr>
            <p:ph sz="full" idx="1"/>
          </p:nvPr>
        </p:nvSpPr>
        <p:spPr>
          <a:xfrm rot="0">
            <a:off x="609600" y="1381125"/>
            <a:ext cx="7467600" cy="4532312"/>
          </a:xfrm>
          <a:prstGeom prst="rect"/>
          <a:noFill/>
          <a:ln>
            <a:noFill/>
          </a:ln>
        </p:spPr>
        <p:txBody>
          <a:bodyPr anchor="t" bIns="42672" lIns="85342" rIns="85342" tIns="42672" vert="horz"/>
          <a:lstStyle>
            <a:lvl1pPr algn="l" eaLnBrk="0" fontAlgn="base" hangingPunct="0" indent="-320675" latinLnBrk="0" marL="32067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A402"/>
              </a:buClr>
              <a:buSzPct val="60000"/>
              <a:buFont typeface="Wingdings" pitchFamily="2" charset="2"/>
              <a:buChar char="n"/>
              <a:defRPr baseline="0" b="0" sz="28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-268287" latinLnBrk="0" marL="6937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5000"/>
              <a:buFont typeface="Wingdings" pitchFamily="2" charset="2"/>
              <a:buChar char="n"/>
              <a:defRPr baseline="0" b="0" sz="24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-215900" latinLnBrk="0" marL="10683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-212725" latinLnBrk="0" marL="14938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-212725" latinLnBrk="0" marL="19192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r>
              <a:rPr altLang="en-US" sz="2600" lang="en-US"/>
              <a:t>Suppose the sample mean age was X = 20.</a:t>
            </a:r>
          </a:p>
          <a:p>
            <a:pPr eaLnBrk="1" hangingPunct="1" lvl="0"/>
            <a:endParaRPr altLang="en-US" sz="1200" lang="en-US"/>
          </a:p>
          <a:p>
            <a:pPr eaLnBrk="1" hangingPunct="1" lvl="0"/>
            <a:r>
              <a:rPr altLang="en-US" sz="2600" lang="en-US"/>
              <a:t>This is significantly lower than the claimed mean population age of 50.</a:t>
            </a:r>
          </a:p>
          <a:p>
            <a:pPr eaLnBrk="1" hangingPunct="1" lvl="0"/>
            <a:endParaRPr altLang="en-US" sz="1200" lang="en-US"/>
          </a:p>
          <a:p>
            <a:pPr eaLnBrk="1" hangingPunct="1" lvl="0"/>
            <a:r>
              <a:rPr altLang="ko-KR" sz="2400" lang="en-US">
                <a:ea typeface="Gulim" pitchFamily="34" charset="-127"/>
              </a:rPr>
              <a:t>If the null hypothesis were true, the probability of getting such a different sample mean would be very small, so you reject the null hypothesis</a:t>
            </a:r>
            <a:r>
              <a:rPr altLang="en-US" sz="2600" lang="en-US"/>
              <a:t>.</a:t>
            </a:r>
          </a:p>
          <a:p>
            <a:pPr eaLnBrk="1" hangingPunct="1" lvl="0"/>
            <a:endParaRPr altLang="en-US" sz="1200" lang="en-US"/>
          </a:p>
          <a:p>
            <a:pPr eaLnBrk="1" hangingPunct="1" lvl="0"/>
            <a:r>
              <a:rPr altLang="en-US" sz="2400" lang="en-US"/>
              <a:t>In other words, getting a sample mean of 20 is so unlikely if the population mean was 50, you conclude that the population mean must not be 50.</a:t>
            </a:r>
          </a:p>
        </p:txBody>
      </p:sp>
      <p:sp>
        <p:nvSpPr>
          <p:cNvPr id="1048677" name="Line 4"/>
          <p:cNvSpPr/>
          <p:nvPr/>
        </p:nvSpPr>
        <p:spPr>
          <a:xfrm rot="0">
            <a:off x="6354762" y="1431925"/>
            <a:ext cx="228600" cy="0"/>
          </a:xfrm>
          <a:prstGeom prst="lin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</p:sp>
      <p:sp>
        <p:nvSpPr>
          <p:cNvPr id="1048678" name="Text Box 5"/>
          <p:cNvSpPr txBox="1"/>
          <p:nvPr/>
        </p:nvSpPr>
        <p:spPr>
          <a:xfrm rot="0">
            <a:off x="7415212" y="873125"/>
            <a:ext cx="1581150" cy="4000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r>
              <a:rPr altLang="en-US" b="1" sz="2000" i="1" lang="en-US">
                <a:solidFill>
                  <a:srgbClr val="FEA402"/>
                </a:solidFill>
              </a:rPr>
              <a:t>(continued)</a:t>
            </a:r>
          </a:p>
        </p:txBody>
      </p:sp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9" name="Rectangle 2"/>
          <p:cNvSpPr/>
          <p:nvPr>
            <p:ph type="title" sz="full" idx="0"/>
          </p:nvPr>
        </p:nvSpPr>
        <p:spPr>
          <a:xfrm rot="0">
            <a:off x="609600" y="76200"/>
            <a:ext cx="7924800" cy="990600"/>
          </a:xfrm>
          <a:prstGeom prst="rect"/>
          <a:noFill/>
          <a:ln>
            <a:noFill/>
          </a:ln>
        </p:spPr>
        <p:txBody>
          <a:bodyPr anchor="b" bIns="42672" lIns="85342" rIns="85342" tIns="42672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600" i="0" u="none">
                <a:solidFill>
                  <a:srgbClr val="FEA402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pPr eaLnBrk="1" hangingPunct="1" lvl="0"/>
            <a:r>
              <a:rPr altLang="en-US" lang="en-US"/>
              <a:t>The Hypothesis Testing Process</a:t>
            </a:r>
          </a:p>
        </p:txBody>
      </p:sp>
      <p:sp>
        <p:nvSpPr>
          <p:cNvPr id="1048680" name="Line 14"/>
          <p:cNvSpPr/>
          <p:nvPr/>
        </p:nvSpPr>
        <p:spPr>
          <a:xfrm rot="0">
            <a:off x="5562600" y="1371600"/>
            <a:ext cx="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miter/>
          </a:ln>
        </p:spPr>
      </p:sp>
      <p:grpSp>
        <p:nvGrpSpPr>
          <p:cNvPr id="83" name=""/>
          <p:cNvGrpSpPr/>
          <p:nvPr/>
        </p:nvGrpSpPr>
        <p:grpSpPr>
          <a:xfrm rot="0">
            <a:off x="152400" y="1827212"/>
            <a:ext cx="8839200" cy="4052887"/>
            <a:chOff x="96" y="1391"/>
            <a:chExt cx="5568" cy="2553"/>
          </a:xfrm>
        </p:grpSpPr>
        <p:sp>
          <p:nvSpPr>
            <p:cNvPr id="1048681" name="Line 3"/>
            <p:cNvSpPr/>
            <p:nvPr/>
          </p:nvSpPr>
          <p:spPr>
            <a:xfrm rot="0" flipH="1" flipV="1">
              <a:off x="1392" y="2976"/>
              <a:ext cx="0" cy="192"/>
            </a:xfrm>
            <a:prstGeom prst="line"/>
            <a:noFill/>
            <a:ln w="50800" cap="flat" cmpd="sng">
              <a:solidFill>
                <a:schemeClr val="lt1">
                  <a:alpha val="100000"/>
                </a:schemeClr>
              </a:solidFill>
              <a:prstDash val="solid"/>
              <a:round/>
              <a:tailEnd type="stealth" w="med" len="med"/>
            </a:ln>
          </p:spPr>
        </p:sp>
        <p:sp>
          <p:nvSpPr>
            <p:cNvPr id="1048682" name="Line 4"/>
            <p:cNvSpPr/>
            <p:nvPr/>
          </p:nvSpPr>
          <p:spPr>
            <a:xfrm rot="0" flipV="1">
              <a:off x="3072" y="3264"/>
              <a:ext cx="0" cy="336"/>
            </a:xfrm>
            <a:prstGeom prst="line"/>
            <a:noFill/>
            <a:ln w="50800" cap="flat" cmpd="sng">
              <a:solidFill>
                <a:schemeClr val="lt1">
                  <a:alpha val="100000"/>
                </a:schemeClr>
              </a:solidFill>
              <a:prstDash val="solid"/>
              <a:round/>
              <a:tailEnd type="stealth" w="med" len="med"/>
            </a:ln>
          </p:spPr>
        </p:sp>
        <p:sp>
          <p:nvSpPr>
            <p:cNvPr id="1048683" name="Rectangle 6"/>
            <p:cNvSpPr/>
            <p:nvPr/>
          </p:nvSpPr>
          <p:spPr>
            <a:xfrm rot="0">
              <a:off x="2544" y="2736"/>
              <a:ext cx="960" cy="488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t" bIns="44450" lIns="90488" rIns="90488" tIns="44450" vert="horz">
              <a:spAutoFit/>
            </a:bodyPr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algn="ctr" lvl="0"/>
              <a:r>
                <a:rPr altLang="en-US" b="1" sz="2500" lang="en-US"/>
                <a:t> </a:t>
              </a:r>
              <a:r>
                <a:rPr altLang="en-US" b="1" sz="2000" lang="el-GR">
                  <a:latin typeface="Times New Roman" pitchFamily="18" charset="0"/>
                  <a:sym typeface="Symbol" pitchFamily="18" charset="2"/>
                </a:rPr>
                <a:t>μ</a:t>
              </a:r>
              <a:r>
                <a:rPr altLang="en-US" b="1" sz="2000" lang="en-US">
                  <a:latin typeface="Times New Roman" pitchFamily="18" charset="0"/>
                  <a:sym typeface="Symbol" pitchFamily="18" charset="2"/>
                </a:rPr>
                <a:t> </a:t>
              </a:r>
              <a:r>
                <a:rPr altLang="en-US" b="1" sz="2000" lang="en-US">
                  <a:latin typeface="Times New Roman" pitchFamily="18" charset="0"/>
                </a:rPr>
                <a:t>= 50</a:t>
              </a:r>
            </a:p>
            <a:p>
              <a:pPr algn="ctr" lvl="0"/>
              <a:r>
                <a:rPr altLang="en-US" b="1" sz="2000" lang="en-US">
                  <a:latin typeface="Times New Roman" pitchFamily="18" charset="0"/>
                </a:rPr>
                <a:t>If</a:t>
              </a:r>
              <a:r>
                <a:rPr altLang="en-US" b="1" sz="2000" i="1" lang="en-US">
                  <a:latin typeface="Times New Roman" pitchFamily="18" charset="0"/>
                </a:rPr>
                <a:t> </a:t>
              </a:r>
              <a:r>
                <a:rPr altLang="en-US" b="1" sz="2000" lang="en-US">
                  <a:latin typeface="Times New Roman" pitchFamily="18" charset="0"/>
                </a:rPr>
                <a:t>H</a:t>
              </a:r>
              <a:r>
                <a:rPr altLang="en-US" baseline="-25000" b="1" sz="2000" lang="en-US">
                  <a:latin typeface="Times New Roman" pitchFamily="18" charset="0"/>
                </a:rPr>
                <a:t>0</a:t>
              </a:r>
              <a:r>
                <a:rPr altLang="en-US" b="1" sz="2000" lang="en-US">
                  <a:latin typeface="Times New Roman" pitchFamily="18" charset="0"/>
                </a:rPr>
                <a:t> is true</a:t>
              </a:r>
            </a:p>
          </p:txBody>
        </p:sp>
        <p:sp>
          <p:nvSpPr>
            <p:cNvPr id="1048684" name="Rectangle 7"/>
            <p:cNvSpPr/>
            <p:nvPr/>
          </p:nvSpPr>
          <p:spPr>
            <a:xfrm rot="0">
              <a:off x="96" y="3120"/>
              <a:ext cx="1632" cy="632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t" bIns="44450" lIns="90488" rIns="90488" tIns="44450" vert="horz">
              <a:spAutoFit/>
            </a:bodyPr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altLang="en-US" sz="2000" lang="en-US">
                  <a:latin typeface="Times New Roman" pitchFamily="18" charset="0"/>
                </a:rPr>
                <a:t>If it is unlikely that you would get a sample mean of this value ...</a:t>
              </a:r>
            </a:p>
          </p:txBody>
        </p:sp>
        <p:sp>
          <p:nvSpPr>
            <p:cNvPr id="1048685" name="Rectangle 8"/>
            <p:cNvSpPr/>
            <p:nvPr/>
          </p:nvSpPr>
          <p:spPr>
            <a:xfrm rot="0">
              <a:off x="4224" y="3024"/>
              <a:ext cx="1440" cy="632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t" bIns="44450" lIns="90488" rIns="90488" tIns="44450" vert="horz">
              <a:spAutoFit/>
            </a:bodyPr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algn="ctr" lvl="0">
                <a:spcBef>
                  <a:spcPct val="50000"/>
                </a:spcBef>
              </a:pPr>
              <a:r>
                <a:rPr altLang="en-US" sz="2000" lang="en-US">
                  <a:latin typeface="Times New Roman" pitchFamily="18" charset="0"/>
                </a:rPr>
                <a:t>... then you reject the null hypothesis that </a:t>
              </a:r>
              <a:r>
                <a:rPr altLang="en-US" sz="2000" lang="el-GR">
                  <a:latin typeface="Times New Roman" pitchFamily="18" charset="0"/>
                  <a:sym typeface="Symbol" pitchFamily="18" charset="2"/>
                </a:rPr>
                <a:t>μ</a:t>
              </a:r>
              <a:r>
                <a:rPr altLang="en-US" sz="2000" lang="en-US">
                  <a:latin typeface="Times New Roman" pitchFamily="18" charset="0"/>
                </a:rPr>
                <a:t> = 50.</a:t>
              </a:r>
            </a:p>
          </p:txBody>
        </p:sp>
        <p:sp>
          <p:nvSpPr>
            <p:cNvPr id="1048686" name="Freeform 9"/>
            <p:cNvSpPr/>
            <p:nvPr/>
          </p:nvSpPr>
          <p:spPr bwMode="auto">
            <a:xfrm rot="0">
              <a:off x="2976" y="1488"/>
              <a:ext cx="1680" cy="1111"/>
            </a:xfrm>
            <a:custGeom>
              <a:avLst/>
              <a:gdLst>
                <a:gd name="l" fmla="*/ 0 w 2002"/>
                <a:gd name="t" fmla="*/ 0 h 1927"/>
                <a:gd name="r" fmla="*/ 2002 w 2002"/>
                <a:gd name="b" fmla="*/ 1927 h 1927"/>
              </a:gdLst>
              <a:ahLst/>
              <a:rect l="l" t="t" r="r" b="b"/>
              <a:pathLst>
                <a:path w="2002" h="1927">
                  <a:moveTo>
                    <a:pt x="2001" y="1926"/>
                  </a:moveTo>
                  <a:lnTo>
                    <a:pt x="1790" y="1902"/>
                  </a:lnTo>
                  <a:lnTo>
                    <a:pt x="1686" y="1881"/>
                  </a:lnTo>
                  <a:lnTo>
                    <a:pt x="1579" y="1849"/>
                  </a:lnTo>
                  <a:lnTo>
                    <a:pt x="1475" y="1806"/>
                  </a:lnTo>
                  <a:lnTo>
                    <a:pt x="1369" y="1747"/>
                  </a:lnTo>
                  <a:lnTo>
                    <a:pt x="1265" y="1667"/>
                  </a:lnTo>
                  <a:lnTo>
                    <a:pt x="1054" y="1443"/>
                  </a:lnTo>
                  <a:lnTo>
                    <a:pt x="843" y="1128"/>
                  </a:lnTo>
                  <a:lnTo>
                    <a:pt x="632" y="752"/>
                  </a:lnTo>
                  <a:lnTo>
                    <a:pt x="528" y="560"/>
                  </a:lnTo>
                  <a:lnTo>
                    <a:pt x="422" y="379"/>
                  </a:lnTo>
                  <a:lnTo>
                    <a:pt x="318" y="224"/>
                  </a:lnTo>
                  <a:lnTo>
                    <a:pt x="211" y="104"/>
                  </a:lnTo>
                  <a:lnTo>
                    <a:pt x="107" y="27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rgbClr val="00B0F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687" name="Freeform 10"/>
            <p:cNvSpPr/>
            <p:nvPr/>
          </p:nvSpPr>
          <p:spPr bwMode="auto">
            <a:xfrm rot="0">
              <a:off x="1248" y="1488"/>
              <a:ext cx="1713" cy="1111"/>
            </a:xfrm>
            <a:custGeom>
              <a:avLst/>
              <a:gdLst>
                <a:gd name="l" fmla="*/ 0 w 2001"/>
                <a:gd name="t" fmla="*/ 0 h 1927"/>
                <a:gd name="r" fmla="*/ 2001 w 2001"/>
                <a:gd name="b" fmla="*/ 1927 h 1927"/>
              </a:gdLst>
              <a:ahLst/>
              <a:rect l="l" t="t" r="r" b="b"/>
              <a:pathLst>
                <a:path w="2001" h="1927">
                  <a:moveTo>
                    <a:pt x="0" y="1926"/>
                  </a:moveTo>
                  <a:lnTo>
                    <a:pt x="211" y="1902"/>
                  </a:lnTo>
                  <a:lnTo>
                    <a:pt x="317" y="1881"/>
                  </a:lnTo>
                  <a:lnTo>
                    <a:pt x="421" y="1849"/>
                  </a:lnTo>
                  <a:lnTo>
                    <a:pt x="525" y="1806"/>
                  </a:lnTo>
                  <a:lnTo>
                    <a:pt x="632" y="1747"/>
                  </a:lnTo>
                  <a:lnTo>
                    <a:pt x="736" y="1667"/>
                  </a:lnTo>
                  <a:lnTo>
                    <a:pt x="950" y="1443"/>
                  </a:lnTo>
                  <a:lnTo>
                    <a:pt x="1158" y="1128"/>
                  </a:lnTo>
                  <a:lnTo>
                    <a:pt x="1368" y="752"/>
                  </a:lnTo>
                  <a:lnTo>
                    <a:pt x="1475" y="560"/>
                  </a:lnTo>
                  <a:lnTo>
                    <a:pt x="1579" y="379"/>
                  </a:lnTo>
                  <a:lnTo>
                    <a:pt x="1686" y="224"/>
                  </a:lnTo>
                  <a:lnTo>
                    <a:pt x="1790" y="104"/>
                  </a:lnTo>
                  <a:lnTo>
                    <a:pt x="1896" y="27"/>
                  </a:lnTo>
                  <a:lnTo>
                    <a:pt x="2000" y="0"/>
                  </a:lnTo>
                </a:path>
              </a:pathLst>
            </a:custGeom>
            <a:noFill/>
            <a:ln w="50800" cap="rnd" cmpd="sng">
              <a:solidFill>
                <a:srgbClr val="00B0F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688" name="Freeform 11"/>
            <p:cNvSpPr/>
            <p:nvPr/>
          </p:nvSpPr>
          <p:spPr bwMode="auto">
            <a:xfrm rot="0">
              <a:off x="1104" y="2688"/>
              <a:ext cx="3744" cy="2"/>
            </a:xfrm>
            <a:custGeom>
              <a:avLst/>
              <a:gdLst>
                <a:gd name="l" fmla="*/ 0 w 3744"/>
                <a:gd name="t" fmla="*/ 0 h 2"/>
                <a:gd name="r" fmla="*/ 3744 w 3744"/>
                <a:gd name="b" fmla="*/ 2 h 2"/>
              </a:gdLst>
              <a:ahLst/>
              <a:rect l="l" t="t" r="r" b="b"/>
              <a:pathLst>
                <a:path w="3744" h="2">
                  <a:moveTo>
                    <a:pt x="6" y="2"/>
                  </a:moveTo>
                  <a:lnTo>
                    <a:pt x="0" y="0"/>
                  </a:lnTo>
                  <a:lnTo>
                    <a:pt x="3744" y="0"/>
                  </a:lnTo>
                </a:path>
              </a:pathLst>
            </a:custGeom>
            <a:noFill/>
            <a:ln w="50800" cap="rnd" cmpd="sng">
              <a:solidFill>
                <a:srgbClr val="00B0F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689" name="Rectangle 12"/>
            <p:cNvSpPr/>
            <p:nvPr/>
          </p:nvSpPr>
          <p:spPr>
            <a:xfrm rot="0">
              <a:off x="1248" y="2736"/>
              <a:ext cx="336" cy="248"/>
            </a:xfrm>
            <a:prstGeom prst="rect"/>
            <a:noFill/>
            <a:ln>
              <a:noFill/>
            </a:ln>
          </p:spPr>
          <p:txBody>
            <a:bodyPr anchor="t" bIns="44450" lIns="90488" rIns="90488" tIns="44450" vert="horz">
              <a:spAutoFit/>
            </a:bodyPr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altLang="en-US" b="1" sz="2000" lang="en-US">
                  <a:solidFill>
                    <a:schemeClr val="lt1"/>
                  </a:solidFill>
                </a:rPr>
                <a:t>20</a:t>
              </a:r>
            </a:p>
          </p:txBody>
        </p:sp>
        <p:sp>
          <p:nvSpPr>
            <p:cNvPr id="1048690" name="Rectangle 13"/>
            <p:cNvSpPr/>
            <p:nvPr/>
          </p:nvSpPr>
          <p:spPr>
            <a:xfrm rot="0">
              <a:off x="1968" y="3504"/>
              <a:ext cx="2112" cy="440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t" bIns="44450" lIns="90488" rIns="90488" tIns="44450" vert="horz">
              <a:spAutoFit/>
            </a:bodyPr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altLang="en-US" sz="2000" lang="en-US">
                  <a:latin typeface="Times New Roman" pitchFamily="18" charset="0"/>
                </a:rPr>
                <a:t>... When in fact this were</a:t>
              </a:r>
              <a:br>
                <a:rPr altLang="en-US" sz="2000" lang="en-US">
                  <a:latin typeface="Times New Roman" pitchFamily="18" charset="0"/>
                </a:rPr>
              </a:br>
              <a:r>
                <a:rPr altLang="en-US" sz="2000" lang="en-US">
                  <a:latin typeface="Times New Roman" pitchFamily="18" charset="0"/>
                </a:rPr>
                <a:t> the population mean…</a:t>
              </a:r>
            </a:p>
          </p:txBody>
        </p:sp>
        <p:sp>
          <p:nvSpPr>
            <p:cNvPr id="1048691" name="Line 15"/>
            <p:cNvSpPr/>
            <p:nvPr/>
          </p:nvSpPr>
          <p:spPr>
            <a:xfrm rot="0">
              <a:off x="2976" y="1488"/>
              <a:ext cx="0" cy="1200"/>
            </a:xfrm>
            <a:prstGeom prst="line"/>
            <a:noFill/>
            <a:ln w="9525" cap="flat" cmpd="sng">
              <a:solidFill>
                <a:srgbClr val="00B0F0">
                  <a:alpha val="100000"/>
                </a:srgbClr>
              </a:solidFill>
              <a:prstDash val="solid"/>
              <a:miter/>
            </a:ln>
          </p:spPr>
        </p:sp>
        <p:grpSp>
          <p:nvGrpSpPr>
            <p:cNvPr id="84" name=""/>
            <p:cNvGrpSpPr/>
            <p:nvPr/>
          </p:nvGrpSpPr>
          <p:grpSpPr>
            <a:xfrm rot="0">
              <a:off x="3744" y="1391"/>
              <a:ext cx="1488" cy="523"/>
              <a:chOff x="5943600" y="2209800"/>
              <a:chExt cx="2362200" cy="830997"/>
            </a:xfrm>
          </p:grpSpPr>
          <p:sp>
            <p:nvSpPr>
              <p:cNvPr id="1048692" name="Text Box 5"/>
              <p:cNvSpPr txBox="1"/>
              <p:nvPr/>
            </p:nvSpPr>
            <p:spPr>
              <a:xfrm rot="0">
                <a:off x="5943600" y="2209800"/>
                <a:ext cx="2362200" cy="830997"/>
              </a:xfrm>
              <a:prstGeom prst="rect"/>
              <a:noFill/>
              <a:ln>
                <a:noFill/>
              </a:ln>
            </p:spPr>
            <p:txBody>
              <a:bodyPr anchor="t" bIns="45720" lIns="91440" rIns="91440" tIns="45720" vert="horz">
                <a:spAutoFit/>
              </a:bodyPr>
              <a:lstStyle>
                <a:lvl1pPr algn="l" eaLnBrk="0" fontAlgn="base" hangingPunct="0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1pPr>
                <a:lvl2pPr algn="l" eaLnBrk="0" fontAlgn="base" hangingPunct="0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2pPr>
                <a:lvl3pPr algn="l" eaLnBrk="0" fontAlgn="base" hangingPunct="0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3pPr>
                <a:lvl4pPr algn="l" eaLnBrk="0" fontAlgn="base" hangingPunct="0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4pPr>
                <a:lvl5pPr algn="l" eaLnBrk="0" fontAlgn="base" hangingPunct="0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5pPr>
              </a:lstStyle>
              <a:p>
                <a:pPr eaLnBrk="1" hangingPunct="1" lvl="0">
                  <a:spcBef>
                    <a:spcPct val="50000"/>
                  </a:spcBef>
                </a:pPr>
                <a:r>
                  <a:rPr altLang="en-US" lang="en-US">
                    <a:solidFill>
                      <a:schemeClr val="lt1"/>
                    </a:solidFill>
                    <a:latin typeface="Times New Roman" pitchFamily="18" charset="0"/>
                  </a:rPr>
                  <a:t>Sampling Distribution of X</a:t>
                </a:r>
              </a:p>
            </p:txBody>
          </p:sp>
          <p:sp>
            <p:nvSpPr>
              <p:cNvPr id="1048693" name="Line 16"/>
              <p:cNvSpPr/>
              <p:nvPr/>
            </p:nvSpPr>
            <p:spPr>
              <a:xfrm rot="0" flipV="1">
                <a:off x="7879080" y="2667000"/>
                <a:ext cx="228600" cy="0"/>
              </a:xfrm>
              <a:prstGeom prst="line"/>
              <a:noFill/>
              <a:ln w="19050" cap="flat" cmpd="sng">
                <a:solidFill>
                  <a:schemeClr val="dk1">
                    <a:alpha val="100000"/>
                  </a:schemeClr>
                </a:solidFill>
                <a:prstDash val="solid"/>
                <a:miter/>
              </a:ln>
            </p:spPr>
          </p:sp>
        </p:grpSp>
        <p:sp>
          <p:nvSpPr>
            <p:cNvPr id="1048694" name="Rectangle 17"/>
            <p:cNvSpPr/>
            <p:nvPr/>
          </p:nvSpPr>
          <p:spPr>
            <a:xfrm rot="0">
              <a:off x="4848" y="2632"/>
              <a:ext cx="336" cy="248"/>
            </a:xfrm>
            <a:prstGeom prst="rect"/>
            <a:noFill/>
            <a:ln>
              <a:noFill/>
            </a:ln>
          </p:spPr>
          <p:txBody>
            <a:bodyPr anchor="t" bIns="44450" lIns="90488" rIns="90488" tIns="44450" vert="horz">
              <a:spAutoFit/>
            </a:bodyPr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altLang="en-US" b="1" sz="2000" lang="en-US">
                  <a:solidFill>
                    <a:schemeClr val="lt1"/>
                  </a:solidFill>
                </a:rPr>
                <a:t>X</a:t>
              </a:r>
            </a:p>
          </p:txBody>
        </p:sp>
        <p:sp>
          <p:nvSpPr>
            <p:cNvPr id="1048695" name="Freeform 18"/>
            <p:cNvSpPr/>
            <p:nvPr/>
          </p:nvSpPr>
          <p:spPr bwMode="auto">
            <a:xfrm rot="0">
              <a:off x="4914" y="2676"/>
              <a:ext cx="87" cy="1"/>
            </a:xfrm>
            <a:custGeom>
              <a:avLst/>
              <a:gdLst>
                <a:gd name="l" fmla="*/ 0 w 87"/>
                <a:gd name="t" fmla="*/ 0 h 1"/>
                <a:gd name="r" fmla="*/ 87 w 87"/>
                <a:gd name="b" fmla="*/ 1 h 1"/>
              </a:gdLst>
              <a:ahLst/>
              <a:rect l="l" t="t" r="r" b="b"/>
              <a:pathLst>
                <a:path w="87" h="1">
                  <a:moveTo>
                    <a:pt x="0" y="0"/>
                  </a:moveTo>
                  <a:lnTo>
                    <a:pt x="87" y="0"/>
                  </a:lnTo>
                </a:path>
              </a:pathLst>
            </a:custGeom>
            <a:noFill/>
            <a:ln w="19050" cap="flat" cmpd="sng">
              <a:solidFill>
                <a:schemeClr val="lt1">
                  <a:alpha val="100000"/>
                </a:schemeClr>
              </a:solidFill>
              <a:prstDash val="solid"/>
              <a:miter/>
            </a:ln>
          </p:spPr>
        </p:sp>
      </p:grpSp>
      <p:sp>
        <p:nvSpPr>
          <p:cNvPr id="1048696" name="Text Box 5"/>
          <p:cNvSpPr txBox="1"/>
          <p:nvPr/>
        </p:nvSpPr>
        <p:spPr>
          <a:xfrm rot="0">
            <a:off x="7402512" y="1003300"/>
            <a:ext cx="1579562" cy="4000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r>
              <a:rPr altLang="en-US" b="1" sz="2000" i="1" lang="en-US">
                <a:solidFill>
                  <a:srgbClr val="FEA402"/>
                </a:solidFill>
              </a:rPr>
              <a:t>(continued)</a:t>
            </a:r>
          </a:p>
        </p:txBody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7" name="Rectangle 2"/>
          <p:cNvSpPr/>
          <p:nvPr>
            <p:ph type="title" sz="full" idx="0"/>
          </p:nvPr>
        </p:nvSpPr>
        <p:spPr>
          <a:xfrm rot="0">
            <a:off x="609600" y="228600"/>
            <a:ext cx="7924800" cy="990600"/>
          </a:xfrm>
          <a:prstGeom prst="rect"/>
          <a:noFill/>
          <a:ln>
            <a:noFill/>
          </a:ln>
        </p:spPr>
        <p:txBody>
          <a:bodyPr anchor="b" bIns="42672" lIns="85342" rIns="85342" tIns="42672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600" i="0" u="none">
                <a:solidFill>
                  <a:srgbClr val="FEA402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pPr eaLnBrk="1" hangingPunct="1" lvl="0"/>
            <a:r>
              <a:rPr altLang="en-US" lang="en-US"/>
              <a:t>The Test Statistic and </a:t>
            </a:r>
            <a:br>
              <a:rPr altLang="en-US" lang="en-US"/>
            </a:br>
            <a:r>
              <a:rPr altLang="en-US" lang="en-US"/>
              <a:t>Critical Values</a:t>
            </a:r>
          </a:p>
        </p:txBody>
      </p:sp>
      <p:sp>
        <p:nvSpPr>
          <p:cNvPr id="1048698" name="Rectangle 3"/>
          <p:cNvSpPr/>
          <p:nvPr>
            <p:ph sz="full" idx="1"/>
          </p:nvPr>
        </p:nvSpPr>
        <p:spPr>
          <a:xfrm rot="0">
            <a:off x="533400" y="1558925"/>
            <a:ext cx="8305800" cy="4532312"/>
          </a:xfrm>
          <a:prstGeom prst="rect"/>
          <a:noFill/>
          <a:ln>
            <a:noFill/>
          </a:ln>
        </p:spPr>
        <p:txBody>
          <a:bodyPr anchor="t" bIns="42672" lIns="85342" rIns="85342" tIns="42672" vert="horz"/>
          <a:lstStyle>
            <a:lvl1pPr algn="l" eaLnBrk="0" fontAlgn="base" hangingPunct="0" indent="-320675" latinLnBrk="0" marL="32067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A402"/>
              </a:buClr>
              <a:buSzPct val="60000"/>
              <a:buFont typeface="Wingdings" pitchFamily="2" charset="2"/>
              <a:buChar char="n"/>
              <a:defRPr baseline="0" b="0" sz="28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-268287" latinLnBrk="0" marL="6937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5000"/>
              <a:buFont typeface="Wingdings" pitchFamily="2" charset="2"/>
              <a:buChar char="n"/>
              <a:defRPr baseline="0" b="0" sz="24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-215900" latinLnBrk="0" marL="10683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-212725" latinLnBrk="0" marL="14938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-212725" latinLnBrk="0" marL="19192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>
              <a:lnSpc>
                <a:spcPct val="90000"/>
              </a:lnSpc>
              <a:buFont typeface="Wingdings" pitchFamily="2" charset="2"/>
              <a:buChar char="§"/>
            </a:pPr>
            <a:r>
              <a:rPr altLang="en-US" lang="en-US"/>
              <a:t>If the sample mean is close to the stated population mean, the null hypothesis is not rejected.</a:t>
            </a:r>
          </a:p>
          <a:p>
            <a:pPr eaLnBrk="1" hangingPunct="1" lvl="0">
              <a:lnSpc>
                <a:spcPct val="90000"/>
              </a:lnSpc>
              <a:buFont typeface="Wingdings" pitchFamily="2" charset="2"/>
              <a:buChar char="§"/>
            </a:pPr>
            <a:endParaRPr altLang="en-US" sz="1200" lang="en-US"/>
          </a:p>
          <a:p>
            <a:pPr eaLnBrk="1" hangingPunct="1" lvl="0">
              <a:lnSpc>
                <a:spcPct val="90000"/>
              </a:lnSpc>
              <a:buFont typeface="Wingdings" pitchFamily="2" charset="2"/>
              <a:buChar char="§"/>
            </a:pPr>
            <a:r>
              <a:rPr altLang="en-US" lang="en-US"/>
              <a:t>If the sample mean is far from the stated population mean, the null hypothesis is  rejected.</a:t>
            </a:r>
          </a:p>
          <a:p>
            <a:pPr eaLnBrk="1" hangingPunct="1" lvl="0">
              <a:lnSpc>
                <a:spcPct val="90000"/>
              </a:lnSpc>
              <a:buFont typeface="Wingdings" pitchFamily="2" charset="2"/>
              <a:buChar char="§"/>
            </a:pPr>
            <a:endParaRPr altLang="en-US" sz="1200" lang="en-US"/>
          </a:p>
          <a:p>
            <a:pPr eaLnBrk="1" hangingPunct="1" lvl="0">
              <a:lnSpc>
                <a:spcPct val="90000"/>
              </a:lnSpc>
              <a:buFont typeface="Wingdings" pitchFamily="2" charset="2"/>
              <a:buChar char="§"/>
            </a:pPr>
            <a:r>
              <a:rPr altLang="en-US" lang="en-US"/>
              <a:t>How far is “far enough” to reject H</a:t>
            </a:r>
            <a:r>
              <a:rPr altLang="en-US" baseline="-25000" lang="en-US"/>
              <a:t>0</a:t>
            </a:r>
            <a:r>
              <a:rPr altLang="en-US" lang="en-US"/>
              <a:t>?</a:t>
            </a:r>
          </a:p>
          <a:p>
            <a:pPr eaLnBrk="1" hangingPunct="1" lvl="0">
              <a:lnSpc>
                <a:spcPct val="90000"/>
              </a:lnSpc>
              <a:buFont typeface="Wingdings" pitchFamily="2" charset="2"/>
              <a:buChar char="§"/>
            </a:pPr>
            <a:endParaRPr altLang="en-US" sz="1200" lang="en-US"/>
          </a:p>
          <a:p>
            <a:pPr eaLnBrk="1" hangingPunct="1" lvl="0">
              <a:lnSpc>
                <a:spcPct val="90000"/>
              </a:lnSpc>
              <a:buFont typeface="Wingdings" pitchFamily="2" charset="2"/>
              <a:buChar char="§"/>
            </a:pPr>
            <a:r>
              <a:rPr altLang="en-US" lang="en-US"/>
              <a:t>The critical value of a test statistic creates a “line in the sand” for decision making -- it answers the question of how far is far enough.</a:t>
            </a:r>
          </a:p>
        </p:txBody>
      </p: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9" name="Rectangle 2"/>
          <p:cNvSpPr/>
          <p:nvPr>
            <p:ph type="title" sz="full" idx="0"/>
          </p:nvPr>
        </p:nvSpPr>
        <p:spPr>
          <a:xfrm rot="0">
            <a:off x="609600" y="228600"/>
            <a:ext cx="7924800" cy="990600"/>
          </a:xfrm>
          <a:prstGeom prst="rect"/>
          <a:noFill/>
          <a:ln>
            <a:noFill/>
          </a:ln>
        </p:spPr>
        <p:txBody>
          <a:bodyPr anchor="b" bIns="42672" lIns="85342" rIns="85342" tIns="42672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600" i="0" u="none">
                <a:solidFill>
                  <a:srgbClr val="FEA402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pPr eaLnBrk="1" hangingPunct="1" lvl="0"/>
            <a:r>
              <a:rPr altLang="en-US" lang="en-US"/>
              <a:t>The Test Statistic and </a:t>
            </a:r>
            <a:br>
              <a:rPr altLang="en-US" lang="en-US"/>
            </a:br>
            <a:r>
              <a:rPr altLang="en-US" lang="en-US"/>
              <a:t>Critical Values</a:t>
            </a:r>
          </a:p>
        </p:txBody>
      </p:sp>
      <p:grpSp>
        <p:nvGrpSpPr>
          <p:cNvPr id="87" name=""/>
          <p:cNvGrpSpPr/>
          <p:nvPr/>
        </p:nvGrpSpPr>
        <p:grpSpPr>
          <a:xfrm rot="0">
            <a:off x="304800" y="1600200"/>
            <a:ext cx="7772400" cy="4541837"/>
            <a:chOff x="624" y="1008"/>
            <a:chExt cx="4896" cy="2861"/>
          </a:xfrm>
        </p:grpSpPr>
        <p:sp>
          <p:nvSpPr>
            <p:cNvPr id="1048700" name="Freeform 3"/>
            <p:cNvSpPr/>
            <p:nvPr/>
          </p:nvSpPr>
          <p:spPr bwMode="auto">
            <a:xfrm rot="0">
              <a:off x="3865" y="2293"/>
              <a:ext cx="743" cy="268"/>
            </a:xfrm>
            <a:custGeom>
              <a:avLst/>
              <a:gdLst>
                <a:gd name="l" fmla="*/ 0 w 480"/>
                <a:gd name="t" fmla="*/ 0 h 192"/>
                <a:gd name="r" fmla="*/ 480 w 480"/>
                <a:gd name="b" fmla="*/ 192 h 192"/>
              </a:gdLst>
              <a:ahLst/>
              <a:rect l="l" t="t" r="r" b="b"/>
              <a:pathLst>
                <a:path w="480" h="192">
                  <a:moveTo>
                    <a:pt x="480" y="180"/>
                  </a:moveTo>
                  <a:lnTo>
                    <a:pt x="432" y="138"/>
                  </a:lnTo>
                  <a:lnTo>
                    <a:pt x="233" y="105"/>
                  </a:lnTo>
                  <a:lnTo>
                    <a:pt x="134" y="72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2" y="192"/>
                  </a:lnTo>
                  <a:lnTo>
                    <a:pt x="480" y="185"/>
                  </a:lnTo>
                  <a:lnTo>
                    <a:pt x="480" y="180"/>
                  </a:lnTo>
                </a:path>
              </a:pathLst>
            </a:custGeom>
            <a:solidFill>
              <a:srgbClr val="C3DBFF">
                <a:alpha val="100000"/>
              </a:srgbClr>
            </a:solidFill>
            <a:ln>
              <a:noFill/>
            </a:ln>
          </p:spPr>
        </p:sp>
        <p:sp>
          <p:nvSpPr>
            <p:cNvPr id="1048701" name="Freeform 4"/>
            <p:cNvSpPr/>
            <p:nvPr/>
          </p:nvSpPr>
          <p:spPr bwMode="auto">
            <a:xfrm rot="0">
              <a:off x="1637" y="2284"/>
              <a:ext cx="733" cy="267"/>
            </a:xfrm>
            <a:custGeom>
              <a:avLst/>
              <a:gdLst>
                <a:gd name="l" fmla="*/ 0 w 474"/>
                <a:gd name="t" fmla="*/ 0 h 191"/>
                <a:gd name="r" fmla="*/ 474 w 474"/>
                <a:gd name="b" fmla="*/ 191 h 191"/>
              </a:gdLst>
              <a:ahLst/>
              <a:rect l="l" t="t" r="r" b="b"/>
              <a:pathLst>
                <a:path w="474" h="191">
                  <a:moveTo>
                    <a:pt x="0" y="186"/>
                  </a:moveTo>
                  <a:lnTo>
                    <a:pt x="48" y="144"/>
                  </a:lnTo>
                  <a:lnTo>
                    <a:pt x="246" y="111"/>
                  </a:lnTo>
                  <a:lnTo>
                    <a:pt x="345" y="78"/>
                  </a:lnTo>
                  <a:lnTo>
                    <a:pt x="456" y="9"/>
                  </a:lnTo>
                  <a:lnTo>
                    <a:pt x="474" y="0"/>
                  </a:lnTo>
                  <a:lnTo>
                    <a:pt x="468" y="186"/>
                  </a:lnTo>
                  <a:lnTo>
                    <a:pt x="0" y="191"/>
                  </a:lnTo>
                  <a:lnTo>
                    <a:pt x="0" y="186"/>
                  </a:lnTo>
                </a:path>
              </a:pathLst>
            </a:custGeom>
            <a:solidFill>
              <a:srgbClr val="C3DBFF">
                <a:alpha val="100000"/>
              </a:srgbClr>
            </a:solidFill>
            <a:ln>
              <a:noFill/>
            </a:ln>
          </p:spPr>
        </p:sp>
        <p:sp>
          <p:nvSpPr>
            <p:cNvPr id="1048702" name="Freeform 5"/>
            <p:cNvSpPr/>
            <p:nvPr/>
          </p:nvSpPr>
          <p:spPr bwMode="auto">
            <a:xfrm rot="0">
              <a:off x="1711" y="1680"/>
              <a:ext cx="1411" cy="805"/>
            </a:xfrm>
            <a:custGeom>
              <a:avLst/>
              <a:gdLst>
                <a:gd name="l" fmla="*/ 0 w 600"/>
                <a:gd name="t" fmla="*/ 0 h 576"/>
                <a:gd name="r" fmla="*/ 600 w 600"/>
                <a:gd name="b" fmla="*/ 576 h 576"/>
              </a:gdLst>
              <a:ahLst/>
              <a:rect l="l" t="t" r="r" b="b"/>
              <a:pathLst>
                <a:path w="600" h="576">
                  <a:moveTo>
                    <a:pt x="0" y="575"/>
                  </a:moveTo>
                  <a:lnTo>
                    <a:pt x="63" y="570"/>
                  </a:lnTo>
                  <a:lnTo>
                    <a:pt x="95" y="562"/>
                  </a:lnTo>
                  <a:lnTo>
                    <a:pt x="127" y="553"/>
                  </a:lnTo>
                  <a:lnTo>
                    <a:pt x="158" y="540"/>
                  </a:lnTo>
                  <a:lnTo>
                    <a:pt x="190" y="521"/>
                  </a:lnTo>
                  <a:lnTo>
                    <a:pt x="222" y="498"/>
                  </a:lnTo>
                  <a:lnTo>
                    <a:pt x="284" y="432"/>
                  </a:lnTo>
                  <a:lnTo>
                    <a:pt x="347" y="338"/>
                  </a:lnTo>
                  <a:lnTo>
                    <a:pt x="410" y="224"/>
                  </a:lnTo>
                  <a:lnTo>
                    <a:pt x="441" y="167"/>
                  </a:lnTo>
                  <a:lnTo>
                    <a:pt x="473" y="114"/>
                  </a:lnTo>
                  <a:lnTo>
                    <a:pt x="505" y="67"/>
                  </a:lnTo>
                  <a:lnTo>
                    <a:pt x="535" y="31"/>
                  </a:lnTo>
                  <a:lnTo>
                    <a:pt x="567" y="8"/>
                  </a:lnTo>
                  <a:lnTo>
                    <a:pt x="599" y="0"/>
                  </a:lnTo>
                </a:path>
              </a:pathLst>
            </a:custGeom>
            <a:noFill/>
            <a:ln w="50800" cap="rnd" cmpd="sng">
              <a:solidFill>
                <a:srgbClr val="00B05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703" name="Freeform 6"/>
            <p:cNvSpPr/>
            <p:nvPr/>
          </p:nvSpPr>
          <p:spPr bwMode="auto">
            <a:xfrm rot="0">
              <a:off x="3122" y="1680"/>
              <a:ext cx="1412" cy="805"/>
            </a:xfrm>
            <a:custGeom>
              <a:avLst/>
              <a:gdLst>
                <a:gd name="l" fmla="*/ 0 w 576"/>
                <a:gd name="t" fmla="*/ 0 h 576"/>
                <a:gd name="r" fmla="*/ 576 w 576"/>
                <a:gd name="b" fmla="*/ 576 h 576"/>
              </a:gdLst>
              <a:ahLst/>
              <a:rect l="l" t="t" r="r" b="b"/>
              <a:pathLst>
                <a:path w="576" h="576">
                  <a:moveTo>
                    <a:pt x="575" y="575"/>
                  </a:moveTo>
                  <a:lnTo>
                    <a:pt x="515" y="570"/>
                  </a:lnTo>
                  <a:lnTo>
                    <a:pt x="484" y="562"/>
                  </a:lnTo>
                  <a:lnTo>
                    <a:pt x="455" y="553"/>
                  </a:lnTo>
                  <a:lnTo>
                    <a:pt x="424" y="540"/>
                  </a:lnTo>
                  <a:lnTo>
                    <a:pt x="393" y="521"/>
                  </a:lnTo>
                  <a:lnTo>
                    <a:pt x="364" y="498"/>
                  </a:lnTo>
                  <a:lnTo>
                    <a:pt x="303" y="432"/>
                  </a:lnTo>
                  <a:lnTo>
                    <a:pt x="242" y="338"/>
                  </a:lnTo>
                  <a:lnTo>
                    <a:pt x="182" y="224"/>
                  </a:lnTo>
                  <a:lnTo>
                    <a:pt x="151" y="167"/>
                  </a:lnTo>
                  <a:lnTo>
                    <a:pt x="120" y="114"/>
                  </a:lnTo>
                  <a:lnTo>
                    <a:pt x="91" y="67"/>
                  </a:lnTo>
                  <a:lnTo>
                    <a:pt x="60" y="31"/>
                  </a:lnTo>
                  <a:lnTo>
                    <a:pt x="30" y="8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rgbClr val="00B05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704" name="Line 7"/>
            <p:cNvSpPr/>
            <p:nvPr/>
          </p:nvSpPr>
          <p:spPr>
            <a:xfrm rot="0">
              <a:off x="1637" y="2553"/>
              <a:ext cx="2971" cy="0"/>
            </a:xfrm>
            <a:prstGeom prst="line"/>
            <a:noFill/>
            <a:ln w="25400" cap="flat" cmpd="sng">
              <a:solidFill>
                <a:srgbClr val="00B05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705" name="Freeform 8"/>
            <p:cNvSpPr/>
            <p:nvPr/>
          </p:nvSpPr>
          <p:spPr bwMode="auto">
            <a:xfrm rot="0">
              <a:off x="2231" y="2418"/>
              <a:ext cx="299" cy="270"/>
            </a:xfrm>
            <a:custGeom>
              <a:avLst/>
              <a:gdLst>
                <a:gd name="l" fmla="*/ 0 w 193"/>
                <a:gd name="t" fmla="*/ 0 h 193"/>
                <a:gd name="r" fmla="*/ 193 w 193"/>
                <a:gd name="b" fmla="*/ 193 h 193"/>
              </a:gdLst>
              <a:ahLst/>
              <a:rect l="l" t="t" r="r" b="b"/>
              <a:pathLst>
                <a:path w="193" h="193">
                  <a:moveTo>
                    <a:pt x="192" y="96"/>
                  </a:moveTo>
                  <a:lnTo>
                    <a:pt x="113" y="79"/>
                  </a:lnTo>
                  <a:lnTo>
                    <a:pt x="96" y="0"/>
                  </a:lnTo>
                  <a:lnTo>
                    <a:pt x="79" y="79"/>
                  </a:lnTo>
                  <a:lnTo>
                    <a:pt x="0" y="96"/>
                  </a:lnTo>
                  <a:lnTo>
                    <a:pt x="79" y="113"/>
                  </a:lnTo>
                  <a:lnTo>
                    <a:pt x="96" y="192"/>
                  </a:lnTo>
                  <a:lnTo>
                    <a:pt x="113" y="113"/>
                  </a:lnTo>
                  <a:lnTo>
                    <a:pt x="192" y="96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  <a:ln w="12700" cap="rnd" cmpd="sng">
              <a:solidFill>
                <a:srgbClr val="00B05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706" name="Line 9"/>
            <p:cNvSpPr/>
            <p:nvPr/>
          </p:nvSpPr>
          <p:spPr>
            <a:xfrm rot="0">
              <a:off x="3122" y="1680"/>
              <a:ext cx="0" cy="873"/>
            </a:xfrm>
            <a:prstGeom prst="line"/>
            <a:noFill/>
            <a:ln w="9525" cap="rnd" cmpd="sng">
              <a:solidFill>
                <a:schemeClr val="dk1">
                  <a:alpha val="100000"/>
                </a:schemeClr>
              </a:solidFill>
              <a:prstDash val="sysDot"/>
              <a:miter/>
            </a:ln>
          </p:spPr>
        </p:sp>
        <p:sp>
          <p:nvSpPr>
            <p:cNvPr id="1048707" name="Freeform 10"/>
            <p:cNvSpPr/>
            <p:nvPr/>
          </p:nvSpPr>
          <p:spPr bwMode="auto">
            <a:xfrm rot="0">
              <a:off x="3715" y="2418"/>
              <a:ext cx="299" cy="270"/>
            </a:xfrm>
            <a:custGeom>
              <a:avLst/>
              <a:gdLst>
                <a:gd name="l" fmla="*/ 0 w 193"/>
                <a:gd name="t" fmla="*/ 0 h 193"/>
                <a:gd name="r" fmla="*/ 193 w 193"/>
                <a:gd name="b" fmla="*/ 193 h 193"/>
              </a:gdLst>
              <a:ahLst/>
              <a:rect l="l" t="t" r="r" b="b"/>
              <a:pathLst>
                <a:path w="193" h="193">
                  <a:moveTo>
                    <a:pt x="192" y="96"/>
                  </a:moveTo>
                  <a:lnTo>
                    <a:pt x="113" y="79"/>
                  </a:lnTo>
                  <a:lnTo>
                    <a:pt x="96" y="0"/>
                  </a:lnTo>
                  <a:lnTo>
                    <a:pt x="79" y="79"/>
                  </a:lnTo>
                  <a:lnTo>
                    <a:pt x="0" y="96"/>
                  </a:lnTo>
                  <a:lnTo>
                    <a:pt x="79" y="113"/>
                  </a:lnTo>
                  <a:lnTo>
                    <a:pt x="96" y="192"/>
                  </a:lnTo>
                  <a:lnTo>
                    <a:pt x="113" y="113"/>
                  </a:lnTo>
                  <a:lnTo>
                    <a:pt x="192" y="96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  <a:ln w="12700" cap="rnd" cmpd="sng">
              <a:solidFill>
                <a:srgbClr val="00B05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708" name="Line 11"/>
            <p:cNvSpPr/>
            <p:nvPr/>
          </p:nvSpPr>
          <p:spPr>
            <a:xfrm rot="0">
              <a:off x="1934" y="2150"/>
              <a:ext cx="371" cy="268"/>
            </a:xfrm>
            <a:prstGeom prst="line"/>
            <a:noFill/>
            <a:ln w="12700" cap="flat" cmpd="sng">
              <a:solidFill>
                <a:schemeClr val="lt1">
                  <a:alpha val="100000"/>
                </a:schemeClr>
              </a:solidFill>
              <a:prstDash val="solid"/>
              <a:round/>
              <a:tailEnd type="stealth" w="med" len="med"/>
            </a:ln>
          </p:spPr>
        </p:sp>
        <p:sp>
          <p:nvSpPr>
            <p:cNvPr id="1048709" name="Line 12"/>
            <p:cNvSpPr/>
            <p:nvPr/>
          </p:nvSpPr>
          <p:spPr>
            <a:xfrm rot="0" flipH="1">
              <a:off x="3939" y="2083"/>
              <a:ext cx="520" cy="335"/>
            </a:xfrm>
            <a:prstGeom prst="line"/>
            <a:noFill/>
            <a:ln w="12700" cap="flat" cmpd="sng">
              <a:solidFill>
                <a:schemeClr val="lt1">
                  <a:alpha val="100000"/>
                </a:schemeClr>
              </a:solidFill>
              <a:prstDash val="solid"/>
              <a:round/>
              <a:tailEnd type="stealth" w="med" len="med"/>
            </a:ln>
          </p:spPr>
        </p:sp>
        <p:sp>
          <p:nvSpPr>
            <p:cNvPr id="1048710" name="Text Box 13"/>
            <p:cNvSpPr txBox="1"/>
            <p:nvPr/>
          </p:nvSpPr>
          <p:spPr>
            <a:xfrm rot="0">
              <a:off x="624" y="2880"/>
              <a:ext cx="4896" cy="989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algn="ctr" lvl="0">
                <a:spcBef>
                  <a:spcPct val="50000"/>
                </a:spcBef>
              </a:pPr>
              <a:r>
                <a:rPr altLang="en-US" lang="en-US">
                  <a:solidFill>
                    <a:schemeClr val="lt1"/>
                  </a:solidFill>
                  <a:latin typeface="Times New Roman" pitchFamily="18" charset="0"/>
                </a:rPr>
                <a:t>Critical Values</a:t>
              </a:r>
            </a:p>
            <a:p>
              <a:pPr algn="ctr" lvl="0">
                <a:spcBef>
                  <a:spcPct val="50000"/>
                </a:spcBef>
              </a:pPr>
              <a:endParaRPr altLang="en-US" lang="en-US">
                <a:solidFill>
                  <a:schemeClr val="lt1"/>
                </a:solidFill>
                <a:latin typeface="Times New Roman" pitchFamily="18" charset="0"/>
              </a:endParaRPr>
            </a:p>
            <a:p>
              <a:pPr algn="ctr" lvl="0">
                <a:spcBef>
                  <a:spcPct val="50000"/>
                </a:spcBef>
              </a:pPr>
              <a:r>
                <a:rPr altLang="en-US" lang="en-US">
                  <a:solidFill>
                    <a:schemeClr val="lt1"/>
                  </a:solidFill>
                  <a:latin typeface="Times New Roman" pitchFamily="18" charset="0"/>
                </a:rPr>
                <a:t>         “Too Far Away” From Mean of Sampling Distribution</a:t>
              </a:r>
            </a:p>
          </p:txBody>
        </p:sp>
        <p:sp>
          <p:nvSpPr>
            <p:cNvPr id="1048711" name="Text Box 14"/>
            <p:cNvSpPr txBox="1"/>
            <p:nvPr/>
          </p:nvSpPr>
          <p:spPr>
            <a:xfrm rot="0">
              <a:off x="1440" y="1008"/>
              <a:ext cx="3696" cy="28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altLang="en-US" lang="en-US">
                  <a:solidFill>
                    <a:schemeClr val="lt1"/>
                  </a:solidFill>
                  <a:latin typeface="Times New Roman" pitchFamily="18" charset="0"/>
                </a:rPr>
                <a:t>Sampling Distribution of the test statistic</a:t>
              </a:r>
            </a:p>
          </p:txBody>
        </p:sp>
        <p:sp>
          <p:nvSpPr>
            <p:cNvPr id="1048712" name="Line 15"/>
            <p:cNvSpPr/>
            <p:nvPr/>
          </p:nvSpPr>
          <p:spPr>
            <a:xfrm rot="0" flipH="1" flipV="1">
              <a:off x="2448" y="2640"/>
              <a:ext cx="336" cy="240"/>
            </a:xfrm>
            <a:prstGeom prst="line"/>
            <a:noFill/>
            <a:ln w="9525" cap="flat" cmpd="sng">
              <a:solidFill>
                <a:schemeClr val="lt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713" name="Line 16"/>
            <p:cNvSpPr/>
            <p:nvPr/>
          </p:nvSpPr>
          <p:spPr>
            <a:xfrm rot="0" flipV="1">
              <a:off x="3456" y="2640"/>
              <a:ext cx="288" cy="240"/>
            </a:xfrm>
            <a:prstGeom prst="line"/>
            <a:noFill/>
            <a:ln w="9525" cap="flat" cmpd="sng">
              <a:solidFill>
                <a:schemeClr val="lt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714" name="Text Box 17"/>
            <p:cNvSpPr txBox="1"/>
            <p:nvPr/>
          </p:nvSpPr>
          <p:spPr>
            <a:xfrm rot="0">
              <a:off x="1152" y="1776"/>
              <a:ext cx="768" cy="442"/>
            </a:xfrm>
            <a:prstGeom prst="rect"/>
            <a:solidFill>
              <a:srgbClr val="FDE0BD"/>
            </a:solidFill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algn="ctr" lvl="0">
                <a:spcBef>
                  <a:spcPct val="50000"/>
                </a:spcBef>
              </a:pPr>
              <a:r>
                <a:rPr altLang="en-US" sz="2000" lang="en-US">
                  <a:latin typeface="Times New Roman" pitchFamily="18" charset="0"/>
                </a:rPr>
                <a:t>Region of Rejection</a:t>
              </a:r>
            </a:p>
          </p:txBody>
        </p:sp>
        <p:sp>
          <p:nvSpPr>
            <p:cNvPr id="1048715" name="Text Box 18"/>
            <p:cNvSpPr txBox="1"/>
            <p:nvPr/>
          </p:nvSpPr>
          <p:spPr>
            <a:xfrm rot="0">
              <a:off x="4512" y="1728"/>
              <a:ext cx="768" cy="442"/>
            </a:xfrm>
            <a:prstGeom prst="rect"/>
            <a:solidFill>
              <a:srgbClr val="FDE0BD"/>
            </a:solidFill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algn="ctr" lvl="0">
                <a:spcBef>
                  <a:spcPct val="50000"/>
                </a:spcBef>
              </a:pPr>
              <a:r>
                <a:rPr altLang="en-US" sz="2000" lang="en-US">
                  <a:latin typeface="Times New Roman" pitchFamily="18" charset="0"/>
                </a:rPr>
                <a:t>Region of Rejection</a:t>
              </a:r>
            </a:p>
          </p:txBody>
        </p:sp>
        <p:sp>
          <p:nvSpPr>
            <p:cNvPr id="1048716" name="Line 19"/>
            <p:cNvSpPr/>
            <p:nvPr/>
          </p:nvSpPr>
          <p:spPr>
            <a:xfrm rot="0" flipH="1" flipV="1">
              <a:off x="1920" y="2640"/>
              <a:ext cx="1152" cy="960"/>
            </a:xfrm>
            <a:prstGeom prst="line"/>
            <a:noFill/>
            <a:ln w="57150" cap="flat" cmpd="sng">
              <a:solidFill>
                <a:schemeClr val="hlink">
                  <a:alpha val="100000"/>
                </a:schemeClr>
              </a:solidFill>
              <a:prstDash val="solid"/>
              <a:miter/>
              <a:tailEnd type="triangle" w="med" len="med"/>
            </a:ln>
          </p:spPr>
        </p:sp>
        <p:sp>
          <p:nvSpPr>
            <p:cNvPr id="1048717" name="Line 20"/>
            <p:cNvSpPr/>
            <p:nvPr/>
          </p:nvSpPr>
          <p:spPr>
            <a:xfrm rot="0" flipV="1">
              <a:off x="3072" y="2640"/>
              <a:ext cx="1344" cy="960"/>
            </a:xfrm>
            <a:prstGeom prst="line"/>
            <a:noFill/>
            <a:ln w="57150" cap="flat" cmpd="sng">
              <a:solidFill>
                <a:schemeClr val="hlink">
                  <a:alpha val="100000"/>
                </a:schemeClr>
              </a:solidFill>
              <a:prstDash val="solid"/>
              <a:miter/>
              <a:tailEnd type="triangle" w="med" len="med"/>
            </a:ln>
          </p:spPr>
        </p:sp>
        <p:sp>
          <p:nvSpPr>
            <p:cNvPr id="1048718" name="Text Box 21"/>
            <p:cNvSpPr txBox="1"/>
            <p:nvPr/>
          </p:nvSpPr>
          <p:spPr>
            <a:xfrm rot="0">
              <a:off x="2592" y="2064"/>
              <a:ext cx="1104" cy="442"/>
            </a:xfrm>
            <a:prstGeom prst="rect"/>
            <a:solidFill>
              <a:srgbClr val="FDE0BD"/>
            </a:solidFill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algn="ctr" lvl="0"/>
              <a:r>
                <a:rPr altLang="en-US" sz="2000" lang="en-US">
                  <a:latin typeface="Times New Roman" pitchFamily="18" charset="0"/>
                </a:rPr>
                <a:t>Region of</a:t>
              </a:r>
            </a:p>
            <a:p>
              <a:pPr algn="ctr" lvl="0"/>
              <a:r>
                <a:rPr altLang="en-US" sz="2000" lang="en-US">
                  <a:latin typeface="Times New Roman" pitchFamily="18" charset="0"/>
                </a:rPr>
                <a:t>Non-Rejection</a:t>
              </a:r>
            </a:p>
          </p:txBody>
        </p:sp>
      </p:grpSp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9" name="Rectangle 2"/>
          <p:cNvSpPr/>
          <p:nvPr>
            <p:ph type="title" sz="full" idx="0"/>
          </p:nvPr>
        </p:nvSpPr>
        <p:spPr>
          <a:xfrm rot="0">
            <a:off x="609600" y="228600"/>
            <a:ext cx="7924800" cy="990600"/>
          </a:xfrm>
          <a:prstGeom prst="rect"/>
          <a:noFill/>
          <a:ln>
            <a:noFill/>
          </a:ln>
        </p:spPr>
        <p:txBody>
          <a:bodyPr anchor="b" bIns="42672" lIns="85342" rIns="85342" tIns="42672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600" i="0" u="none">
                <a:solidFill>
                  <a:srgbClr val="FEA402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pPr eaLnBrk="1" hangingPunct="1" lvl="0"/>
            <a:r>
              <a:rPr altLang="en-US" sz="3200" lang="en-US"/>
              <a:t>Risks in Decision Making Using Hypothesis Testing</a:t>
            </a:r>
          </a:p>
        </p:txBody>
      </p:sp>
      <p:sp>
        <p:nvSpPr>
          <p:cNvPr id="1048720" name="Rectangle 3"/>
          <p:cNvSpPr/>
          <p:nvPr>
            <p:ph sz="full" idx="1"/>
          </p:nvPr>
        </p:nvSpPr>
        <p:spPr>
          <a:xfrm rot="0">
            <a:off x="457200" y="1558925"/>
            <a:ext cx="8077200" cy="4532312"/>
          </a:xfrm>
          <a:prstGeom prst="rect"/>
          <a:noFill/>
          <a:ln>
            <a:noFill/>
          </a:ln>
        </p:spPr>
        <p:txBody>
          <a:bodyPr anchor="t" bIns="42672" lIns="85342" rIns="85342" tIns="42672" vert="horz"/>
          <a:lstStyle>
            <a:lvl1pPr algn="l" eaLnBrk="0" fontAlgn="base" hangingPunct="0" indent="-320675" latinLnBrk="0" marL="32067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A402"/>
              </a:buClr>
              <a:buSzPct val="60000"/>
              <a:buFont typeface="Wingdings" pitchFamily="2" charset="2"/>
              <a:buChar char="n"/>
              <a:defRPr baseline="0" b="0" sz="28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-268287" latinLnBrk="0" marL="6937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5000"/>
              <a:buFont typeface="Wingdings" pitchFamily="2" charset="2"/>
              <a:buChar char="n"/>
              <a:defRPr baseline="0" b="0" sz="24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-215900" latinLnBrk="0" marL="10683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-212725" latinLnBrk="0" marL="14938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-212725" latinLnBrk="0" marL="19192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r>
              <a:rPr altLang="en-US" b="1" sz="2400" lang="en-US"/>
              <a:t>Type I Error</a:t>
            </a:r>
            <a:r>
              <a:rPr altLang="en-US" sz="2400" lang="en-US"/>
              <a:t> </a:t>
            </a:r>
          </a:p>
          <a:p>
            <a:pPr eaLnBrk="1" hangingPunct="1" lvl="1"/>
            <a:r>
              <a:rPr altLang="en-US" sz="2300" lang="en-US"/>
              <a:t>Reject a true null hypothesis</a:t>
            </a:r>
          </a:p>
          <a:p>
            <a:pPr eaLnBrk="1" hangingPunct="1" lvl="1"/>
            <a:r>
              <a:rPr altLang="en-US" sz="2300" lang="en-US"/>
              <a:t>A type I error is a “false alarm”</a:t>
            </a:r>
          </a:p>
          <a:p>
            <a:pPr eaLnBrk="1" hangingPunct="1" lvl="1"/>
            <a:r>
              <a:rPr altLang="en-US" sz="2300" lang="en-US"/>
              <a:t>The probability of a Type I Error is </a:t>
            </a:r>
            <a:r>
              <a:rPr altLang="en-US" b="1" sz="2300" lang="en-US">
                <a:sym typeface="Symbol" pitchFamily="18" charset="2"/>
              </a:rPr>
              <a:t></a:t>
            </a:r>
          </a:p>
          <a:p>
            <a:pPr eaLnBrk="1" hangingPunct="1" lvl="2">
              <a:lnSpc>
                <a:spcPct val="140000"/>
              </a:lnSpc>
            </a:pPr>
            <a:r>
              <a:rPr altLang="en-US" sz="2200" lang="en-US"/>
              <a:t>Called level of significance of the test</a:t>
            </a:r>
          </a:p>
          <a:p>
            <a:pPr eaLnBrk="1" hangingPunct="1" lvl="2"/>
            <a:r>
              <a:rPr altLang="en-US" sz="2200" lang="en-US"/>
              <a:t>Set by researcher in advance</a:t>
            </a:r>
          </a:p>
          <a:p>
            <a:pPr eaLnBrk="1" hangingPunct="1" lvl="0"/>
            <a:r>
              <a:rPr altLang="en-US" b="1" sz="2400" lang="en-US"/>
              <a:t>Type II Error</a:t>
            </a:r>
          </a:p>
          <a:p>
            <a:pPr eaLnBrk="1" hangingPunct="1" lvl="1"/>
            <a:r>
              <a:rPr altLang="en-US" sz="2300" lang="en-US"/>
              <a:t>Failure to reject a false null hypothesis</a:t>
            </a:r>
          </a:p>
          <a:p>
            <a:pPr eaLnBrk="1" hangingPunct="1" lvl="1"/>
            <a:r>
              <a:rPr altLang="en-US" sz="2300" lang="en-US"/>
              <a:t>Type II error represents a “missed opportunity”</a:t>
            </a:r>
          </a:p>
          <a:p>
            <a:pPr eaLnBrk="1" hangingPunct="1" lvl="1"/>
            <a:r>
              <a:rPr altLang="en-US" sz="2300" lang="en-US"/>
              <a:t>The probability of a Type II Error is </a:t>
            </a:r>
            <a:r>
              <a:rPr altLang="en-US" b="1" sz="2300" lang="el-GR">
                <a:ea typeface="Times New Roman" pitchFamily="18" charset="0"/>
              </a:rPr>
              <a:t>β</a:t>
            </a:r>
          </a:p>
        </p:txBody>
      </p:sp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1" name="Rectangle 2"/>
          <p:cNvSpPr/>
          <p:nvPr>
            <p:ph type="title" sz="full" idx="0"/>
          </p:nvPr>
        </p:nvSpPr>
        <p:spPr>
          <a:xfrm rot="0">
            <a:off x="609600" y="228600"/>
            <a:ext cx="7924800" cy="990600"/>
          </a:xfrm>
          <a:prstGeom prst="rect"/>
          <a:noFill/>
          <a:ln>
            <a:noFill/>
          </a:ln>
        </p:spPr>
        <p:txBody>
          <a:bodyPr anchor="b" bIns="42672" lIns="85342" rIns="85342" tIns="42672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600" i="0" u="none">
                <a:solidFill>
                  <a:srgbClr val="FEA402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pPr eaLnBrk="1" hangingPunct="1" lvl="0"/>
            <a:r>
              <a:rPr altLang="en-US" sz="3200" lang="en-US"/>
              <a:t>Possible Errors in Hypothesis Test Decision Making</a:t>
            </a:r>
          </a:p>
        </p:txBody>
      </p:sp>
      <p:sp>
        <p:nvSpPr>
          <p:cNvPr id="1048722" name="Text Box 5"/>
          <p:cNvSpPr txBox="1"/>
          <p:nvPr/>
        </p:nvSpPr>
        <p:spPr>
          <a:xfrm rot="0">
            <a:off x="4114800" y="838200"/>
            <a:ext cx="1579562" cy="4000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r>
              <a:rPr altLang="en-US" b="1" sz="2000" i="1" lang="en-US">
                <a:solidFill>
                  <a:srgbClr val="FEA402"/>
                </a:solidFill>
              </a:rPr>
              <a:t>(continued)</a:t>
            </a:r>
          </a:p>
        </p:txBody>
      </p:sp>
      <p:pic>
        <p:nvPicPr>
          <p:cNvPr id="2097161" name="Picture 28"/>
          <p:cNvPicPr>
            <a:picLocks/>
          </p:cNvPicPr>
          <p:nvPr/>
        </p:nvPicPr>
        <p:blipFill>
          <a:blip xmlns:r="http://schemas.openxmlformats.org/officeDocument/2006/relationships" r:embed="rId1"/>
          <a:srcRect l="1048" t="919" r="163" b="3537"/>
          <a:stretch>
            <a:fillRect/>
          </a:stretch>
        </p:blipFill>
        <p:spPr>
          <a:xfrm rot="0">
            <a:off x="576262" y="1800225"/>
            <a:ext cx="8064500" cy="4211637"/>
          </a:xfrm>
          <a:prstGeom prst="rect"/>
          <a:solidFill>
            <a:srgbClr val="CED0CF"/>
          </a:solidFill>
          <a:ln>
            <a:noFill/>
          </a:ln>
        </p:spPr>
      </p:pic>
    </p:spTree>
  </p:cSld>
  <p:clrMapOvr>
    <a:masterClrMapping/>
  </p:clrMapOvr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3" name="Rectangle 2"/>
          <p:cNvSpPr/>
          <p:nvPr>
            <p:ph type="title" sz="full" idx="0"/>
          </p:nvPr>
        </p:nvSpPr>
        <p:spPr>
          <a:xfrm rot="0">
            <a:off x="609600" y="228600"/>
            <a:ext cx="7924800" cy="990600"/>
          </a:xfrm>
          <a:prstGeom prst="rect"/>
          <a:noFill/>
          <a:ln>
            <a:noFill/>
          </a:ln>
        </p:spPr>
        <p:txBody>
          <a:bodyPr anchor="b" bIns="42672" lIns="85342" rIns="85342" tIns="42672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600" i="0" u="none">
                <a:solidFill>
                  <a:srgbClr val="FEA402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pPr eaLnBrk="1" hangingPunct="1" lvl="0"/>
            <a:r>
              <a:rPr altLang="en-US" sz="3200" lang="en-US"/>
              <a:t>Possible Errors in Hypothesis Test Decision Making</a:t>
            </a:r>
          </a:p>
        </p:txBody>
      </p:sp>
      <p:sp>
        <p:nvSpPr>
          <p:cNvPr id="1048724" name="Rectangle 3"/>
          <p:cNvSpPr/>
          <p:nvPr>
            <p:ph sz="full" idx="1"/>
          </p:nvPr>
        </p:nvSpPr>
        <p:spPr>
          <a:xfrm rot="0">
            <a:off x="609600" y="1828800"/>
            <a:ext cx="8077200" cy="4532312"/>
          </a:xfrm>
          <a:prstGeom prst="rect"/>
          <a:noFill/>
          <a:ln>
            <a:noFill/>
          </a:ln>
        </p:spPr>
        <p:txBody>
          <a:bodyPr anchor="t" bIns="42672" lIns="85342" rIns="85342" tIns="42672" vert="horz"/>
          <a:lstStyle>
            <a:lvl1pPr algn="l" eaLnBrk="0" fontAlgn="base" hangingPunct="0" indent="-320675" latinLnBrk="0" marL="32067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A402"/>
              </a:buClr>
              <a:buSzPct val="60000"/>
              <a:buFont typeface="Wingdings" pitchFamily="2" charset="2"/>
              <a:buChar char="n"/>
              <a:defRPr baseline="0" b="0" sz="28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-268287" latinLnBrk="0" marL="6937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5000"/>
              <a:buFont typeface="Wingdings" pitchFamily="2" charset="2"/>
              <a:buChar char="n"/>
              <a:defRPr baseline="0" b="0" sz="24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-215900" latinLnBrk="0" marL="10683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-212725" latinLnBrk="0" marL="14938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-212725" latinLnBrk="0" marL="19192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r>
              <a:rPr altLang="en-US" lang="en-US"/>
              <a:t>The </a:t>
            </a:r>
            <a:r>
              <a:rPr altLang="en-US" lang="en-US">
                <a:solidFill>
                  <a:srgbClr val="C1BAF8"/>
                </a:solidFill>
              </a:rPr>
              <a:t>confidence coefficient </a:t>
            </a:r>
            <a:r>
              <a:rPr altLang="en-US" lang="el-GR"/>
              <a:t>(1-α</a:t>
            </a:r>
            <a:r>
              <a:rPr altLang="en-US" lang="en-US"/>
              <a:t>) is the probability of not rejecting H</a:t>
            </a:r>
            <a:r>
              <a:rPr altLang="en-US" baseline="-25000" lang="en-US"/>
              <a:t>0</a:t>
            </a:r>
            <a:r>
              <a:rPr altLang="en-US" lang="en-US"/>
              <a:t> when it is true.</a:t>
            </a:r>
          </a:p>
          <a:p>
            <a:pPr eaLnBrk="1" hangingPunct="1" lvl="0"/>
            <a:endParaRPr altLang="en-US" sz="1400" lang="en-US"/>
          </a:p>
          <a:p>
            <a:pPr eaLnBrk="1" hangingPunct="1" lvl="0"/>
            <a:r>
              <a:rPr altLang="en-US" lang="en-US"/>
              <a:t>The </a:t>
            </a:r>
            <a:r>
              <a:rPr altLang="en-US" lang="en-US">
                <a:solidFill>
                  <a:srgbClr val="C1BAF8"/>
                </a:solidFill>
              </a:rPr>
              <a:t>confidence level </a:t>
            </a:r>
            <a:r>
              <a:rPr altLang="en-US" lang="el-GR"/>
              <a:t>of a hypothesis test is    (1-α</a:t>
            </a:r>
            <a:r>
              <a:rPr altLang="en-US" lang="en-US"/>
              <a:t>)</a:t>
            </a:r>
            <a:r>
              <a:rPr altLang="en-US" lang="en-US"/>
              <a:t>*100%.</a:t>
            </a:r>
          </a:p>
          <a:p>
            <a:pPr eaLnBrk="1" hangingPunct="1" lvl="0"/>
            <a:endParaRPr altLang="en-US" sz="1400" lang="en-US"/>
          </a:p>
          <a:p>
            <a:pPr eaLnBrk="1" hangingPunct="1" lvl="0"/>
            <a:r>
              <a:rPr altLang="en-US" lang="en-US"/>
              <a:t>The </a:t>
            </a:r>
            <a:r>
              <a:rPr altLang="en-US" lang="en-US">
                <a:solidFill>
                  <a:srgbClr val="C1BAF8"/>
                </a:solidFill>
              </a:rPr>
              <a:t>power of a statistical test </a:t>
            </a:r>
            <a:r>
              <a:rPr altLang="en-US" lang="el-GR"/>
              <a:t>(1-β</a:t>
            </a:r>
            <a:r>
              <a:rPr altLang="en-US" lang="en-US"/>
              <a:t>) is the probability of rejecting H</a:t>
            </a:r>
            <a:r>
              <a:rPr altLang="en-US" baseline="-25000" lang="en-US"/>
              <a:t>0</a:t>
            </a:r>
            <a:r>
              <a:rPr altLang="en-US" lang="el-GR"/>
              <a:t> when it is false.</a:t>
            </a:r>
          </a:p>
        </p:txBody>
      </p:sp>
      <p:sp>
        <p:nvSpPr>
          <p:cNvPr id="1048725" name="Text Box 5"/>
          <p:cNvSpPr txBox="1"/>
          <p:nvPr/>
        </p:nvSpPr>
        <p:spPr>
          <a:xfrm rot="0">
            <a:off x="4191000" y="838200"/>
            <a:ext cx="1581150" cy="4000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r>
              <a:rPr altLang="en-US" b="1" sz="2000" i="1" lang="en-US">
                <a:solidFill>
                  <a:srgbClr val="FEA402"/>
                </a:solidFill>
              </a:rPr>
              <a:t>(continued)</a:t>
            </a:r>
          </a:p>
        </p:txBody>
      </p:sp>
    </p:spTree>
  </p:cSld>
  <p:clrMapOvr>
    <a:masterClrMapping/>
  </p:clrMapOvr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6" name="Rectangle 4"/>
          <p:cNvSpPr/>
          <p:nvPr>
            <p:ph type="title" sz="full" idx="0"/>
          </p:nvPr>
        </p:nvSpPr>
        <p:spPr>
          <a:xfrm rot="0">
            <a:off x="609600" y="228600"/>
            <a:ext cx="7924800" cy="990600"/>
          </a:xfrm>
          <a:prstGeom prst="rect"/>
          <a:noFill/>
          <a:ln>
            <a:noFill/>
          </a:ln>
        </p:spPr>
        <p:txBody>
          <a:bodyPr anchor="b" bIns="42672" lIns="85342" rIns="85342" tIns="42672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600" i="0" u="none">
                <a:solidFill>
                  <a:srgbClr val="FEA402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pPr eaLnBrk="1" hangingPunct="1" lvl="0">
              <a:lnSpc>
                <a:spcPct val="80000"/>
              </a:lnSpc>
            </a:pPr>
            <a:r>
              <a:rPr altLang="en-US" lang="en-US"/>
              <a:t>Level of Significance </a:t>
            </a:r>
            <a:br>
              <a:rPr altLang="en-US" lang="en-US"/>
            </a:br>
            <a:r>
              <a:rPr altLang="en-US" lang="en-US"/>
              <a:t>and the Rejection Region</a:t>
            </a:r>
          </a:p>
        </p:txBody>
      </p:sp>
      <p:grpSp>
        <p:nvGrpSpPr>
          <p:cNvPr id="92" name=""/>
          <p:cNvGrpSpPr/>
          <p:nvPr/>
        </p:nvGrpSpPr>
        <p:grpSpPr>
          <a:xfrm rot="0">
            <a:off x="4038600" y="1676400"/>
            <a:ext cx="3733800" cy="609600"/>
            <a:chOff x="240" y="3360"/>
            <a:chExt cx="2352" cy="384"/>
          </a:xfrm>
        </p:grpSpPr>
        <p:sp>
          <p:nvSpPr>
            <p:cNvPr id="1048727" name="Rectangle 2"/>
            <p:cNvSpPr/>
            <p:nvPr/>
          </p:nvSpPr>
          <p:spPr>
            <a:xfrm rot="0">
              <a:off x="240" y="3360"/>
              <a:ext cx="2352" cy="384"/>
            </a:xfrm>
            <a:prstGeom prst="rect"/>
            <a:solidFill>
              <a:srgbClr val="FDE0BD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sz="2800" lang="en-US"/>
            </a:p>
          </p:txBody>
        </p:sp>
        <p:sp>
          <p:nvSpPr>
            <p:cNvPr id="1048728" name="Rectangle 22"/>
            <p:cNvSpPr/>
            <p:nvPr/>
          </p:nvSpPr>
          <p:spPr>
            <a:xfrm rot="0">
              <a:off x="288" y="3408"/>
              <a:ext cx="2065" cy="28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r>
                <a:rPr altLang="en-US" lang="en-US"/>
                <a:t>Level of significance = </a:t>
              </a:r>
            </a:p>
          </p:txBody>
        </p:sp>
        <p:sp>
          <p:nvSpPr>
            <p:cNvPr id="1048729" name="Rectangle 23"/>
            <p:cNvSpPr/>
            <p:nvPr/>
          </p:nvSpPr>
          <p:spPr>
            <a:xfrm rot="0" flipH="1">
              <a:off x="2256" y="3360"/>
              <a:ext cx="334" cy="325"/>
            </a:xfrm>
            <a:prstGeom prst="rect"/>
            <a:noFill/>
            <a:ln>
              <a:noFill/>
            </a:ln>
          </p:spPr>
          <p:txBody>
            <a:bodyPr anchor="t" bIns="44450" lIns="90488" rIns="90488" tIns="44450" vert="horz">
              <a:spAutoFit/>
            </a:bodyPr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altLang="en-US" b="1" sz="2800" i="1" lang="en-US">
                  <a:latin typeface="Symbol" pitchFamily="18" charset="2"/>
                </a:rPr>
                <a:t>a</a:t>
              </a:r>
            </a:p>
          </p:txBody>
        </p:sp>
      </p:grpSp>
      <p:sp>
        <p:nvSpPr>
          <p:cNvPr id="1048730" name="Rectangle 48"/>
          <p:cNvSpPr/>
          <p:nvPr/>
        </p:nvSpPr>
        <p:spPr>
          <a:xfrm rot="0">
            <a:off x="609600" y="6019800"/>
            <a:ext cx="7848600" cy="393700"/>
          </a:xfrm>
          <a:prstGeom prst="rect"/>
          <a:solidFill>
            <a:srgbClr val="FDE0BD"/>
          </a:solidFill>
          <a:ln>
            <a:noFill/>
          </a:ln>
        </p:spPr>
        <p:txBody>
          <a:bodyPr anchor="t" bIns="44450" lIns="90488" rIns="90488" tIns="4445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lvl="0">
              <a:spcBef>
                <a:spcPct val="50000"/>
              </a:spcBef>
            </a:pPr>
            <a:r>
              <a:rPr altLang="en-US" sz="2000" lang="en-US"/>
              <a:t>This is a </a:t>
            </a:r>
            <a:r>
              <a:rPr altLang="en-US" sz="2000" lang="en-US">
                <a:solidFill>
                  <a:schemeClr val="folHlink"/>
                </a:solidFill>
              </a:rPr>
              <a:t>two-tail test</a:t>
            </a:r>
            <a:r>
              <a:rPr altLang="en-US" sz="2000" lang="en-US"/>
              <a:t> because there is a rejection region in both tails</a:t>
            </a:r>
          </a:p>
        </p:txBody>
      </p:sp>
      <p:sp>
        <p:nvSpPr>
          <p:cNvPr id="1048731" name="Rectangle 65"/>
          <p:cNvSpPr/>
          <p:nvPr/>
        </p:nvSpPr>
        <p:spPr>
          <a:xfrm rot="0">
            <a:off x="990600" y="1524000"/>
            <a:ext cx="1981200" cy="1038225"/>
          </a:xfrm>
          <a:prstGeom prst="rect"/>
          <a:solidFill>
            <a:srgbClr val="FDE0BD"/>
          </a:solidFill>
          <a:ln>
            <a:noFill/>
          </a:ln>
        </p:spPr>
        <p:txBody>
          <a:bodyPr anchor="t" bIns="44450" lIns="90488" rIns="90488" tIns="4445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>
              <a:lnSpc>
                <a:spcPct val="110000"/>
              </a:lnSpc>
              <a:spcBef>
                <a:spcPct val="50000"/>
              </a:spcBef>
            </a:pPr>
            <a:r>
              <a:rPr altLang="en-US" sz="2800" lang="en-US"/>
              <a:t>H</a:t>
            </a:r>
            <a:r>
              <a:rPr altLang="en-US" baseline="-25000" sz="2800" lang="en-US"/>
              <a:t>0</a:t>
            </a:r>
            <a:r>
              <a:rPr altLang="en-US" sz="2800" lang="en-US"/>
              <a:t>: </a:t>
            </a:r>
            <a:r>
              <a:rPr altLang="en-US" lang="el-GR"/>
              <a:t>μ</a:t>
            </a:r>
            <a:r>
              <a:rPr altLang="en-US" sz="2800" lang="en-US"/>
              <a:t> = 30    H</a:t>
            </a:r>
            <a:r>
              <a:rPr altLang="en-US" baseline="-25000" sz="2800" lang="en-US"/>
              <a:t>1</a:t>
            </a:r>
            <a:r>
              <a:rPr altLang="en-US" sz="2800" lang="en-US"/>
              <a:t>: </a:t>
            </a:r>
            <a:r>
              <a:rPr altLang="en-US" lang="el-GR"/>
              <a:t>μ</a:t>
            </a:r>
            <a:r>
              <a:rPr altLang="en-US" sz="2800" lang="en-US"/>
              <a:t> ≠ 30</a:t>
            </a:r>
          </a:p>
        </p:txBody>
      </p:sp>
      <p:grpSp>
        <p:nvGrpSpPr>
          <p:cNvPr id="93" name=""/>
          <p:cNvGrpSpPr/>
          <p:nvPr/>
        </p:nvGrpSpPr>
        <p:grpSpPr>
          <a:xfrm rot="0">
            <a:off x="1828800" y="2590800"/>
            <a:ext cx="5257800" cy="3060700"/>
            <a:chOff x="1200" y="1872"/>
            <a:chExt cx="3312" cy="1928"/>
          </a:xfrm>
        </p:grpSpPr>
        <p:sp>
          <p:nvSpPr>
            <p:cNvPr id="1048732" name="Rectangle 18"/>
            <p:cNvSpPr/>
            <p:nvPr/>
          </p:nvSpPr>
          <p:spPr>
            <a:xfrm rot="0">
              <a:off x="2160" y="3120"/>
              <a:ext cx="1296" cy="248"/>
            </a:xfrm>
            <a:prstGeom prst="rect"/>
            <a:solidFill>
              <a:srgbClr val="C7DAF7"/>
            </a:solidFill>
            <a:ln>
              <a:noFill/>
            </a:ln>
          </p:spPr>
          <p:txBody>
            <a:bodyPr anchor="t" bIns="44450" lIns="90488" rIns="90488" tIns="44450" vert="horz">
              <a:spAutoFit/>
            </a:bodyPr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algn="ctr" lvl="0">
                <a:spcBef>
                  <a:spcPct val="50000"/>
                </a:spcBef>
              </a:pPr>
              <a:r>
                <a:rPr altLang="en-US" b="1" sz="2000" lang="en-US"/>
                <a:t>Critical values</a:t>
              </a:r>
            </a:p>
          </p:txBody>
        </p:sp>
        <p:sp>
          <p:nvSpPr>
            <p:cNvPr id="1048733" name="Rectangle 49"/>
            <p:cNvSpPr/>
            <p:nvPr/>
          </p:nvSpPr>
          <p:spPr>
            <a:xfrm rot="0">
              <a:off x="2112" y="3552"/>
              <a:ext cx="1440" cy="248"/>
            </a:xfrm>
            <a:prstGeom prst="rect"/>
            <a:solidFill>
              <a:srgbClr val="C7DAF7"/>
            </a:solidFill>
            <a:ln>
              <a:noFill/>
            </a:ln>
          </p:spPr>
          <p:txBody>
            <a:bodyPr anchor="t" bIns="44450" lIns="90488" rIns="90488" tIns="44450" vert="horz">
              <a:spAutoFit/>
            </a:bodyPr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altLang="en-US" b="1" sz="2000" lang="en-US"/>
                <a:t>Rejection Region</a:t>
              </a:r>
            </a:p>
          </p:txBody>
        </p:sp>
        <p:grpSp>
          <p:nvGrpSpPr>
            <p:cNvPr id="94" name=""/>
            <p:cNvGrpSpPr/>
            <p:nvPr/>
          </p:nvGrpSpPr>
          <p:grpSpPr>
            <a:xfrm rot="0">
              <a:off x="1200" y="1872"/>
              <a:ext cx="3312" cy="1114"/>
              <a:chOff x="1200" y="1872"/>
              <a:chExt cx="3312" cy="1114"/>
            </a:xfrm>
          </p:grpSpPr>
          <p:sp>
            <p:nvSpPr>
              <p:cNvPr id="1048734" name="Freeform 50"/>
              <p:cNvSpPr/>
              <p:nvPr/>
            </p:nvSpPr>
            <p:spPr bwMode="auto">
              <a:xfrm rot="0">
                <a:off x="3455" y="2510"/>
                <a:ext cx="705" cy="279"/>
              </a:xfrm>
              <a:custGeom>
                <a:avLst/>
                <a:gdLst>
                  <a:gd name="l" fmla="*/ 0 w 480"/>
                  <a:gd name="t" fmla="*/ 0 h 192"/>
                  <a:gd name="r" fmla="*/ 480 w 480"/>
                  <a:gd name="b" fmla="*/ 192 h 192"/>
                </a:gdLst>
                <a:ahLst/>
                <a:rect l="l" t="t" r="r" b="b"/>
                <a:pathLst>
                  <a:path w="480" h="192">
                    <a:moveTo>
                      <a:pt x="480" y="180"/>
                    </a:moveTo>
                    <a:lnTo>
                      <a:pt x="432" y="138"/>
                    </a:lnTo>
                    <a:lnTo>
                      <a:pt x="233" y="105"/>
                    </a:lnTo>
                    <a:lnTo>
                      <a:pt x="134" y="72"/>
                    </a:lnTo>
                    <a:lnTo>
                      <a:pt x="22" y="3"/>
                    </a:lnTo>
                    <a:lnTo>
                      <a:pt x="0" y="0"/>
                    </a:lnTo>
                    <a:lnTo>
                      <a:pt x="12" y="192"/>
                    </a:lnTo>
                    <a:lnTo>
                      <a:pt x="480" y="185"/>
                    </a:lnTo>
                    <a:lnTo>
                      <a:pt x="480" y="180"/>
                    </a:lnTo>
                  </a:path>
                </a:pathLst>
              </a:custGeom>
              <a:solidFill>
                <a:srgbClr val="C3DBFF">
                  <a:alpha val="100000"/>
                </a:srgbClr>
              </a:solidFill>
              <a:ln>
                <a:noFill/>
              </a:ln>
            </p:spPr>
          </p:sp>
          <p:sp>
            <p:nvSpPr>
              <p:cNvPr id="1048735" name="Rectangle 51"/>
              <p:cNvSpPr/>
              <p:nvPr/>
            </p:nvSpPr>
            <p:spPr>
              <a:xfrm rot="0">
                <a:off x="3873" y="1945"/>
                <a:ext cx="639" cy="287"/>
              </a:xfrm>
              <a:prstGeom prst="rect"/>
              <a:noFill/>
              <a:ln>
                <a:noFill/>
              </a:ln>
            </p:spPr>
            <p:txBody>
              <a:bodyPr anchor="t" bIns="44450" lIns="90488" rIns="90488" tIns="44450" vert="horz">
                <a:spAutoFit/>
              </a:bodyPr>
              <a:lstStyle>
                <a:lvl1pPr algn="l" eaLnBrk="0" fontAlgn="base" hangingPunct="0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1pPr>
                <a:lvl2pPr algn="l" eaLnBrk="0" fontAlgn="base" hangingPunct="0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2pPr>
                <a:lvl3pPr algn="l" eaLnBrk="0" fontAlgn="base" hangingPunct="0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3pPr>
                <a:lvl4pPr algn="l" eaLnBrk="0" fontAlgn="base" hangingPunct="0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4pPr>
                <a:lvl5pPr algn="l" eaLnBrk="0" fontAlgn="base" hangingPunct="0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5pPr>
              </a:lstStyle>
              <a:p>
                <a:pPr lvl="0">
                  <a:spcBef>
                    <a:spcPct val="50000"/>
                  </a:spcBef>
                </a:pPr>
                <a:r>
                  <a:rPr altLang="en-US" lang="en-US"/>
                  <a:t> </a:t>
                </a:r>
                <a:r>
                  <a:rPr altLang="en-US" lang="en-US">
                    <a:solidFill>
                      <a:schemeClr val="lt1"/>
                    </a:solidFill>
                  </a:rPr>
                  <a:t>/2</a:t>
                </a:r>
              </a:p>
            </p:txBody>
          </p:sp>
          <p:sp>
            <p:nvSpPr>
              <p:cNvPr id="1048736" name="Freeform 52"/>
              <p:cNvSpPr/>
              <p:nvPr/>
            </p:nvSpPr>
            <p:spPr bwMode="auto">
              <a:xfrm rot="0">
                <a:off x="1341" y="2501"/>
                <a:ext cx="696" cy="278"/>
              </a:xfrm>
              <a:custGeom>
                <a:avLst/>
                <a:gdLst>
                  <a:gd name="l" fmla="*/ 0 w 474"/>
                  <a:gd name="t" fmla="*/ 0 h 191"/>
                  <a:gd name="r" fmla="*/ 474 w 474"/>
                  <a:gd name="b" fmla="*/ 191 h 191"/>
                </a:gdLst>
                <a:ahLst/>
                <a:rect l="l" t="t" r="r" b="b"/>
                <a:pathLst>
                  <a:path w="474" h="191">
                    <a:moveTo>
                      <a:pt x="0" y="186"/>
                    </a:moveTo>
                    <a:lnTo>
                      <a:pt x="48" y="144"/>
                    </a:lnTo>
                    <a:lnTo>
                      <a:pt x="246" y="111"/>
                    </a:lnTo>
                    <a:lnTo>
                      <a:pt x="345" y="78"/>
                    </a:lnTo>
                    <a:lnTo>
                      <a:pt x="456" y="9"/>
                    </a:lnTo>
                    <a:lnTo>
                      <a:pt x="474" y="0"/>
                    </a:lnTo>
                    <a:lnTo>
                      <a:pt x="468" y="186"/>
                    </a:lnTo>
                    <a:lnTo>
                      <a:pt x="0" y="191"/>
                    </a:lnTo>
                    <a:lnTo>
                      <a:pt x="0" y="186"/>
                    </a:lnTo>
                  </a:path>
                </a:pathLst>
              </a:custGeom>
              <a:solidFill>
                <a:srgbClr val="C3DBFF">
                  <a:alpha val="100000"/>
                </a:srgbClr>
              </a:solidFill>
              <a:ln>
                <a:noFill/>
              </a:ln>
            </p:spPr>
          </p:sp>
          <p:sp>
            <p:nvSpPr>
              <p:cNvPr id="1048737" name="Freeform 53"/>
              <p:cNvSpPr/>
              <p:nvPr/>
            </p:nvSpPr>
            <p:spPr bwMode="auto">
              <a:xfrm rot="0">
                <a:off x="1411" y="1872"/>
                <a:ext cx="1339" cy="839"/>
              </a:xfrm>
              <a:custGeom>
                <a:avLst/>
                <a:gdLst>
                  <a:gd name="l" fmla="*/ 0 w 600"/>
                  <a:gd name="t" fmla="*/ 0 h 576"/>
                  <a:gd name="r" fmla="*/ 600 w 600"/>
                  <a:gd name="b" fmla="*/ 576 h 576"/>
                </a:gdLst>
                <a:ahLst/>
                <a:rect l="l" t="t" r="r" b="b"/>
                <a:pathLst>
                  <a:path w="600" h="576">
                    <a:moveTo>
                      <a:pt x="0" y="575"/>
                    </a:moveTo>
                    <a:lnTo>
                      <a:pt x="63" y="570"/>
                    </a:lnTo>
                    <a:lnTo>
                      <a:pt x="95" y="562"/>
                    </a:lnTo>
                    <a:lnTo>
                      <a:pt x="127" y="553"/>
                    </a:lnTo>
                    <a:lnTo>
                      <a:pt x="158" y="540"/>
                    </a:lnTo>
                    <a:lnTo>
                      <a:pt x="190" y="521"/>
                    </a:lnTo>
                    <a:lnTo>
                      <a:pt x="222" y="498"/>
                    </a:lnTo>
                    <a:lnTo>
                      <a:pt x="284" y="432"/>
                    </a:lnTo>
                    <a:lnTo>
                      <a:pt x="347" y="338"/>
                    </a:lnTo>
                    <a:lnTo>
                      <a:pt x="410" y="224"/>
                    </a:lnTo>
                    <a:lnTo>
                      <a:pt x="441" y="167"/>
                    </a:lnTo>
                    <a:lnTo>
                      <a:pt x="473" y="114"/>
                    </a:lnTo>
                    <a:lnTo>
                      <a:pt x="505" y="67"/>
                    </a:lnTo>
                    <a:lnTo>
                      <a:pt x="535" y="31"/>
                    </a:lnTo>
                    <a:lnTo>
                      <a:pt x="567" y="8"/>
                    </a:lnTo>
                    <a:lnTo>
                      <a:pt x="599" y="0"/>
                    </a:lnTo>
                  </a:path>
                </a:pathLst>
              </a:custGeom>
              <a:noFill/>
              <a:ln w="50800" cap="rnd" cmpd="sng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</p:sp>
          <p:sp>
            <p:nvSpPr>
              <p:cNvPr id="1048738" name="Freeform 54"/>
              <p:cNvSpPr/>
              <p:nvPr/>
            </p:nvSpPr>
            <p:spPr bwMode="auto">
              <a:xfrm rot="0">
                <a:off x="2750" y="1872"/>
                <a:ext cx="1339" cy="839"/>
              </a:xfrm>
              <a:custGeom>
                <a:avLst/>
                <a:gdLst>
                  <a:gd name="l" fmla="*/ 0 w 576"/>
                  <a:gd name="t" fmla="*/ 0 h 576"/>
                  <a:gd name="r" fmla="*/ 576 w 576"/>
                  <a:gd name="b" fmla="*/ 576 h 576"/>
                </a:gdLst>
                <a:ahLst/>
                <a:rect l="l" t="t" r="r" b="b"/>
                <a:pathLst>
                  <a:path w="576" h="576">
                    <a:moveTo>
                      <a:pt x="575" y="575"/>
                    </a:moveTo>
                    <a:lnTo>
                      <a:pt x="515" y="570"/>
                    </a:lnTo>
                    <a:lnTo>
                      <a:pt x="484" y="562"/>
                    </a:lnTo>
                    <a:lnTo>
                      <a:pt x="455" y="553"/>
                    </a:lnTo>
                    <a:lnTo>
                      <a:pt x="424" y="540"/>
                    </a:lnTo>
                    <a:lnTo>
                      <a:pt x="393" y="521"/>
                    </a:lnTo>
                    <a:lnTo>
                      <a:pt x="364" y="498"/>
                    </a:lnTo>
                    <a:lnTo>
                      <a:pt x="303" y="432"/>
                    </a:lnTo>
                    <a:lnTo>
                      <a:pt x="242" y="338"/>
                    </a:lnTo>
                    <a:lnTo>
                      <a:pt x="182" y="224"/>
                    </a:lnTo>
                    <a:lnTo>
                      <a:pt x="151" y="167"/>
                    </a:lnTo>
                    <a:lnTo>
                      <a:pt x="120" y="114"/>
                    </a:lnTo>
                    <a:lnTo>
                      <a:pt x="91" y="67"/>
                    </a:lnTo>
                    <a:lnTo>
                      <a:pt x="60" y="31"/>
                    </a:lnTo>
                    <a:lnTo>
                      <a:pt x="30" y="8"/>
                    </a:lnTo>
                    <a:lnTo>
                      <a:pt x="0" y="0"/>
                    </a:lnTo>
                  </a:path>
                </a:pathLst>
              </a:custGeom>
              <a:noFill/>
              <a:ln w="50800" cap="rnd" cmpd="sng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</p:sp>
          <p:sp>
            <p:nvSpPr>
              <p:cNvPr id="1048739" name="Line 55"/>
              <p:cNvSpPr/>
              <p:nvPr/>
            </p:nvSpPr>
            <p:spPr>
              <a:xfrm rot="0">
                <a:off x="1341" y="2780"/>
                <a:ext cx="2819" cy="0"/>
              </a:xfrm>
              <a:prstGeom prst="line"/>
              <a:noFill/>
              <a:ln w="25400" cap="flat" cmpd="sng">
                <a:solidFill>
                  <a:srgbClr val="0070C0">
                    <a:alpha val="100000"/>
                  </a:srgbClr>
                </a:solidFill>
                <a:prstDash val="solid"/>
                <a:round/>
              </a:ln>
            </p:spPr>
          </p:sp>
          <p:sp>
            <p:nvSpPr>
              <p:cNvPr id="1048740" name="Rectangle 56"/>
              <p:cNvSpPr/>
              <p:nvPr/>
            </p:nvSpPr>
            <p:spPr>
              <a:xfrm rot="0">
                <a:off x="2640" y="2736"/>
                <a:ext cx="336" cy="250"/>
              </a:xfrm>
              <a:prstGeom prst="rect"/>
              <a:noFill/>
              <a:ln>
                <a:noFill/>
              </a:ln>
            </p:spPr>
            <p:txBody>
              <a:bodyPr anchor="t" bIns="44450" lIns="90488" rIns="90488" tIns="44450" vert="horz">
                <a:spAutoFit/>
              </a:bodyPr>
              <a:lstStyle>
                <a:lvl1pPr algn="l" eaLnBrk="0" fontAlgn="base" hangingPunct="0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1pPr>
                <a:lvl2pPr algn="l" eaLnBrk="0" fontAlgn="base" hangingPunct="0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2pPr>
                <a:lvl3pPr algn="l" eaLnBrk="0" fontAlgn="base" hangingPunct="0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3pPr>
                <a:lvl4pPr algn="l" eaLnBrk="0" fontAlgn="base" hangingPunct="0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4pPr>
                <a:lvl5pPr algn="l" eaLnBrk="0" fontAlgn="base" hangingPunct="0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5pPr>
              </a:lstStyle>
              <a:p>
                <a:pPr lvl="0">
                  <a:spcBef>
                    <a:spcPct val="50000"/>
                  </a:spcBef>
                </a:pPr>
                <a:r>
                  <a:rPr altLang="en-US" b="1" sz="2000" lang="en-US">
                    <a:solidFill>
                      <a:schemeClr val="lt1"/>
                    </a:solidFill>
                  </a:rPr>
                  <a:t>30</a:t>
                </a:r>
              </a:p>
            </p:txBody>
          </p:sp>
          <p:sp>
            <p:nvSpPr>
              <p:cNvPr id="1048741" name="Freeform 57"/>
              <p:cNvSpPr/>
              <p:nvPr/>
            </p:nvSpPr>
            <p:spPr bwMode="auto">
              <a:xfrm rot="0">
                <a:off x="1905" y="2641"/>
                <a:ext cx="283" cy="281"/>
              </a:xfrm>
              <a:custGeom>
                <a:avLst/>
                <a:gdLst>
                  <a:gd name="l" fmla="*/ 0 w 193"/>
                  <a:gd name="t" fmla="*/ 0 h 193"/>
                  <a:gd name="r" fmla="*/ 193 w 193"/>
                  <a:gd name="b" fmla="*/ 193 h 193"/>
                </a:gdLst>
                <a:ahLst/>
                <a:rect l="l" t="t" r="r" b="b"/>
                <a:pathLst>
                  <a:path w="193" h="193">
                    <a:moveTo>
                      <a:pt x="192" y="96"/>
                    </a:moveTo>
                    <a:lnTo>
                      <a:pt x="113" y="79"/>
                    </a:lnTo>
                    <a:lnTo>
                      <a:pt x="96" y="0"/>
                    </a:lnTo>
                    <a:lnTo>
                      <a:pt x="79" y="79"/>
                    </a:lnTo>
                    <a:lnTo>
                      <a:pt x="0" y="96"/>
                    </a:lnTo>
                    <a:lnTo>
                      <a:pt x="79" y="113"/>
                    </a:lnTo>
                    <a:lnTo>
                      <a:pt x="96" y="192"/>
                    </a:lnTo>
                    <a:lnTo>
                      <a:pt x="113" y="113"/>
                    </a:lnTo>
                    <a:lnTo>
                      <a:pt x="192" y="96"/>
                    </a:lnTo>
                  </a:path>
                </a:pathLst>
              </a:custGeom>
              <a:solidFill>
                <a:srgbClr val="F8F800">
                  <a:alpha val="100000"/>
                </a:srgbClr>
              </a:solidFill>
              <a:ln w="12700" cap="rnd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742" name="Line 58"/>
              <p:cNvSpPr/>
              <p:nvPr/>
            </p:nvSpPr>
            <p:spPr>
              <a:xfrm rot="0">
                <a:off x="2750" y="1872"/>
                <a:ext cx="0" cy="908"/>
              </a:xfrm>
              <a:prstGeom prst="line"/>
              <a:noFill/>
              <a:ln w="9525" cap="rnd" cmpd="sng">
                <a:solidFill>
                  <a:srgbClr val="0070C0">
                    <a:alpha val="100000"/>
                  </a:srgbClr>
                </a:solidFill>
                <a:prstDash val="sysDot"/>
                <a:miter/>
              </a:ln>
            </p:spPr>
          </p:sp>
          <p:sp>
            <p:nvSpPr>
              <p:cNvPr id="1048743" name="Freeform 59"/>
              <p:cNvSpPr/>
              <p:nvPr/>
            </p:nvSpPr>
            <p:spPr bwMode="auto">
              <a:xfrm rot="0">
                <a:off x="3313" y="2641"/>
                <a:ext cx="283" cy="281"/>
              </a:xfrm>
              <a:custGeom>
                <a:avLst/>
                <a:gdLst>
                  <a:gd name="l" fmla="*/ 0 w 193"/>
                  <a:gd name="t" fmla="*/ 0 h 193"/>
                  <a:gd name="r" fmla="*/ 193 w 193"/>
                  <a:gd name="b" fmla="*/ 193 h 193"/>
                </a:gdLst>
                <a:ahLst/>
                <a:rect l="l" t="t" r="r" b="b"/>
                <a:pathLst>
                  <a:path w="193" h="193">
                    <a:moveTo>
                      <a:pt x="192" y="96"/>
                    </a:moveTo>
                    <a:lnTo>
                      <a:pt x="113" y="79"/>
                    </a:lnTo>
                    <a:lnTo>
                      <a:pt x="96" y="0"/>
                    </a:lnTo>
                    <a:lnTo>
                      <a:pt x="79" y="79"/>
                    </a:lnTo>
                    <a:lnTo>
                      <a:pt x="0" y="96"/>
                    </a:lnTo>
                    <a:lnTo>
                      <a:pt x="79" y="113"/>
                    </a:lnTo>
                    <a:lnTo>
                      <a:pt x="96" y="192"/>
                    </a:lnTo>
                    <a:lnTo>
                      <a:pt x="113" y="113"/>
                    </a:lnTo>
                    <a:lnTo>
                      <a:pt x="192" y="96"/>
                    </a:lnTo>
                  </a:path>
                </a:pathLst>
              </a:custGeom>
              <a:solidFill>
                <a:srgbClr val="F8F800">
                  <a:alpha val="100000"/>
                </a:srgbClr>
              </a:solidFill>
              <a:ln w="12700" cap="rnd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744" name="Rectangle 60"/>
              <p:cNvSpPr/>
              <p:nvPr/>
            </p:nvSpPr>
            <p:spPr>
              <a:xfrm rot="0">
                <a:off x="3737" y="1875"/>
                <a:ext cx="357" cy="325"/>
              </a:xfrm>
              <a:prstGeom prst="rect"/>
              <a:noFill/>
              <a:ln>
                <a:noFill/>
              </a:ln>
            </p:spPr>
            <p:txBody>
              <a:bodyPr anchor="t" bIns="44450" lIns="90488" rIns="90488" tIns="44450" vert="horz">
                <a:spAutoFit/>
              </a:bodyPr>
              <a:lstStyle>
                <a:lvl1pPr algn="l" eaLnBrk="0" fontAlgn="base" hangingPunct="0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1pPr>
                <a:lvl2pPr algn="l" eaLnBrk="0" fontAlgn="base" hangingPunct="0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2pPr>
                <a:lvl3pPr algn="l" eaLnBrk="0" fontAlgn="base" hangingPunct="0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3pPr>
                <a:lvl4pPr algn="l" eaLnBrk="0" fontAlgn="base" hangingPunct="0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4pPr>
                <a:lvl5pPr algn="l" eaLnBrk="0" fontAlgn="base" hangingPunct="0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5pPr>
              </a:lstStyle>
              <a:p>
                <a:pPr lvl="0">
                  <a:spcBef>
                    <a:spcPct val="50000"/>
                  </a:spcBef>
                </a:pPr>
                <a:r>
                  <a:rPr altLang="en-US" b="1" sz="2800" i="1" lang="en-US">
                    <a:solidFill>
                      <a:schemeClr val="lt1"/>
                    </a:solidFill>
                    <a:latin typeface="Symbol" pitchFamily="18" charset="2"/>
                  </a:rPr>
                  <a:t>a</a:t>
                </a:r>
              </a:p>
            </p:txBody>
          </p:sp>
          <p:sp>
            <p:nvSpPr>
              <p:cNvPr id="1048745" name="Rectangle 61"/>
              <p:cNvSpPr/>
              <p:nvPr/>
            </p:nvSpPr>
            <p:spPr>
              <a:xfrm rot="0">
                <a:off x="1337" y="1945"/>
                <a:ext cx="638" cy="287"/>
              </a:xfrm>
              <a:prstGeom prst="rect"/>
              <a:noFill/>
              <a:ln>
                <a:noFill/>
              </a:ln>
            </p:spPr>
            <p:txBody>
              <a:bodyPr anchor="t" bIns="44450" lIns="90488" rIns="90488" tIns="44450" vert="horz">
                <a:spAutoFit/>
              </a:bodyPr>
              <a:lstStyle>
                <a:lvl1pPr algn="l" eaLnBrk="0" fontAlgn="base" hangingPunct="0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1pPr>
                <a:lvl2pPr algn="l" eaLnBrk="0" fontAlgn="base" hangingPunct="0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2pPr>
                <a:lvl3pPr algn="l" eaLnBrk="0" fontAlgn="base" hangingPunct="0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3pPr>
                <a:lvl4pPr algn="l" eaLnBrk="0" fontAlgn="base" hangingPunct="0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4pPr>
                <a:lvl5pPr algn="l" eaLnBrk="0" fontAlgn="base" hangingPunct="0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5pPr>
              </a:lstStyle>
              <a:p>
                <a:pPr lvl="0">
                  <a:spcBef>
                    <a:spcPct val="50000"/>
                  </a:spcBef>
                </a:pPr>
                <a:r>
                  <a:rPr altLang="en-US" lang="en-US">
                    <a:solidFill>
                      <a:schemeClr val="lt1"/>
                    </a:solidFill>
                  </a:rPr>
                  <a:t> /2</a:t>
                </a:r>
              </a:p>
            </p:txBody>
          </p:sp>
          <p:sp>
            <p:nvSpPr>
              <p:cNvPr id="1048746" name="Rectangle 62"/>
              <p:cNvSpPr/>
              <p:nvPr/>
            </p:nvSpPr>
            <p:spPr>
              <a:xfrm rot="0">
                <a:off x="1200" y="1875"/>
                <a:ext cx="357" cy="325"/>
              </a:xfrm>
              <a:prstGeom prst="rect"/>
              <a:noFill/>
              <a:ln>
                <a:noFill/>
              </a:ln>
            </p:spPr>
            <p:txBody>
              <a:bodyPr anchor="t" bIns="44450" lIns="90488" rIns="90488" tIns="44450" vert="horz">
                <a:spAutoFit/>
              </a:bodyPr>
              <a:lstStyle>
                <a:lvl1pPr algn="l" eaLnBrk="0" fontAlgn="base" hangingPunct="0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1pPr>
                <a:lvl2pPr algn="l" eaLnBrk="0" fontAlgn="base" hangingPunct="0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2pPr>
                <a:lvl3pPr algn="l" eaLnBrk="0" fontAlgn="base" hangingPunct="0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3pPr>
                <a:lvl4pPr algn="l" eaLnBrk="0" fontAlgn="base" hangingPunct="0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4pPr>
                <a:lvl5pPr algn="l" eaLnBrk="0" fontAlgn="base" hangingPunct="0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5pPr>
              </a:lstStyle>
              <a:p>
                <a:pPr lvl="0">
                  <a:spcBef>
                    <a:spcPct val="50000"/>
                  </a:spcBef>
                </a:pPr>
                <a:r>
                  <a:rPr altLang="en-US" b="1" sz="2800" i="1" lang="en-US">
                    <a:solidFill>
                      <a:schemeClr val="lt1"/>
                    </a:solidFill>
                    <a:latin typeface="Symbol" pitchFamily="18" charset="2"/>
                  </a:rPr>
                  <a:t>a</a:t>
                </a:r>
              </a:p>
            </p:txBody>
          </p:sp>
          <p:sp>
            <p:nvSpPr>
              <p:cNvPr id="1048747" name="Line 63"/>
              <p:cNvSpPr/>
              <p:nvPr/>
            </p:nvSpPr>
            <p:spPr>
              <a:xfrm rot="0">
                <a:off x="1536" y="2208"/>
                <a:ext cx="439" cy="433"/>
              </a:xfrm>
              <a:prstGeom prst="line"/>
              <a:noFill/>
              <a:ln w="12700" cap="flat" cmpd="sng">
                <a:solidFill>
                  <a:schemeClr val="lt1">
                    <a:alpha val="100000"/>
                  </a:schemeClr>
                </a:solidFill>
                <a:prstDash val="solid"/>
                <a:round/>
                <a:tailEnd type="stealth" w="med" len="med"/>
              </a:ln>
            </p:spPr>
          </p:sp>
          <p:sp>
            <p:nvSpPr>
              <p:cNvPr id="1048748" name="Line 64"/>
              <p:cNvSpPr/>
              <p:nvPr/>
            </p:nvSpPr>
            <p:spPr>
              <a:xfrm rot="0" flipH="1">
                <a:off x="3525" y="2208"/>
                <a:ext cx="363" cy="433"/>
              </a:xfrm>
              <a:prstGeom prst="line"/>
              <a:noFill/>
              <a:ln w="12700" cap="flat" cmpd="sng">
                <a:solidFill>
                  <a:schemeClr val="lt1">
                    <a:alpha val="100000"/>
                  </a:schemeClr>
                </a:solidFill>
                <a:prstDash val="solid"/>
                <a:round/>
                <a:tailEnd type="stealth" w="med" len="med"/>
              </a:ln>
            </p:spPr>
          </p:sp>
        </p:grpSp>
        <p:sp>
          <p:nvSpPr>
            <p:cNvPr id="1048749" name="Line 70"/>
            <p:cNvSpPr/>
            <p:nvPr/>
          </p:nvSpPr>
          <p:spPr>
            <a:xfrm rot="0" flipH="1" flipV="1">
              <a:off x="2112" y="2880"/>
              <a:ext cx="144" cy="240"/>
            </a:xfrm>
            <a:prstGeom prst="line"/>
            <a:noFill/>
            <a:ln w="9525" cap="flat" cmpd="sng">
              <a:solidFill>
                <a:schemeClr val="lt1">
                  <a:alpha val="100000"/>
                </a:schemeClr>
              </a:solidFill>
              <a:prstDash val="solid"/>
              <a:miter/>
              <a:tailEnd type="triangle" w="med" len="med"/>
            </a:ln>
          </p:spPr>
        </p:sp>
        <p:sp>
          <p:nvSpPr>
            <p:cNvPr id="1048750" name="Line 71"/>
            <p:cNvSpPr/>
            <p:nvPr/>
          </p:nvSpPr>
          <p:spPr>
            <a:xfrm rot="0" flipV="1">
              <a:off x="3360" y="2880"/>
              <a:ext cx="48" cy="240"/>
            </a:xfrm>
            <a:prstGeom prst="line"/>
            <a:noFill/>
            <a:ln w="9525" cap="flat" cmpd="sng">
              <a:solidFill>
                <a:schemeClr val="lt1">
                  <a:alpha val="100000"/>
                </a:schemeClr>
              </a:solidFill>
              <a:prstDash val="solid"/>
              <a:miter/>
              <a:tailEnd type="triangle" w="med" len="med"/>
            </a:ln>
          </p:spPr>
        </p:sp>
        <p:sp>
          <p:nvSpPr>
            <p:cNvPr id="1048751" name="Line 72"/>
            <p:cNvSpPr/>
            <p:nvPr/>
          </p:nvSpPr>
          <p:spPr>
            <a:xfrm rot="0" flipV="1">
              <a:off x="3552" y="2784"/>
              <a:ext cx="240" cy="720"/>
            </a:xfrm>
            <a:prstGeom prst="line"/>
            <a:noFill/>
            <a:ln w="9525" cap="flat" cmpd="sng">
              <a:solidFill>
                <a:schemeClr val="lt1">
                  <a:alpha val="100000"/>
                </a:schemeClr>
              </a:solidFill>
              <a:prstDash val="solid"/>
              <a:miter/>
              <a:tailEnd type="triangle" w="med" len="med"/>
            </a:ln>
          </p:spPr>
        </p:sp>
        <p:sp>
          <p:nvSpPr>
            <p:cNvPr id="1048752" name="Line 73"/>
            <p:cNvSpPr/>
            <p:nvPr/>
          </p:nvSpPr>
          <p:spPr>
            <a:xfrm rot="0" flipH="1" flipV="1">
              <a:off x="1680" y="2784"/>
              <a:ext cx="432" cy="816"/>
            </a:xfrm>
            <a:prstGeom prst="line"/>
            <a:noFill/>
            <a:ln w="9525" cap="flat" cmpd="sng">
              <a:solidFill>
                <a:schemeClr val="lt1">
                  <a:alpha val="100000"/>
                </a:schemeClr>
              </a:solidFill>
              <a:prstDash val="solid"/>
              <a:miter/>
              <a:tailEnd type="triangle" w="med" len="med"/>
            </a:ln>
          </p:spPr>
        </p:sp>
      </p:grpSp>
    </p:spTree>
  </p:cSld>
  <p:clrMapOvr>
    <a:masterClrMapping/>
  </p:clrMapOvr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53" name="Rectangle 4"/>
          <p:cNvSpPr/>
          <p:nvPr>
            <p:ph type="title" sz="full" idx="0"/>
          </p:nvPr>
        </p:nvSpPr>
        <p:spPr>
          <a:xfrm rot="0">
            <a:off x="609600" y="228600"/>
            <a:ext cx="7924800" cy="990600"/>
          </a:xfrm>
          <a:prstGeom prst="rect"/>
          <a:noFill/>
          <a:ln>
            <a:noFill/>
          </a:ln>
        </p:spPr>
        <p:txBody>
          <a:bodyPr anchor="b" bIns="42672" lIns="85342" rIns="85342" tIns="42672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600" i="0" u="none">
                <a:solidFill>
                  <a:srgbClr val="FEA402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pPr eaLnBrk="1" hangingPunct="1" lvl="0">
              <a:lnSpc>
                <a:spcPct val="80000"/>
              </a:lnSpc>
            </a:pPr>
            <a:r>
              <a:rPr altLang="en-US" lang="en-US"/>
              <a:t>Hypothesis Tests for the Mean</a:t>
            </a:r>
          </a:p>
        </p:txBody>
      </p:sp>
      <p:grpSp>
        <p:nvGrpSpPr>
          <p:cNvPr id="96" name=""/>
          <p:cNvGrpSpPr/>
          <p:nvPr/>
        </p:nvGrpSpPr>
        <p:grpSpPr>
          <a:xfrm rot="0">
            <a:off x="1981200" y="2133600"/>
            <a:ext cx="5334000" cy="2362200"/>
            <a:chOff x="1344" y="1344"/>
            <a:chExt cx="3360" cy="1488"/>
          </a:xfrm>
        </p:grpSpPr>
        <p:sp>
          <p:nvSpPr>
            <p:cNvPr id="1048754" name="Line 3"/>
            <p:cNvSpPr/>
            <p:nvPr/>
          </p:nvSpPr>
          <p:spPr>
            <a:xfrm rot="0">
              <a:off x="2976" y="1872"/>
              <a:ext cx="1" cy="144"/>
            </a:xfrm>
            <a:prstGeom prst="line"/>
            <a:noFill/>
            <a:ln w="28575" cap="flat" cmpd="sng">
              <a:solidFill>
                <a:schemeClr val="lt1">
                  <a:alpha val="100000"/>
                </a:schemeClr>
              </a:solidFill>
              <a:prstDash val="solid"/>
              <a:miter/>
            </a:ln>
          </p:spPr>
        </p:sp>
        <p:sp>
          <p:nvSpPr>
            <p:cNvPr id="1048755" name="Freeform 8"/>
            <p:cNvSpPr/>
            <p:nvPr/>
          </p:nvSpPr>
          <p:spPr bwMode="auto">
            <a:xfrm rot="0">
              <a:off x="1344" y="2160"/>
              <a:ext cx="1146" cy="672"/>
            </a:xfrm>
            <a:custGeom>
              <a:avLst/>
              <a:gdLst>
                <a:gd name="l" fmla="*/ 0 w 1068"/>
                <a:gd name="t" fmla="*/ 0 h 429"/>
                <a:gd name="r" fmla="*/ 1068 w 1068"/>
                <a:gd name="b" fmla="*/ 429 h 429"/>
              </a:gdLst>
              <a:ahLst/>
              <a:rect l="l" t="t" r="r" b="b"/>
              <a:pathLst>
                <a:path w="1068" h="429">
                  <a:moveTo>
                    <a:pt x="0" y="428"/>
                  </a:moveTo>
                  <a:lnTo>
                    <a:pt x="1067" y="428"/>
                  </a:lnTo>
                  <a:lnTo>
                    <a:pt x="1067" y="0"/>
                  </a:lnTo>
                  <a:lnTo>
                    <a:pt x="0" y="0"/>
                  </a:lnTo>
                  <a:lnTo>
                    <a:pt x="0" y="428"/>
                  </a:lnTo>
                </a:path>
              </a:pathLst>
            </a:custGeom>
            <a:solidFill>
              <a:srgbClr val="C7DAF7">
                <a:alpha val="100000"/>
              </a:srgbClr>
            </a:solidFill>
            <a:ln w="25400" cap="rnd" cmpd="sng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756" name="Freeform 10"/>
            <p:cNvSpPr/>
            <p:nvPr/>
          </p:nvSpPr>
          <p:spPr bwMode="auto">
            <a:xfrm rot="0">
              <a:off x="2304" y="1344"/>
              <a:ext cx="1248" cy="576"/>
            </a:xfrm>
            <a:custGeom>
              <a:avLst/>
              <a:gdLst>
                <a:gd name="l" fmla="*/ 0 w 1115"/>
                <a:gd name="t" fmla="*/ 0 h 514"/>
                <a:gd name="r" fmla="*/ 1115 w 1115"/>
                <a:gd name="b" fmla="*/ 514 h 514"/>
              </a:gdLst>
              <a:ahLst/>
              <a:rect l="l" t="t" r="r" b="b"/>
              <a:pathLst>
                <a:path w="1115" h="514">
                  <a:moveTo>
                    <a:pt x="0" y="513"/>
                  </a:moveTo>
                  <a:lnTo>
                    <a:pt x="1114" y="513"/>
                  </a:lnTo>
                  <a:lnTo>
                    <a:pt x="1114" y="0"/>
                  </a:lnTo>
                  <a:lnTo>
                    <a:pt x="0" y="0"/>
                  </a:lnTo>
                  <a:lnTo>
                    <a:pt x="0" y="513"/>
                  </a:lnTo>
                </a:path>
              </a:pathLst>
            </a:custGeom>
            <a:solidFill>
              <a:srgbClr val="C7DAF7">
                <a:alpha val="100000"/>
              </a:srgbClr>
            </a:solidFill>
            <a:ln w="25400" cap="rnd" cmpd="sng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757" name="Rectangle 11"/>
            <p:cNvSpPr/>
            <p:nvPr/>
          </p:nvSpPr>
          <p:spPr>
            <a:xfrm rot="0">
              <a:off x="1440" y="2208"/>
              <a:ext cx="922" cy="286"/>
            </a:xfrm>
            <a:prstGeom prst="rect"/>
            <a:noFill/>
            <a:ln>
              <a:noFill/>
            </a:ln>
          </p:spPr>
          <p:txBody>
            <a:bodyPr anchor="t" bIns="44450" lIns="90488" rIns="90488" tIns="44450" vert="horz" wrap="none">
              <a:spAutoFit/>
            </a:bodyPr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lvl="0"/>
              <a:r>
                <a:rPr altLang="en-US" b="1" lang="en-US">
                  <a:sym typeface="Symbol" pitchFamily="18" charset="2"/>
                </a:rPr>
                <a:t> Known</a:t>
              </a:r>
            </a:p>
          </p:txBody>
        </p:sp>
        <p:sp>
          <p:nvSpPr>
            <p:cNvPr id="1048758" name="Freeform 12"/>
            <p:cNvSpPr/>
            <p:nvPr/>
          </p:nvSpPr>
          <p:spPr bwMode="auto">
            <a:xfrm rot="0">
              <a:off x="3408" y="2160"/>
              <a:ext cx="1296" cy="672"/>
            </a:xfrm>
            <a:custGeom>
              <a:avLst/>
              <a:gdLst>
                <a:gd name="l" fmla="*/ 0 w 1241"/>
                <a:gd name="t" fmla="*/ 0 h 436"/>
                <a:gd name="r" fmla="*/ 1241 w 1241"/>
                <a:gd name="b" fmla="*/ 436 h 436"/>
              </a:gdLst>
              <a:ahLst/>
              <a:rect l="l" t="t" r="r" b="b"/>
              <a:pathLst>
                <a:path w="1241" h="436">
                  <a:moveTo>
                    <a:pt x="0" y="435"/>
                  </a:moveTo>
                  <a:lnTo>
                    <a:pt x="1240" y="435"/>
                  </a:lnTo>
                  <a:lnTo>
                    <a:pt x="1240" y="0"/>
                  </a:lnTo>
                  <a:lnTo>
                    <a:pt x="0" y="0"/>
                  </a:lnTo>
                  <a:lnTo>
                    <a:pt x="0" y="435"/>
                  </a:lnTo>
                </a:path>
              </a:pathLst>
            </a:custGeom>
            <a:solidFill>
              <a:srgbClr val="C7DAF7">
                <a:alpha val="100000"/>
              </a:srgbClr>
            </a:solidFill>
            <a:ln w="25400" cap="rnd" cmpd="sng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759" name="Line 15"/>
            <p:cNvSpPr/>
            <p:nvPr/>
          </p:nvSpPr>
          <p:spPr>
            <a:xfrm rot="0">
              <a:off x="1920" y="2016"/>
              <a:ext cx="2160" cy="0"/>
            </a:xfrm>
            <a:prstGeom prst="line"/>
            <a:noFill/>
            <a:ln w="28575" cap="flat" cmpd="sng">
              <a:solidFill>
                <a:schemeClr val="lt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60" name="Line 16"/>
            <p:cNvSpPr/>
            <p:nvPr/>
          </p:nvSpPr>
          <p:spPr>
            <a:xfrm rot="0">
              <a:off x="1920" y="2016"/>
              <a:ext cx="1" cy="144"/>
            </a:xfrm>
            <a:prstGeom prst="line"/>
            <a:noFill/>
            <a:ln w="28575" cap="flat" cmpd="sng">
              <a:solidFill>
                <a:schemeClr val="lt1">
                  <a:alpha val="100000"/>
                </a:schemeClr>
              </a:solidFill>
              <a:prstDash val="solid"/>
              <a:miter/>
            </a:ln>
          </p:spPr>
        </p:sp>
        <p:sp>
          <p:nvSpPr>
            <p:cNvPr id="1048761" name="Line 17"/>
            <p:cNvSpPr/>
            <p:nvPr/>
          </p:nvSpPr>
          <p:spPr>
            <a:xfrm rot="0">
              <a:off x="4080" y="2016"/>
              <a:ext cx="1" cy="144"/>
            </a:xfrm>
            <a:prstGeom prst="line"/>
            <a:noFill/>
            <a:ln w="28575" cap="flat" cmpd="sng">
              <a:solidFill>
                <a:schemeClr val="lt1">
                  <a:alpha val="100000"/>
                </a:schemeClr>
              </a:solidFill>
              <a:prstDash val="solid"/>
              <a:miter/>
            </a:ln>
          </p:spPr>
        </p:sp>
        <p:sp>
          <p:nvSpPr>
            <p:cNvPr id="1048762" name="Rectangle 22"/>
            <p:cNvSpPr/>
            <p:nvPr/>
          </p:nvSpPr>
          <p:spPr>
            <a:xfrm rot="0">
              <a:off x="3504" y="2208"/>
              <a:ext cx="1146" cy="286"/>
            </a:xfrm>
            <a:prstGeom prst="rect"/>
            <a:noFill/>
            <a:ln>
              <a:noFill/>
            </a:ln>
          </p:spPr>
          <p:txBody>
            <a:bodyPr anchor="t" bIns="44450" lIns="90488" rIns="90488" tIns="44450" vert="horz" wrap="none">
              <a:spAutoFit/>
            </a:bodyPr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lvl="0"/>
              <a:r>
                <a:rPr altLang="en-US" b="1" lang="en-US">
                  <a:sym typeface="Symbol" pitchFamily="18" charset="2"/>
                </a:rPr>
                <a:t> Unknown</a:t>
              </a:r>
            </a:p>
          </p:txBody>
        </p:sp>
        <p:sp>
          <p:nvSpPr>
            <p:cNvPr id="1048763" name="Rectangle 23"/>
            <p:cNvSpPr/>
            <p:nvPr/>
          </p:nvSpPr>
          <p:spPr>
            <a:xfrm rot="0">
              <a:off x="2016" y="1344"/>
              <a:ext cx="1728" cy="516"/>
            </a:xfrm>
            <a:prstGeom prst="rect"/>
            <a:noFill/>
            <a:ln>
              <a:noFill/>
            </a:ln>
          </p:spPr>
          <p:txBody>
            <a:bodyPr anchor="t" bIns="44450" lIns="90488" rIns="90488" tIns="44450" vert="horz">
              <a:spAutoFit/>
            </a:bodyPr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algn="ctr" lvl="0"/>
              <a:r>
                <a:rPr altLang="en-US" b="1" lang="en-US">
                  <a:sym typeface="Symbol" pitchFamily="18" charset="2"/>
                </a:rPr>
                <a:t>Hypothesis </a:t>
              </a:r>
            </a:p>
            <a:p>
              <a:pPr algn="ctr" lvl="0"/>
              <a:r>
                <a:rPr altLang="en-US" b="1" lang="en-US">
                  <a:sym typeface="Symbol" pitchFamily="18" charset="2"/>
                </a:rPr>
                <a:t>Tests for </a:t>
              </a:r>
            </a:p>
          </p:txBody>
        </p:sp>
        <p:sp>
          <p:nvSpPr>
            <p:cNvPr id="1048764" name="Text Box 25"/>
            <p:cNvSpPr txBox="1"/>
            <p:nvPr/>
          </p:nvSpPr>
          <p:spPr>
            <a:xfrm rot="0">
              <a:off x="1488" y="2480"/>
              <a:ext cx="756" cy="28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r>
                <a:rPr altLang="en-US" b="1" lang="en-US"/>
                <a:t>(Z test)</a:t>
              </a:r>
            </a:p>
          </p:txBody>
        </p:sp>
        <p:sp>
          <p:nvSpPr>
            <p:cNvPr id="1048765" name="Text Box 26"/>
            <p:cNvSpPr txBox="1"/>
            <p:nvPr/>
          </p:nvSpPr>
          <p:spPr>
            <a:xfrm rot="0">
              <a:off x="3660" y="2496"/>
              <a:ext cx="703" cy="28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r>
                <a:rPr altLang="en-US" b="1" lang="en-US"/>
                <a:t>(t test)</a:t>
              </a:r>
            </a:p>
          </p:txBody>
        </p:sp>
      </p:grp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3" name="Rectangle 2"/>
          <p:cNvSpPr/>
          <p:nvPr>
            <p:ph type="title" sz="full" idx="4294967295"/>
          </p:nvPr>
        </p:nvSpPr>
        <p:spPr>
          <a:xfrm rot="0">
            <a:off x="641350" y="228600"/>
            <a:ext cx="7924800" cy="990600"/>
          </a:xfrm>
          <a:prstGeom prst="rect"/>
          <a:noFill/>
          <a:ln>
            <a:noFill/>
          </a:ln>
        </p:spPr>
        <p:txBody>
          <a:bodyPr anchor="b" bIns="42672" lIns="85342" rIns="85342" tIns="42672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600" i="0" u="none">
                <a:solidFill>
                  <a:srgbClr val="FEA402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pPr eaLnBrk="1" hangingPunct="1" lvl="0"/>
            <a:r>
              <a:rPr altLang="en-US" lang="en-US"/>
              <a:t>Objectives</a:t>
            </a:r>
          </a:p>
        </p:txBody>
      </p:sp>
      <p:sp>
        <p:nvSpPr>
          <p:cNvPr id="1048584" name="Rectangle 3"/>
          <p:cNvSpPr/>
          <p:nvPr>
            <p:ph type="body" sz="full" idx="4294967295"/>
          </p:nvPr>
        </p:nvSpPr>
        <p:spPr>
          <a:xfrm rot="0">
            <a:off x="609600" y="1524000"/>
            <a:ext cx="7848600" cy="4532312"/>
          </a:xfrm>
          <a:prstGeom prst="rect"/>
          <a:noFill/>
          <a:ln>
            <a:noFill/>
          </a:ln>
        </p:spPr>
        <p:txBody>
          <a:bodyPr anchor="t" bIns="42672" lIns="85342" rIns="85342" tIns="42672" vert="horz"/>
          <a:lstStyle>
            <a:lvl1pPr algn="l" eaLnBrk="0" fontAlgn="base" hangingPunct="0" indent="-320675" latinLnBrk="0" marL="32067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A402"/>
              </a:buClr>
              <a:buSzPct val="60000"/>
              <a:buFont typeface="Wingdings" pitchFamily="2" charset="2"/>
              <a:buChar char="n"/>
              <a:defRPr baseline="0" b="0" sz="28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-268287" latinLnBrk="0" marL="6937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5000"/>
              <a:buFont typeface="Wingdings" pitchFamily="2" charset="2"/>
              <a:buChar char="n"/>
              <a:defRPr baseline="0" b="0" sz="24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-215900" latinLnBrk="0" marL="10683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-212725" latinLnBrk="0" marL="14938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-212725" latinLnBrk="0" marL="19192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>
              <a:lnSpc>
                <a:spcPct val="110000"/>
              </a:lnSpc>
              <a:buNone/>
            </a:pPr>
            <a:r>
              <a:rPr altLang="en-US" b="1" lang="en-US"/>
              <a:t>In this lecturer, you learn:</a:t>
            </a:r>
            <a:r>
              <a:rPr altLang="en-US" sz="2400" lang="en-US"/>
              <a:t> </a:t>
            </a:r>
          </a:p>
          <a:p>
            <a:pPr eaLnBrk="1" hangingPunct="1" lvl="0">
              <a:spcBef>
                <a:spcPct val="40000"/>
              </a:spcBef>
              <a:buSzPct val="80000"/>
            </a:pPr>
            <a:r>
              <a:rPr altLang="en-US" sz="2400" lang="en-US"/>
              <a:t>The basic principles of hypothesis testing</a:t>
            </a:r>
          </a:p>
          <a:p>
            <a:pPr eaLnBrk="1" hangingPunct="1" lvl="0">
              <a:spcBef>
                <a:spcPct val="40000"/>
              </a:spcBef>
              <a:buSzPct val="80000"/>
            </a:pPr>
            <a:r>
              <a:rPr altLang="en-US" sz="2400" lang="en-US"/>
              <a:t>How to use hypothesis testing to test a mean or proportion</a:t>
            </a:r>
          </a:p>
        </p:txBody>
      </p:sp>
    </p:spTree>
  </p:cSld>
  <p:clrMapOvr>
    <a:masterClrMapping/>
  </p:clrMapOvr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66" name="Rectangle 4"/>
          <p:cNvSpPr/>
          <p:nvPr>
            <p:ph type="title" sz="full" idx="0"/>
          </p:nvPr>
        </p:nvSpPr>
        <p:spPr>
          <a:xfrm rot="0">
            <a:off x="609600" y="228600"/>
            <a:ext cx="7924800" cy="990600"/>
          </a:xfrm>
          <a:prstGeom prst="rect"/>
          <a:noFill/>
          <a:ln>
            <a:noFill/>
          </a:ln>
        </p:spPr>
        <p:txBody>
          <a:bodyPr anchor="b" bIns="42672" lIns="85342" rIns="85342" tIns="42672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600" i="0" u="none">
                <a:solidFill>
                  <a:srgbClr val="FEA402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pPr eaLnBrk="1" hangingPunct="1" lvl="0">
              <a:lnSpc>
                <a:spcPct val="80000"/>
              </a:lnSpc>
            </a:pPr>
            <a:r>
              <a:rPr altLang="en-US" lang="en-US"/>
              <a:t>Z Test of Hypothesis for the Mean (</a:t>
            </a:r>
            <a:r>
              <a:rPr altLang="en-US" lang="el-GR"/>
              <a:t>σ</a:t>
            </a:r>
            <a:r>
              <a:rPr altLang="en-US" lang="en-US"/>
              <a:t> Known)</a:t>
            </a:r>
          </a:p>
        </p:txBody>
      </p:sp>
      <p:sp>
        <p:nvSpPr>
          <p:cNvPr id="1048767" name="Rectangle 5"/>
          <p:cNvSpPr/>
          <p:nvPr>
            <p:ph sz="full" idx="1"/>
          </p:nvPr>
        </p:nvSpPr>
        <p:spPr>
          <a:xfrm rot="0">
            <a:off x="446087" y="1296987"/>
            <a:ext cx="8469312" cy="4532312"/>
          </a:xfrm>
          <a:prstGeom prst="rect"/>
          <a:noFill/>
          <a:ln>
            <a:noFill/>
          </a:ln>
        </p:spPr>
        <p:txBody>
          <a:bodyPr anchor="t" bIns="42672" lIns="85342" rIns="85342" tIns="42672" vert="horz"/>
          <a:lstStyle>
            <a:lvl1pPr algn="l" eaLnBrk="0" fontAlgn="base" hangingPunct="0" indent="-320675" latinLnBrk="0" marL="32067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A402"/>
              </a:buClr>
              <a:buSzPct val="60000"/>
              <a:buFont typeface="Wingdings" pitchFamily="2" charset="2"/>
              <a:buChar char="n"/>
              <a:defRPr baseline="0" b="0" sz="28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-268287" latinLnBrk="0" marL="6937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5000"/>
              <a:buFont typeface="Wingdings" pitchFamily="2" charset="2"/>
              <a:buChar char="n"/>
              <a:defRPr baseline="0" b="0" sz="24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-215900" latinLnBrk="0" marL="10683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-212725" latinLnBrk="0" marL="14938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-212725" latinLnBrk="0" marL="19192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r>
              <a:rPr altLang="en-US" sz="2700" lang="en-US"/>
              <a:t>Convert sample statistic (     ) to a Z</a:t>
            </a:r>
            <a:r>
              <a:rPr altLang="en-US" baseline="-25000" sz="2400" lang="en-US"/>
              <a:t>STAT</a:t>
            </a:r>
            <a:r>
              <a:rPr altLang="en-US" sz="2700" lang="en-US"/>
              <a:t> </a:t>
            </a:r>
            <a:r>
              <a:rPr altLang="en-US" sz="2700" lang="en-US">
                <a:solidFill>
                  <a:srgbClr val="C1BAF8"/>
                </a:solidFill>
              </a:rPr>
              <a:t>test statistic </a:t>
            </a:r>
          </a:p>
          <a:p>
            <a:pPr eaLnBrk="1" hangingPunct="1" lvl="0">
              <a:lnSpc>
                <a:spcPct val="80000"/>
              </a:lnSpc>
              <a:buNone/>
            </a:pPr>
            <a:endParaRPr altLang="en-US" sz="2700" lang="en-US"/>
          </a:p>
          <a:p>
            <a:pPr eaLnBrk="1" hangingPunct="1" lvl="0">
              <a:buNone/>
            </a:pPr>
            <a:endParaRPr altLang="en-US" sz="2700" lang="en-US"/>
          </a:p>
        </p:txBody>
      </p:sp>
      <p:grpSp>
        <p:nvGrpSpPr>
          <p:cNvPr id="98" name=""/>
          <p:cNvGrpSpPr/>
          <p:nvPr/>
        </p:nvGrpSpPr>
        <p:grpSpPr>
          <a:xfrm rot="0">
            <a:off x="4648200" y="1325562"/>
            <a:ext cx="533400" cy="519112"/>
            <a:chOff x="4648200" y="1371600"/>
            <a:chExt cx="533400" cy="519113"/>
          </a:xfrm>
        </p:grpSpPr>
        <p:sp>
          <p:nvSpPr>
            <p:cNvPr id="1048768" name="Text Box 6"/>
            <p:cNvSpPr txBox="1"/>
            <p:nvPr/>
          </p:nvSpPr>
          <p:spPr>
            <a:xfrm rot="0">
              <a:off x="4648200" y="1371600"/>
              <a:ext cx="533400" cy="519113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>
                <a:spcBef>
                  <a:spcPct val="50000"/>
                </a:spcBef>
              </a:pPr>
              <a:r>
                <a:rPr altLang="en-US" sz="1400" lang="en-US">
                  <a:solidFill>
                    <a:schemeClr val="lt1"/>
                  </a:solidFill>
                </a:rPr>
                <a:t> </a:t>
              </a:r>
              <a:r>
                <a:rPr altLang="en-US" sz="2800" lang="en-US">
                  <a:solidFill>
                    <a:schemeClr val="lt1"/>
                  </a:solidFill>
                </a:rPr>
                <a:t>X</a:t>
              </a:r>
            </a:p>
          </p:txBody>
        </p:sp>
        <p:sp>
          <p:nvSpPr>
            <p:cNvPr id="1048769" name="Line 7"/>
            <p:cNvSpPr/>
            <p:nvPr/>
          </p:nvSpPr>
          <p:spPr>
            <a:xfrm rot="0">
              <a:off x="4800600" y="1447800"/>
              <a:ext cx="228600" cy="0"/>
            </a:xfrm>
            <a:prstGeom prst="line"/>
            <a:noFill/>
            <a:ln w="19050" cap="flat" cmpd="sng">
              <a:solidFill>
                <a:schemeClr val="lt1">
                  <a:alpha val="100000"/>
                </a:schemeClr>
              </a:solidFill>
              <a:prstDash val="solid"/>
              <a:round/>
            </a:ln>
          </p:spPr>
        </p:sp>
      </p:grpSp>
      <p:grpSp>
        <p:nvGrpSpPr>
          <p:cNvPr id="99" name=""/>
          <p:cNvGrpSpPr/>
          <p:nvPr/>
        </p:nvGrpSpPr>
        <p:grpSpPr>
          <a:xfrm rot="0">
            <a:off x="671512" y="1905000"/>
            <a:ext cx="7253287" cy="4495800"/>
            <a:chOff x="228600" y="2133600"/>
            <a:chExt cx="7253288" cy="4495800"/>
          </a:xfrm>
        </p:grpSpPr>
        <p:sp>
          <p:nvSpPr>
            <p:cNvPr id="1048770" name="Line 32"/>
            <p:cNvSpPr/>
            <p:nvPr/>
          </p:nvSpPr>
          <p:spPr>
            <a:xfrm rot="0">
              <a:off x="4800600" y="2971800"/>
              <a:ext cx="1588" cy="228600"/>
            </a:xfrm>
            <a:prstGeom prst="line"/>
            <a:noFill/>
            <a:ln w="28575" cap="flat" cmpd="sng">
              <a:solidFill>
                <a:schemeClr val="lt1">
                  <a:alpha val="100000"/>
                </a:schemeClr>
              </a:solidFill>
              <a:prstDash val="solid"/>
              <a:miter/>
            </a:ln>
          </p:spPr>
        </p:sp>
        <p:sp>
          <p:nvSpPr>
            <p:cNvPr id="1048771" name="Freeform 34"/>
            <p:cNvSpPr/>
            <p:nvPr/>
          </p:nvSpPr>
          <p:spPr bwMode="auto">
            <a:xfrm rot="0">
              <a:off x="3733800" y="2133600"/>
              <a:ext cx="1981200" cy="914400"/>
            </a:xfrm>
            <a:custGeom>
              <a:avLst/>
              <a:gdLst>
                <a:gd name="l" fmla="*/ 0 w 1115"/>
                <a:gd name="t" fmla="*/ 0 h 514"/>
                <a:gd name="r" fmla="*/ 1115 w 1115"/>
                <a:gd name="b" fmla="*/ 514 h 514"/>
              </a:gdLst>
              <a:ahLst/>
              <a:rect l="l" t="t" r="r" b="b"/>
              <a:pathLst>
                <a:path w="1115" h="514">
                  <a:moveTo>
                    <a:pt x="0" y="513"/>
                  </a:moveTo>
                  <a:lnTo>
                    <a:pt x="1114" y="513"/>
                  </a:lnTo>
                  <a:lnTo>
                    <a:pt x="1114" y="0"/>
                  </a:lnTo>
                  <a:lnTo>
                    <a:pt x="0" y="0"/>
                  </a:lnTo>
                  <a:lnTo>
                    <a:pt x="0" y="513"/>
                  </a:lnTo>
                </a:path>
              </a:pathLst>
            </a:custGeom>
            <a:solidFill>
              <a:srgbClr val="C7DAF7">
                <a:alpha val="100000"/>
              </a:srgbClr>
            </a:solidFill>
            <a:ln w="25400" cap="rnd" cmpd="sng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772" name="Line 37"/>
            <p:cNvSpPr/>
            <p:nvPr/>
          </p:nvSpPr>
          <p:spPr>
            <a:xfrm rot="0">
              <a:off x="3124200" y="3200400"/>
              <a:ext cx="3429000" cy="0"/>
            </a:xfrm>
            <a:prstGeom prst="line"/>
            <a:noFill/>
            <a:ln w="28575" cap="flat" cmpd="sng">
              <a:solidFill>
                <a:schemeClr val="lt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73" name="Line 39"/>
            <p:cNvSpPr/>
            <p:nvPr/>
          </p:nvSpPr>
          <p:spPr>
            <a:xfrm rot="0">
              <a:off x="6553200" y="3200400"/>
              <a:ext cx="1588" cy="228600"/>
            </a:xfrm>
            <a:prstGeom prst="line"/>
            <a:noFill/>
            <a:ln w="28575" cap="flat" cmpd="sng">
              <a:solidFill>
                <a:schemeClr val="lt1">
                  <a:alpha val="100000"/>
                </a:schemeClr>
              </a:solidFill>
              <a:prstDash val="solid"/>
              <a:miter/>
            </a:ln>
          </p:spPr>
        </p:sp>
        <p:sp>
          <p:nvSpPr>
            <p:cNvPr id="1048774" name="Rectangle 40"/>
            <p:cNvSpPr/>
            <p:nvPr/>
          </p:nvSpPr>
          <p:spPr>
            <a:xfrm rot="0">
              <a:off x="5638800" y="3505200"/>
              <a:ext cx="1843088" cy="454025"/>
            </a:xfrm>
            <a:prstGeom prst="rect"/>
            <a:noFill/>
            <a:ln>
              <a:noFill/>
            </a:ln>
          </p:spPr>
          <p:txBody>
            <a:bodyPr anchor="t" bIns="44450" lIns="90488" rIns="90488" tIns="44450" vert="horz" wrap="none">
              <a:spAutoFit/>
            </a:bodyPr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lvl="0"/>
              <a:r>
                <a:rPr altLang="en-US" b="1" lang="el-GR">
                  <a:sym typeface="Symbol" pitchFamily="18" charset="2"/>
                </a:rPr>
                <a:t>σ</a:t>
              </a:r>
              <a:r>
                <a:rPr altLang="en-US" b="1" lang="en-US">
                  <a:sym typeface="Symbol" pitchFamily="18" charset="2"/>
                </a:rPr>
                <a:t> Unknown</a:t>
              </a:r>
            </a:p>
          </p:txBody>
        </p:sp>
        <p:sp>
          <p:nvSpPr>
            <p:cNvPr id="1048775" name="Rectangle 41"/>
            <p:cNvSpPr/>
            <p:nvPr/>
          </p:nvSpPr>
          <p:spPr>
            <a:xfrm rot="0">
              <a:off x="3276600" y="2133600"/>
              <a:ext cx="2743200" cy="819150"/>
            </a:xfrm>
            <a:prstGeom prst="rect"/>
            <a:noFill/>
            <a:ln>
              <a:noFill/>
            </a:ln>
          </p:spPr>
          <p:txBody>
            <a:bodyPr anchor="t" bIns="44450" lIns="90488" rIns="90488" tIns="44450" vert="horz">
              <a:spAutoFit/>
            </a:bodyPr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algn="ctr" lvl="0"/>
              <a:r>
                <a:rPr altLang="en-US" b="1" lang="en-US">
                  <a:sym typeface="Symbol" pitchFamily="18" charset="2"/>
                </a:rPr>
                <a:t>Hypothesis </a:t>
              </a:r>
            </a:p>
            <a:p>
              <a:pPr algn="ctr" lvl="0"/>
              <a:r>
                <a:rPr altLang="en-US" b="1" lang="en-US">
                  <a:sym typeface="Symbol" pitchFamily="18" charset="2"/>
                </a:rPr>
                <a:t>Tests for </a:t>
              </a:r>
            </a:p>
          </p:txBody>
        </p:sp>
        <p:sp>
          <p:nvSpPr>
            <p:cNvPr id="1048776" name="Freeform 44"/>
            <p:cNvSpPr/>
            <p:nvPr/>
          </p:nvSpPr>
          <p:spPr bwMode="auto">
            <a:xfrm rot="0">
              <a:off x="5410200" y="3429000"/>
              <a:ext cx="2057400" cy="914400"/>
            </a:xfrm>
            <a:custGeom>
              <a:avLst/>
              <a:gdLst>
                <a:gd name="l" fmla="*/ 0 w 1241"/>
                <a:gd name="t" fmla="*/ 0 h 436"/>
                <a:gd name="r" fmla="*/ 1241 w 1241"/>
                <a:gd name="b" fmla="*/ 436 h 436"/>
              </a:gdLst>
              <a:ahLst/>
              <a:rect l="l" t="t" r="r" b="b"/>
              <a:pathLst>
                <a:path w="1241" h="436">
                  <a:moveTo>
                    <a:pt x="0" y="435"/>
                  </a:moveTo>
                  <a:lnTo>
                    <a:pt x="1240" y="435"/>
                  </a:lnTo>
                  <a:lnTo>
                    <a:pt x="1240" y="0"/>
                  </a:lnTo>
                  <a:lnTo>
                    <a:pt x="0" y="0"/>
                  </a:lnTo>
                  <a:lnTo>
                    <a:pt x="0" y="435"/>
                  </a:lnTo>
                </a:path>
              </a:pathLst>
            </a:custGeom>
            <a:solidFill>
              <a:srgbClr val="C7DAF7">
                <a:alpha val="100000"/>
              </a:srgbClr>
            </a:solidFill>
            <a:ln w="25400" cap="rnd" cmpd="sng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777" name="Rectangle 45"/>
            <p:cNvSpPr/>
            <p:nvPr/>
          </p:nvSpPr>
          <p:spPr>
            <a:xfrm rot="0">
              <a:off x="5562600" y="3505200"/>
              <a:ext cx="1819275" cy="454025"/>
            </a:xfrm>
            <a:prstGeom prst="rect"/>
            <a:noFill/>
            <a:ln>
              <a:noFill/>
            </a:ln>
          </p:spPr>
          <p:txBody>
            <a:bodyPr anchor="t" bIns="44450" lIns="90488" rIns="90488" tIns="44450" vert="horz" wrap="none">
              <a:spAutoFit/>
            </a:bodyPr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lvl="0"/>
              <a:r>
                <a:rPr altLang="en-US" b="1" lang="en-US">
                  <a:sym typeface="Symbol" pitchFamily="18" charset="2"/>
                </a:rPr>
                <a:t> Unknown</a:t>
              </a:r>
            </a:p>
          </p:txBody>
        </p:sp>
        <p:grpSp>
          <p:nvGrpSpPr>
            <p:cNvPr id="100" name=""/>
            <p:cNvGrpSpPr/>
            <p:nvPr/>
          </p:nvGrpSpPr>
          <p:grpSpPr>
            <a:xfrm rot="0">
              <a:off x="228600" y="3200400"/>
              <a:ext cx="3962400" cy="3429000"/>
              <a:chOff x="228600" y="3200400"/>
              <a:chExt cx="3962400" cy="3429000"/>
            </a:xfrm>
          </p:grpSpPr>
          <p:sp>
            <p:nvSpPr>
              <p:cNvPr id="1048778" name="Text Box 29"/>
              <p:cNvSpPr txBox="1"/>
              <p:nvPr/>
            </p:nvSpPr>
            <p:spPr>
              <a:xfrm rot="0">
                <a:off x="381000" y="4343400"/>
                <a:ext cx="3276600" cy="457200"/>
              </a:xfrm>
              <a:prstGeom prst="rect"/>
              <a:noFill/>
              <a:ln>
                <a:noFill/>
              </a:ln>
            </p:spPr>
            <p:txBody>
              <a:bodyPr anchor="t" bIns="45720" lIns="91440" rIns="91440" tIns="45720" vert="horz">
                <a:spAutoFit/>
              </a:bodyPr>
              <a:lstStyle>
                <a:lvl1pPr algn="l" eaLnBrk="0" fontAlgn="base" hangingPunct="0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1pPr>
                <a:lvl2pPr algn="l" eaLnBrk="0" fontAlgn="base" hangingPunct="0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2pPr>
                <a:lvl3pPr algn="l" eaLnBrk="0" fontAlgn="base" hangingPunct="0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3pPr>
                <a:lvl4pPr algn="l" eaLnBrk="0" fontAlgn="base" hangingPunct="0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4pPr>
                <a:lvl5pPr algn="l" eaLnBrk="0" fontAlgn="base" hangingPunct="0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5pPr>
              </a:lstStyle>
              <a:p>
                <a:pPr eaLnBrk="1" hangingPunct="1" lvl="0">
                  <a:spcBef>
                    <a:spcPct val="50000"/>
                  </a:spcBef>
                </a:pPr>
                <a:r>
                  <a:rPr altLang="en-US" lang="en-US">
                    <a:solidFill>
                      <a:schemeClr val="lt1"/>
                    </a:solidFill>
                  </a:rPr>
                  <a:t>The test statistic is:</a:t>
                </a:r>
              </a:p>
            </p:txBody>
          </p:sp>
          <p:graphicFrame>
            <p:nvGraphicFramePr>
              <p:cNvPr id="4194308" name=""/>
              <p:cNvGraphicFramePr>
                <a:graphicFrameLocks/>
              </p:cNvGraphicFramePr>
              <p:nvPr/>
            </p:nvGraphicFramePr>
            <p:xfrm rot="0">
              <a:off x="695325" y="4770438"/>
              <a:ext cx="3073400" cy="151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" spid="" imgH="1511300" imgW="3073400" showAsIcon="0" progId="Equation.3">
                      <p:embed followColorScheme="full"/>
                      <p:pic>
                        <p:nvPicPr>
                          <p:cNvPr id="2097162" name="Object 4"/>
                          <p:cNvPicPr>
                            <a:picLocks/>
                          </p:cNvPicPr>
                          <p:nvPr/>
                        </p:nvPicPr>
                        <p:blipFill>
                          <a:blip xmlns:r="http://schemas.openxmlformats.org/officeDocument/2006/relationships" r:embed="rId2"/>
                          <a:srcRect l="0" t="0" r="0" b="0"/>
                          <a:stretch>
                            <a:fillRect/>
                          </a:stretch>
                        </p:blipFill>
                        <p:spPr>
                          <a:xfrm rot="0">
                            <a:off x="695325" y="4770438"/>
                            <a:ext cx="3073400" cy="1511300"/>
                          </a:xfrm>
                          <a:prstGeom prst="rect"/>
                          <a:solidFill>
                            <a:srgbClr val="FDE0BD"/>
                          </a:solidFill>
                          <a:ln>
                            <a:noFill/>
                          </a:ln>
                        </p:spPr>
                      </p:pic>
                    </p:oleObj>
                  </mc:Choice>
                  <mc:Fallback>
                    <p:oleObj name="Equation" r:id="rId1" spid="" imgH="1511300" imgW="3073400" showAsIcon="0" progId="Equation.3">
                      <p:embed followColorScheme="full"/>
                      <p:pic>
                        <p:nvPicPr>
                          <p:cNvPr id="2097162" name="Object 4"/>
                          <p:cNvPicPr>
                            <a:picLocks/>
                          </p:cNvPicPr>
                          <p:nvPr/>
                        </p:nvPicPr>
                        <p:blipFill>
                          <a:blip xmlns:r="http://schemas.openxmlformats.org/officeDocument/2006/relationships" r:embed="rId2"/>
                          <a:srcRect l="0" t="0" r="0" b="0"/>
                          <a:stretch>
                            <a:fillRect/>
                          </a:stretch>
                        </p:blipFill>
                        <p:spPr>
                          <a:xfrm rot="0">
                            <a:off x="695325" y="4770438"/>
                            <a:ext cx="3073400" cy="1511300"/>
                          </a:xfrm>
                          <a:prstGeom prst="rect"/>
                          <a:solidFill>
                            <a:srgbClr val="FDE0BD"/>
                          </a:solidFill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48779" name="Freeform 31"/>
              <p:cNvSpPr/>
              <p:nvPr/>
            </p:nvSpPr>
            <p:spPr bwMode="auto">
              <a:xfrm rot="0">
                <a:off x="228600" y="3276600"/>
                <a:ext cx="3962400" cy="3352800"/>
              </a:xfrm>
              <a:custGeom>
                <a:avLst/>
                <a:gdLst>
                  <a:gd name="l" fmla="*/ 0 w 2784"/>
                  <a:gd name="t" fmla="*/ 0 h 2208"/>
                  <a:gd name="r" fmla="*/ 2784 w 2784"/>
                  <a:gd name="b" fmla="*/ 2208 h 2208"/>
                </a:gdLst>
                <a:ahLst/>
                <a:rect l="l" t="t" r="r" b="b"/>
                <a:pathLst>
                  <a:path w="2784" h="2208">
                    <a:moveTo>
                      <a:pt x="2784" y="0"/>
                    </a:moveTo>
                    <a:lnTo>
                      <a:pt x="2784" y="2208"/>
                    </a:lnTo>
                    <a:lnTo>
                      <a:pt x="0" y="2208"/>
                    </a:lnTo>
                    <a:lnTo>
                      <a:pt x="0" y="0"/>
                    </a:lnTo>
                    <a:lnTo>
                      <a:pt x="2784" y="0"/>
                    </a:lnTo>
                  </a:path>
                </a:pathLst>
              </a:custGeom>
              <a:noFill/>
              <a:ln w="28575" cap="flat" cmpd="sng">
                <a:solidFill>
                  <a:schemeClr val="hlink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780" name="Rectangle 35"/>
              <p:cNvSpPr/>
              <p:nvPr/>
            </p:nvSpPr>
            <p:spPr>
              <a:xfrm rot="0">
                <a:off x="2362200" y="3505200"/>
                <a:ext cx="1487488" cy="454025"/>
              </a:xfrm>
              <a:prstGeom prst="rect"/>
              <a:noFill/>
              <a:ln>
                <a:noFill/>
              </a:ln>
            </p:spPr>
            <p:txBody>
              <a:bodyPr anchor="t" bIns="44450" lIns="90488" rIns="90488" tIns="44450" vert="horz" wrap="none">
                <a:spAutoFit/>
              </a:bodyPr>
              <a:lstStyle>
                <a:lvl1pPr algn="l" eaLnBrk="0" fontAlgn="base" hangingPunct="0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1pPr>
                <a:lvl2pPr algn="l" eaLnBrk="0" fontAlgn="base" hangingPunct="0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2pPr>
                <a:lvl3pPr algn="l" eaLnBrk="0" fontAlgn="base" hangingPunct="0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3pPr>
                <a:lvl4pPr algn="l" eaLnBrk="0" fontAlgn="base" hangingPunct="0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4pPr>
                <a:lvl5pPr algn="l" eaLnBrk="0" fontAlgn="base" hangingPunct="0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5pPr>
              </a:lstStyle>
              <a:p>
                <a:pPr lvl="0"/>
                <a:r>
                  <a:rPr altLang="en-US" b="1" lang="el-GR">
                    <a:sym typeface="Symbol" pitchFamily="18" charset="2"/>
                  </a:rPr>
                  <a:t>σ</a:t>
                </a:r>
                <a:r>
                  <a:rPr altLang="en-US" b="1" lang="en-US">
                    <a:sym typeface="Symbol" pitchFamily="18" charset="2"/>
                  </a:rPr>
                  <a:t> Known</a:t>
                </a:r>
              </a:p>
            </p:txBody>
          </p:sp>
          <p:sp>
            <p:nvSpPr>
              <p:cNvPr id="1048781" name="Line 38"/>
              <p:cNvSpPr/>
              <p:nvPr/>
            </p:nvSpPr>
            <p:spPr>
              <a:xfrm rot="0">
                <a:off x="3124200" y="3200400"/>
                <a:ext cx="1588" cy="228600"/>
              </a:xfrm>
              <a:prstGeom prst="line"/>
              <a:noFill/>
              <a:ln w="28575" cap="flat" cmpd="sng">
                <a:solidFill>
                  <a:schemeClr val="lt1">
                    <a:alpha val="100000"/>
                  </a:schemeClr>
                </a:solidFill>
                <a:prstDash val="solid"/>
                <a:miter/>
              </a:ln>
            </p:spPr>
          </p:sp>
          <p:sp>
            <p:nvSpPr>
              <p:cNvPr id="1048782" name="Freeform 42"/>
              <p:cNvSpPr/>
              <p:nvPr/>
            </p:nvSpPr>
            <p:spPr bwMode="auto">
              <a:xfrm rot="0">
                <a:off x="2133600" y="3429000"/>
                <a:ext cx="1819275" cy="914400"/>
              </a:xfrm>
              <a:custGeom>
                <a:avLst/>
                <a:gdLst>
                  <a:gd name="l" fmla="*/ 0 w 1068"/>
                  <a:gd name="t" fmla="*/ 0 h 429"/>
                  <a:gd name="r" fmla="*/ 1068 w 1068"/>
                  <a:gd name="b" fmla="*/ 429 h 429"/>
                </a:gdLst>
                <a:ahLst/>
                <a:rect l="l" t="t" r="r" b="b"/>
                <a:pathLst>
                  <a:path w="1068" h="429">
                    <a:moveTo>
                      <a:pt x="0" y="428"/>
                    </a:moveTo>
                    <a:lnTo>
                      <a:pt x="1067" y="428"/>
                    </a:lnTo>
                    <a:lnTo>
                      <a:pt x="1067" y="0"/>
                    </a:lnTo>
                    <a:lnTo>
                      <a:pt x="0" y="0"/>
                    </a:lnTo>
                    <a:lnTo>
                      <a:pt x="0" y="428"/>
                    </a:lnTo>
                  </a:path>
                </a:pathLst>
              </a:custGeom>
              <a:solidFill>
                <a:srgbClr val="FDE0BD">
                  <a:alpha val="100000"/>
                </a:srgbClr>
              </a:solidFill>
              <a:ln w="25400" cap="rnd" cmpd="sng">
                <a:solidFill>
                  <a:srgbClr val="1A1A1A">
                    <a:alpha val="100000"/>
                  </a:srgbClr>
                </a:solidFill>
                <a:prstDash val="solid"/>
                <a:round/>
              </a:ln>
            </p:spPr>
          </p:sp>
          <p:sp>
            <p:nvSpPr>
              <p:cNvPr id="1048783" name="Rectangle 43"/>
              <p:cNvSpPr/>
              <p:nvPr/>
            </p:nvSpPr>
            <p:spPr>
              <a:xfrm rot="0">
                <a:off x="2286000" y="3505200"/>
                <a:ext cx="1463675" cy="454025"/>
              </a:xfrm>
              <a:prstGeom prst="rect"/>
              <a:noFill/>
              <a:ln>
                <a:noFill/>
              </a:ln>
            </p:spPr>
            <p:txBody>
              <a:bodyPr anchor="t" bIns="44450" lIns="90488" rIns="90488" tIns="44450" vert="horz" wrap="none">
                <a:spAutoFit/>
              </a:bodyPr>
              <a:lstStyle>
                <a:lvl1pPr algn="l" eaLnBrk="0" fontAlgn="base" hangingPunct="0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1pPr>
                <a:lvl2pPr algn="l" eaLnBrk="0" fontAlgn="base" hangingPunct="0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2pPr>
                <a:lvl3pPr algn="l" eaLnBrk="0" fontAlgn="base" hangingPunct="0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3pPr>
                <a:lvl4pPr algn="l" eaLnBrk="0" fontAlgn="base" hangingPunct="0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4pPr>
                <a:lvl5pPr algn="l" eaLnBrk="0" fontAlgn="base" hangingPunct="0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5pPr>
              </a:lstStyle>
              <a:p>
                <a:pPr lvl="0"/>
                <a:r>
                  <a:rPr altLang="en-US" b="1" lang="en-US">
                    <a:sym typeface="Symbol" pitchFamily="18" charset="2"/>
                  </a:rPr>
                  <a:t> Known</a:t>
                </a:r>
              </a:p>
            </p:txBody>
          </p:sp>
          <p:sp>
            <p:nvSpPr>
              <p:cNvPr id="1048784" name="Text Box 46"/>
              <p:cNvSpPr txBox="1"/>
              <p:nvPr/>
            </p:nvSpPr>
            <p:spPr>
              <a:xfrm rot="0">
                <a:off x="2362200" y="3860800"/>
                <a:ext cx="1200150" cy="457200"/>
              </a:xfrm>
              <a:prstGeom prst="rect"/>
              <a:noFill/>
              <a:ln>
                <a:noFill/>
              </a:ln>
            </p:spPr>
            <p:txBody>
              <a:bodyPr anchor="t" bIns="45720" lIns="91440" rIns="91440" tIns="45720" vert="horz" wrap="none">
                <a:spAutoFit/>
              </a:bodyPr>
              <a:lstStyle>
                <a:lvl1pPr algn="l" eaLnBrk="0" fontAlgn="base" hangingPunct="0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1pPr>
                <a:lvl2pPr algn="l" eaLnBrk="0" fontAlgn="base" hangingPunct="0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2pPr>
                <a:lvl3pPr algn="l" eaLnBrk="0" fontAlgn="base" hangingPunct="0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3pPr>
                <a:lvl4pPr algn="l" eaLnBrk="0" fontAlgn="base" hangingPunct="0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4pPr>
                <a:lvl5pPr algn="l" eaLnBrk="0" fontAlgn="base" hangingPunct="0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5pPr>
              </a:lstStyle>
              <a:p>
                <a:pPr eaLnBrk="1" hangingPunct="1" lvl="0"/>
                <a:r>
                  <a:rPr altLang="en-US" b="1" lang="en-US"/>
                  <a:t>(Z test)</a:t>
                </a:r>
              </a:p>
            </p:txBody>
          </p:sp>
        </p:grpSp>
        <p:sp>
          <p:nvSpPr>
            <p:cNvPr id="1048785" name="Text Box 47"/>
            <p:cNvSpPr txBox="1"/>
            <p:nvPr/>
          </p:nvSpPr>
          <p:spPr>
            <a:xfrm rot="0">
              <a:off x="5810250" y="3886200"/>
              <a:ext cx="1116013" cy="45720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r>
                <a:rPr altLang="en-US" b="1" lang="en-US"/>
                <a:t>(t test)</a:t>
              </a:r>
            </a:p>
          </p:txBody>
        </p:sp>
      </p:grpSp>
    </p:spTree>
  </p:cSld>
  <p:clrMapOvr>
    <a:masterClrMapping/>
  </p:clrMapOvr>
  <p:timing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86" name="Rectangle 2"/>
          <p:cNvSpPr/>
          <p:nvPr>
            <p:ph type="title" sz="full" idx="0"/>
          </p:nvPr>
        </p:nvSpPr>
        <p:spPr>
          <a:xfrm rot="0">
            <a:off x="609600" y="228600"/>
            <a:ext cx="7924800" cy="990600"/>
          </a:xfrm>
          <a:prstGeom prst="rect"/>
          <a:noFill/>
          <a:ln>
            <a:noFill/>
          </a:ln>
        </p:spPr>
        <p:txBody>
          <a:bodyPr anchor="b" bIns="42672" lIns="85342" rIns="85342" tIns="42672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600" i="0" u="none">
                <a:solidFill>
                  <a:srgbClr val="FEA402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pPr eaLnBrk="1" hangingPunct="1" lvl="0">
              <a:lnSpc>
                <a:spcPct val="70000"/>
              </a:lnSpc>
            </a:pPr>
            <a:r>
              <a:rPr altLang="en-US" lang="en-US"/>
              <a:t>Critical Value </a:t>
            </a:r>
            <a:br>
              <a:rPr altLang="en-US" lang="en-US"/>
            </a:br>
            <a:r>
              <a:rPr altLang="en-US" lang="en-US"/>
              <a:t>Approach to Testing</a:t>
            </a:r>
          </a:p>
        </p:txBody>
      </p:sp>
      <p:sp>
        <p:nvSpPr>
          <p:cNvPr id="1048787" name="Rectangle 3"/>
          <p:cNvSpPr/>
          <p:nvPr>
            <p:ph sz="full" idx="1"/>
          </p:nvPr>
        </p:nvSpPr>
        <p:spPr>
          <a:xfrm rot="0">
            <a:off x="609600" y="1665287"/>
            <a:ext cx="8077200" cy="4532312"/>
          </a:xfrm>
          <a:prstGeom prst="rect"/>
          <a:noFill/>
          <a:ln>
            <a:noFill/>
          </a:ln>
        </p:spPr>
        <p:txBody>
          <a:bodyPr anchor="t" bIns="42672" lIns="85342" rIns="85342" tIns="42672" vert="horz"/>
          <a:lstStyle>
            <a:lvl1pPr algn="l" eaLnBrk="0" fontAlgn="base" hangingPunct="0" indent="-320675" latinLnBrk="0" marL="32067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A402"/>
              </a:buClr>
              <a:buSzPct val="60000"/>
              <a:buFont typeface="Wingdings" pitchFamily="2" charset="2"/>
              <a:buChar char="n"/>
              <a:defRPr baseline="0" b="0" sz="28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-268287" latinLnBrk="0" marL="6937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5000"/>
              <a:buFont typeface="Wingdings" pitchFamily="2" charset="2"/>
              <a:buChar char="n"/>
              <a:defRPr baseline="0" b="0" sz="24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-215900" latinLnBrk="0" marL="10683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-212725" latinLnBrk="0" marL="14938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-212725" latinLnBrk="0" marL="19192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>
              <a:spcBef>
                <a:spcPct val="50000"/>
              </a:spcBef>
              <a:buFont typeface="Wingdings" pitchFamily="2" charset="2"/>
              <a:buChar char="§"/>
            </a:pPr>
            <a:r>
              <a:rPr altLang="en-US" lang="en-US">
                <a:solidFill>
                  <a:srgbClr val="C1BAF8"/>
                </a:solidFill>
              </a:rPr>
              <a:t>For a two-tail test for the mean, </a:t>
            </a:r>
            <a:r>
              <a:rPr altLang="en-US" lang="el-GR">
                <a:solidFill>
                  <a:srgbClr val="C1BAF8"/>
                </a:solidFill>
                <a:sym typeface="Symbol" pitchFamily="18" charset="2"/>
              </a:rPr>
              <a:t>σ</a:t>
            </a:r>
            <a:r>
              <a:rPr altLang="en-US" lang="en-US">
                <a:solidFill>
                  <a:srgbClr val="C1BAF8"/>
                </a:solidFill>
                <a:sym typeface="Symbol" pitchFamily="18" charset="2"/>
              </a:rPr>
              <a:t> known:</a:t>
            </a:r>
          </a:p>
          <a:p>
            <a:pPr eaLnBrk="1" hangingPunct="1" lvl="0">
              <a:spcBef>
                <a:spcPct val="50000"/>
              </a:spcBef>
              <a:buFont typeface="Wingdings" pitchFamily="2" charset="2"/>
              <a:buChar char="§"/>
            </a:pPr>
            <a:r>
              <a:rPr altLang="en-US" lang="en-US"/>
              <a:t>Convert sample statistic (    ) to test statistic (Z</a:t>
            </a:r>
            <a:r>
              <a:rPr altLang="en-US" baseline="-25000" lang="en-US"/>
              <a:t>STAT</a:t>
            </a:r>
            <a:r>
              <a:rPr altLang="en-US" lang="en-US"/>
              <a:t>)</a:t>
            </a:r>
          </a:p>
          <a:p>
            <a:pPr eaLnBrk="1" hangingPunct="1" lvl="0">
              <a:spcBef>
                <a:spcPct val="50000"/>
              </a:spcBef>
              <a:buFont typeface="Wingdings" pitchFamily="2" charset="2"/>
              <a:buChar char="§"/>
            </a:pPr>
            <a:r>
              <a:rPr altLang="en-US" lang="en-US"/>
              <a:t>Determine the critical Z values for a specified</a:t>
            </a:r>
            <a:br>
              <a:rPr altLang="en-US" lang="en-US"/>
            </a:br>
            <a:r>
              <a:rPr altLang="en-US" lang="en-US"/>
              <a:t>level of significance  </a:t>
            </a:r>
            <a:r>
              <a:rPr altLang="en-US" b="1" lang="en-US">
                <a:sym typeface="Symbol" pitchFamily="18" charset="2"/>
              </a:rPr>
              <a:t></a:t>
            </a:r>
            <a:r>
              <a:rPr altLang="en-US" lang="en-US"/>
              <a:t>  from a table or by using computer software</a:t>
            </a:r>
          </a:p>
          <a:p>
            <a:pPr eaLnBrk="1" hangingPunct="1" lvl="0">
              <a:spcBef>
                <a:spcPct val="50000"/>
              </a:spcBef>
              <a:buFont typeface="Wingdings" pitchFamily="2" charset="2"/>
              <a:buChar char="§"/>
            </a:pPr>
            <a:r>
              <a:rPr altLang="en-US" lang="en-US">
                <a:solidFill>
                  <a:srgbClr val="FF3300"/>
                </a:solidFill>
              </a:rPr>
              <a:t>Decision Rule:</a:t>
            </a:r>
            <a:r>
              <a:rPr altLang="en-US" lang="en-US"/>
              <a:t> If the test statistic falls in the rejection region, reject H</a:t>
            </a:r>
            <a:r>
              <a:rPr altLang="en-US" baseline="-25000" lang="en-US"/>
              <a:t>0</a:t>
            </a:r>
            <a:r>
              <a:rPr altLang="en-US" lang="en-US"/>
              <a:t> ;  otherwise do not reject H</a:t>
            </a:r>
            <a:r>
              <a:rPr altLang="en-US" baseline="-25000" lang="en-US"/>
              <a:t>0</a:t>
            </a:r>
            <a:r>
              <a:rPr altLang="en-US" sz="3200" lang="en-US"/>
              <a:t>  </a:t>
            </a:r>
          </a:p>
        </p:txBody>
      </p:sp>
      <p:sp>
        <p:nvSpPr>
          <p:cNvPr id="1048788" name="Rectangle 7"/>
          <p:cNvSpPr/>
          <p:nvPr/>
        </p:nvSpPr>
        <p:spPr>
          <a:xfrm rot="0">
            <a:off x="7772400" y="1143000"/>
            <a:ext cx="1433512" cy="523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r>
              <a:rPr altLang="en-US" sz="2800" lang="en-US">
                <a:solidFill>
                  <a:schemeClr val="lt1"/>
                </a:solidFill>
              </a:rPr>
              <a:t>DCOV</a:t>
            </a:r>
            <a:r>
              <a:rPr altLang="en-US" sz="2800" lang="en-US" u="sng">
                <a:solidFill>
                  <a:srgbClr val="FF0000"/>
                </a:solidFill>
              </a:rPr>
              <a:t>A</a:t>
            </a:r>
          </a:p>
        </p:txBody>
      </p:sp>
      <p:grpSp>
        <p:nvGrpSpPr>
          <p:cNvPr id="102" name=""/>
          <p:cNvGrpSpPr/>
          <p:nvPr/>
        </p:nvGrpSpPr>
        <p:grpSpPr>
          <a:xfrm rot="0">
            <a:off x="4906962" y="2308225"/>
            <a:ext cx="533400" cy="519112"/>
            <a:chOff x="4648200" y="1371600"/>
            <a:chExt cx="533400" cy="519113"/>
          </a:xfrm>
        </p:grpSpPr>
        <p:sp>
          <p:nvSpPr>
            <p:cNvPr id="1048789" name="Text Box 6"/>
            <p:cNvSpPr txBox="1"/>
            <p:nvPr/>
          </p:nvSpPr>
          <p:spPr>
            <a:xfrm rot="0">
              <a:off x="4648200" y="1371600"/>
              <a:ext cx="533400" cy="519113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>
                <a:spcBef>
                  <a:spcPct val="50000"/>
                </a:spcBef>
              </a:pPr>
              <a:r>
                <a:rPr altLang="en-US" sz="1400" lang="en-US">
                  <a:solidFill>
                    <a:schemeClr val="lt1"/>
                  </a:solidFill>
                </a:rPr>
                <a:t> </a:t>
              </a:r>
              <a:r>
                <a:rPr altLang="en-US" sz="2800" lang="en-US">
                  <a:solidFill>
                    <a:schemeClr val="lt1"/>
                  </a:solidFill>
                </a:rPr>
                <a:t>X</a:t>
              </a:r>
            </a:p>
          </p:txBody>
        </p:sp>
        <p:sp>
          <p:nvSpPr>
            <p:cNvPr id="1048790" name="Line 7"/>
            <p:cNvSpPr/>
            <p:nvPr/>
          </p:nvSpPr>
          <p:spPr>
            <a:xfrm rot="0">
              <a:off x="4800600" y="1447800"/>
              <a:ext cx="228600" cy="0"/>
            </a:xfrm>
            <a:prstGeom prst="line"/>
            <a:noFill/>
            <a:ln w="19050" cap="flat" cmpd="sng">
              <a:solidFill>
                <a:schemeClr val="lt1">
                  <a:alpha val="100000"/>
                </a:schemeClr>
              </a:solidFill>
              <a:prstDash val="solid"/>
              <a:round/>
            </a:ln>
          </p:spPr>
        </p:sp>
      </p:grpSp>
    </p:spTree>
  </p:cSld>
  <p:clrMapOvr>
    <a:masterClrMapping/>
  </p:clrMapOvr>
  <p:timing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91" name="Text Box 2"/>
          <p:cNvSpPr txBox="1"/>
          <p:nvPr/>
        </p:nvSpPr>
        <p:spPr>
          <a:xfrm rot="0">
            <a:off x="5181600" y="4495800"/>
            <a:ext cx="1524000" cy="304800"/>
          </a:xfrm>
          <a:prstGeom prst="rect"/>
          <a:solidFill>
            <a:srgbClr val="FFFFA7"/>
          </a:solidFill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eaLnBrk="1" hangingPunct="1" lvl="0">
              <a:spcBef>
                <a:spcPct val="50000"/>
              </a:spcBef>
            </a:pPr>
            <a:r>
              <a:rPr altLang="en-US" sz="1400" lang="en-US"/>
              <a:t>Do not reject H</a:t>
            </a:r>
            <a:r>
              <a:rPr altLang="en-US" baseline="-25000" sz="1400" lang="en-US"/>
              <a:t>0</a:t>
            </a:r>
          </a:p>
        </p:txBody>
      </p:sp>
      <p:sp>
        <p:nvSpPr>
          <p:cNvPr id="1048792" name="Text Box 5"/>
          <p:cNvSpPr txBox="1"/>
          <p:nvPr/>
        </p:nvSpPr>
        <p:spPr>
          <a:xfrm rot="0">
            <a:off x="7467600" y="4495800"/>
            <a:ext cx="990600" cy="304800"/>
          </a:xfrm>
          <a:prstGeom prst="rect"/>
          <a:solidFill>
            <a:srgbClr val="FAFEB4"/>
          </a:solidFill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eaLnBrk="1" hangingPunct="1" lvl="0">
              <a:spcBef>
                <a:spcPct val="50000"/>
              </a:spcBef>
            </a:pPr>
            <a:r>
              <a:rPr altLang="en-US" sz="1400" lang="en-US"/>
              <a:t>Reject H</a:t>
            </a:r>
            <a:r>
              <a:rPr altLang="en-US" baseline="-25000" sz="1400" lang="en-US"/>
              <a:t>0</a:t>
            </a:r>
          </a:p>
        </p:txBody>
      </p:sp>
      <p:sp>
        <p:nvSpPr>
          <p:cNvPr id="1048793" name="Text Box 6"/>
          <p:cNvSpPr txBox="1"/>
          <p:nvPr/>
        </p:nvSpPr>
        <p:spPr>
          <a:xfrm rot="0">
            <a:off x="3352800" y="4495800"/>
            <a:ext cx="990600" cy="304800"/>
          </a:xfrm>
          <a:prstGeom prst="rect"/>
          <a:solidFill>
            <a:srgbClr val="FAFEB4"/>
          </a:solidFill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eaLnBrk="1" hangingPunct="1" lvl="0">
              <a:spcBef>
                <a:spcPct val="50000"/>
              </a:spcBef>
            </a:pPr>
            <a:r>
              <a:rPr altLang="en-US" sz="1400" lang="en-US"/>
              <a:t>Reject H</a:t>
            </a:r>
            <a:r>
              <a:rPr altLang="en-US" baseline="-25000" sz="1400" lang="en-US"/>
              <a:t>0</a:t>
            </a:r>
          </a:p>
        </p:txBody>
      </p:sp>
      <p:sp>
        <p:nvSpPr>
          <p:cNvPr id="1048794" name="Freeform 7"/>
          <p:cNvSpPr/>
          <p:nvPr/>
        </p:nvSpPr>
        <p:spPr bwMode="auto">
          <a:xfrm rot="0" flipH="1">
            <a:off x="7391400" y="3810000"/>
            <a:ext cx="842962" cy="228600"/>
          </a:xfrm>
          <a:custGeom>
            <a:avLst/>
            <a:gdLst>
              <a:gd name="l" fmla="*/ 0 w 582"/>
              <a:gd name="t" fmla="*/ 0 h 183"/>
              <a:gd name="r" fmla="*/ 582 w 582"/>
              <a:gd name="b" fmla="*/ 183 h 183"/>
            </a:gdLst>
            <a:ahLst/>
            <a:rect l="l" t="t" r="r" b="b"/>
            <a:pathLst>
              <a:path w="582" h="183">
                <a:moveTo>
                  <a:pt x="9" y="177"/>
                </a:moveTo>
                <a:lnTo>
                  <a:pt x="0" y="132"/>
                </a:lnTo>
                <a:lnTo>
                  <a:pt x="258" y="114"/>
                </a:lnTo>
                <a:lnTo>
                  <a:pt x="423" y="66"/>
                </a:lnTo>
                <a:lnTo>
                  <a:pt x="504" y="48"/>
                </a:lnTo>
                <a:lnTo>
                  <a:pt x="582" y="0"/>
                </a:lnTo>
                <a:lnTo>
                  <a:pt x="582" y="183"/>
                </a:lnTo>
                <a:lnTo>
                  <a:pt x="9" y="182"/>
                </a:lnTo>
                <a:lnTo>
                  <a:pt x="9" y="177"/>
                </a:lnTo>
              </a:path>
            </a:pathLst>
          </a:custGeom>
          <a:solidFill>
            <a:srgbClr val="C3DBFF">
              <a:alpha val="100000"/>
            </a:srgbClr>
          </a:solidFill>
          <a:ln>
            <a:noFill/>
          </a:ln>
        </p:spPr>
      </p:sp>
      <p:sp>
        <p:nvSpPr>
          <p:cNvPr id="1048795" name="Rectangle 8"/>
          <p:cNvSpPr/>
          <p:nvPr/>
        </p:nvSpPr>
        <p:spPr>
          <a:xfrm rot="0">
            <a:off x="609600" y="1828800"/>
            <a:ext cx="2667000" cy="2667000"/>
          </a:xfrm>
          <a:prstGeom prst="rect"/>
          <a:noFill/>
          <a:ln>
            <a:noFill/>
          </a:ln>
        </p:spPr>
        <p:txBody>
          <a:bodyPr anchor="t" bIns="42672" lIns="85342" rIns="85342" tIns="42672" vert="horz"/>
          <a:lstStyle>
            <a:lvl1pPr algn="l" eaLnBrk="0" fontAlgn="base" hangingPunct="0" indent="-320675" latinLnBrk="0" marL="32067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A402"/>
              </a:buClr>
              <a:buSzPct val="60000"/>
              <a:buFont typeface="Wingdings" pitchFamily="2" charset="2"/>
              <a:buChar char="n"/>
              <a:defRPr baseline="0" b="0" sz="28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-268287" latinLnBrk="0" marL="6937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5000"/>
              <a:buFont typeface="Wingdings" pitchFamily="2" charset="2"/>
              <a:buChar char="n"/>
              <a:defRPr baseline="0" b="0" sz="24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-215900" latinLnBrk="0" marL="10683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-212725" latinLnBrk="0" marL="14938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-212725" latinLnBrk="0" marL="19192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indent="-320675" lvl="0" marL="320675">
              <a:buClr>
                <a:schemeClr val="folHlink"/>
              </a:buClr>
            </a:pPr>
            <a:r>
              <a:rPr altLang="en-US" sz="2300" lang="en-US">
                <a:solidFill>
                  <a:schemeClr val="lt1"/>
                </a:solidFill>
              </a:rPr>
              <a:t>There are two cutoff values</a:t>
            </a:r>
            <a:r>
              <a:rPr altLang="en-US" sz="2300" lang="en-US">
                <a:solidFill>
                  <a:schemeClr val="dk1"/>
                </a:solidFill>
              </a:rPr>
              <a:t> </a:t>
            </a:r>
            <a:r>
              <a:rPr altLang="en-US" sz="2300" lang="en-US">
                <a:solidFill>
                  <a:srgbClr val="C1BAF8"/>
                </a:solidFill>
              </a:rPr>
              <a:t>(critical values), </a:t>
            </a:r>
            <a:r>
              <a:rPr altLang="en-US" sz="2300" lang="en-US">
                <a:solidFill>
                  <a:schemeClr val="lt1"/>
                </a:solidFill>
              </a:rPr>
              <a:t>defining the regions of rejection   </a:t>
            </a:r>
          </a:p>
        </p:txBody>
      </p:sp>
      <p:sp>
        <p:nvSpPr>
          <p:cNvPr id="1048796" name="Rectangle 9"/>
          <p:cNvSpPr/>
          <p:nvPr>
            <p:ph type="title" sz="full" idx="0"/>
          </p:nvPr>
        </p:nvSpPr>
        <p:spPr>
          <a:xfrm rot="0">
            <a:off x="609600" y="228600"/>
            <a:ext cx="7924800" cy="990600"/>
          </a:xfrm>
          <a:prstGeom prst="rect"/>
          <a:noFill/>
          <a:ln>
            <a:noFill/>
          </a:ln>
        </p:spPr>
        <p:txBody>
          <a:bodyPr anchor="b" bIns="42672" lIns="85342" rIns="85342" tIns="42672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600" i="0" u="none">
                <a:solidFill>
                  <a:srgbClr val="FEA402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pPr eaLnBrk="1" hangingPunct="1" lvl="0"/>
            <a:r>
              <a:rPr altLang="en-US" lang="en-US"/>
              <a:t>Two-Tail Tests</a:t>
            </a:r>
          </a:p>
        </p:txBody>
      </p:sp>
      <p:sp>
        <p:nvSpPr>
          <p:cNvPr id="1048797" name="Freeform 10"/>
          <p:cNvSpPr/>
          <p:nvPr/>
        </p:nvSpPr>
        <p:spPr bwMode="auto">
          <a:xfrm rot="0">
            <a:off x="3505200" y="3810000"/>
            <a:ext cx="833437" cy="228600"/>
          </a:xfrm>
          <a:custGeom>
            <a:avLst/>
            <a:gdLst>
              <a:gd name="l" fmla="*/ 0 w 582"/>
              <a:gd name="t" fmla="*/ 0 h 183"/>
              <a:gd name="r" fmla="*/ 582 w 582"/>
              <a:gd name="b" fmla="*/ 183 h 183"/>
            </a:gdLst>
            <a:ahLst/>
            <a:rect l="l" t="t" r="r" b="b"/>
            <a:pathLst>
              <a:path w="582" h="183">
                <a:moveTo>
                  <a:pt x="9" y="177"/>
                </a:moveTo>
                <a:lnTo>
                  <a:pt x="0" y="132"/>
                </a:lnTo>
                <a:lnTo>
                  <a:pt x="258" y="114"/>
                </a:lnTo>
                <a:lnTo>
                  <a:pt x="423" y="66"/>
                </a:lnTo>
                <a:lnTo>
                  <a:pt x="504" y="48"/>
                </a:lnTo>
                <a:lnTo>
                  <a:pt x="582" y="0"/>
                </a:lnTo>
                <a:lnTo>
                  <a:pt x="582" y="183"/>
                </a:lnTo>
                <a:lnTo>
                  <a:pt x="9" y="182"/>
                </a:lnTo>
                <a:lnTo>
                  <a:pt x="9" y="177"/>
                </a:lnTo>
              </a:path>
            </a:pathLst>
          </a:custGeom>
          <a:solidFill>
            <a:srgbClr val="C3DBFF">
              <a:alpha val="100000"/>
            </a:srgbClr>
          </a:solidFill>
          <a:ln>
            <a:noFill/>
          </a:ln>
        </p:spPr>
      </p:sp>
      <p:sp>
        <p:nvSpPr>
          <p:cNvPr id="1048798" name="Freeform 11"/>
          <p:cNvSpPr/>
          <p:nvPr/>
        </p:nvSpPr>
        <p:spPr bwMode="auto">
          <a:xfrm rot="0">
            <a:off x="3581400" y="2667000"/>
            <a:ext cx="2362200" cy="1295400"/>
          </a:xfrm>
          <a:custGeom>
            <a:avLst/>
            <a:gdLst>
              <a:gd name="l" fmla="*/ 0 w 600"/>
              <a:gd name="t" fmla="*/ 0 h 576"/>
              <a:gd name="r" fmla="*/ 600 w 600"/>
              <a:gd name="b" fmla="*/ 576 h 576"/>
            </a:gdLst>
            <a:ahLst/>
            <a:rect l="l" t="t" r="r" b="b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 cmpd="sng">
            <a:solidFill>
              <a:srgbClr val="FF0000">
                <a:alpha val="100000"/>
              </a:srgbClr>
            </a:solidFill>
            <a:prstDash val="solid"/>
            <a:round/>
          </a:ln>
        </p:spPr>
      </p:sp>
      <p:sp>
        <p:nvSpPr>
          <p:cNvPr id="1048799" name="Freeform 12"/>
          <p:cNvSpPr/>
          <p:nvPr/>
        </p:nvSpPr>
        <p:spPr bwMode="auto">
          <a:xfrm rot="0">
            <a:off x="5943600" y="2667000"/>
            <a:ext cx="2209800" cy="1295400"/>
          </a:xfrm>
          <a:custGeom>
            <a:avLst/>
            <a:gdLst>
              <a:gd name="l" fmla="*/ 0 w 576"/>
              <a:gd name="t" fmla="*/ 0 h 576"/>
              <a:gd name="r" fmla="*/ 576 w 576"/>
              <a:gd name="b" fmla="*/ 576 h 576"/>
            </a:gdLst>
            <a:ahLst/>
            <a:rect l="l" t="t" r="r" b="b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FF0000">
                <a:alpha val="100000"/>
              </a:srgbClr>
            </a:solidFill>
            <a:prstDash val="solid"/>
            <a:round/>
          </a:ln>
        </p:spPr>
      </p:sp>
      <p:sp>
        <p:nvSpPr>
          <p:cNvPr id="1048800" name="Line 13"/>
          <p:cNvSpPr/>
          <p:nvPr/>
        </p:nvSpPr>
        <p:spPr>
          <a:xfrm rot="0">
            <a:off x="3352800" y="4038600"/>
            <a:ext cx="5105400" cy="0"/>
          </a:xfrm>
          <a:prstGeom prst="line"/>
          <a:noFill/>
          <a:ln w="25400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</p:sp>
      <p:sp>
        <p:nvSpPr>
          <p:cNvPr id="1048801" name="Line 14"/>
          <p:cNvSpPr/>
          <p:nvPr/>
        </p:nvSpPr>
        <p:spPr>
          <a:xfrm rot="0">
            <a:off x="3581400" y="3505200"/>
            <a:ext cx="457200" cy="457200"/>
          </a:xfrm>
          <a:prstGeom prst="line"/>
          <a:noFill/>
          <a:ln w="12700" cap="flat" cmpd="sng">
            <a:solidFill>
              <a:schemeClr val="lt1">
                <a:alpha val="100000"/>
              </a:schemeClr>
            </a:solidFill>
            <a:prstDash val="solid"/>
            <a:round/>
            <a:tailEnd type="stealth" w="med" len="med"/>
          </a:ln>
        </p:spPr>
      </p:sp>
      <p:sp>
        <p:nvSpPr>
          <p:cNvPr id="1048802" name="Rectangle 15"/>
          <p:cNvSpPr/>
          <p:nvPr/>
        </p:nvSpPr>
        <p:spPr>
          <a:xfrm rot="0" flipH="1">
            <a:off x="3200400" y="3048000"/>
            <a:ext cx="762000" cy="515937"/>
          </a:xfrm>
          <a:prstGeom prst="rect"/>
          <a:noFill/>
          <a:ln>
            <a:noFill/>
          </a:ln>
        </p:spPr>
        <p:txBody>
          <a:bodyPr anchor="t" bIns="44450" lIns="90488" rIns="90488" tIns="4445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altLang="en-US" b="1" sz="2800" lang="en-US">
                <a:solidFill>
                  <a:schemeClr val="lt1"/>
                </a:solidFill>
                <a:sym typeface="Symbol" pitchFamily="18" charset="2"/>
              </a:rPr>
              <a:t></a:t>
            </a:r>
            <a:r>
              <a:rPr altLang="en-US" sz="2800" lang="en-US">
                <a:solidFill>
                  <a:schemeClr val="lt1"/>
                </a:solidFill>
              </a:rPr>
              <a:t>/2</a:t>
            </a:r>
          </a:p>
        </p:txBody>
      </p:sp>
      <p:sp>
        <p:nvSpPr>
          <p:cNvPr id="1048803" name="Line 16"/>
          <p:cNvSpPr/>
          <p:nvPr/>
        </p:nvSpPr>
        <p:spPr>
          <a:xfrm rot="0">
            <a:off x="5943600" y="2667000"/>
            <a:ext cx="0" cy="1371600"/>
          </a:xfrm>
          <a:prstGeom prst="line"/>
          <a:noFill/>
          <a:ln w="9525" cap="rnd" cmpd="sng">
            <a:solidFill>
              <a:schemeClr val="lt1">
                <a:alpha val="100000"/>
              </a:schemeClr>
            </a:solidFill>
            <a:prstDash val="sysDot"/>
            <a:miter/>
          </a:ln>
        </p:spPr>
      </p:sp>
      <p:sp>
        <p:nvSpPr>
          <p:cNvPr id="1048804" name="Line 17"/>
          <p:cNvSpPr/>
          <p:nvPr/>
        </p:nvSpPr>
        <p:spPr>
          <a:xfrm rot="0">
            <a:off x="4343400" y="4038600"/>
            <a:ext cx="0" cy="609600"/>
          </a:xfrm>
          <a:prstGeom prst="line"/>
          <a:noFill/>
          <a:ln w="19050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</p:sp>
      <p:sp>
        <p:nvSpPr>
          <p:cNvPr id="1048805" name="Text Box 18"/>
          <p:cNvSpPr txBox="1"/>
          <p:nvPr/>
        </p:nvSpPr>
        <p:spPr>
          <a:xfrm rot="0">
            <a:off x="3962400" y="4784725"/>
            <a:ext cx="6858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eaLnBrk="1" hangingPunct="1" lvl="0">
              <a:spcBef>
                <a:spcPct val="50000"/>
              </a:spcBef>
            </a:pPr>
            <a:r>
              <a:rPr altLang="en-US" sz="2000" lang="en-US">
                <a:solidFill>
                  <a:schemeClr val="lt1"/>
                </a:solidFill>
              </a:rPr>
              <a:t>-Z</a:t>
            </a:r>
            <a:r>
              <a:rPr altLang="en-US" baseline="-25000" sz="2000" lang="el-GR">
                <a:solidFill>
                  <a:schemeClr val="lt1"/>
                </a:solidFill>
              </a:rPr>
              <a:t>α</a:t>
            </a:r>
            <a:r>
              <a:rPr altLang="en-US" baseline="-25000" sz="2000" lang="en-US">
                <a:solidFill>
                  <a:schemeClr val="lt1"/>
                </a:solidFill>
              </a:rPr>
              <a:t>/2</a:t>
            </a:r>
          </a:p>
        </p:txBody>
      </p:sp>
      <p:sp>
        <p:nvSpPr>
          <p:cNvPr id="1048806" name="Line 19"/>
          <p:cNvSpPr/>
          <p:nvPr/>
        </p:nvSpPr>
        <p:spPr>
          <a:xfrm rot="0">
            <a:off x="4343400" y="4495800"/>
            <a:ext cx="3048000" cy="0"/>
          </a:xfrm>
          <a:prstGeom prst="line"/>
          <a:noFill/>
          <a:ln w="19050" cap="flat" cmpd="sng">
            <a:solidFill>
              <a:schemeClr val="lt1">
                <a:alpha val="10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048807" name="Line 22"/>
          <p:cNvSpPr/>
          <p:nvPr/>
        </p:nvSpPr>
        <p:spPr>
          <a:xfrm rot="0">
            <a:off x="3200400" y="4495800"/>
            <a:ext cx="1143000" cy="0"/>
          </a:xfrm>
          <a:prstGeom prst="line"/>
          <a:noFill/>
          <a:ln w="19050" cap="flat" cmpd="sng">
            <a:solidFill>
              <a:schemeClr val="lt1">
                <a:alpha val="10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048808" name="Text Box 26"/>
          <p:cNvSpPr txBox="1"/>
          <p:nvPr/>
        </p:nvSpPr>
        <p:spPr>
          <a:xfrm rot="0">
            <a:off x="5715000" y="4814887"/>
            <a:ext cx="45720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eaLnBrk="1" hangingPunct="1" lvl="0">
              <a:spcBef>
                <a:spcPct val="50000"/>
              </a:spcBef>
            </a:pPr>
            <a:r>
              <a:rPr altLang="en-US" sz="1800" lang="en-US">
                <a:solidFill>
                  <a:schemeClr val="lt1"/>
                </a:solidFill>
              </a:rPr>
              <a:t>0</a:t>
            </a:r>
          </a:p>
        </p:txBody>
      </p:sp>
      <p:sp>
        <p:nvSpPr>
          <p:cNvPr id="1048809" name="Rectangle 28"/>
          <p:cNvSpPr/>
          <p:nvPr/>
        </p:nvSpPr>
        <p:spPr>
          <a:xfrm rot="0">
            <a:off x="5029200" y="1600200"/>
            <a:ext cx="1676400" cy="901700"/>
          </a:xfrm>
          <a:prstGeom prst="rect"/>
          <a:noFill/>
          <a:ln w="9525" cap="flat" cmpd="sng">
            <a:solidFill>
              <a:srgbClr val="008000">
                <a:alpha val="100000"/>
              </a:srgbClr>
            </a:solidFill>
            <a:prstDash val="solid"/>
            <a:round/>
          </a:ln>
        </p:spPr>
        <p:txBody>
          <a:bodyPr anchor="t" bIns="44450" lIns="90488" rIns="90488" tIns="4445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>
              <a:lnSpc>
                <a:spcPct val="110000"/>
              </a:lnSpc>
              <a:spcBef>
                <a:spcPct val="50000"/>
              </a:spcBef>
            </a:pPr>
            <a:r>
              <a:rPr altLang="en-US" b="1" lang="en-US">
                <a:solidFill>
                  <a:srgbClr val="008000"/>
                </a:solidFill>
              </a:rPr>
              <a:t>H</a:t>
            </a:r>
            <a:r>
              <a:rPr altLang="en-US" baseline="-25000" b="1" lang="en-US">
                <a:solidFill>
                  <a:srgbClr val="008000"/>
                </a:solidFill>
              </a:rPr>
              <a:t>0</a:t>
            </a:r>
            <a:r>
              <a:rPr altLang="en-US" b="1" lang="el-GR">
                <a:solidFill>
                  <a:srgbClr val="008000"/>
                </a:solidFill>
              </a:rPr>
              <a:t>: μ</a:t>
            </a:r>
            <a:r>
              <a:rPr altLang="en-US" b="1" lang="en-US">
                <a:solidFill>
                  <a:srgbClr val="008000"/>
                </a:solidFill>
              </a:rPr>
              <a:t> = 30    H</a:t>
            </a:r>
            <a:r>
              <a:rPr altLang="en-US" baseline="-25000" b="1" lang="en-US">
                <a:solidFill>
                  <a:srgbClr val="008000"/>
                </a:solidFill>
              </a:rPr>
              <a:t>1</a:t>
            </a:r>
            <a:r>
              <a:rPr altLang="en-US" b="1" lang="el-GR">
                <a:solidFill>
                  <a:srgbClr val="008000"/>
                </a:solidFill>
              </a:rPr>
              <a:t>: μ</a:t>
            </a:r>
            <a:r>
              <a:rPr altLang="en-US" b="1" lang="en-US">
                <a:solidFill>
                  <a:srgbClr val="008000"/>
                </a:solidFill>
              </a:rPr>
              <a:t> </a:t>
            </a:r>
            <a:r>
              <a:rPr altLang="en-US" b="1" lang="en-US">
                <a:solidFill>
                  <a:srgbClr val="008000"/>
                </a:solidFill>
                <a:latin typeface="Symbol" pitchFamily="18" charset="2"/>
              </a:rPr>
              <a:t>¹</a:t>
            </a:r>
            <a:r>
              <a:rPr altLang="en-US" b="1" lang="en-US">
                <a:solidFill>
                  <a:srgbClr val="008000"/>
                </a:solidFill>
              </a:rPr>
              <a:t> 30</a:t>
            </a:r>
          </a:p>
        </p:txBody>
      </p:sp>
      <p:sp>
        <p:nvSpPr>
          <p:cNvPr id="1048810" name="Text Box 29"/>
          <p:cNvSpPr txBox="1"/>
          <p:nvPr/>
        </p:nvSpPr>
        <p:spPr>
          <a:xfrm rot="0">
            <a:off x="7010400" y="4784725"/>
            <a:ext cx="7620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eaLnBrk="1" hangingPunct="1" lvl="0">
              <a:spcBef>
                <a:spcPct val="50000"/>
              </a:spcBef>
            </a:pPr>
            <a:r>
              <a:rPr altLang="en-US" sz="2000" lang="en-US">
                <a:solidFill>
                  <a:schemeClr val="lt1"/>
                </a:solidFill>
              </a:rPr>
              <a:t>+Z</a:t>
            </a:r>
            <a:r>
              <a:rPr altLang="en-US" baseline="-25000" sz="2000" lang="el-GR">
                <a:solidFill>
                  <a:schemeClr val="lt1"/>
                </a:solidFill>
              </a:rPr>
              <a:t>α</a:t>
            </a:r>
            <a:r>
              <a:rPr altLang="en-US" baseline="-25000" sz="2000" lang="en-US">
                <a:solidFill>
                  <a:schemeClr val="lt1"/>
                </a:solidFill>
              </a:rPr>
              <a:t>/2</a:t>
            </a:r>
          </a:p>
        </p:txBody>
      </p:sp>
      <p:sp>
        <p:nvSpPr>
          <p:cNvPr id="1048811" name="Line 32"/>
          <p:cNvSpPr/>
          <p:nvPr/>
        </p:nvSpPr>
        <p:spPr>
          <a:xfrm rot="0">
            <a:off x="7391400" y="4038600"/>
            <a:ext cx="0" cy="609600"/>
          </a:xfrm>
          <a:prstGeom prst="line"/>
          <a:noFill/>
          <a:ln w="19050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</p:sp>
      <p:sp>
        <p:nvSpPr>
          <p:cNvPr id="1048812" name="Line 33"/>
          <p:cNvSpPr/>
          <p:nvPr/>
        </p:nvSpPr>
        <p:spPr>
          <a:xfrm rot="0">
            <a:off x="7391400" y="4495800"/>
            <a:ext cx="1143000" cy="0"/>
          </a:xfrm>
          <a:prstGeom prst="line"/>
          <a:noFill/>
          <a:ln w="19050" cap="flat" cmpd="sng">
            <a:solidFill>
              <a:schemeClr val="lt1">
                <a:alpha val="10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048813" name="Line 34"/>
          <p:cNvSpPr/>
          <p:nvPr/>
        </p:nvSpPr>
        <p:spPr>
          <a:xfrm rot="0" flipH="1">
            <a:off x="7543800" y="3505200"/>
            <a:ext cx="304800" cy="457200"/>
          </a:xfrm>
          <a:prstGeom prst="line"/>
          <a:noFill/>
          <a:ln w="12700" cap="flat" cmpd="sng">
            <a:solidFill>
              <a:schemeClr val="lt1">
                <a:alpha val="100000"/>
              </a:schemeClr>
            </a:solidFill>
            <a:prstDash val="solid"/>
            <a:round/>
            <a:tailEnd type="stealth" w="med" len="med"/>
          </a:ln>
        </p:spPr>
      </p:sp>
      <p:sp>
        <p:nvSpPr>
          <p:cNvPr id="1048814" name="Rectangle 43"/>
          <p:cNvSpPr/>
          <p:nvPr/>
        </p:nvSpPr>
        <p:spPr>
          <a:xfrm rot="0" flipH="1">
            <a:off x="7772400" y="3048000"/>
            <a:ext cx="762000" cy="515937"/>
          </a:xfrm>
          <a:prstGeom prst="rect"/>
          <a:noFill/>
          <a:ln>
            <a:noFill/>
          </a:ln>
        </p:spPr>
        <p:txBody>
          <a:bodyPr anchor="t" bIns="44450" lIns="90488" rIns="90488" tIns="4445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altLang="en-US" b="1" sz="2800" lang="en-US">
                <a:solidFill>
                  <a:schemeClr val="lt1"/>
                </a:solidFill>
                <a:sym typeface="Symbol" pitchFamily="18" charset="2"/>
              </a:rPr>
              <a:t></a:t>
            </a:r>
            <a:r>
              <a:rPr altLang="en-US" sz="2800" lang="en-US">
                <a:solidFill>
                  <a:schemeClr val="lt1"/>
                </a:solidFill>
              </a:rPr>
              <a:t>/2</a:t>
            </a:r>
          </a:p>
        </p:txBody>
      </p:sp>
      <p:sp>
        <p:nvSpPr>
          <p:cNvPr id="1048815" name="Rectangle 44"/>
          <p:cNvSpPr/>
          <p:nvPr/>
        </p:nvSpPr>
        <p:spPr>
          <a:xfrm rot="0">
            <a:off x="3581400" y="5410200"/>
            <a:ext cx="1447800" cy="1143000"/>
          </a:xfrm>
          <a:prstGeom prst="rect"/>
          <a:noFill/>
          <a:ln>
            <a:noFill/>
          </a:ln>
        </p:spPr>
        <p:txBody>
          <a:bodyPr anchor="t" bIns="42672" lIns="85342" rIns="85342" tIns="42672" vert="horz"/>
          <a:lstStyle>
            <a:lvl1pPr algn="l" eaLnBrk="0" fontAlgn="base" hangingPunct="0" indent="-320675" latinLnBrk="0" marL="32067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A402"/>
              </a:buClr>
              <a:buSzPct val="60000"/>
              <a:buFont typeface="Wingdings" pitchFamily="2" charset="2"/>
              <a:buChar char="n"/>
              <a:defRPr baseline="0" b="0" sz="28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-268287" latinLnBrk="0" marL="6937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5000"/>
              <a:buFont typeface="Wingdings" pitchFamily="2" charset="2"/>
              <a:buChar char="n"/>
              <a:defRPr baseline="0" b="0" sz="24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-215900" latinLnBrk="0" marL="10683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-212725" latinLnBrk="0" marL="14938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-212725" latinLnBrk="0" marL="19192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indent="-320675" lvl="0" marL="320675">
              <a:buClr>
                <a:schemeClr val="folHlink"/>
              </a:buClr>
              <a:buNone/>
            </a:pPr>
            <a:r>
              <a:rPr altLang="en-US" sz="2300" lang="en-US">
                <a:solidFill>
                  <a:schemeClr val="folHlink"/>
                </a:solidFill>
              </a:rPr>
              <a:t>	</a:t>
            </a:r>
            <a:r>
              <a:rPr altLang="en-US" sz="2300" lang="en-US">
                <a:solidFill>
                  <a:srgbClr val="C1BAF8"/>
                </a:solidFill>
              </a:rPr>
              <a:t>Lower critical value</a:t>
            </a:r>
          </a:p>
        </p:txBody>
      </p:sp>
      <p:sp>
        <p:nvSpPr>
          <p:cNvPr id="1048816" name="Rectangle 45"/>
          <p:cNvSpPr/>
          <p:nvPr/>
        </p:nvSpPr>
        <p:spPr>
          <a:xfrm rot="0">
            <a:off x="6629400" y="5426075"/>
            <a:ext cx="1524000" cy="1143000"/>
          </a:xfrm>
          <a:prstGeom prst="rect"/>
          <a:noFill/>
          <a:ln>
            <a:noFill/>
          </a:ln>
        </p:spPr>
        <p:txBody>
          <a:bodyPr anchor="t" bIns="42672" lIns="85342" rIns="85342" tIns="42672" vert="horz"/>
          <a:lstStyle>
            <a:lvl1pPr algn="l" eaLnBrk="0" fontAlgn="base" hangingPunct="0" indent="-320675" latinLnBrk="0" marL="32067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A402"/>
              </a:buClr>
              <a:buSzPct val="60000"/>
              <a:buFont typeface="Wingdings" pitchFamily="2" charset="2"/>
              <a:buChar char="n"/>
              <a:defRPr baseline="0" b="0" sz="28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-268287" latinLnBrk="0" marL="6937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5000"/>
              <a:buFont typeface="Wingdings" pitchFamily="2" charset="2"/>
              <a:buChar char="n"/>
              <a:defRPr baseline="0" b="0" sz="24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-215900" latinLnBrk="0" marL="10683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-212725" latinLnBrk="0" marL="14938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-212725" latinLnBrk="0" marL="19192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indent="-320675" lvl="0" marL="320675">
              <a:buClr>
                <a:schemeClr val="folHlink"/>
              </a:buClr>
              <a:buNone/>
            </a:pPr>
            <a:r>
              <a:rPr altLang="en-US" sz="2300" lang="en-US">
                <a:solidFill>
                  <a:schemeClr val="folHlink"/>
                </a:solidFill>
              </a:rPr>
              <a:t>	</a:t>
            </a:r>
            <a:r>
              <a:rPr altLang="en-US" sz="2300" lang="en-US">
                <a:solidFill>
                  <a:srgbClr val="C1BAF8"/>
                </a:solidFill>
              </a:rPr>
              <a:t>Upper critical value</a:t>
            </a:r>
          </a:p>
        </p:txBody>
      </p:sp>
      <p:sp>
        <p:nvSpPr>
          <p:cNvPr id="1048817" name="Text Box 46"/>
          <p:cNvSpPr txBox="1"/>
          <p:nvPr/>
        </p:nvSpPr>
        <p:spPr>
          <a:xfrm rot="0">
            <a:off x="5715000" y="4052887"/>
            <a:ext cx="45720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eaLnBrk="1" hangingPunct="1" lvl="0">
              <a:spcBef>
                <a:spcPct val="50000"/>
              </a:spcBef>
            </a:pPr>
            <a:r>
              <a:rPr altLang="en-US" sz="1800" lang="en-US">
                <a:solidFill>
                  <a:schemeClr val="lt1"/>
                </a:solidFill>
              </a:rPr>
              <a:t>30</a:t>
            </a:r>
          </a:p>
        </p:txBody>
      </p:sp>
      <p:sp>
        <p:nvSpPr>
          <p:cNvPr id="1048818" name="Text Box 47"/>
          <p:cNvSpPr txBox="1"/>
          <p:nvPr/>
        </p:nvSpPr>
        <p:spPr>
          <a:xfrm rot="0">
            <a:off x="8382000" y="4662487"/>
            <a:ext cx="4572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eaLnBrk="1" hangingPunct="1" lvl="0">
              <a:spcBef>
                <a:spcPct val="50000"/>
              </a:spcBef>
            </a:pPr>
            <a:r>
              <a:rPr altLang="en-US" lang="en-US">
                <a:solidFill>
                  <a:schemeClr val="lt1"/>
                </a:solidFill>
              </a:rPr>
              <a:t>Z</a:t>
            </a:r>
          </a:p>
        </p:txBody>
      </p:sp>
      <p:sp>
        <p:nvSpPr>
          <p:cNvPr id="1048819" name="Text Box 48"/>
          <p:cNvSpPr txBox="1"/>
          <p:nvPr/>
        </p:nvSpPr>
        <p:spPr>
          <a:xfrm rot="0">
            <a:off x="8382000" y="3886200"/>
            <a:ext cx="4572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eaLnBrk="1" hangingPunct="1" lvl="0">
              <a:spcBef>
                <a:spcPct val="50000"/>
              </a:spcBef>
            </a:pPr>
            <a:r>
              <a:rPr altLang="en-US" lang="en-US">
                <a:solidFill>
                  <a:schemeClr val="lt1"/>
                </a:solidFill>
              </a:rPr>
              <a:t>X</a:t>
            </a:r>
          </a:p>
        </p:txBody>
      </p:sp>
      <p:sp>
        <p:nvSpPr>
          <p:cNvPr id="1048820" name="Line 49"/>
          <p:cNvSpPr/>
          <p:nvPr/>
        </p:nvSpPr>
        <p:spPr>
          <a:xfrm rot="0">
            <a:off x="8534400" y="3962400"/>
            <a:ext cx="152400" cy="0"/>
          </a:xfrm>
          <a:prstGeom prst="line"/>
          <a:noFill/>
          <a:ln w="19050" cap="flat" cmpd="sng">
            <a:solidFill>
              <a:schemeClr val="lt1">
                <a:alpha val="100000"/>
              </a:schemeClr>
            </a:solidFill>
            <a:prstDash val="solid"/>
            <a:miter/>
          </a:ln>
        </p:spPr>
      </p:sp>
      <p:sp>
        <p:nvSpPr>
          <p:cNvPr id="1048821" name="Line 50"/>
          <p:cNvSpPr/>
          <p:nvPr/>
        </p:nvSpPr>
        <p:spPr>
          <a:xfrm rot="0" flipV="1">
            <a:off x="4343400" y="5181600"/>
            <a:ext cx="0" cy="304800"/>
          </a:xfrm>
          <a:prstGeom prst="line"/>
          <a:noFill/>
          <a:ln w="28575" cap="flat" cmpd="sng">
            <a:solidFill>
              <a:schemeClr val="lt1">
                <a:alpha val="100000"/>
              </a:schemeClr>
            </a:solidFill>
            <a:prstDash val="solid"/>
            <a:miter/>
            <a:tailEnd type="triangle" w="med" len="med"/>
          </a:ln>
        </p:spPr>
      </p:sp>
      <p:sp>
        <p:nvSpPr>
          <p:cNvPr id="1048822" name="Line 51"/>
          <p:cNvSpPr/>
          <p:nvPr/>
        </p:nvSpPr>
        <p:spPr>
          <a:xfrm rot="0" flipV="1">
            <a:off x="7391400" y="5181600"/>
            <a:ext cx="0" cy="304800"/>
          </a:xfrm>
          <a:prstGeom prst="line"/>
          <a:noFill/>
          <a:ln w="28575" cap="flat" cmpd="sng">
            <a:solidFill>
              <a:schemeClr val="lt1">
                <a:alpha val="100000"/>
              </a:schemeClr>
            </a:solidFill>
            <a:prstDash val="solid"/>
            <a:miter/>
            <a:tailEnd type="triangle" w="med" len="med"/>
          </a:ln>
        </p:spPr>
      </p:sp>
      <p:sp>
        <p:nvSpPr>
          <p:cNvPr id="1048823" name="Rectangle 36"/>
          <p:cNvSpPr/>
          <p:nvPr/>
        </p:nvSpPr>
        <p:spPr>
          <a:xfrm rot="0">
            <a:off x="7772400" y="1143000"/>
            <a:ext cx="1433512" cy="523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r>
              <a:rPr altLang="en-US" sz="2800" lang="en-US">
                <a:solidFill>
                  <a:schemeClr val="lt1"/>
                </a:solidFill>
              </a:rPr>
              <a:t>DCOV</a:t>
            </a:r>
            <a:r>
              <a:rPr altLang="en-US" sz="2800" lang="en-US" u="sng">
                <a:solidFill>
                  <a:srgbClr val="FF0000"/>
                </a:solidFill>
              </a:rPr>
              <a:t>A</a:t>
            </a:r>
          </a:p>
        </p:txBody>
      </p:sp>
    </p:spTree>
  </p:cSld>
  <p:clrMapOvr>
    <a:masterClrMapping/>
  </p:clrMapOvr>
  <p:timing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24" name="Rectangle 2"/>
          <p:cNvSpPr/>
          <p:nvPr>
            <p:ph type="title" sz="full" idx="0"/>
          </p:nvPr>
        </p:nvSpPr>
        <p:spPr>
          <a:xfrm rot="0">
            <a:off x="609600" y="228600"/>
            <a:ext cx="7924800" cy="990600"/>
          </a:xfrm>
          <a:prstGeom prst="rect"/>
          <a:noFill/>
          <a:ln>
            <a:noFill/>
          </a:ln>
        </p:spPr>
        <p:txBody>
          <a:bodyPr anchor="b" bIns="42672" lIns="85342" rIns="85342" tIns="42672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600" i="0" u="none">
                <a:solidFill>
                  <a:srgbClr val="FEA402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pPr eaLnBrk="1" hangingPunct="1" lvl="0">
              <a:lnSpc>
                <a:spcPct val="80000"/>
              </a:lnSpc>
            </a:pPr>
            <a:r>
              <a:rPr altLang="en-US" lang="en-US"/>
              <a:t>6 Steps in </a:t>
            </a:r>
            <a:br>
              <a:rPr altLang="en-US" lang="en-US"/>
            </a:br>
            <a:r>
              <a:rPr altLang="en-US" lang="en-US"/>
              <a:t>Hypothesis Testing</a:t>
            </a:r>
          </a:p>
        </p:txBody>
      </p:sp>
      <p:sp>
        <p:nvSpPr>
          <p:cNvPr id="1048825" name="Rectangle 3"/>
          <p:cNvSpPr/>
          <p:nvPr>
            <p:ph sz="full" idx="1"/>
          </p:nvPr>
        </p:nvSpPr>
        <p:spPr>
          <a:xfrm rot="0">
            <a:off x="609600" y="1570037"/>
            <a:ext cx="8077200" cy="4532312"/>
          </a:xfrm>
          <a:prstGeom prst="rect"/>
          <a:noFill/>
          <a:ln>
            <a:noFill/>
          </a:ln>
        </p:spPr>
        <p:txBody>
          <a:bodyPr anchor="t" bIns="42672" lIns="85342" rIns="85342" tIns="42672" vert="horz"/>
          <a:lstStyle>
            <a:lvl1pPr algn="l" eaLnBrk="0" fontAlgn="base" hangingPunct="0" indent="-320675" latinLnBrk="0" marL="32067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A402"/>
              </a:buClr>
              <a:buSzPct val="60000"/>
              <a:buFont typeface="Wingdings" pitchFamily="2" charset="2"/>
              <a:buChar char="n"/>
              <a:defRPr baseline="0" b="0" sz="28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-268287" latinLnBrk="0" marL="6937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5000"/>
              <a:buFont typeface="Wingdings" pitchFamily="2" charset="2"/>
              <a:buChar char="n"/>
              <a:defRPr baseline="0" b="0" sz="24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-215900" latinLnBrk="0" marL="10683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-212725" latinLnBrk="0" marL="14938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-212725" latinLnBrk="0" marL="19192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indent="-533400" lvl="0" marL="533400">
              <a:spcBef>
                <a:spcPct val="30000"/>
              </a:spcBef>
              <a:buSzPct val="84000"/>
              <a:buFont typeface="Wingdings" pitchFamily="2" charset="2"/>
              <a:buAutoNum type="arabicPeriod" startAt="1"/>
            </a:pPr>
            <a:r>
              <a:rPr altLang="en-US" lang="en-US"/>
              <a:t>State the null hypothesis, H</a:t>
            </a:r>
            <a:r>
              <a:rPr altLang="en-US" baseline="-25000" lang="en-US"/>
              <a:t>0</a:t>
            </a:r>
            <a:r>
              <a:rPr altLang="en-US" lang="en-US"/>
              <a:t> and the alternative hypothesis, H</a:t>
            </a:r>
            <a:r>
              <a:rPr altLang="en-US" baseline="-25000" lang="en-US"/>
              <a:t>1</a:t>
            </a:r>
          </a:p>
          <a:p>
            <a:pPr eaLnBrk="1" hangingPunct="1" indent="-533400" lvl="0" marL="533400">
              <a:spcBef>
                <a:spcPct val="30000"/>
              </a:spcBef>
              <a:buSzPct val="84000"/>
              <a:buFont typeface="Wingdings" pitchFamily="2" charset="2"/>
              <a:buAutoNum type="arabicPeriod" startAt="1"/>
            </a:pPr>
            <a:r>
              <a:rPr altLang="en-US" lang="en-US"/>
              <a:t>Choose the level of significance, </a:t>
            </a:r>
            <a:r>
              <a:rPr altLang="en-US" lang="el-GR">
                <a:sym typeface="Symbol" pitchFamily="18" charset="2"/>
              </a:rPr>
              <a:t></a:t>
            </a:r>
            <a:r>
              <a:rPr altLang="en-US" lang="en-US"/>
              <a:t>, and the sample size, n. </a:t>
            </a:r>
          </a:p>
          <a:p>
            <a:pPr eaLnBrk="1" hangingPunct="1" indent="-533400" lvl="0" marL="533400">
              <a:spcBef>
                <a:spcPct val="30000"/>
              </a:spcBef>
              <a:buSzPct val="84000"/>
              <a:buFont typeface="Wingdings" pitchFamily="2" charset="2"/>
              <a:buAutoNum type="arabicPeriod" startAt="1"/>
            </a:pPr>
            <a:r>
              <a:rPr altLang="en-US" lang="en-US"/>
              <a:t>Determine the appropriate test statistic and sampling distribution</a:t>
            </a:r>
          </a:p>
          <a:p>
            <a:pPr eaLnBrk="1" hangingPunct="1" indent="-533400" lvl="0" marL="533400">
              <a:spcBef>
                <a:spcPct val="30000"/>
              </a:spcBef>
              <a:buSzPct val="84000"/>
              <a:buFont typeface="Wingdings" pitchFamily="2" charset="2"/>
              <a:buAutoNum type="arabicPeriod" startAt="1"/>
            </a:pPr>
            <a:r>
              <a:rPr altLang="en-US" lang="en-US"/>
              <a:t>Determine the critical values that divide the rejection and nonrejection regions</a:t>
            </a:r>
          </a:p>
        </p:txBody>
      </p:sp>
      <p:sp>
        <p:nvSpPr>
          <p:cNvPr id="1048826" name="Rectangle 6"/>
          <p:cNvSpPr/>
          <p:nvPr/>
        </p:nvSpPr>
        <p:spPr>
          <a:xfrm rot="0">
            <a:off x="7772400" y="990600"/>
            <a:ext cx="1433512" cy="523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r>
              <a:rPr altLang="en-US" sz="2800" lang="en-US">
                <a:solidFill>
                  <a:schemeClr val="lt1"/>
                </a:solidFill>
              </a:rPr>
              <a:t>DCOV</a:t>
            </a:r>
            <a:r>
              <a:rPr altLang="en-US" sz="2800" lang="en-US" u="sng">
                <a:solidFill>
                  <a:srgbClr val="FF0000"/>
                </a:solidFill>
              </a:rPr>
              <a:t>A</a:t>
            </a:r>
          </a:p>
        </p:txBody>
      </p:sp>
    </p:spTree>
  </p:cSld>
  <p:clrMapOvr>
    <a:masterClrMapping/>
  </p:clrMapOvr>
  <p:timing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27" name="Rectangle 2"/>
          <p:cNvSpPr/>
          <p:nvPr>
            <p:ph type="title" sz="full" idx="0"/>
          </p:nvPr>
        </p:nvSpPr>
        <p:spPr>
          <a:xfrm rot="0">
            <a:off x="609600" y="228600"/>
            <a:ext cx="7924800" cy="990600"/>
          </a:xfrm>
          <a:prstGeom prst="rect"/>
          <a:noFill/>
          <a:ln>
            <a:noFill/>
          </a:ln>
        </p:spPr>
        <p:txBody>
          <a:bodyPr anchor="b" bIns="42672" lIns="85342" rIns="85342" tIns="42672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600" i="0" u="none">
                <a:solidFill>
                  <a:srgbClr val="FEA402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pPr eaLnBrk="1" hangingPunct="1" lvl="0">
              <a:lnSpc>
                <a:spcPct val="80000"/>
              </a:lnSpc>
            </a:pPr>
            <a:r>
              <a:rPr altLang="en-US" lang="en-US"/>
              <a:t>6 Steps in </a:t>
            </a:r>
            <a:br>
              <a:rPr altLang="en-US" lang="en-US"/>
            </a:br>
            <a:r>
              <a:rPr altLang="en-US" lang="en-US"/>
              <a:t>Hypothesis Testing</a:t>
            </a:r>
          </a:p>
        </p:txBody>
      </p:sp>
      <p:sp>
        <p:nvSpPr>
          <p:cNvPr id="1048828" name="Rectangle 3"/>
          <p:cNvSpPr/>
          <p:nvPr>
            <p:ph sz="full" idx="1"/>
          </p:nvPr>
        </p:nvSpPr>
        <p:spPr>
          <a:xfrm rot="0">
            <a:off x="609600" y="1828800"/>
            <a:ext cx="8077200" cy="4532312"/>
          </a:xfrm>
          <a:prstGeom prst="rect"/>
          <a:noFill/>
          <a:ln>
            <a:noFill/>
          </a:ln>
        </p:spPr>
        <p:txBody>
          <a:bodyPr anchor="t" bIns="42672" lIns="85342" rIns="85342" tIns="42672" vert="horz"/>
          <a:lstStyle>
            <a:lvl1pPr algn="l" eaLnBrk="0" fontAlgn="base" hangingPunct="0" indent="-320675" latinLnBrk="0" marL="32067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A402"/>
              </a:buClr>
              <a:buSzPct val="60000"/>
              <a:buFont typeface="Wingdings" pitchFamily="2" charset="2"/>
              <a:buChar char="n"/>
              <a:defRPr baseline="0" b="0" sz="28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-268287" latinLnBrk="0" marL="6937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5000"/>
              <a:buFont typeface="Wingdings" pitchFamily="2" charset="2"/>
              <a:buChar char="n"/>
              <a:defRPr baseline="0" b="0" sz="24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-215900" latinLnBrk="0" marL="10683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-212725" latinLnBrk="0" marL="14938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-212725" latinLnBrk="0" marL="19192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indent="-533400" lvl="0" marL="533400">
              <a:spcBef>
                <a:spcPct val="30000"/>
              </a:spcBef>
              <a:buSzPct val="84000"/>
              <a:buFont typeface="Wingdings" pitchFamily="2" charset="2"/>
              <a:buAutoNum type="arabicPeriod" startAt="5"/>
            </a:pPr>
            <a:r>
              <a:rPr altLang="en-US" lang="en-US"/>
              <a:t>Collect data and compute the value of the test statistic</a:t>
            </a:r>
          </a:p>
          <a:p>
            <a:pPr eaLnBrk="1" hangingPunct="1" indent="-533400" lvl="0" marL="533400">
              <a:spcBef>
                <a:spcPct val="30000"/>
              </a:spcBef>
              <a:buSzPct val="84000"/>
              <a:buFont typeface="Wingdings" pitchFamily="2" charset="2"/>
              <a:buAutoNum type="arabicPeriod" startAt="5"/>
            </a:pPr>
            <a:r>
              <a:rPr altLang="en-US" lang="en-US"/>
              <a:t>Make the statistical decision and state the managerial conclusion.  If the test statistic falls into the nonrejection region, do not reject the null hypothesis H</a:t>
            </a:r>
            <a:r>
              <a:rPr altLang="en-US" baseline="-25000" lang="en-US"/>
              <a:t>0</a:t>
            </a:r>
            <a:r>
              <a:rPr altLang="en-US" lang="en-US"/>
              <a:t>. If the test statistic falls into the rejection region, reject the null hypothesis.  Express the managerial conclusion in the context of the problem</a:t>
            </a:r>
          </a:p>
        </p:txBody>
      </p:sp>
      <p:sp>
        <p:nvSpPr>
          <p:cNvPr id="1048829" name="Rectangle 7"/>
          <p:cNvSpPr/>
          <p:nvPr/>
        </p:nvSpPr>
        <p:spPr>
          <a:xfrm rot="0">
            <a:off x="7608887" y="1081087"/>
            <a:ext cx="1433512" cy="523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r>
              <a:rPr altLang="en-US" sz="2800" lang="en-US">
                <a:solidFill>
                  <a:schemeClr val="lt1"/>
                </a:solidFill>
              </a:rPr>
              <a:t>DCOV</a:t>
            </a:r>
            <a:r>
              <a:rPr altLang="en-US" sz="2800" lang="en-US" u="sng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048830" name="Text Box 5"/>
          <p:cNvSpPr txBox="1"/>
          <p:nvPr/>
        </p:nvSpPr>
        <p:spPr>
          <a:xfrm rot="0">
            <a:off x="7402512" y="760412"/>
            <a:ext cx="1579562" cy="4000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r>
              <a:rPr altLang="en-US" b="1" sz="2000" i="1" lang="en-US">
                <a:solidFill>
                  <a:srgbClr val="FEA402"/>
                </a:solidFill>
              </a:rPr>
              <a:t>(continued)</a:t>
            </a:r>
          </a:p>
        </p:txBody>
      </p:sp>
    </p:spTree>
  </p:cSld>
  <p:clrMapOvr>
    <a:masterClrMapping/>
  </p:clrMapOvr>
  <p:timing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31" name="Rectangle 2"/>
          <p:cNvSpPr/>
          <p:nvPr>
            <p:ph type="title" sz="full" idx="0"/>
          </p:nvPr>
        </p:nvSpPr>
        <p:spPr>
          <a:xfrm rot="0">
            <a:off x="609600" y="228600"/>
            <a:ext cx="7924800" cy="990600"/>
          </a:xfrm>
          <a:prstGeom prst="rect"/>
          <a:noFill/>
          <a:ln>
            <a:noFill/>
          </a:ln>
        </p:spPr>
        <p:txBody>
          <a:bodyPr anchor="b" bIns="42672" lIns="85342" rIns="85342" tIns="42672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600" i="0" u="none">
                <a:solidFill>
                  <a:srgbClr val="FEA402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pPr eaLnBrk="1" hangingPunct="1" lvl="0"/>
            <a:r>
              <a:rPr altLang="en-US" lang="en-US"/>
              <a:t>Hypothesis Testing Example</a:t>
            </a:r>
          </a:p>
        </p:txBody>
      </p:sp>
      <p:sp>
        <p:nvSpPr>
          <p:cNvPr id="1048832" name="Rectangle 3"/>
          <p:cNvSpPr/>
          <p:nvPr/>
        </p:nvSpPr>
        <p:spPr>
          <a:xfrm rot="0">
            <a:off x="838200" y="1600200"/>
            <a:ext cx="7543800" cy="1295400"/>
          </a:xfrm>
          <a:prstGeom prst="rect"/>
          <a:solidFill>
            <a:srgbClr val="FDE0BD"/>
          </a:solidFill>
          <a:ln w="1905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eaLnBrk="1" hangingPunct="1" lvl="0"/>
            <a:endParaRPr altLang="en-US" lang="en-US"/>
          </a:p>
        </p:txBody>
      </p:sp>
      <p:sp>
        <p:nvSpPr>
          <p:cNvPr id="1048833" name="Rectangle 4"/>
          <p:cNvSpPr/>
          <p:nvPr/>
        </p:nvSpPr>
        <p:spPr>
          <a:xfrm rot="0">
            <a:off x="990600" y="1524000"/>
            <a:ext cx="7315200" cy="950912"/>
          </a:xfrm>
          <a:prstGeom prst="rect"/>
          <a:noFill/>
          <a:ln>
            <a:noFill/>
          </a:ln>
        </p:spPr>
        <p:txBody>
          <a:bodyPr anchor="t" bIns="44450" lIns="90488" rIns="90488" tIns="4445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lvl="0">
              <a:spcBef>
                <a:spcPct val="50000"/>
              </a:spcBef>
            </a:pPr>
            <a:r>
              <a:rPr altLang="en-US" b="1" sz="2800" lang="en-US">
                <a:solidFill>
                  <a:schemeClr val="dk2"/>
                </a:solidFill>
              </a:rPr>
              <a:t>Test the claim that the true mean diameter of a manufactured bolt is 30mm.</a:t>
            </a:r>
          </a:p>
        </p:txBody>
      </p:sp>
      <p:sp>
        <p:nvSpPr>
          <p:cNvPr id="1048834" name="Text Box 5"/>
          <p:cNvSpPr txBox="1"/>
          <p:nvPr/>
        </p:nvSpPr>
        <p:spPr>
          <a:xfrm rot="0">
            <a:off x="2971800" y="2355850"/>
            <a:ext cx="3049587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r>
              <a:rPr altLang="en-US" b="1" sz="2800" lang="en-US">
                <a:solidFill>
                  <a:schemeClr val="dk2"/>
                </a:solidFill>
              </a:rPr>
              <a:t>(Assume </a:t>
            </a:r>
            <a:r>
              <a:rPr altLang="en-US" b="1" sz="2800" lang="el-GR">
                <a:solidFill>
                  <a:schemeClr val="dk2"/>
                </a:solidFill>
                <a:sym typeface="Arial" pitchFamily="34" charset="0"/>
              </a:rPr>
              <a:t>σ</a:t>
            </a:r>
            <a:r>
              <a:rPr altLang="en-US" b="1" sz="2800" lang="en-US">
                <a:solidFill>
                  <a:schemeClr val="dk2"/>
                </a:solidFill>
                <a:sym typeface="Arial" pitchFamily="34" charset="0"/>
              </a:rPr>
              <a:t> = 0.8)</a:t>
            </a:r>
          </a:p>
        </p:txBody>
      </p:sp>
      <p:sp>
        <p:nvSpPr>
          <p:cNvPr id="1048835" name="Rectangle 6"/>
          <p:cNvSpPr/>
          <p:nvPr/>
        </p:nvSpPr>
        <p:spPr>
          <a:xfrm rot="0">
            <a:off x="609600" y="3124200"/>
            <a:ext cx="7543800" cy="3429000"/>
          </a:xfrm>
          <a:prstGeom prst="rect"/>
          <a:noFill/>
          <a:ln>
            <a:noFill/>
          </a:ln>
        </p:spPr>
        <p:txBody>
          <a:bodyPr anchor="t" bIns="42672" lIns="85342" rIns="85342" tIns="42672" vert="horz"/>
          <a:lstStyle>
            <a:lvl1pPr algn="l" eaLnBrk="0" fontAlgn="base" hangingPunct="0" indent="-320675" latinLnBrk="0" marL="32067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A402"/>
              </a:buClr>
              <a:buSzPct val="60000"/>
              <a:buFont typeface="Wingdings" pitchFamily="2" charset="2"/>
              <a:buChar char="n"/>
              <a:defRPr baseline="0" b="0" sz="28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-268287" latinLnBrk="0" marL="6937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5000"/>
              <a:buFont typeface="Wingdings" pitchFamily="2" charset="2"/>
              <a:buChar char="n"/>
              <a:defRPr baseline="0" b="0" sz="24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-215900" latinLnBrk="0" marL="10683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-212725" latinLnBrk="0" marL="14938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-212725" latinLnBrk="0" marL="19192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indent="-320675" lvl="0" marL="320675">
              <a:lnSpc>
                <a:spcPct val="80000"/>
              </a:lnSpc>
              <a:buClr>
                <a:schemeClr val="folHlink"/>
              </a:buClr>
              <a:buNone/>
            </a:pPr>
            <a:r>
              <a:rPr altLang="en-US" sz="2400" lang="en-US">
                <a:solidFill>
                  <a:schemeClr val="lt1"/>
                </a:solidFill>
              </a:rPr>
              <a:t>1.	  State the appropriate null and alternative</a:t>
            </a:r>
          </a:p>
          <a:p>
            <a:pPr eaLnBrk="1" hangingPunct="1" indent="-320675" lvl="0" marL="320675">
              <a:lnSpc>
                <a:spcPct val="80000"/>
              </a:lnSpc>
              <a:buClr>
                <a:schemeClr val="folHlink"/>
              </a:buClr>
              <a:buNone/>
            </a:pPr>
            <a:r>
              <a:rPr altLang="en-US" sz="2400" lang="en-US">
                <a:solidFill>
                  <a:schemeClr val="lt1"/>
                </a:solidFill>
              </a:rPr>
              <a:t>		  hypotheses</a:t>
            </a:r>
          </a:p>
          <a:p>
            <a:pPr eaLnBrk="1" hangingPunct="1" indent="-268287" lvl="1" marL="693737"/>
            <a:r>
              <a:rPr altLang="en-US" lang="en-US">
                <a:solidFill>
                  <a:srgbClr val="C1BAF8"/>
                </a:solidFill>
              </a:rPr>
              <a:t>H</a:t>
            </a:r>
            <a:r>
              <a:rPr altLang="en-US" baseline="-25000" lang="en-US">
                <a:solidFill>
                  <a:srgbClr val="C1BAF8"/>
                </a:solidFill>
              </a:rPr>
              <a:t>0</a:t>
            </a:r>
            <a:r>
              <a:rPr altLang="en-US" lang="en-US">
                <a:solidFill>
                  <a:srgbClr val="C1BAF8"/>
                </a:solidFill>
              </a:rPr>
              <a:t>: </a:t>
            </a:r>
            <a:r>
              <a:rPr altLang="en-US" lang="el-GR">
                <a:solidFill>
                  <a:srgbClr val="C1BAF8"/>
                </a:solidFill>
                <a:sym typeface="Symbol" pitchFamily="18" charset="2"/>
              </a:rPr>
              <a:t>μ</a:t>
            </a:r>
            <a:r>
              <a:rPr altLang="en-US" lang="en-US">
                <a:solidFill>
                  <a:srgbClr val="C1BAF8"/>
                </a:solidFill>
                <a:sym typeface="Symbol" pitchFamily="18" charset="2"/>
              </a:rPr>
              <a:t> = 30      H</a:t>
            </a:r>
            <a:r>
              <a:rPr altLang="en-US" baseline="-25000" lang="en-US">
                <a:solidFill>
                  <a:srgbClr val="C1BAF8"/>
                </a:solidFill>
                <a:sym typeface="Symbol" pitchFamily="18" charset="2"/>
              </a:rPr>
              <a:t>1</a:t>
            </a:r>
            <a:r>
              <a:rPr altLang="en-US" lang="el-GR">
                <a:solidFill>
                  <a:srgbClr val="C1BAF8"/>
                </a:solidFill>
                <a:sym typeface="Symbol" pitchFamily="18" charset="2"/>
              </a:rPr>
              <a:t>: μ</a:t>
            </a:r>
            <a:r>
              <a:rPr altLang="en-US" lang="en-US">
                <a:solidFill>
                  <a:srgbClr val="C1BAF8"/>
                </a:solidFill>
                <a:sym typeface="Symbol" pitchFamily="18" charset="2"/>
              </a:rPr>
              <a:t> ≠ 30    (This is a two-tail test)</a:t>
            </a:r>
          </a:p>
          <a:p>
            <a:pPr eaLnBrk="1" hangingPunct="1" indent="-320675" lvl="0" marL="320675">
              <a:buClr>
                <a:schemeClr val="folHlink"/>
              </a:buClr>
              <a:buNone/>
            </a:pPr>
            <a:r>
              <a:rPr altLang="en-US" sz="2400" lang="en-US">
                <a:solidFill>
                  <a:schemeClr val="lt1"/>
                </a:solidFill>
              </a:rPr>
              <a:t>2.   Specify the desired level of significance and the sample size</a:t>
            </a:r>
          </a:p>
          <a:p>
            <a:pPr eaLnBrk="1" hangingPunct="1" indent="-268287" lvl="1" marL="693737"/>
            <a:r>
              <a:rPr altLang="en-US" lang="en-US">
                <a:solidFill>
                  <a:srgbClr val="C1BAF8"/>
                </a:solidFill>
              </a:rPr>
              <a:t>Suppose that </a:t>
            </a:r>
            <a:r>
              <a:rPr altLang="en-US" lang="en-US">
                <a:solidFill>
                  <a:srgbClr val="C1BAF8"/>
                </a:solidFill>
                <a:sym typeface="Symbol" pitchFamily="18" charset="2"/>
              </a:rPr>
              <a:t></a:t>
            </a:r>
            <a:r>
              <a:rPr altLang="en-US" lang="en-US">
                <a:solidFill>
                  <a:srgbClr val="C1BAF8"/>
                </a:solidFill>
              </a:rPr>
              <a:t> = 0.05 and n = 100 are chosen for this test</a:t>
            </a:r>
          </a:p>
        </p:txBody>
      </p:sp>
      <p:sp>
        <p:nvSpPr>
          <p:cNvPr id="1048836" name="Rectangle 10"/>
          <p:cNvSpPr/>
          <p:nvPr/>
        </p:nvSpPr>
        <p:spPr>
          <a:xfrm rot="0">
            <a:off x="7772400" y="1143000"/>
            <a:ext cx="1433512" cy="523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r>
              <a:rPr altLang="en-US" sz="2800" lang="en-US">
                <a:solidFill>
                  <a:schemeClr val="lt1"/>
                </a:solidFill>
              </a:rPr>
              <a:t>DCOV</a:t>
            </a:r>
            <a:r>
              <a:rPr altLang="en-US" sz="2800" lang="en-US" u="sng">
                <a:solidFill>
                  <a:srgbClr val="FF0000"/>
                </a:solidFill>
              </a:rPr>
              <a:t>A</a:t>
            </a:r>
          </a:p>
        </p:txBody>
      </p:sp>
      <p:pic>
        <p:nvPicPr>
          <p:cNvPr id="2097163" name="Picture 3" descr="C:\Documents and Settings\schurpj\Local Settings\Temporary Internet Files\Content.IE5\LPEFQR5X\MPj04011440000[1].jp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8077200" y="5486400"/>
            <a:ext cx="792162" cy="9906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aphicFrame>
        <p:nvGraphicFramePr>
          <p:cNvPr id="4194309" name=""/>
          <p:cNvGraphicFramePr>
            <a:graphicFrameLocks/>
          </p:cNvGraphicFramePr>
          <p:nvPr/>
        </p:nvGraphicFramePr>
        <p:xfrm rot="0">
          <a:off x="990600" y="5257800"/>
          <a:ext cx="6096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" spid="" imgH="1143000" imgW="6096000" showAsIcon="0" progId="Equation.3">
                  <p:embed followColorScheme="full"/>
                  <p:pic>
                    <p:nvPicPr>
                      <p:cNvPr id="2097164" name="Object 4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990600" y="5257800"/>
                        <a:ext cx="6096000" cy="1143000"/>
                      </a:xfrm>
                      <a:prstGeom prst="rect"/>
                      <a:solidFill>
                        <a:srgbClr val="FDE0BD"/>
                      </a:solidFill>
                      <a:ln w="9525" cap="flat" cmpd="sng">
                        <a:solidFill>
                          <a:schemeClr val="dk1">
                            <a:alpha val="100000"/>
                          </a:schemeClr>
                        </a:solidFill>
                        <a:prstDash val="solid"/>
                        <a:round/>
                      </a:ln>
                    </p:spPr>
                  </p:pic>
                </p:oleObj>
              </mc:Choice>
              <mc:Fallback>
                <p:oleObj name="Equation" r:id="rId1" spid="" imgH="1143000" imgW="6096000" showAsIcon="0" progId="Equation.3">
                  <p:embed followColorScheme="full"/>
                  <p:pic>
                    <p:nvPicPr>
                      <p:cNvPr id="2097164" name="Object 4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990600" y="5257800"/>
                        <a:ext cx="6096000" cy="1143000"/>
                      </a:xfrm>
                      <a:prstGeom prst="rect"/>
                      <a:solidFill>
                        <a:srgbClr val="FDE0BD"/>
                      </a:solidFill>
                      <a:ln w="9525" cap="flat" cmpd="sng">
                        <a:solidFill>
                          <a:schemeClr val="dk1">
                            <a:alpha val="100000"/>
                          </a:schemeClr>
                        </a:solidFill>
                        <a:prstDash val="solid"/>
                        <a:rou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837" name="Rectangle 2"/>
          <p:cNvSpPr/>
          <p:nvPr>
            <p:ph type="title" sz="full" idx="0"/>
          </p:nvPr>
        </p:nvSpPr>
        <p:spPr>
          <a:xfrm rot="0">
            <a:off x="609600" y="228600"/>
            <a:ext cx="7924800" cy="990600"/>
          </a:xfrm>
          <a:prstGeom prst="rect"/>
          <a:noFill/>
          <a:ln>
            <a:noFill/>
          </a:ln>
        </p:spPr>
        <p:txBody>
          <a:bodyPr anchor="b" bIns="42672" lIns="85342" rIns="85342" tIns="42672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600" i="0" u="none">
                <a:solidFill>
                  <a:srgbClr val="FEA402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pPr eaLnBrk="1" hangingPunct="1" lvl="0"/>
            <a:r>
              <a:rPr altLang="en-US" lang="en-US"/>
              <a:t>Hypothesis Testing Example</a:t>
            </a:r>
          </a:p>
        </p:txBody>
      </p:sp>
      <p:sp>
        <p:nvSpPr>
          <p:cNvPr id="1048838" name="Rectangle 6"/>
          <p:cNvSpPr/>
          <p:nvPr/>
        </p:nvSpPr>
        <p:spPr>
          <a:xfrm rot="0">
            <a:off x="609600" y="1828800"/>
            <a:ext cx="7543800" cy="3429000"/>
          </a:xfrm>
          <a:prstGeom prst="rect"/>
          <a:noFill/>
          <a:ln>
            <a:noFill/>
          </a:ln>
        </p:spPr>
        <p:txBody>
          <a:bodyPr anchor="t" bIns="42672" lIns="85342" rIns="85342" tIns="42672" vert="horz"/>
          <a:lstStyle>
            <a:lvl1pPr algn="l" eaLnBrk="0" fontAlgn="base" hangingPunct="0" indent="-320675" latinLnBrk="0" marL="32067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A402"/>
              </a:buClr>
              <a:buSzPct val="60000"/>
              <a:buFont typeface="Wingdings" pitchFamily="2" charset="2"/>
              <a:buChar char="n"/>
              <a:defRPr baseline="0" b="0" sz="28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-268287" latinLnBrk="0" marL="6937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5000"/>
              <a:buFont typeface="Wingdings" pitchFamily="2" charset="2"/>
              <a:buChar char="n"/>
              <a:defRPr baseline="0" b="0" sz="24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-215900" latinLnBrk="0" marL="10683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-212725" latinLnBrk="0" marL="14938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-212725" latinLnBrk="0" marL="19192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indent="-320675" lvl="0" marL="320675">
              <a:lnSpc>
                <a:spcPct val="80000"/>
              </a:lnSpc>
              <a:buClr>
                <a:schemeClr val="folHlink"/>
              </a:buClr>
              <a:buNone/>
            </a:pPr>
            <a:r>
              <a:rPr altLang="en-US" sz="2400" lang="en-US">
                <a:solidFill>
                  <a:schemeClr val="lt1"/>
                </a:solidFill>
              </a:rPr>
              <a:t>3.	  Determine the appropriate technique</a:t>
            </a:r>
          </a:p>
          <a:p>
            <a:pPr eaLnBrk="1" hangingPunct="1" indent="-268287" lvl="1" marL="693737">
              <a:lnSpc>
                <a:spcPct val="80000"/>
              </a:lnSpc>
            </a:pPr>
            <a:r>
              <a:rPr altLang="en-US" lang="el-GR">
                <a:solidFill>
                  <a:srgbClr val="C1BAF8"/>
                </a:solidFill>
              </a:rPr>
              <a:t>σ</a:t>
            </a:r>
            <a:r>
              <a:rPr altLang="en-US" lang="en-US">
                <a:solidFill>
                  <a:srgbClr val="C1BAF8"/>
                </a:solidFill>
              </a:rPr>
              <a:t> is assumed known so this is a Z test</a:t>
            </a:r>
          </a:p>
          <a:p>
            <a:pPr eaLnBrk="1" hangingPunct="1" indent="-320675" lvl="0" marL="320675">
              <a:lnSpc>
                <a:spcPct val="80000"/>
              </a:lnSpc>
              <a:buClr>
                <a:schemeClr val="folHlink"/>
              </a:buClr>
              <a:buNone/>
            </a:pPr>
            <a:r>
              <a:rPr altLang="en-US" sz="2400" lang="en-US">
                <a:solidFill>
                  <a:schemeClr val="lt1"/>
                </a:solidFill>
              </a:rPr>
              <a:t>4.	  Determine the critical values</a:t>
            </a:r>
          </a:p>
          <a:p>
            <a:pPr eaLnBrk="1" hangingPunct="1" indent="-268287" lvl="1" marL="693737"/>
            <a:r>
              <a:rPr altLang="en-US" lang="en-US">
                <a:solidFill>
                  <a:srgbClr val="C1BAF8"/>
                </a:solidFill>
              </a:rPr>
              <a:t>For </a:t>
            </a:r>
            <a:r>
              <a:rPr altLang="en-US" lang="en-US">
                <a:solidFill>
                  <a:srgbClr val="C1BAF8"/>
                </a:solidFill>
                <a:sym typeface="Symbol" pitchFamily="18" charset="2"/>
              </a:rPr>
              <a:t></a:t>
            </a:r>
            <a:r>
              <a:rPr altLang="en-US" lang="en-US">
                <a:solidFill>
                  <a:srgbClr val="C1BAF8"/>
                </a:solidFill>
              </a:rPr>
              <a:t> = 0.05 the critical Z values are ±1.96</a:t>
            </a:r>
          </a:p>
          <a:p>
            <a:pPr eaLnBrk="1" hangingPunct="1" indent="-320675" lvl="0" marL="320675">
              <a:buClr>
                <a:schemeClr val="folHlink"/>
              </a:buClr>
              <a:buNone/>
            </a:pPr>
            <a:r>
              <a:rPr altLang="en-US" sz="2400" lang="en-US">
                <a:solidFill>
                  <a:schemeClr val="lt1"/>
                </a:solidFill>
              </a:rPr>
              <a:t>5.   Collect the data and compute the test statistic</a:t>
            </a:r>
          </a:p>
          <a:p>
            <a:pPr eaLnBrk="1" hangingPunct="1" indent="-268287" lvl="1" marL="693737">
              <a:lnSpc>
                <a:spcPct val="110000"/>
              </a:lnSpc>
            </a:pPr>
            <a:r>
              <a:rPr altLang="en-US" lang="en-US">
                <a:solidFill>
                  <a:srgbClr val="C1BAF8"/>
                </a:solidFill>
              </a:rPr>
              <a:t>Suppose the sample results are </a:t>
            </a:r>
          </a:p>
          <a:p>
            <a:pPr eaLnBrk="1" hangingPunct="1" indent="-268287" lvl="1" marL="693737">
              <a:lnSpc>
                <a:spcPct val="110000"/>
              </a:lnSpc>
              <a:buNone/>
            </a:pPr>
            <a:r>
              <a:rPr altLang="en-US" lang="en-US">
                <a:solidFill>
                  <a:srgbClr val="C1BAF8"/>
                </a:solidFill>
              </a:rPr>
              <a:t>	n = 100,   X = 29.84  (</a:t>
            </a:r>
            <a:r>
              <a:rPr altLang="en-US" lang="el-GR">
                <a:solidFill>
                  <a:srgbClr val="C1BAF8"/>
                </a:solidFill>
                <a:sym typeface="Symbol" pitchFamily="18" charset="2"/>
              </a:rPr>
              <a:t>σ</a:t>
            </a:r>
            <a:r>
              <a:rPr altLang="en-US" lang="en-US">
                <a:solidFill>
                  <a:srgbClr val="C1BAF8"/>
                </a:solidFill>
                <a:sym typeface="Symbol" pitchFamily="18" charset="2"/>
              </a:rPr>
              <a:t> = 0.8 is assumed known)</a:t>
            </a:r>
          </a:p>
          <a:p>
            <a:pPr eaLnBrk="1" hangingPunct="1" indent="-268287" lvl="1" marL="693737">
              <a:lnSpc>
                <a:spcPct val="110000"/>
              </a:lnSpc>
              <a:buNone/>
            </a:pPr>
            <a:r>
              <a:rPr altLang="en-US" lang="en-US">
                <a:solidFill>
                  <a:srgbClr val="FF3300"/>
                </a:solidFill>
                <a:sym typeface="Symbol" pitchFamily="18" charset="2"/>
              </a:rPr>
              <a:t>So the test statistic is:</a:t>
            </a:r>
          </a:p>
        </p:txBody>
      </p:sp>
      <p:sp>
        <p:nvSpPr>
          <p:cNvPr id="1048839" name="Line 9"/>
          <p:cNvSpPr/>
          <p:nvPr/>
        </p:nvSpPr>
        <p:spPr>
          <a:xfrm rot="0">
            <a:off x="2743200" y="4343400"/>
            <a:ext cx="228600" cy="0"/>
          </a:xfrm>
          <a:prstGeom prst="line"/>
          <a:noFill/>
          <a:ln w="19050" cap="flat" cmpd="sng">
            <a:solidFill>
              <a:srgbClr val="C1BAF8">
                <a:alpha val="100000"/>
              </a:srgbClr>
            </a:solidFill>
            <a:prstDash val="solid"/>
            <a:miter/>
          </a:ln>
        </p:spPr>
      </p:sp>
      <p:pic>
        <p:nvPicPr>
          <p:cNvPr id="2097165" name="Picture 3" descr="C:\Documents and Settings\schurpj\Local Settings\Temporary Internet Files\Content.IE5\LPEFQR5X\MPj04011440000[1].jpg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7772400" y="5334000"/>
            <a:ext cx="792162" cy="990600"/>
          </a:xfrm>
          <a:prstGeom prst="rect"/>
          <a:noFill/>
          <a:ln>
            <a:noFill/>
          </a:ln>
        </p:spPr>
      </p:pic>
      <p:sp>
        <p:nvSpPr>
          <p:cNvPr id="1048840" name="Text Box 5"/>
          <p:cNvSpPr txBox="1"/>
          <p:nvPr/>
        </p:nvSpPr>
        <p:spPr>
          <a:xfrm rot="0">
            <a:off x="7456487" y="800100"/>
            <a:ext cx="1581150" cy="40163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r>
              <a:rPr altLang="en-US" b="1" sz="2000" i="1" lang="en-US">
                <a:solidFill>
                  <a:srgbClr val="FEA402"/>
                </a:solidFill>
              </a:rPr>
              <a:t>(continued)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41" name="Freeform 22"/>
          <p:cNvSpPr/>
          <p:nvPr/>
        </p:nvSpPr>
        <p:spPr bwMode="auto">
          <a:xfrm rot="0" flipH="1">
            <a:off x="7005637" y="3352800"/>
            <a:ext cx="842962" cy="228600"/>
          </a:xfrm>
          <a:custGeom>
            <a:avLst/>
            <a:gdLst>
              <a:gd name="l" fmla="*/ 0 w 582"/>
              <a:gd name="t" fmla="*/ 0 h 183"/>
              <a:gd name="r" fmla="*/ 582 w 582"/>
              <a:gd name="b" fmla="*/ 183 h 183"/>
            </a:gdLst>
            <a:ahLst/>
            <a:rect l="l" t="t" r="r" b="b"/>
            <a:pathLst>
              <a:path w="582" h="183">
                <a:moveTo>
                  <a:pt x="9" y="177"/>
                </a:moveTo>
                <a:lnTo>
                  <a:pt x="0" y="132"/>
                </a:lnTo>
                <a:lnTo>
                  <a:pt x="258" y="114"/>
                </a:lnTo>
                <a:lnTo>
                  <a:pt x="423" y="66"/>
                </a:lnTo>
                <a:lnTo>
                  <a:pt x="504" y="48"/>
                </a:lnTo>
                <a:lnTo>
                  <a:pt x="582" y="0"/>
                </a:lnTo>
                <a:lnTo>
                  <a:pt x="582" y="183"/>
                </a:lnTo>
                <a:lnTo>
                  <a:pt x="9" y="182"/>
                </a:lnTo>
                <a:lnTo>
                  <a:pt x="9" y="177"/>
                </a:lnTo>
              </a:path>
            </a:pathLst>
          </a:custGeom>
          <a:solidFill>
            <a:srgbClr val="C3DBFF">
              <a:alpha val="100000"/>
            </a:srgbClr>
          </a:solidFill>
          <a:ln>
            <a:noFill/>
          </a:ln>
        </p:spPr>
      </p:sp>
      <p:sp>
        <p:nvSpPr>
          <p:cNvPr id="1048842" name="Text Box 2"/>
          <p:cNvSpPr txBox="1"/>
          <p:nvPr/>
        </p:nvSpPr>
        <p:spPr>
          <a:xfrm rot="0">
            <a:off x="2895600" y="3810000"/>
            <a:ext cx="990600" cy="304800"/>
          </a:xfrm>
          <a:prstGeom prst="rect"/>
          <a:solidFill>
            <a:srgbClr val="FFFFA7"/>
          </a:solidFill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eaLnBrk="1" hangingPunct="1" lvl="0">
              <a:spcBef>
                <a:spcPct val="50000"/>
              </a:spcBef>
            </a:pPr>
            <a:r>
              <a:rPr altLang="en-US" sz="1400" lang="en-US"/>
              <a:t>Reject H</a:t>
            </a:r>
            <a:r>
              <a:rPr altLang="en-US" baseline="-25000" sz="1400" lang="en-US"/>
              <a:t>0</a:t>
            </a:r>
          </a:p>
        </p:txBody>
      </p:sp>
      <p:sp>
        <p:nvSpPr>
          <p:cNvPr id="1048843" name="Text Box 3"/>
          <p:cNvSpPr txBox="1"/>
          <p:nvPr/>
        </p:nvSpPr>
        <p:spPr>
          <a:xfrm rot="0">
            <a:off x="4795837" y="3810000"/>
            <a:ext cx="1524000" cy="304800"/>
          </a:xfrm>
          <a:prstGeom prst="rect"/>
          <a:solidFill>
            <a:srgbClr val="FFFFA7"/>
          </a:solidFill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eaLnBrk="1" hangingPunct="1" lvl="0">
              <a:spcBef>
                <a:spcPct val="50000"/>
              </a:spcBef>
            </a:pPr>
            <a:r>
              <a:rPr altLang="en-US" sz="1400" lang="en-US"/>
              <a:t>Do not reject H</a:t>
            </a:r>
            <a:r>
              <a:rPr altLang="en-US" baseline="-25000" sz="1400" lang="en-US"/>
              <a:t>0</a:t>
            </a:r>
          </a:p>
        </p:txBody>
      </p:sp>
      <p:sp>
        <p:nvSpPr>
          <p:cNvPr id="1048844" name="Rectangle 19"/>
          <p:cNvSpPr/>
          <p:nvPr>
            <p:ph type="title" sz="full" idx="0"/>
          </p:nvPr>
        </p:nvSpPr>
        <p:spPr>
          <a:xfrm rot="0">
            <a:off x="609600" y="228600"/>
            <a:ext cx="7924800" cy="990600"/>
          </a:xfrm>
          <a:prstGeom prst="rect"/>
          <a:noFill/>
          <a:ln>
            <a:noFill/>
          </a:ln>
        </p:spPr>
        <p:txBody>
          <a:bodyPr anchor="b" bIns="42672" lIns="85342" rIns="85342" tIns="42672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600" i="0" u="none">
                <a:solidFill>
                  <a:srgbClr val="FEA402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pPr eaLnBrk="1" hangingPunct="1" lvl="0"/>
            <a:r>
              <a:rPr altLang="en-US" lang="en-US"/>
              <a:t>Hypothesis Testing Example</a:t>
            </a:r>
          </a:p>
        </p:txBody>
      </p:sp>
      <p:sp>
        <p:nvSpPr>
          <p:cNvPr id="1048845" name="Rectangle 5"/>
          <p:cNvSpPr/>
          <p:nvPr>
            <p:ph sz="full" idx="1"/>
          </p:nvPr>
        </p:nvSpPr>
        <p:spPr>
          <a:xfrm rot="0">
            <a:off x="609600" y="1828800"/>
            <a:ext cx="8077200" cy="4532312"/>
          </a:xfrm>
          <a:prstGeom prst="rect"/>
          <a:noFill/>
          <a:ln>
            <a:noFill/>
          </a:ln>
        </p:spPr>
        <p:txBody>
          <a:bodyPr anchor="t" bIns="42672" lIns="85342" rIns="85342" tIns="42672" vert="horz"/>
          <a:lstStyle>
            <a:lvl1pPr algn="l" eaLnBrk="0" fontAlgn="base" hangingPunct="0" indent="-320675" latinLnBrk="0" marL="32067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A402"/>
              </a:buClr>
              <a:buSzPct val="60000"/>
              <a:buFont typeface="Wingdings" pitchFamily="2" charset="2"/>
              <a:buChar char="n"/>
              <a:defRPr baseline="0" b="0" sz="28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-268287" latinLnBrk="0" marL="6937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5000"/>
              <a:buFont typeface="Wingdings" pitchFamily="2" charset="2"/>
              <a:buChar char="n"/>
              <a:defRPr baseline="0" b="0" sz="24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-215900" latinLnBrk="0" marL="10683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-212725" latinLnBrk="0" marL="14938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-212725" latinLnBrk="0" marL="19192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>
              <a:spcBef>
                <a:spcPct val="40000"/>
              </a:spcBef>
              <a:buNone/>
            </a:pPr>
            <a:r>
              <a:rPr altLang="en-US" sz="2400" lang="en-US"/>
              <a:t>6. Is the test statistic in the rejection region?</a:t>
            </a:r>
          </a:p>
        </p:txBody>
      </p:sp>
      <p:sp>
        <p:nvSpPr>
          <p:cNvPr id="1048846" name="Freeform 6"/>
          <p:cNvSpPr/>
          <p:nvPr/>
        </p:nvSpPr>
        <p:spPr bwMode="auto">
          <a:xfrm rot="0">
            <a:off x="3119437" y="3352800"/>
            <a:ext cx="833437" cy="228600"/>
          </a:xfrm>
          <a:custGeom>
            <a:avLst/>
            <a:gdLst>
              <a:gd name="l" fmla="*/ 0 w 582"/>
              <a:gd name="t" fmla="*/ 0 h 183"/>
              <a:gd name="r" fmla="*/ 582 w 582"/>
              <a:gd name="b" fmla="*/ 183 h 183"/>
            </a:gdLst>
            <a:ahLst/>
            <a:rect l="l" t="t" r="r" b="b"/>
            <a:pathLst>
              <a:path w="582" h="183">
                <a:moveTo>
                  <a:pt x="9" y="177"/>
                </a:moveTo>
                <a:lnTo>
                  <a:pt x="0" y="132"/>
                </a:lnTo>
                <a:lnTo>
                  <a:pt x="258" y="114"/>
                </a:lnTo>
                <a:lnTo>
                  <a:pt x="423" y="66"/>
                </a:lnTo>
                <a:lnTo>
                  <a:pt x="504" y="48"/>
                </a:lnTo>
                <a:lnTo>
                  <a:pt x="582" y="0"/>
                </a:lnTo>
                <a:lnTo>
                  <a:pt x="582" y="183"/>
                </a:lnTo>
                <a:lnTo>
                  <a:pt x="9" y="182"/>
                </a:lnTo>
                <a:lnTo>
                  <a:pt x="9" y="177"/>
                </a:lnTo>
              </a:path>
            </a:pathLst>
          </a:custGeom>
          <a:solidFill>
            <a:srgbClr val="C3DBFF">
              <a:alpha val="100000"/>
            </a:srgbClr>
          </a:solidFill>
          <a:ln>
            <a:noFill/>
          </a:ln>
        </p:spPr>
      </p:sp>
      <p:sp>
        <p:nvSpPr>
          <p:cNvPr id="1048847" name="Freeform 7"/>
          <p:cNvSpPr/>
          <p:nvPr/>
        </p:nvSpPr>
        <p:spPr bwMode="auto">
          <a:xfrm rot="0">
            <a:off x="3195637" y="2209800"/>
            <a:ext cx="2362200" cy="1295400"/>
          </a:xfrm>
          <a:custGeom>
            <a:avLst/>
            <a:gdLst>
              <a:gd name="l" fmla="*/ 0 w 600"/>
              <a:gd name="t" fmla="*/ 0 h 576"/>
              <a:gd name="r" fmla="*/ 600 w 600"/>
              <a:gd name="b" fmla="*/ 576 h 576"/>
            </a:gdLst>
            <a:ahLst/>
            <a:rect l="l" t="t" r="r" b="b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 cmpd="sng">
            <a:solidFill>
              <a:srgbClr val="FF0000">
                <a:alpha val="100000"/>
              </a:srgbClr>
            </a:solidFill>
            <a:prstDash val="solid"/>
            <a:round/>
          </a:ln>
        </p:spPr>
      </p:sp>
      <p:sp>
        <p:nvSpPr>
          <p:cNvPr id="1048848" name="Freeform 8"/>
          <p:cNvSpPr/>
          <p:nvPr/>
        </p:nvSpPr>
        <p:spPr bwMode="auto">
          <a:xfrm rot="0">
            <a:off x="5557837" y="2209800"/>
            <a:ext cx="2209800" cy="1295400"/>
          </a:xfrm>
          <a:custGeom>
            <a:avLst/>
            <a:gdLst>
              <a:gd name="l" fmla="*/ 0 w 576"/>
              <a:gd name="t" fmla="*/ 0 h 576"/>
              <a:gd name="r" fmla="*/ 576 w 576"/>
              <a:gd name="b" fmla="*/ 576 h 576"/>
            </a:gdLst>
            <a:ahLst/>
            <a:rect l="l" t="t" r="r" b="b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FF0000">
                <a:alpha val="100000"/>
              </a:srgbClr>
            </a:solidFill>
            <a:prstDash val="solid"/>
            <a:round/>
          </a:ln>
        </p:spPr>
      </p:sp>
      <p:sp>
        <p:nvSpPr>
          <p:cNvPr id="1048849" name="Line 9"/>
          <p:cNvSpPr/>
          <p:nvPr/>
        </p:nvSpPr>
        <p:spPr>
          <a:xfrm rot="0">
            <a:off x="2967037" y="3581400"/>
            <a:ext cx="5105400" cy="0"/>
          </a:xfrm>
          <a:prstGeom prst="line"/>
          <a:noFill/>
          <a:ln w="25400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</p:sp>
      <p:sp>
        <p:nvSpPr>
          <p:cNvPr id="1048850" name="Line 10"/>
          <p:cNvSpPr/>
          <p:nvPr/>
        </p:nvSpPr>
        <p:spPr>
          <a:xfrm rot="0">
            <a:off x="3195637" y="3048000"/>
            <a:ext cx="457200" cy="457200"/>
          </a:xfrm>
          <a:prstGeom prst="line"/>
          <a:noFill/>
          <a:ln w="12700" cap="flat" cmpd="sng">
            <a:solidFill>
              <a:schemeClr val="lt1">
                <a:alpha val="100000"/>
              </a:schemeClr>
            </a:solidFill>
            <a:prstDash val="solid"/>
            <a:round/>
            <a:tailEnd type="stealth" w="med" len="med"/>
          </a:ln>
        </p:spPr>
      </p:sp>
      <p:sp>
        <p:nvSpPr>
          <p:cNvPr id="1048851" name="Rectangle 11"/>
          <p:cNvSpPr/>
          <p:nvPr/>
        </p:nvSpPr>
        <p:spPr>
          <a:xfrm rot="0" flipH="1">
            <a:off x="2286000" y="2667000"/>
            <a:ext cx="1600200" cy="393700"/>
          </a:xfrm>
          <a:prstGeom prst="rect"/>
          <a:noFill/>
          <a:ln>
            <a:noFill/>
          </a:ln>
        </p:spPr>
        <p:txBody>
          <a:bodyPr anchor="t" bIns="44450" lIns="90488" rIns="90488" tIns="4445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altLang="en-US" sz="2000" lang="en-US">
                <a:solidFill>
                  <a:schemeClr val="lt1"/>
                </a:solidFill>
                <a:sym typeface="Symbol" pitchFamily="18" charset="2"/>
              </a:rPr>
              <a:t>/2 </a:t>
            </a:r>
            <a:r>
              <a:rPr altLang="en-US" sz="2000" lang="en-US">
                <a:solidFill>
                  <a:schemeClr val="lt1"/>
                </a:solidFill>
              </a:rPr>
              <a:t>= 0.025</a:t>
            </a:r>
          </a:p>
        </p:txBody>
      </p:sp>
      <p:sp>
        <p:nvSpPr>
          <p:cNvPr id="1048852" name="Line 12"/>
          <p:cNvSpPr/>
          <p:nvPr/>
        </p:nvSpPr>
        <p:spPr>
          <a:xfrm rot="0">
            <a:off x="5557837" y="2209800"/>
            <a:ext cx="0" cy="1371600"/>
          </a:xfrm>
          <a:prstGeom prst="line"/>
          <a:noFill/>
          <a:ln w="9525" cap="rnd" cmpd="sng">
            <a:solidFill>
              <a:schemeClr val="lt1">
                <a:alpha val="100000"/>
              </a:schemeClr>
            </a:solidFill>
            <a:prstDash val="sysDot"/>
            <a:miter/>
          </a:ln>
        </p:spPr>
      </p:sp>
      <p:sp>
        <p:nvSpPr>
          <p:cNvPr id="1048853" name="Line 13"/>
          <p:cNvSpPr/>
          <p:nvPr/>
        </p:nvSpPr>
        <p:spPr>
          <a:xfrm rot="0">
            <a:off x="3962400" y="3581400"/>
            <a:ext cx="0" cy="609600"/>
          </a:xfrm>
          <a:prstGeom prst="line"/>
          <a:noFill/>
          <a:ln w="19050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</p:sp>
      <p:sp>
        <p:nvSpPr>
          <p:cNvPr id="1048854" name="Text Box 14"/>
          <p:cNvSpPr txBox="1"/>
          <p:nvPr/>
        </p:nvSpPr>
        <p:spPr>
          <a:xfrm rot="0">
            <a:off x="2971800" y="4191000"/>
            <a:ext cx="16764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b="1" sz="2000" lang="en-US">
                <a:solidFill>
                  <a:schemeClr val="lt1"/>
                </a:solidFill>
              </a:rPr>
              <a:t>-Z</a:t>
            </a:r>
            <a:r>
              <a:rPr altLang="en-US" baseline="-25000" b="1" sz="2000" lang="el-GR">
                <a:solidFill>
                  <a:schemeClr val="lt1"/>
                </a:solidFill>
              </a:rPr>
              <a:t>α</a:t>
            </a:r>
            <a:r>
              <a:rPr altLang="en-US" baseline="-25000" b="1" sz="2000" lang="en-US">
                <a:solidFill>
                  <a:schemeClr val="lt1"/>
                </a:solidFill>
              </a:rPr>
              <a:t>/2 </a:t>
            </a:r>
            <a:r>
              <a:rPr altLang="en-US" b="1" sz="2000" lang="el-GR">
                <a:solidFill>
                  <a:schemeClr val="lt1"/>
                </a:solidFill>
              </a:rPr>
              <a:t>=  -1.96</a:t>
            </a:r>
          </a:p>
        </p:txBody>
      </p:sp>
      <p:sp>
        <p:nvSpPr>
          <p:cNvPr id="1048855" name="Line 15"/>
          <p:cNvSpPr/>
          <p:nvPr/>
        </p:nvSpPr>
        <p:spPr>
          <a:xfrm rot="0">
            <a:off x="3957637" y="3810000"/>
            <a:ext cx="3048000" cy="0"/>
          </a:xfrm>
          <a:prstGeom prst="line"/>
          <a:noFill/>
          <a:ln w="19050" cap="flat" cmpd="sng">
            <a:solidFill>
              <a:schemeClr val="lt1">
                <a:alpha val="10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048856" name="Line 16"/>
          <p:cNvSpPr/>
          <p:nvPr/>
        </p:nvSpPr>
        <p:spPr>
          <a:xfrm rot="0">
            <a:off x="2814637" y="3810000"/>
            <a:ext cx="1143000" cy="0"/>
          </a:xfrm>
          <a:prstGeom prst="line"/>
          <a:noFill/>
          <a:ln w="19050" cap="flat" cmpd="sng">
            <a:solidFill>
              <a:schemeClr val="lt1">
                <a:alpha val="10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048857" name="Text Box 17"/>
          <p:cNvSpPr txBox="1"/>
          <p:nvPr/>
        </p:nvSpPr>
        <p:spPr>
          <a:xfrm rot="0">
            <a:off x="5334000" y="4191000"/>
            <a:ext cx="45720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eaLnBrk="1" hangingPunct="1" lvl="0">
              <a:spcBef>
                <a:spcPct val="50000"/>
              </a:spcBef>
            </a:pPr>
            <a:r>
              <a:rPr altLang="en-US" sz="1800" lang="en-US">
                <a:solidFill>
                  <a:schemeClr val="lt1"/>
                </a:solidFill>
              </a:rPr>
              <a:t>0</a:t>
            </a:r>
          </a:p>
        </p:txBody>
      </p:sp>
      <p:sp>
        <p:nvSpPr>
          <p:cNvPr id="1048858" name="Text Box 18"/>
          <p:cNvSpPr txBox="1"/>
          <p:nvPr/>
        </p:nvSpPr>
        <p:spPr>
          <a:xfrm rot="0">
            <a:off x="228600" y="3657600"/>
            <a:ext cx="2286000" cy="1936750"/>
          </a:xfrm>
          <a:prstGeom prst="rect"/>
          <a:solidFill>
            <a:srgbClr val="FDE0BD"/>
          </a:solidFill>
          <a:ln w="1905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lang="en-US">
                <a:solidFill>
                  <a:schemeClr val="folHlink"/>
                </a:solidFill>
                <a:sym typeface="Symbol" pitchFamily="18" charset="2"/>
              </a:rPr>
              <a:t>Reject H</a:t>
            </a:r>
            <a:r>
              <a:rPr altLang="en-US" baseline="-25000" lang="en-US">
                <a:solidFill>
                  <a:schemeClr val="folHlink"/>
                </a:solidFill>
                <a:sym typeface="Symbol" pitchFamily="18" charset="2"/>
              </a:rPr>
              <a:t>0</a:t>
            </a:r>
            <a:r>
              <a:rPr altLang="en-US" lang="en-US">
                <a:solidFill>
                  <a:schemeClr val="folHlink"/>
                </a:solidFill>
                <a:sym typeface="Symbol" pitchFamily="18" charset="2"/>
              </a:rPr>
              <a:t> if  Z</a:t>
            </a:r>
            <a:r>
              <a:rPr altLang="en-US" baseline="-25000" lang="en-US">
                <a:solidFill>
                  <a:schemeClr val="folHlink"/>
                </a:solidFill>
                <a:sym typeface="Symbol" pitchFamily="18" charset="2"/>
              </a:rPr>
              <a:t>STAT</a:t>
            </a:r>
            <a:r>
              <a:rPr altLang="en-US" lang="en-US">
                <a:solidFill>
                  <a:schemeClr val="folHlink"/>
                </a:solidFill>
                <a:sym typeface="Symbol" pitchFamily="18" charset="2"/>
              </a:rPr>
              <a:t> &lt; -1.96 or Z</a:t>
            </a:r>
            <a:r>
              <a:rPr altLang="en-US" baseline="-25000" lang="en-US">
                <a:solidFill>
                  <a:schemeClr val="folHlink"/>
                </a:solidFill>
                <a:sym typeface="Symbol" pitchFamily="18" charset="2"/>
              </a:rPr>
              <a:t>STAT</a:t>
            </a:r>
            <a:r>
              <a:rPr altLang="en-US" lang="en-US">
                <a:solidFill>
                  <a:schemeClr val="folHlink"/>
                </a:solidFill>
                <a:sym typeface="Symbol" pitchFamily="18" charset="2"/>
              </a:rPr>
              <a:t> &gt; 1.96;  otherwise do not reject H</a:t>
            </a:r>
            <a:r>
              <a:rPr altLang="en-US" baseline="-25000" lang="en-US">
                <a:solidFill>
                  <a:schemeClr val="folHlink"/>
                </a:solidFill>
                <a:sym typeface="Symbol" pitchFamily="18" charset="2"/>
              </a:rPr>
              <a:t>0</a:t>
            </a:r>
          </a:p>
        </p:txBody>
      </p:sp>
      <p:sp>
        <p:nvSpPr>
          <p:cNvPr id="1048859" name="Line 23"/>
          <p:cNvSpPr/>
          <p:nvPr/>
        </p:nvSpPr>
        <p:spPr>
          <a:xfrm rot="0" flipH="1">
            <a:off x="7462837" y="3048000"/>
            <a:ext cx="461962" cy="457200"/>
          </a:xfrm>
          <a:prstGeom prst="line"/>
          <a:noFill/>
          <a:ln w="12700" cap="flat" cmpd="sng">
            <a:solidFill>
              <a:schemeClr val="lt1">
                <a:alpha val="100000"/>
              </a:schemeClr>
            </a:solidFill>
            <a:prstDash val="solid"/>
            <a:round/>
            <a:tailEnd type="stealth" w="med" len="med"/>
          </a:ln>
        </p:spPr>
      </p:sp>
      <p:sp>
        <p:nvSpPr>
          <p:cNvPr id="1048860" name="Rectangle 24"/>
          <p:cNvSpPr/>
          <p:nvPr/>
        </p:nvSpPr>
        <p:spPr>
          <a:xfrm rot="0" flipH="1">
            <a:off x="7162800" y="2667000"/>
            <a:ext cx="1600200" cy="393700"/>
          </a:xfrm>
          <a:prstGeom prst="rect"/>
          <a:noFill/>
          <a:ln>
            <a:noFill/>
          </a:ln>
        </p:spPr>
        <p:txBody>
          <a:bodyPr anchor="t" bIns="44450" lIns="90488" rIns="90488" tIns="4445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altLang="en-US" sz="2000" lang="en-US">
                <a:solidFill>
                  <a:schemeClr val="lt1"/>
                </a:solidFill>
                <a:sym typeface="Symbol" pitchFamily="18" charset="2"/>
              </a:rPr>
              <a:t>/2 = 0.025</a:t>
            </a:r>
          </a:p>
        </p:txBody>
      </p:sp>
      <p:sp>
        <p:nvSpPr>
          <p:cNvPr id="1048861" name="Text Box 25"/>
          <p:cNvSpPr txBox="1"/>
          <p:nvPr/>
        </p:nvSpPr>
        <p:spPr>
          <a:xfrm rot="0">
            <a:off x="7158037" y="3810000"/>
            <a:ext cx="990600" cy="304800"/>
          </a:xfrm>
          <a:prstGeom prst="rect"/>
          <a:solidFill>
            <a:srgbClr val="FFFFA7"/>
          </a:solidFill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eaLnBrk="1" hangingPunct="1" lvl="0">
              <a:spcBef>
                <a:spcPct val="50000"/>
              </a:spcBef>
            </a:pPr>
            <a:r>
              <a:rPr altLang="en-US" sz="1400" lang="en-US"/>
              <a:t>Reject H</a:t>
            </a:r>
            <a:r>
              <a:rPr altLang="en-US" baseline="-25000" sz="1400" lang="en-US"/>
              <a:t>0</a:t>
            </a:r>
          </a:p>
        </p:txBody>
      </p:sp>
      <p:sp>
        <p:nvSpPr>
          <p:cNvPr id="1048862" name="Line 26"/>
          <p:cNvSpPr/>
          <p:nvPr/>
        </p:nvSpPr>
        <p:spPr>
          <a:xfrm rot="0">
            <a:off x="7005637" y="3810000"/>
            <a:ext cx="1143000" cy="0"/>
          </a:xfrm>
          <a:prstGeom prst="line"/>
          <a:noFill/>
          <a:ln w="19050" cap="flat" cmpd="sng">
            <a:solidFill>
              <a:schemeClr val="lt1">
                <a:alpha val="10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048863" name="Line 27"/>
          <p:cNvSpPr/>
          <p:nvPr/>
        </p:nvSpPr>
        <p:spPr>
          <a:xfrm rot="0">
            <a:off x="7010400" y="3581400"/>
            <a:ext cx="0" cy="609600"/>
          </a:xfrm>
          <a:prstGeom prst="line"/>
          <a:noFill/>
          <a:ln w="19050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</p:sp>
      <p:sp>
        <p:nvSpPr>
          <p:cNvPr id="1048864" name="Text Box 28"/>
          <p:cNvSpPr txBox="1"/>
          <p:nvPr/>
        </p:nvSpPr>
        <p:spPr>
          <a:xfrm rot="0">
            <a:off x="6019800" y="4191000"/>
            <a:ext cx="17526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b="1" sz="2000" lang="en-US">
                <a:solidFill>
                  <a:schemeClr val="lt1"/>
                </a:solidFill>
              </a:rPr>
              <a:t>+Z</a:t>
            </a:r>
            <a:r>
              <a:rPr altLang="en-US" baseline="-25000" b="1" sz="2000" lang="el-GR">
                <a:solidFill>
                  <a:schemeClr val="lt1"/>
                </a:solidFill>
              </a:rPr>
              <a:t>α</a:t>
            </a:r>
            <a:r>
              <a:rPr altLang="en-US" baseline="-25000" b="1" sz="2000" lang="en-US">
                <a:solidFill>
                  <a:schemeClr val="lt1"/>
                </a:solidFill>
              </a:rPr>
              <a:t>/2 </a:t>
            </a:r>
            <a:r>
              <a:rPr altLang="en-US" b="1" sz="2000" lang="el-GR">
                <a:solidFill>
                  <a:schemeClr val="lt1"/>
                </a:solidFill>
              </a:rPr>
              <a:t>= +1.96</a:t>
            </a:r>
          </a:p>
        </p:txBody>
      </p:sp>
      <p:sp>
        <p:nvSpPr>
          <p:cNvPr id="1048865" name="Text Box 29"/>
          <p:cNvSpPr txBox="1"/>
          <p:nvPr/>
        </p:nvSpPr>
        <p:spPr>
          <a:xfrm rot="0">
            <a:off x="2743200" y="5181600"/>
            <a:ext cx="4648200" cy="1206500"/>
          </a:xfrm>
          <a:prstGeom prst="rect"/>
          <a:solidFill>
            <a:srgbClr val="C7DAF7"/>
          </a:solidFill>
          <a:ln w="1905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lang="en-US">
                <a:sym typeface="Symbol" pitchFamily="18" charset="2"/>
              </a:rPr>
              <a:t>Here, Z</a:t>
            </a:r>
            <a:r>
              <a:rPr altLang="en-US" baseline="-25000" lang="en-US">
                <a:sym typeface="Symbol" pitchFamily="18" charset="2"/>
              </a:rPr>
              <a:t>STAT</a:t>
            </a:r>
            <a:r>
              <a:rPr altLang="en-US" lang="en-US">
                <a:sym typeface="Symbol" pitchFamily="18" charset="2"/>
              </a:rPr>
              <a:t> = -2.0 &lt; -1.96, so the test statistic is in the rejection region</a:t>
            </a:r>
          </a:p>
        </p:txBody>
      </p:sp>
      <p:sp>
        <p:nvSpPr>
          <p:cNvPr id="1048866" name="Oval 30"/>
          <p:cNvSpPr/>
          <p:nvPr/>
        </p:nvSpPr>
        <p:spPr>
          <a:xfrm rot="0">
            <a:off x="4572000" y="5029200"/>
            <a:ext cx="838200" cy="685800"/>
          </a:xfrm>
          <a:prstGeom prst="ellipse"/>
          <a:noFill/>
          <a:ln w="28575" cap="flat" cmpd="sng">
            <a:solidFill>
              <a:schemeClr val="hlink">
                <a:alpha val="100000"/>
              </a:schemeClr>
            </a:solidFill>
            <a:prstDash val="solid"/>
            <a:miter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endParaRPr altLang="en-US" sz="2800" lang="en-US"/>
          </a:p>
        </p:txBody>
      </p:sp>
      <p:sp>
        <p:nvSpPr>
          <p:cNvPr id="1048867" name="Line 31"/>
          <p:cNvSpPr/>
          <p:nvPr/>
        </p:nvSpPr>
        <p:spPr>
          <a:xfrm rot="0">
            <a:off x="3810000" y="4724400"/>
            <a:ext cx="1143000" cy="0"/>
          </a:xfrm>
          <a:prstGeom prst="line"/>
          <a:noFill/>
          <a:ln w="28575" cap="flat" cmpd="sng">
            <a:solidFill>
              <a:schemeClr val="hlink">
                <a:alpha val="100000"/>
              </a:schemeClr>
            </a:solidFill>
            <a:prstDash val="solid"/>
            <a:miter/>
          </a:ln>
        </p:spPr>
      </p:sp>
      <p:sp>
        <p:nvSpPr>
          <p:cNvPr id="1048868" name="Line 32"/>
          <p:cNvSpPr/>
          <p:nvPr/>
        </p:nvSpPr>
        <p:spPr>
          <a:xfrm rot="0">
            <a:off x="4953000" y="4724400"/>
            <a:ext cx="0" cy="304800"/>
          </a:xfrm>
          <a:prstGeom prst="line"/>
          <a:noFill/>
          <a:ln w="28575" cap="flat" cmpd="sng">
            <a:solidFill>
              <a:schemeClr val="hlink">
                <a:alpha val="100000"/>
              </a:schemeClr>
            </a:solidFill>
            <a:prstDash val="solid"/>
            <a:miter/>
          </a:ln>
        </p:spPr>
      </p:sp>
      <p:sp>
        <p:nvSpPr>
          <p:cNvPr id="1048869" name="Line 33"/>
          <p:cNvSpPr/>
          <p:nvPr/>
        </p:nvSpPr>
        <p:spPr>
          <a:xfrm rot="0" flipV="1">
            <a:off x="3810000" y="3581400"/>
            <a:ext cx="0" cy="1143000"/>
          </a:xfrm>
          <a:prstGeom prst="line"/>
          <a:noFill/>
          <a:ln w="28575" cap="flat" cmpd="sng">
            <a:solidFill>
              <a:schemeClr val="hlink">
                <a:alpha val="100000"/>
              </a:schemeClr>
            </a:solidFill>
            <a:prstDash val="solid"/>
            <a:miter/>
            <a:tailEnd type="triangle" w="med" len="med"/>
          </a:ln>
        </p:spPr>
      </p:sp>
      <p:pic>
        <p:nvPicPr>
          <p:cNvPr id="2097166" name="Picture 3" descr="C:\Documents and Settings\schurpj\Local Settings\Temporary Internet Files\Content.IE5\LPEFQR5X\MPj04011440000[1].jp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7772400" y="5334000"/>
            <a:ext cx="792162" cy="990600"/>
          </a:xfrm>
          <a:prstGeom prst="rect"/>
          <a:noFill/>
          <a:ln>
            <a:noFill/>
          </a:ln>
        </p:spPr>
      </p:pic>
      <p:sp>
        <p:nvSpPr>
          <p:cNvPr id="1048870" name="Text Box 5"/>
          <p:cNvSpPr txBox="1"/>
          <p:nvPr/>
        </p:nvSpPr>
        <p:spPr>
          <a:xfrm rot="0">
            <a:off x="7497762" y="773112"/>
            <a:ext cx="1581150" cy="4000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r>
              <a:rPr altLang="en-US" b="1" sz="2000" i="1" lang="en-US">
                <a:solidFill>
                  <a:srgbClr val="FEA402"/>
                </a:solidFill>
              </a:rPr>
              <a:t>(continued)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71" name="Rectangle 2"/>
          <p:cNvSpPr/>
          <p:nvPr/>
        </p:nvSpPr>
        <p:spPr>
          <a:xfrm rot="0">
            <a:off x="3505200" y="4648200"/>
            <a:ext cx="609600" cy="381000"/>
          </a:xfrm>
          <a:prstGeom prst="rect"/>
          <a:solidFill>
            <a:srgbClr val="C7DAF7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endParaRPr altLang="en-US" sz="2800" lang="en-US"/>
          </a:p>
        </p:txBody>
      </p:sp>
      <p:sp>
        <p:nvSpPr>
          <p:cNvPr id="1048872" name="Rectangle 21"/>
          <p:cNvSpPr/>
          <p:nvPr>
            <p:ph type="title" sz="full" idx="0"/>
          </p:nvPr>
        </p:nvSpPr>
        <p:spPr>
          <a:xfrm rot="0">
            <a:off x="609600" y="228600"/>
            <a:ext cx="7924800" cy="990600"/>
          </a:xfrm>
          <a:prstGeom prst="rect"/>
          <a:noFill/>
          <a:ln>
            <a:noFill/>
          </a:ln>
        </p:spPr>
        <p:txBody>
          <a:bodyPr anchor="b" bIns="42672" lIns="85342" rIns="85342" tIns="42672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600" i="0" u="none">
                <a:solidFill>
                  <a:srgbClr val="FEA402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pPr eaLnBrk="1" hangingPunct="1" lvl="0"/>
            <a:r>
              <a:rPr altLang="en-US" lang="en-US"/>
              <a:t>Hypothesis Testing Example</a:t>
            </a:r>
          </a:p>
        </p:txBody>
      </p:sp>
      <p:sp>
        <p:nvSpPr>
          <p:cNvPr id="1048873" name="Text Box 17"/>
          <p:cNvSpPr/>
          <p:nvPr>
            <p:ph sz="full" idx="1"/>
          </p:nvPr>
        </p:nvSpPr>
        <p:spPr>
          <a:xfrm rot="0">
            <a:off x="609600" y="1828800"/>
            <a:ext cx="8077200" cy="4532312"/>
          </a:xfrm>
          <a:prstGeom prst="rect"/>
          <a:noFill/>
          <a:ln>
            <a:noFill/>
          </a:ln>
        </p:spPr>
        <p:txBody>
          <a:bodyPr anchor="t" bIns="42672" lIns="85342" rIns="85342" tIns="42672" vert="horz"/>
          <a:lstStyle>
            <a:lvl1pPr algn="l" eaLnBrk="0" fontAlgn="base" hangingPunct="0" indent="-320675" latinLnBrk="0" marL="32067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A402"/>
              </a:buClr>
              <a:buSzPct val="60000"/>
              <a:buFont typeface="Wingdings" pitchFamily="2" charset="2"/>
              <a:buChar char="n"/>
              <a:defRPr baseline="0" b="0" sz="28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-268287" latinLnBrk="0" marL="6937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5000"/>
              <a:buFont typeface="Wingdings" pitchFamily="2" charset="2"/>
              <a:buChar char="n"/>
              <a:defRPr baseline="0" b="0" sz="24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-215900" latinLnBrk="0" marL="10683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-212725" latinLnBrk="0" marL="14938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-212725" latinLnBrk="0" marL="19192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>
              <a:lnSpc>
                <a:spcPct val="90000"/>
              </a:lnSpc>
              <a:spcBef>
                <a:spcPct val="40000"/>
              </a:spcBef>
              <a:buNone/>
            </a:pPr>
            <a:r>
              <a:rPr altLang="en-US" sz="2400" lang="en-US"/>
              <a:t>6  (continued).  Reach a decision and interpret the result</a:t>
            </a:r>
          </a:p>
        </p:txBody>
      </p:sp>
      <p:sp>
        <p:nvSpPr>
          <p:cNvPr id="1048874" name="Text Box 18"/>
          <p:cNvSpPr txBox="1"/>
          <p:nvPr/>
        </p:nvSpPr>
        <p:spPr>
          <a:xfrm rot="0">
            <a:off x="3505200" y="4648200"/>
            <a:ext cx="6858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b="1" sz="2000" lang="en-US">
                <a:solidFill>
                  <a:schemeClr val="folHlink"/>
                </a:solidFill>
              </a:rPr>
              <a:t>-2.0</a:t>
            </a:r>
          </a:p>
        </p:txBody>
      </p:sp>
      <p:sp>
        <p:nvSpPr>
          <p:cNvPr id="1048875" name="Text Box 20"/>
          <p:cNvSpPr txBox="1"/>
          <p:nvPr/>
        </p:nvSpPr>
        <p:spPr>
          <a:xfrm rot="0">
            <a:off x="304800" y="5105400"/>
            <a:ext cx="7696200" cy="1206500"/>
          </a:xfrm>
          <a:prstGeom prst="rect"/>
          <a:noFill/>
          <a:ln w="19050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lang="en-US">
                <a:solidFill>
                  <a:srgbClr val="C1BAF8"/>
                </a:solidFill>
              </a:rPr>
              <a:t>Since  Z</a:t>
            </a:r>
            <a:r>
              <a:rPr altLang="en-US" baseline="-25000" lang="en-US">
                <a:solidFill>
                  <a:srgbClr val="C1BAF8"/>
                </a:solidFill>
              </a:rPr>
              <a:t>STAT</a:t>
            </a:r>
            <a:r>
              <a:rPr altLang="en-US" lang="en-US">
                <a:solidFill>
                  <a:srgbClr val="C1BAF8"/>
                </a:solidFill>
              </a:rPr>
              <a:t> = -2.0 &lt; -1.96, </a:t>
            </a:r>
            <a:r>
              <a:rPr altLang="en-US" lang="en-US" u="sng">
                <a:solidFill>
                  <a:srgbClr val="C1BAF8"/>
                </a:solidFill>
              </a:rPr>
              <a:t>reject the null hypothesis</a:t>
            </a:r>
            <a:r>
              <a:rPr altLang="en-US" lang="en-US">
                <a:solidFill>
                  <a:srgbClr val="C1BAF8"/>
                </a:solidFill>
              </a:rPr>
              <a:t>  </a:t>
            </a:r>
            <a:r>
              <a:rPr altLang="en-US" lang="en-US">
                <a:solidFill>
                  <a:schemeClr val="lt1"/>
                </a:solidFill>
              </a:rPr>
              <a:t>and conclude there is sufficient evidence that the mean diameter of a manufactured bolt is not equal to 30 </a:t>
            </a:r>
          </a:p>
        </p:txBody>
      </p:sp>
      <p:sp>
        <p:nvSpPr>
          <p:cNvPr id="1048876" name="Freeform 25"/>
          <p:cNvSpPr/>
          <p:nvPr/>
        </p:nvSpPr>
        <p:spPr bwMode="auto">
          <a:xfrm rot="0" flipH="1">
            <a:off x="7005637" y="3352800"/>
            <a:ext cx="842962" cy="228600"/>
          </a:xfrm>
          <a:custGeom>
            <a:avLst/>
            <a:gdLst>
              <a:gd name="l" fmla="*/ 0 w 582"/>
              <a:gd name="t" fmla="*/ 0 h 183"/>
              <a:gd name="r" fmla="*/ 582 w 582"/>
              <a:gd name="b" fmla="*/ 183 h 183"/>
            </a:gdLst>
            <a:ahLst/>
            <a:rect l="l" t="t" r="r" b="b"/>
            <a:pathLst>
              <a:path w="582" h="183">
                <a:moveTo>
                  <a:pt x="9" y="177"/>
                </a:moveTo>
                <a:lnTo>
                  <a:pt x="0" y="132"/>
                </a:lnTo>
                <a:lnTo>
                  <a:pt x="258" y="114"/>
                </a:lnTo>
                <a:lnTo>
                  <a:pt x="423" y="66"/>
                </a:lnTo>
                <a:lnTo>
                  <a:pt x="504" y="48"/>
                </a:lnTo>
                <a:lnTo>
                  <a:pt x="582" y="0"/>
                </a:lnTo>
                <a:lnTo>
                  <a:pt x="582" y="183"/>
                </a:lnTo>
                <a:lnTo>
                  <a:pt x="9" y="182"/>
                </a:lnTo>
                <a:lnTo>
                  <a:pt x="9" y="177"/>
                </a:lnTo>
              </a:path>
            </a:pathLst>
          </a:custGeom>
          <a:solidFill>
            <a:srgbClr val="C3DBFF">
              <a:alpha val="100000"/>
            </a:srgbClr>
          </a:solidFill>
          <a:ln>
            <a:noFill/>
          </a:ln>
        </p:spPr>
      </p:sp>
      <p:sp>
        <p:nvSpPr>
          <p:cNvPr id="1048877" name="Text Box 26"/>
          <p:cNvSpPr txBox="1"/>
          <p:nvPr/>
        </p:nvSpPr>
        <p:spPr>
          <a:xfrm rot="0">
            <a:off x="2895600" y="3810000"/>
            <a:ext cx="990600" cy="304800"/>
          </a:xfrm>
          <a:prstGeom prst="rect"/>
          <a:solidFill>
            <a:srgbClr val="FFFFA7"/>
          </a:solidFill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eaLnBrk="1" hangingPunct="1" lvl="0">
              <a:spcBef>
                <a:spcPct val="50000"/>
              </a:spcBef>
            </a:pPr>
            <a:r>
              <a:rPr altLang="en-US" sz="1400" lang="en-US"/>
              <a:t>Reject H</a:t>
            </a:r>
            <a:r>
              <a:rPr altLang="en-US" baseline="-25000" sz="1400" lang="en-US"/>
              <a:t>0</a:t>
            </a:r>
          </a:p>
        </p:txBody>
      </p:sp>
      <p:sp>
        <p:nvSpPr>
          <p:cNvPr id="1048878" name="Text Box 27"/>
          <p:cNvSpPr txBox="1"/>
          <p:nvPr/>
        </p:nvSpPr>
        <p:spPr>
          <a:xfrm rot="0">
            <a:off x="4795837" y="3810000"/>
            <a:ext cx="1524000" cy="304800"/>
          </a:xfrm>
          <a:prstGeom prst="rect"/>
          <a:solidFill>
            <a:srgbClr val="FFFFA7"/>
          </a:solidFill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eaLnBrk="1" hangingPunct="1" lvl="0">
              <a:spcBef>
                <a:spcPct val="50000"/>
              </a:spcBef>
            </a:pPr>
            <a:r>
              <a:rPr altLang="en-US" sz="1400" lang="en-US"/>
              <a:t>Do not reject H</a:t>
            </a:r>
            <a:r>
              <a:rPr altLang="en-US" baseline="-25000" sz="1400" lang="en-US"/>
              <a:t>0</a:t>
            </a:r>
          </a:p>
        </p:txBody>
      </p:sp>
      <p:sp>
        <p:nvSpPr>
          <p:cNvPr id="1048879" name="Freeform 28"/>
          <p:cNvSpPr/>
          <p:nvPr/>
        </p:nvSpPr>
        <p:spPr bwMode="auto">
          <a:xfrm rot="0">
            <a:off x="3119437" y="3352800"/>
            <a:ext cx="833437" cy="228600"/>
          </a:xfrm>
          <a:custGeom>
            <a:avLst/>
            <a:gdLst>
              <a:gd name="l" fmla="*/ 0 w 582"/>
              <a:gd name="t" fmla="*/ 0 h 183"/>
              <a:gd name="r" fmla="*/ 582 w 582"/>
              <a:gd name="b" fmla="*/ 183 h 183"/>
            </a:gdLst>
            <a:ahLst/>
            <a:rect l="l" t="t" r="r" b="b"/>
            <a:pathLst>
              <a:path w="582" h="183">
                <a:moveTo>
                  <a:pt x="9" y="177"/>
                </a:moveTo>
                <a:lnTo>
                  <a:pt x="0" y="132"/>
                </a:lnTo>
                <a:lnTo>
                  <a:pt x="258" y="114"/>
                </a:lnTo>
                <a:lnTo>
                  <a:pt x="423" y="66"/>
                </a:lnTo>
                <a:lnTo>
                  <a:pt x="504" y="48"/>
                </a:lnTo>
                <a:lnTo>
                  <a:pt x="582" y="0"/>
                </a:lnTo>
                <a:lnTo>
                  <a:pt x="582" y="183"/>
                </a:lnTo>
                <a:lnTo>
                  <a:pt x="9" y="182"/>
                </a:lnTo>
                <a:lnTo>
                  <a:pt x="9" y="177"/>
                </a:lnTo>
              </a:path>
            </a:pathLst>
          </a:custGeom>
          <a:solidFill>
            <a:srgbClr val="C3DBFF">
              <a:alpha val="100000"/>
            </a:srgbClr>
          </a:solidFill>
          <a:ln>
            <a:noFill/>
          </a:ln>
        </p:spPr>
      </p:sp>
      <p:sp>
        <p:nvSpPr>
          <p:cNvPr id="1048880" name="Freeform 29"/>
          <p:cNvSpPr/>
          <p:nvPr/>
        </p:nvSpPr>
        <p:spPr bwMode="auto">
          <a:xfrm rot="0">
            <a:off x="3195637" y="2209800"/>
            <a:ext cx="2362200" cy="1295400"/>
          </a:xfrm>
          <a:custGeom>
            <a:avLst/>
            <a:gdLst>
              <a:gd name="l" fmla="*/ 0 w 600"/>
              <a:gd name="t" fmla="*/ 0 h 576"/>
              <a:gd name="r" fmla="*/ 600 w 600"/>
              <a:gd name="b" fmla="*/ 576 h 576"/>
            </a:gdLst>
            <a:ahLst/>
            <a:rect l="l" t="t" r="r" b="b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 cmpd="sng">
            <a:solidFill>
              <a:srgbClr val="FF0000">
                <a:alpha val="100000"/>
              </a:srgbClr>
            </a:solidFill>
            <a:prstDash val="solid"/>
            <a:round/>
          </a:ln>
        </p:spPr>
      </p:sp>
      <p:sp>
        <p:nvSpPr>
          <p:cNvPr id="1048881" name="Freeform 30"/>
          <p:cNvSpPr/>
          <p:nvPr/>
        </p:nvSpPr>
        <p:spPr bwMode="auto">
          <a:xfrm rot="0">
            <a:off x="5557837" y="2209800"/>
            <a:ext cx="2209800" cy="1295400"/>
          </a:xfrm>
          <a:custGeom>
            <a:avLst/>
            <a:gdLst>
              <a:gd name="l" fmla="*/ 0 w 576"/>
              <a:gd name="t" fmla="*/ 0 h 576"/>
              <a:gd name="r" fmla="*/ 576 w 576"/>
              <a:gd name="b" fmla="*/ 576 h 576"/>
            </a:gdLst>
            <a:ahLst/>
            <a:rect l="l" t="t" r="r" b="b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FF0000">
                <a:alpha val="100000"/>
              </a:srgbClr>
            </a:solidFill>
            <a:prstDash val="solid"/>
            <a:round/>
          </a:ln>
        </p:spPr>
      </p:sp>
      <p:sp>
        <p:nvSpPr>
          <p:cNvPr id="1048882" name="Line 31"/>
          <p:cNvSpPr/>
          <p:nvPr/>
        </p:nvSpPr>
        <p:spPr>
          <a:xfrm rot="0">
            <a:off x="2967037" y="3581400"/>
            <a:ext cx="5105400" cy="0"/>
          </a:xfrm>
          <a:prstGeom prst="line"/>
          <a:noFill/>
          <a:ln w="25400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</p:sp>
      <p:sp>
        <p:nvSpPr>
          <p:cNvPr id="1048883" name="Line 32"/>
          <p:cNvSpPr/>
          <p:nvPr/>
        </p:nvSpPr>
        <p:spPr>
          <a:xfrm rot="0">
            <a:off x="3195637" y="3048000"/>
            <a:ext cx="457200" cy="457200"/>
          </a:xfrm>
          <a:prstGeom prst="line"/>
          <a:noFill/>
          <a:ln w="12700" cap="flat" cmpd="sng">
            <a:solidFill>
              <a:schemeClr val="lt1">
                <a:alpha val="100000"/>
              </a:schemeClr>
            </a:solidFill>
            <a:prstDash val="solid"/>
            <a:round/>
            <a:tailEnd type="stealth" w="med" len="med"/>
          </a:ln>
        </p:spPr>
      </p:sp>
      <p:sp>
        <p:nvSpPr>
          <p:cNvPr id="1048884" name="Rectangle 33"/>
          <p:cNvSpPr/>
          <p:nvPr/>
        </p:nvSpPr>
        <p:spPr>
          <a:xfrm rot="0" flipH="1">
            <a:off x="2587625" y="2667000"/>
            <a:ext cx="1376362" cy="393700"/>
          </a:xfrm>
          <a:prstGeom prst="rect"/>
          <a:noFill/>
          <a:ln>
            <a:noFill/>
          </a:ln>
        </p:spPr>
        <p:txBody>
          <a:bodyPr anchor="t" bIns="44450" lIns="90488" rIns="90488" tIns="4445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altLang="en-US" sz="2000" lang="en-US">
                <a:solidFill>
                  <a:schemeClr val="lt1"/>
                </a:solidFill>
                <a:sym typeface="Symbol" pitchFamily="18" charset="2"/>
              </a:rPr>
              <a:t> </a:t>
            </a:r>
            <a:r>
              <a:rPr altLang="en-US" sz="2000" lang="en-US">
                <a:solidFill>
                  <a:schemeClr val="lt1"/>
                </a:solidFill>
              </a:rPr>
              <a:t>= 0.05/2</a:t>
            </a:r>
          </a:p>
        </p:txBody>
      </p:sp>
      <p:sp>
        <p:nvSpPr>
          <p:cNvPr id="1048885" name="Line 34"/>
          <p:cNvSpPr/>
          <p:nvPr/>
        </p:nvSpPr>
        <p:spPr>
          <a:xfrm rot="0">
            <a:off x="5557837" y="2209800"/>
            <a:ext cx="0" cy="1371600"/>
          </a:xfrm>
          <a:prstGeom prst="line"/>
          <a:noFill/>
          <a:ln w="9525" cap="rnd" cmpd="sng">
            <a:solidFill>
              <a:schemeClr val="lt1">
                <a:alpha val="100000"/>
              </a:schemeClr>
            </a:solidFill>
            <a:prstDash val="sysDot"/>
            <a:miter/>
          </a:ln>
        </p:spPr>
      </p:sp>
      <p:sp>
        <p:nvSpPr>
          <p:cNvPr id="1048886" name="Line 35"/>
          <p:cNvSpPr/>
          <p:nvPr/>
        </p:nvSpPr>
        <p:spPr>
          <a:xfrm rot="0">
            <a:off x="3962400" y="3581400"/>
            <a:ext cx="0" cy="609600"/>
          </a:xfrm>
          <a:prstGeom prst="line"/>
          <a:noFill/>
          <a:ln w="19050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</p:sp>
      <p:sp>
        <p:nvSpPr>
          <p:cNvPr id="1048887" name="Text Box 36"/>
          <p:cNvSpPr txBox="1"/>
          <p:nvPr/>
        </p:nvSpPr>
        <p:spPr>
          <a:xfrm rot="0">
            <a:off x="2895600" y="4191000"/>
            <a:ext cx="17526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b="1" sz="2000" lang="en-US">
                <a:solidFill>
                  <a:schemeClr val="lt1"/>
                </a:solidFill>
              </a:rPr>
              <a:t>-Z</a:t>
            </a:r>
            <a:r>
              <a:rPr altLang="en-US" baseline="-25000" b="1" sz="2000" lang="el-GR">
                <a:solidFill>
                  <a:schemeClr val="lt1"/>
                </a:solidFill>
              </a:rPr>
              <a:t>α</a:t>
            </a:r>
            <a:r>
              <a:rPr altLang="en-US" baseline="-25000" b="1" sz="2000" lang="en-US">
                <a:solidFill>
                  <a:schemeClr val="lt1"/>
                </a:solidFill>
              </a:rPr>
              <a:t>/2 </a:t>
            </a:r>
            <a:r>
              <a:rPr altLang="en-US" b="1" sz="2000" lang="el-GR">
                <a:solidFill>
                  <a:schemeClr val="lt1"/>
                </a:solidFill>
              </a:rPr>
              <a:t>=   -1.96</a:t>
            </a:r>
          </a:p>
        </p:txBody>
      </p:sp>
      <p:sp>
        <p:nvSpPr>
          <p:cNvPr id="1048888" name="Line 37"/>
          <p:cNvSpPr/>
          <p:nvPr/>
        </p:nvSpPr>
        <p:spPr>
          <a:xfrm rot="0">
            <a:off x="3957637" y="3810000"/>
            <a:ext cx="3048000" cy="0"/>
          </a:xfrm>
          <a:prstGeom prst="line"/>
          <a:noFill/>
          <a:ln w="19050" cap="flat" cmpd="sng">
            <a:solidFill>
              <a:schemeClr val="lt1">
                <a:alpha val="10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048889" name="Line 38"/>
          <p:cNvSpPr/>
          <p:nvPr/>
        </p:nvSpPr>
        <p:spPr>
          <a:xfrm rot="0">
            <a:off x="2814637" y="3810000"/>
            <a:ext cx="1143000" cy="0"/>
          </a:xfrm>
          <a:prstGeom prst="line"/>
          <a:noFill/>
          <a:ln w="19050" cap="flat" cmpd="sng">
            <a:solidFill>
              <a:schemeClr val="lt1">
                <a:alpha val="10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048890" name="Text Box 39"/>
          <p:cNvSpPr txBox="1"/>
          <p:nvPr/>
        </p:nvSpPr>
        <p:spPr>
          <a:xfrm rot="0">
            <a:off x="5334000" y="4191000"/>
            <a:ext cx="45720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eaLnBrk="1" hangingPunct="1" lvl="0">
              <a:spcBef>
                <a:spcPct val="50000"/>
              </a:spcBef>
            </a:pPr>
            <a:r>
              <a:rPr altLang="en-US" sz="1800" lang="en-US">
                <a:solidFill>
                  <a:schemeClr val="lt1"/>
                </a:solidFill>
              </a:rPr>
              <a:t>0</a:t>
            </a:r>
          </a:p>
        </p:txBody>
      </p:sp>
      <p:sp>
        <p:nvSpPr>
          <p:cNvPr id="1048891" name="Line 40"/>
          <p:cNvSpPr/>
          <p:nvPr/>
        </p:nvSpPr>
        <p:spPr>
          <a:xfrm rot="0" flipH="1">
            <a:off x="7462837" y="3048000"/>
            <a:ext cx="461962" cy="457200"/>
          </a:xfrm>
          <a:prstGeom prst="line"/>
          <a:noFill/>
          <a:ln w="12700" cap="flat" cmpd="sng">
            <a:solidFill>
              <a:schemeClr val="lt1">
                <a:alpha val="100000"/>
              </a:schemeClr>
            </a:solidFill>
            <a:prstDash val="solid"/>
            <a:round/>
            <a:tailEnd type="stealth" w="med" len="med"/>
          </a:ln>
        </p:spPr>
      </p:sp>
      <p:sp>
        <p:nvSpPr>
          <p:cNvPr id="1048892" name="Rectangle 41"/>
          <p:cNvSpPr/>
          <p:nvPr/>
        </p:nvSpPr>
        <p:spPr>
          <a:xfrm rot="0" flipH="1">
            <a:off x="7315200" y="2667000"/>
            <a:ext cx="1371600" cy="393700"/>
          </a:xfrm>
          <a:prstGeom prst="rect"/>
          <a:noFill/>
          <a:ln>
            <a:noFill/>
          </a:ln>
        </p:spPr>
        <p:txBody>
          <a:bodyPr anchor="t" bIns="44450" lIns="90488" rIns="90488" tIns="4445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altLang="en-US" sz="2000" lang="en-US">
                <a:solidFill>
                  <a:schemeClr val="lt1"/>
                </a:solidFill>
                <a:sym typeface="Symbol" pitchFamily="18" charset="2"/>
              </a:rPr>
              <a:t> </a:t>
            </a:r>
            <a:r>
              <a:rPr altLang="en-US" sz="2000" lang="en-US">
                <a:solidFill>
                  <a:schemeClr val="lt1"/>
                </a:solidFill>
              </a:rPr>
              <a:t>= 0.05/2</a:t>
            </a:r>
          </a:p>
        </p:txBody>
      </p:sp>
      <p:sp>
        <p:nvSpPr>
          <p:cNvPr id="1048893" name="Text Box 42"/>
          <p:cNvSpPr txBox="1"/>
          <p:nvPr/>
        </p:nvSpPr>
        <p:spPr>
          <a:xfrm rot="0">
            <a:off x="7158037" y="3810000"/>
            <a:ext cx="990600" cy="304800"/>
          </a:xfrm>
          <a:prstGeom prst="rect"/>
          <a:solidFill>
            <a:srgbClr val="FFFFA7"/>
          </a:solidFill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eaLnBrk="1" hangingPunct="1" lvl="0">
              <a:spcBef>
                <a:spcPct val="50000"/>
              </a:spcBef>
            </a:pPr>
            <a:r>
              <a:rPr altLang="en-US" sz="1400" lang="en-US"/>
              <a:t>Reject H</a:t>
            </a:r>
            <a:r>
              <a:rPr altLang="en-US" baseline="-25000" sz="1400" lang="en-US"/>
              <a:t>0</a:t>
            </a:r>
          </a:p>
        </p:txBody>
      </p:sp>
      <p:sp>
        <p:nvSpPr>
          <p:cNvPr id="1048894" name="Line 43"/>
          <p:cNvSpPr/>
          <p:nvPr/>
        </p:nvSpPr>
        <p:spPr>
          <a:xfrm rot="0">
            <a:off x="7005637" y="3810000"/>
            <a:ext cx="1143000" cy="0"/>
          </a:xfrm>
          <a:prstGeom prst="line"/>
          <a:noFill/>
          <a:ln w="19050" cap="flat" cmpd="sng">
            <a:solidFill>
              <a:schemeClr val="lt1">
                <a:alpha val="10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048895" name="Line 44"/>
          <p:cNvSpPr/>
          <p:nvPr/>
        </p:nvSpPr>
        <p:spPr>
          <a:xfrm rot="0">
            <a:off x="7010400" y="3581400"/>
            <a:ext cx="0" cy="609600"/>
          </a:xfrm>
          <a:prstGeom prst="line"/>
          <a:noFill/>
          <a:ln w="19050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</p:sp>
      <p:sp>
        <p:nvSpPr>
          <p:cNvPr id="1048896" name="Text Box 45"/>
          <p:cNvSpPr txBox="1"/>
          <p:nvPr/>
        </p:nvSpPr>
        <p:spPr>
          <a:xfrm rot="0">
            <a:off x="6096000" y="4191000"/>
            <a:ext cx="1671637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b="1" sz="2000" lang="en-US">
                <a:solidFill>
                  <a:schemeClr val="lt1"/>
                </a:solidFill>
              </a:rPr>
              <a:t>+Z</a:t>
            </a:r>
            <a:r>
              <a:rPr altLang="en-US" baseline="-25000" b="1" sz="2000" lang="el-GR">
                <a:solidFill>
                  <a:schemeClr val="lt1"/>
                </a:solidFill>
              </a:rPr>
              <a:t>α</a:t>
            </a:r>
            <a:r>
              <a:rPr altLang="en-US" baseline="-25000" b="1" sz="2000" lang="en-US">
                <a:solidFill>
                  <a:schemeClr val="lt1"/>
                </a:solidFill>
              </a:rPr>
              <a:t>/2</a:t>
            </a:r>
            <a:r>
              <a:rPr altLang="en-US" b="1" sz="2000" lang="el-GR">
                <a:solidFill>
                  <a:schemeClr val="lt1"/>
                </a:solidFill>
              </a:rPr>
              <a:t>= +1.96</a:t>
            </a:r>
          </a:p>
        </p:txBody>
      </p:sp>
      <p:sp>
        <p:nvSpPr>
          <p:cNvPr id="1048897" name="Line 19"/>
          <p:cNvSpPr/>
          <p:nvPr/>
        </p:nvSpPr>
        <p:spPr>
          <a:xfrm rot="0" flipV="1">
            <a:off x="3810000" y="3657600"/>
            <a:ext cx="0" cy="990600"/>
          </a:xfrm>
          <a:prstGeom prst="line"/>
          <a:noFill/>
          <a:ln w="57150" cap="flat" cmpd="sng">
            <a:solidFill>
              <a:schemeClr val="hlink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898" name="Rectangle 33"/>
          <p:cNvSpPr/>
          <p:nvPr/>
        </p:nvSpPr>
        <p:spPr>
          <a:xfrm rot="0">
            <a:off x="7570787" y="1255712"/>
            <a:ext cx="1433512" cy="523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r>
              <a:rPr altLang="en-US" sz="2800" lang="en-US">
                <a:solidFill>
                  <a:schemeClr val="lt1"/>
                </a:solidFill>
              </a:rPr>
              <a:t>DCOV</a:t>
            </a:r>
            <a:r>
              <a:rPr altLang="en-US" sz="2800" lang="en-US" u="sng">
                <a:solidFill>
                  <a:srgbClr val="FF0000"/>
                </a:solidFill>
              </a:rPr>
              <a:t>A</a:t>
            </a:r>
          </a:p>
        </p:txBody>
      </p:sp>
      <p:pic>
        <p:nvPicPr>
          <p:cNvPr id="2097167" name="Picture 3" descr="C:\Documents and Settings\schurpj\Local Settings\Temporary Internet Files\Content.IE5\LPEFQR5X\MPj04011440000[1].jp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8199437" y="5562600"/>
            <a:ext cx="792162" cy="990600"/>
          </a:xfrm>
          <a:prstGeom prst="rect"/>
          <a:noFill/>
          <a:ln>
            <a:noFill/>
          </a:ln>
        </p:spPr>
      </p:pic>
      <p:sp>
        <p:nvSpPr>
          <p:cNvPr id="1048899" name="Text Box 5"/>
          <p:cNvSpPr txBox="1"/>
          <p:nvPr/>
        </p:nvSpPr>
        <p:spPr>
          <a:xfrm rot="0">
            <a:off x="7402512" y="773112"/>
            <a:ext cx="1579562" cy="4000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r>
              <a:rPr altLang="en-US" b="1" sz="2000" i="1" lang="en-US">
                <a:solidFill>
                  <a:srgbClr val="FEA402"/>
                </a:solidFill>
              </a:rPr>
              <a:t>(continued)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00" name="Rectangle 2"/>
          <p:cNvSpPr/>
          <p:nvPr>
            <p:ph type="title" sz="full" idx="0"/>
          </p:nvPr>
        </p:nvSpPr>
        <p:spPr>
          <a:xfrm rot="0">
            <a:off x="609600" y="228600"/>
            <a:ext cx="7924800" cy="990600"/>
          </a:xfrm>
          <a:prstGeom prst="rect"/>
          <a:noFill/>
          <a:ln>
            <a:noFill/>
          </a:ln>
        </p:spPr>
        <p:txBody>
          <a:bodyPr anchor="b" bIns="42672" lIns="85342" rIns="85342" tIns="42672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600" i="0" u="none">
                <a:solidFill>
                  <a:srgbClr val="FEA402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pPr eaLnBrk="1" hangingPunct="1" lvl="0"/>
            <a:r>
              <a:rPr altLang="en-US" lang="en-US"/>
              <a:t>p-Value Approach to Testing</a:t>
            </a:r>
          </a:p>
        </p:txBody>
      </p:sp>
      <p:sp>
        <p:nvSpPr>
          <p:cNvPr id="1048901" name="Rectangle 3"/>
          <p:cNvSpPr/>
          <p:nvPr>
            <p:ph sz="full" idx="1"/>
          </p:nvPr>
        </p:nvSpPr>
        <p:spPr>
          <a:xfrm rot="0">
            <a:off x="609600" y="1828800"/>
            <a:ext cx="8077200" cy="4532312"/>
          </a:xfrm>
          <a:prstGeom prst="rect"/>
          <a:noFill/>
          <a:ln>
            <a:noFill/>
          </a:ln>
        </p:spPr>
        <p:txBody>
          <a:bodyPr anchor="t" bIns="42672" lIns="85342" rIns="85342" tIns="42672" vert="horz"/>
          <a:lstStyle>
            <a:lvl1pPr algn="l" eaLnBrk="0" fontAlgn="base" hangingPunct="0" indent="-320675" latinLnBrk="0" marL="32067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A402"/>
              </a:buClr>
              <a:buSzPct val="60000"/>
              <a:buFont typeface="Wingdings" pitchFamily="2" charset="2"/>
              <a:buChar char="n"/>
              <a:defRPr baseline="0" b="0" sz="28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-268287" latinLnBrk="0" marL="6937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5000"/>
              <a:buFont typeface="Wingdings" pitchFamily="2" charset="2"/>
              <a:buChar char="n"/>
              <a:defRPr baseline="0" b="0" sz="24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-215900" latinLnBrk="0" marL="10683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-212725" latinLnBrk="0" marL="14938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-212725" latinLnBrk="0" marL="19192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>
              <a:lnSpc>
                <a:spcPct val="110000"/>
              </a:lnSpc>
              <a:spcBef>
                <a:spcPct val="60000"/>
              </a:spcBef>
              <a:buFont typeface="Wingdings" pitchFamily="2" charset="2"/>
              <a:buChar char="§"/>
            </a:pPr>
            <a:r>
              <a:rPr altLang="en-US" lang="en-US"/>
              <a:t>p-value: Probability of obtaining a test statistic equal to or more extreme than the observed sample value </a:t>
            </a:r>
            <a:r>
              <a:rPr altLang="en-US" lang="en-US">
                <a:solidFill>
                  <a:srgbClr val="C1BAF8"/>
                </a:solidFill>
              </a:rPr>
              <a:t>given H</a:t>
            </a:r>
            <a:r>
              <a:rPr altLang="en-US" baseline="-25000" lang="en-US">
                <a:solidFill>
                  <a:srgbClr val="C1BAF8"/>
                </a:solidFill>
              </a:rPr>
              <a:t>0</a:t>
            </a:r>
            <a:r>
              <a:rPr altLang="en-US" lang="en-US">
                <a:solidFill>
                  <a:srgbClr val="C1BAF8"/>
                </a:solidFill>
              </a:rPr>
              <a:t> is true</a:t>
            </a:r>
          </a:p>
          <a:p>
            <a:pPr eaLnBrk="1" hangingPunct="1" lvl="1">
              <a:lnSpc>
                <a:spcPct val="120000"/>
              </a:lnSpc>
              <a:spcBef>
                <a:spcPct val="60000"/>
              </a:spcBef>
              <a:buFont typeface="Wingdings" pitchFamily="2" charset="2"/>
              <a:buChar char="§"/>
            </a:pPr>
            <a:r>
              <a:rPr altLang="en-US" lang="en-US"/>
              <a:t>The p-value is also called the observed level of significance</a:t>
            </a:r>
          </a:p>
          <a:p>
            <a:pPr eaLnBrk="1" hangingPunct="1" lvl="1">
              <a:lnSpc>
                <a:spcPct val="110000"/>
              </a:lnSpc>
              <a:spcBef>
                <a:spcPct val="60000"/>
              </a:spcBef>
              <a:buFont typeface="Wingdings" pitchFamily="2" charset="2"/>
              <a:buChar char="§"/>
            </a:pPr>
            <a:r>
              <a:rPr altLang="en-US" lang="en-US"/>
              <a:t>It is the smallest value of  </a:t>
            </a:r>
            <a:r>
              <a:rPr altLang="en-US" b="1" lang="en-US">
                <a:sym typeface="Symbol" pitchFamily="18" charset="2"/>
              </a:rPr>
              <a:t></a:t>
            </a:r>
            <a:r>
              <a:rPr altLang="en-US" lang="en-US"/>
              <a:t>  for which H</a:t>
            </a:r>
            <a:r>
              <a:rPr altLang="en-US" baseline="-25000" lang="en-US"/>
              <a:t>0</a:t>
            </a:r>
            <a:r>
              <a:rPr altLang="en-US" lang="en-US"/>
              <a:t> can be rejected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5" name="Title 1"/>
          <p:cNvSpPr/>
          <p:nvPr/>
        </p:nvSpPr>
        <p:spPr>
          <a:xfrm rot="0">
            <a:off x="457200" y="533400"/>
            <a:ext cx="7772400" cy="9144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20675" latinLnBrk="0" marL="32067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A402"/>
              </a:buClr>
              <a:buSzPct val="60000"/>
              <a:buFont typeface="Wingdings" pitchFamily="2" charset="2"/>
              <a:buChar char="n"/>
              <a:defRPr baseline="0" b="0" sz="28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-268287" latinLnBrk="0" marL="6937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5000"/>
              <a:buFont typeface="Wingdings" pitchFamily="2" charset="2"/>
              <a:buChar char="n"/>
              <a:defRPr baseline="0" b="0" sz="24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-215900" latinLnBrk="0" marL="10683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-212725" latinLnBrk="0" marL="14938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-212725" latinLnBrk="0" marL="19192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4400" lang="en-US">
                <a:solidFill>
                  <a:schemeClr val="accent2"/>
                </a:solidFill>
              </a:rPr>
              <a:t>Introduction</a:t>
            </a:r>
          </a:p>
        </p:txBody>
      </p:sp>
      <p:sp>
        <p:nvSpPr>
          <p:cNvPr id="1048586" name="Content Placeholder 2"/>
          <p:cNvSpPr/>
          <p:nvPr/>
        </p:nvSpPr>
        <p:spPr>
          <a:xfrm rot="0">
            <a:off x="914400" y="16002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20675" latinLnBrk="0" marL="32067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A402"/>
              </a:buClr>
              <a:buSzPct val="60000"/>
              <a:buFont typeface="Wingdings" pitchFamily="2" charset="2"/>
              <a:buChar char="n"/>
              <a:defRPr baseline="0" b="0" sz="28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-268287" latinLnBrk="0" marL="6937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5000"/>
              <a:buFont typeface="Wingdings" pitchFamily="2" charset="2"/>
              <a:buChar char="n"/>
              <a:defRPr baseline="0" b="0" sz="24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-215900" latinLnBrk="0" marL="10683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-212725" latinLnBrk="0" marL="14938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-212725" latinLnBrk="0" marL="19192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just" indent="-342900" lvl="0" marL="342900">
              <a:buSzPct val="100000"/>
              <a:buFontTx/>
              <a:buChar char="•"/>
            </a:pPr>
            <a:r>
              <a:rPr altLang="en-US" sz="2400" lang="en-US">
                <a:solidFill>
                  <a:schemeClr val="accent2"/>
                </a:solidFill>
                <a:latin typeface="Times New Roman" pitchFamily="18" charset="0"/>
                <a:ea typeface="Times New Roman" pitchFamily="18" charset="0"/>
              </a:rPr>
              <a:t>The purpose of hypothesis testing is to determine whether there is enough statistical evidence in favor of a certain belief about a parameter.</a:t>
            </a:r>
          </a:p>
          <a:p>
            <a:pPr algn="just" indent="-342900" lvl="0" marL="342900">
              <a:buSzPct val="100000"/>
              <a:buFontTx/>
              <a:buChar char="•"/>
            </a:pPr>
            <a:r>
              <a:rPr altLang="en-US" sz="2400" lang="en-US">
                <a:solidFill>
                  <a:schemeClr val="accent2"/>
                </a:solidFill>
                <a:latin typeface="Times New Roman" pitchFamily="18" charset="0"/>
                <a:ea typeface="Times New Roman" pitchFamily="18" charset="0"/>
              </a:rPr>
              <a:t>A hypothesis is a preliminary or tentative explanation or postulate by the researcher of what the researcher considers the outcome of an investigation will be.   It is an informed/educated guess.</a:t>
            </a:r>
          </a:p>
          <a:p>
            <a:pPr algn="just" indent="-342900" lvl="0" marL="342900">
              <a:buSzPct val="100000"/>
              <a:buFontTx/>
              <a:buChar char="•"/>
            </a:pPr>
            <a:r>
              <a:rPr altLang="en-US" sz="2400" lang="en-US">
                <a:solidFill>
                  <a:schemeClr val="accent2"/>
                </a:solidFill>
                <a:latin typeface="Times New Roman" pitchFamily="18" charset="0"/>
                <a:ea typeface="Times New Roman" pitchFamily="18" charset="0"/>
              </a:rPr>
              <a:t>It indicates the expectations of the researcher regarding certain variables.  It is the most specific way in which an answer to a problem can be stated.</a:t>
            </a:r>
          </a:p>
          <a:p>
            <a:pPr indent="-342900" lvl="0" marL="342900">
              <a:buSzPct val="100000"/>
              <a:buFontTx/>
              <a:buNone/>
            </a:pPr>
            <a:endParaRPr altLang="en-US" sz="3200" 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02" name="Rectangle 8"/>
          <p:cNvSpPr/>
          <p:nvPr/>
        </p:nvSpPr>
        <p:spPr>
          <a:xfrm rot="0">
            <a:off x="990600" y="4876800"/>
            <a:ext cx="6248400" cy="685800"/>
          </a:xfrm>
          <a:prstGeom prst="rect"/>
          <a:solidFill>
            <a:srgbClr val="FDE0BD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endParaRPr altLang="en-US" sz="2800" lang="en-US"/>
          </a:p>
        </p:txBody>
      </p:sp>
      <p:sp>
        <p:nvSpPr>
          <p:cNvPr id="1048903" name="Rectangle 2"/>
          <p:cNvSpPr/>
          <p:nvPr/>
        </p:nvSpPr>
        <p:spPr>
          <a:xfrm rot="0">
            <a:off x="685800" y="2362200"/>
            <a:ext cx="6172200" cy="1371600"/>
          </a:xfrm>
          <a:prstGeom prst="rect"/>
          <a:solidFill>
            <a:srgbClr val="FDE0BD"/>
          </a:solidFill>
          <a:ln w="1905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endParaRPr altLang="en-US" sz="2800" lang="en-US"/>
          </a:p>
        </p:txBody>
      </p:sp>
      <p:sp>
        <p:nvSpPr>
          <p:cNvPr id="1048904" name="Rectangle 3"/>
          <p:cNvSpPr/>
          <p:nvPr>
            <p:ph type="title" sz="full" idx="0"/>
          </p:nvPr>
        </p:nvSpPr>
        <p:spPr>
          <a:xfrm rot="0">
            <a:off x="609600" y="228600"/>
            <a:ext cx="7924800" cy="990600"/>
          </a:xfrm>
          <a:prstGeom prst="rect"/>
          <a:noFill/>
          <a:ln>
            <a:noFill/>
          </a:ln>
        </p:spPr>
        <p:txBody>
          <a:bodyPr anchor="b" bIns="42672" lIns="85342" rIns="85342" tIns="42672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600" i="0" u="none">
                <a:solidFill>
                  <a:srgbClr val="FEA402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pPr eaLnBrk="1" hangingPunct="1" lvl="0"/>
            <a:r>
              <a:rPr altLang="en-US" sz="3200" lang="en-US"/>
              <a:t>p-Value Approach to Testing:</a:t>
            </a:r>
            <a:br>
              <a:rPr altLang="en-US" sz="3200" lang="en-US"/>
            </a:br>
            <a:r>
              <a:rPr altLang="en-US" sz="3200" lang="en-US"/>
              <a:t>Interpreting the p-value</a:t>
            </a:r>
          </a:p>
        </p:txBody>
      </p:sp>
      <p:sp>
        <p:nvSpPr>
          <p:cNvPr id="1048905" name="Rectangle 4"/>
          <p:cNvSpPr/>
          <p:nvPr>
            <p:ph sz="full" idx="1"/>
          </p:nvPr>
        </p:nvSpPr>
        <p:spPr>
          <a:xfrm rot="0">
            <a:off x="609600" y="1828800"/>
            <a:ext cx="8077200" cy="4532312"/>
          </a:xfrm>
          <a:prstGeom prst="rect"/>
          <a:noFill/>
          <a:ln>
            <a:noFill/>
          </a:ln>
        </p:spPr>
        <p:txBody>
          <a:bodyPr anchor="t" bIns="42672" lIns="85342" rIns="85342" tIns="42672" vert="horz"/>
          <a:lstStyle>
            <a:lvl1pPr algn="l" eaLnBrk="0" fontAlgn="base" hangingPunct="0" indent="-320675" latinLnBrk="0" marL="32067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A402"/>
              </a:buClr>
              <a:buSzPct val="60000"/>
              <a:buFont typeface="Wingdings" pitchFamily="2" charset="2"/>
              <a:buChar char="n"/>
              <a:defRPr baseline="0" b="0" sz="28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-268287" latinLnBrk="0" marL="6937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5000"/>
              <a:buFont typeface="Wingdings" pitchFamily="2" charset="2"/>
              <a:buChar char="n"/>
              <a:defRPr baseline="0" b="0" sz="24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-215900" latinLnBrk="0" marL="10683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-212725" latinLnBrk="0" marL="14938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-212725" latinLnBrk="0" marL="19192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>
              <a:spcBef>
                <a:spcPct val="60000"/>
              </a:spcBef>
            </a:pPr>
            <a:r>
              <a:rPr altLang="en-US" lang="en-US"/>
              <a:t>Compare the </a:t>
            </a:r>
            <a:r>
              <a:rPr altLang="en-US" lang="en-US">
                <a:solidFill>
                  <a:srgbClr val="C1BAF8"/>
                </a:solidFill>
              </a:rPr>
              <a:t>p-value </a:t>
            </a:r>
            <a:r>
              <a:rPr altLang="en-US" lang="en-US"/>
              <a:t>with  </a:t>
            </a:r>
            <a:r>
              <a:rPr altLang="en-US" b="1" lang="en-US">
                <a:solidFill>
                  <a:srgbClr val="C1BAF8"/>
                </a:solidFill>
                <a:sym typeface="Symbol" pitchFamily="18" charset="2"/>
              </a:rPr>
              <a:t></a:t>
            </a:r>
          </a:p>
          <a:p>
            <a:pPr eaLnBrk="1" hangingPunct="1" lvl="1">
              <a:spcBef>
                <a:spcPct val="60000"/>
              </a:spcBef>
            </a:pPr>
            <a:r>
              <a:rPr altLang="en-US" sz="2700" lang="en-US">
                <a:solidFill>
                  <a:schemeClr val="dk1"/>
                </a:solidFill>
              </a:rPr>
              <a:t>If   p-value  </a:t>
            </a:r>
            <a:r>
              <a:rPr altLang="en-US" sz="2700" lang="en-US">
                <a:solidFill>
                  <a:schemeClr val="dk1"/>
                </a:solidFill>
                <a:sym typeface="Symbol" pitchFamily="18" charset="2"/>
              </a:rPr>
              <a:t>&lt;  </a:t>
            </a:r>
            <a:r>
              <a:rPr altLang="en-US" b="1" sz="2700" lang="en-US">
                <a:solidFill>
                  <a:schemeClr val="dk1"/>
                </a:solidFill>
                <a:sym typeface="Symbol" pitchFamily="18" charset="2"/>
              </a:rPr>
              <a:t></a:t>
            </a:r>
            <a:r>
              <a:rPr altLang="en-US" sz="2700" lang="en-US">
                <a:solidFill>
                  <a:schemeClr val="dk1"/>
                </a:solidFill>
                <a:sym typeface="Symbol" pitchFamily="18" charset="2"/>
              </a:rPr>
              <a:t> </a:t>
            </a:r>
            <a:r>
              <a:rPr altLang="en-US" sz="2700" lang="en-US">
                <a:solidFill>
                  <a:schemeClr val="dk1"/>
                </a:solidFill>
              </a:rPr>
              <a:t>,  reject H</a:t>
            </a:r>
            <a:r>
              <a:rPr altLang="en-US" baseline="-25000" sz="2700" lang="en-US">
                <a:solidFill>
                  <a:schemeClr val="dk1"/>
                </a:solidFill>
              </a:rPr>
              <a:t>0</a:t>
            </a:r>
          </a:p>
          <a:p>
            <a:pPr eaLnBrk="1" hangingPunct="1" lvl="1">
              <a:spcBef>
                <a:spcPct val="60000"/>
              </a:spcBef>
            </a:pPr>
            <a:r>
              <a:rPr altLang="en-US" sz="2700" lang="en-US">
                <a:solidFill>
                  <a:schemeClr val="dk1"/>
                </a:solidFill>
              </a:rPr>
              <a:t>If   p-value  </a:t>
            </a:r>
            <a:r>
              <a:rPr altLang="en-US" b="1" sz="2700" lang="en-US">
                <a:solidFill>
                  <a:schemeClr val="dk1"/>
                </a:solidFill>
                <a:sym typeface="Symbol" pitchFamily="18" charset="2"/>
              </a:rPr>
              <a:t></a:t>
            </a:r>
            <a:r>
              <a:rPr altLang="en-US" sz="2700" lang="en-US">
                <a:solidFill>
                  <a:schemeClr val="dk1"/>
                </a:solidFill>
              </a:rPr>
              <a:t>  </a:t>
            </a:r>
            <a:r>
              <a:rPr altLang="en-US" b="1" sz="2700" lang="en-US">
                <a:solidFill>
                  <a:schemeClr val="dk1"/>
                </a:solidFill>
                <a:sym typeface="Symbol" pitchFamily="18" charset="2"/>
              </a:rPr>
              <a:t></a:t>
            </a:r>
            <a:r>
              <a:rPr altLang="en-US" sz="2700" lang="en-US">
                <a:solidFill>
                  <a:schemeClr val="dk1"/>
                </a:solidFill>
              </a:rPr>
              <a:t> ,  do not reject H</a:t>
            </a:r>
            <a:r>
              <a:rPr altLang="en-US" baseline="-25000" sz="2700" lang="en-US">
                <a:solidFill>
                  <a:schemeClr val="dk1"/>
                </a:solidFill>
              </a:rPr>
              <a:t>0</a:t>
            </a:r>
          </a:p>
          <a:p>
            <a:pPr eaLnBrk="1" hangingPunct="1" lvl="1">
              <a:spcBef>
                <a:spcPct val="60000"/>
              </a:spcBef>
            </a:pPr>
            <a:endParaRPr altLang="en-US" baseline="-25000" sz="2700" lang="en-US"/>
          </a:p>
          <a:p>
            <a:pPr eaLnBrk="1" hangingPunct="1" lvl="0">
              <a:spcBef>
                <a:spcPct val="60000"/>
              </a:spcBef>
            </a:pPr>
            <a:r>
              <a:rPr altLang="en-US" sz="3200" lang="en-US"/>
              <a:t>Remember</a:t>
            </a:r>
          </a:p>
          <a:p>
            <a:pPr eaLnBrk="1" hangingPunct="1" lvl="1">
              <a:spcBef>
                <a:spcPct val="60000"/>
              </a:spcBef>
            </a:pPr>
            <a:r>
              <a:rPr altLang="en-US" sz="2800" lang="en-US">
                <a:solidFill>
                  <a:schemeClr val="dk1"/>
                </a:solidFill>
              </a:rPr>
              <a:t>If the p-value is low then H</a:t>
            </a:r>
            <a:r>
              <a:rPr altLang="en-US" baseline="-25000" sz="2800" lang="en-US">
                <a:solidFill>
                  <a:schemeClr val="dk1"/>
                </a:solidFill>
              </a:rPr>
              <a:t>0</a:t>
            </a:r>
            <a:r>
              <a:rPr altLang="en-US" sz="2800" lang="en-US">
                <a:solidFill>
                  <a:schemeClr val="dk1"/>
                </a:solidFill>
              </a:rPr>
              <a:t> must go </a:t>
            </a:r>
          </a:p>
        </p:txBody>
      </p:sp>
      <p:sp>
        <p:nvSpPr>
          <p:cNvPr id="1048906" name="Rectangle 8"/>
          <p:cNvSpPr/>
          <p:nvPr/>
        </p:nvSpPr>
        <p:spPr>
          <a:xfrm rot="0">
            <a:off x="7772400" y="1143000"/>
            <a:ext cx="1433512" cy="523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r>
              <a:rPr altLang="en-US" sz="2800" lang="en-US">
                <a:solidFill>
                  <a:schemeClr val="lt1"/>
                </a:solidFill>
              </a:rPr>
              <a:t>DCOV</a:t>
            </a:r>
            <a:r>
              <a:rPr altLang="en-US" sz="2800" lang="en-US" u="sng">
                <a:solidFill>
                  <a:srgbClr val="FF0000"/>
                </a:solidFill>
              </a:rPr>
              <a:t>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07" name="Rectangle 2"/>
          <p:cNvSpPr/>
          <p:nvPr>
            <p:ph type="title" sz="full" idx="0"/>
          </p:nvPr>
        </p:nvSpPr>
        <p:spPr>
          <a:xfrm rot="0">
            <a:off x="609600" y="228600"/>
            <a:ext cx="7924800" cy="990600"/>
          </a:xfrm>
          <a:prstGeom prst="rect"/>
          <a:noFill/>
          <a:ln>
            <a:noFill/>
          </a:ln>
        </p:spPr>
        <p:txBody>
          <a:bodyPr anchor="b" bIns="42672" lIns="85342" rIns="85342" tIns="42672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600" i="0" u="none">
                <a:solidFill>
                  <a:srgbClr val="FEA402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pPr eaLnBrk="1" hangingPunct="1" lvl="0">
              <a:lnSpc>
                <a:spcPct val="80000"/>
              </a:lnSpc>
            </a:pPr>
            <a:r>
              <a:rPr altLang="en-US" lang="en-US"/>
              <a:t>The 5 Step p-value approach to</a:t>
            </a:r>
            <a:br>
              <a:rPr altLang="en-US" lang="en-US"/>
            </a:br>
            <a:r>
              <a:rPr altLang="en-US" lang="en-US"/>
              <a:t>Hypothesis Testing</a:t>
            </a:r>
          </a:p>
        </p:txBody>
      </p:sp>
      <p:sp>
        <p:nvSpPr>
          <p:cNvPr id="1048908" name="Rectangle 3"/>
          <p:cNvSpPr/>
          <p:nvPr>
            <p:ph sz="full" idx="1"/>
          </p:nvPr>
        </p:nvSpPr>
        <p:spPr>
          <a:xfrm rot="0">
            <a:off x="609600" y="1582737"/>
            <a:ext cx="8077200" cy="4532312"/>
          </a:xfrm>
          <a:prstGeom prst="rect"/>
          <a:noFill/>
          <a:ln>
            <a:noFill/>
          </a:ln>
        </p:spPr>
        <p:txBody>
          <a:bodyPr anchor="t" bIns="42672" lIns="85342" rIns="85342" tIns="42672" vert="horz"/>
          <a:lstStyle>
            <a:lvl1pPr algn="l" eaLnBrk="0" fontAlgn="base" hangingPunct="0" indent="-320675" latinLnBrk="0" marL="32067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A402"/>
              </a:buClr>
              <a:buSzPct val="60000"/>
              <a:buFont typeface="Wingdings" pitchFamily="2" charset="2"/>
              <a:buChar char="n"/>
              <a:defRPr baseline="0" b="0" sz="28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-268287" latinLnBrk="0" marL="6937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5000"/>
              <a:buFont typeface="Wingdings" pitchFamily="2" charset="2"/>
              <a:buChar char="n"/>
              <a:defRPr baseline="0" b="0" sz="24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-215900" latinLnBrk="0" marL="10683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-212725" latinLnBrk="0" marL="14938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-212725" latinLnBrk="0" marL="19192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indent="-533400" lvl="0" marL="533400">
              <a:lnSpc>
                <a:spcPct val="90000"/>
              </a:lnSpc>
              <a:spcBef>
                <a:spcPct val="30000"/>
              </a:spcBef>
              <a:buSzPct val="100000"/>
              <a:buFont typeface="Arial" pitchFamily="34" charset="0"/>
              <a:buAutoNum type="arabicPeriod" startAt="1"/>
            </a:pPr>
            <a:r>
              <a:rPr altLang="en-US" b="1" sz="2000" lang="en-US"/>
              <a:t>State the null hypothesis, H</a:t>
            </a:r>
            <a:r>
              <a:rPr altLang="en-US" baseline="-20000" b="1" sz="2000" lang="en-US"/>
              <a:t>0</a:t>
            </a:r>
            <a:r>
              <a:rPr altLang="en-US" b="1" sz="2000" lang="en-US"/>
              <a:t> and the alternative hypothesis, H</a:t>
            </a:r>
            <a:r>
              <a:rPr altLang="en-US" baseline="-25000" b="1" sz="2000" lang="en-US"/>
              <a:t>1</a:t>
            </a:r>
          </a:p>
          <a:p>
            <a:pPr eaLnBrk="1" hangingPunct="1" indent="-533400" lvl="0" marL="533400">
              <a:lnSpc>
                <a:spcPct val="90000"/>
              </a:lnSpc>
              <a:spcBef>
                <a:spcPct val="30000"/>
              </a:spcBef>
              <a:buFont typeface="Arial" pitchFamily="34" charset="0"/>
              <a:buAutoNum type="arabicPeriod" startAt="1"/>
            </a:pPr>
            <a:endParaRPr altLang="en-US" baseline="-25000" b="1" sz="800" lang="en-US"/>
          </a:p>
          <a:p>
            <a:pPr eaLnBrk="1" hangingPunct="1" indent="-533400" lvl="0" marL="533400">
              <a:lnSpc>
                <a:spcPct val="90000"/>
              </a:lnSpc>
              <a:spcBef>
                <a:spcPct val="30000"/>
              </a:spcBef>
              <a:buSzPct val="100000"/>
              <a:buFont typeface="Arial" pitchFamily="34" charset="0"/>
              <a:buAutoNum type="arabicPeriod" startAt="1"/>
            </a:pPr>
            <a:r>
              <a:rPr altLang="en-US" b="1" sz="2000" lang="en-US"/>
              <a:t>Choose the level of significance, </a:t>
            </a:r>
            <a:r>
              <a:rPr altLang="en-US" b="1" sz="2000" lang="el-GR">
                <a:sym typeface="Symbol" pitchFamily="18" charset="2"/>
              </a:rPr>
              <a:t></a:t>
            </a:r>
            <a:r>
              <a:rPr altLang="en-US" b="1" sz="2000" lang="en-US"/>
              <a:t>, and the sample size, n. The level of significance is based on the relative importance of the risks of a type I and a type II error.</a:t>
            </a:r>
          </a:p>
          <a:p>
            <a:pPr eaLnBrk="1" hangingPunct="1" indent="-533400" lvl="0" marL="533400">
              <a:lnSpc>
                <a:spcPct val="90000"/>
              </a:lnSpc>
              <a:spcBef>
                <a:spcPct val="30000"/>
              </a:spcBef>
              <a:buSzPct val="100000"/>
              <a:buFont typeface="Arial" pitchFamily="34" charset="0"/>
              <a:buAutoNum type="arabicPeriod" startAt="1"/>
            </a:pPr>
            <a:endParaRPr altLang="en-US" b="1" sz="800" lang="en-US"/>
          </a:p>
          <a:p>
            <a:pPr eaLnBrk="1" hangingPunct="1" indent="-533400" lvl="0" marL="533400">
              <a:lnSpc>
                <a:spcPct val="90000"/>
              </a:lnSpc>
              <a:spcBef>
                <a:spcPct val="30000"/>
              </a:spcBef>
              <a:buSzPct val="100000"/>
              <a:buFont typeface="Arial" pitchFamily="34" charset="0"/>
              <a:buAutoNum type="arabicPeriod" startAt="1"/>
            </a:pPr>
            <a:r>
              <a:rPr altLang="en-US" b="1" sz="2000" lang="en-US"/>
              <a:t>Determine the appropriate test statistic and sampling distribution</a:t>
            </a:r>
          </a:p>
          <a:p>
            <a:pPr eaLnBrk="1" hangingPunct="1" indent="-533400" lvl="0" marL="533400">
              <a:lnSpc>
                <a:spcPct val="90000"/>
              </a:lnSpc>
              <a:spcBef>
                <a:spcPct val="30000"/>
              </a:spcBef>
              <a:buSzPct val="100000"/>
              <a:buFont typeface="Arial" pitchFamily="34" charset="0"/>
              <a:buAutoNum type="arabicPeriod" startAt="1"/>
            </a:pPr>
            <a:endParaRPr altLang="en-US" b="1" sz="800" lang="en-US"/>
          </a:p>
          <a:p>
            <a:pPr eaLnBrk="1" hangingPunct="1" indent="-533400" lvl="0" marL="533400">
              <a:lnSpc>
                <a:spcPct val="90000"/>
              </a:lnSpc>
              <a:spcBef>
                <a:spcPct val="30000"/>
              </a:spcBef>
              <a:buSzPct val="100000"/>
              <a:buFont typeface="Arial" pitchFamily="34" charset="0"/>
              <a:buAutoNum type="arabicPeriod" startAt="1"/>
            </a:pPr>
            <a:r>
              <a:rPr altLang="en-US" b="1" sz="2000" lang="en-US"/>
              <a:t>Collect data and compute the value of the test statistic and the p-value</a:t>
            </a:r>
          </a:p>
          <a:p>
            <a:pPr eaLnBrk="1" hangingPunct="1" indent="-533400" lvl="0" marL="533400">
              <a:lnSpc>
                <a:spcPct val="90000"/>
              </a:lnSpc>
              <a:spcBef>
                <a:spcPct val="30000"/>
              </a:spcBef>
              <a:buSzPct val="100000"/>
              <a:buFont typeface="Arial" pitchFamily="34" charset="0"/>
              <a:buAutoNum type="arabicPeriod" startAt="1"/>
            </a:pPr>
            <a:endParaRPr altLang="en-US" b="1" sz="800" lang="en-US"/>
          </a:p>
          <a:p>
            <a:pPr eaLnBrk="1" hangingPunct="1" indent="-533400" lvl="0" marL="533400">
              <a:lnSpc>
                <a:spcPct val="90000"/>
              </a:lnSpc>
              <a:spcBef>
                <a:spcPct val="30000"/>
              </a:spcBef>
              <a:buSzPct val="100000"/>
              <a:buFont typeface="Arial" pitchFamily="34" charset="0"/>
              <a:buAutoNum type="arabicPeriod" startAt="1"/>
            </a:pPr>
            <a:r>
              <a:rPr altLang="en-US" b="1" sz="2000" lang="el-GR"/>
              <a:t>Make the statistical decision and state the managerial conclusion.  If the p-value is &lt; α</a:t>
            </a:r>
            <a:r>
              <a:rPr altLang="en-US" b="1" sz="2000" lang="en-US"/>
              <a:t> then reject H</a:t>
            </a:r>
            <a:r>
              <a:rPr altLang="en-US" baseline="-20000" b="1" sz="2000" lang="en-US"/>
              <a:t>0</a:t>
            </a:r>
            <a:r>
              <a:rPr altLang="en-US" b="1" sz="2000" lang="en-US"/>
              <a:t>, otherwise do not reject H</a:t>
            </a:r>
            <a:r>
              <a:rPr altLang="en-US" baseline="-20000" b="1" sz="2000" lang="en-US"/>
              <a:t>0</a:t>
            </a:r>
            <a:r>
              <a:rPr altLang="en-US" b="1" sz="2000" lang="en-US"/>
              <a:t>.  State the managerial conclusion in the context of the problem</a:t>
            </a:r>
          </a:p>
        </p:txBody>
      </p:sp>
      <p:sp>
        <p:nvSpPr>
          <p:cNvPr id="1048909" name="Rectangle 6"/>
          <p:cNvSpPr/>
          <p:nvPr/>
        </p:nvSpPr>
        <p:spPr>
          <a:xfrm rot="0">
            <a:off x="7696200" y="990600"/>
            <a:ext cx="1433512" cy="523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r>
              <a:rPr altLang="en-US" sz="2800" lang="en-US">
                <a:solidFill>
                  <a:schemeClr val="lt1"/>
                </a:solidFill>
              </a:rPr>
              <a:t>DCOV</a:t>
            </a:r>
            <a:r>
              <a:rPr altLang="en-US" sz="2800" lang="en-US" u="sng">
                <a:solidFill>
                  <a:srgbClr val="FF0000"/>
                </a:solidFill>
              </a:rPr>
              <a:t>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10" name="Rectangle 2"/>
          <p:cNvSpPr/>
          <p:nvPr>
            <p:ph type="title" sz="full" idx="0"/>
          </p:nvPr>
        </p:nvSpPr>
        <p:spPr>
          <a:xfrm rot="0">
            <a:off x="609600" y="228600"/>
            <a:ext cx="7924800" cy="990600"/>
          </a:xfrm>
          <a:prstGeom prst="rect"/>
          <a:noFill/>
          <a:ln>
            <a:noFill/>
          </a:ln>
        </p:spPr>
        <p:txBody>
          <a:bodyPr anchor="b" bIns="42672" lIns="85342" rIns="85342" tIns="42672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600" i="0" u="none">
                <a:solidFill>
                  <a:srgbClr val="FEA402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pPr eaLnBrk="1" hangingPunct="1" lvl="0"/>
            <a:r>
              <a:rPr altLang="en-US" sz="3200" lang="en-US"/>
              <a:t>p-value Hypothesis Testing Example</a:t>
            </a:r>
          </a:p>
        </p:txBody>
      </p:sp>
      <p:sp>
        <p:nvSpPr>
          <p:cNvPr id="1048911" name="Rectangle 3"/>
          <p:cNvSpPr/>
          <p:nvPr/>
        </p:nvSpPr>
        <p:spPr>
          <a:xfrm rot="0">
            <a:off x="990600" y="1600200"/>
            <a:ext cx="7162800" cy="1295400"/>
          </a:xfrm>
          <a:prstGeom prst="rect"/>
          <a:solidFill>
            <a:srgbClr val="FDE0BD"/>
          </a:solidFill>
          <a:ln w="1905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eaLnBrk="1" hangingPunct="1" lvl="0"/>
            <a:endParaRPr altLang="en-US" lang="en-US"/>
          </a:p>
        </p:txBody>
      </p:sp>
      <p:sp>
        <p:nvSpPr>
          <p:cNvPr id="1048912" name="Rectangle 4"/>
          <p:cNvSpPr/>
          <p:nvPr/>
        </p:nvSpPr>
        <p:spPr>
          <a:xfrm rot="0">
            <a:off x="914400" y="1524000"/>
            <a:ext cx="7239000" cy="950912"/>
          </a:xfrm>
          <a:prstGeom prst="rect"/>
          <a:noFill/>
          <a:ln>
            <a:noFill/>
          </a:ln>
        </p:spPr>
        <p:txBody>
          <a:bodyPr anchor="t" bIns="44450" lIns="90488" rIns="90488" tIns="4445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lvl="0">
              <a:spcBef>
                <a:spcPct val="50000"/>
              </a:spcBef>
            </a:pPr>
            <a:r>
              <a:rPr altLang="en-US" b="1" sz="2800" lang="en-US">
                <a:solidFill>
                  <a:schemeClr val="dk2"/>
                </a:solidFill>
              </a:rPr>
              <a:t>Test the claim that the true mean diameter of a manufactured bolt is 30mm.</a:t>
            </a:r>
          </a:p>
        </p:txBody>
      </p:sp>
      <p:sp>
        <p:nvSpPr>
          <p:cNvPr id="1048913" name="Text Box 5"/>
          <p:cNvSpPr txBox="1"/>
          <p:nvPr/>
        </p:nvSpPr>
        <p:spPr>
          <a:xfrm rot="0">
            <a:off x="2971800" y="2355850"/>
            <a:ext cx="3049587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r>
              <a:rPr altLang="en-US" b="1" sz="2800" lang="en-US">
                <a:solidFill>
                  <a:schemeClr val="dk2"/>
                </a:solidFill>
              </a:rPr>
              <a:t>(Assume </a:t>
            </a:r>
            <a:r>
              <a:rPr altLang="en-US" b="1" sz="2800" lang="el-GR">
                <a:solidFill>
                  <a:schemeClr val="dk2"/>
                </a:solidFill>
                <a:sym typeface="Arial" pitchFamily="34" charset="0"/>
              </a:rPr>
              <a:t>σ</a:t>
            </a:r>
            <a:r>
              <a:rPr altLang="en-US" b="1" sz="2800" lang="en-US">
                <a:solidFill>
                  <a:schemeClr val="dk2"/>
                </a:solidFill>
                <a:sym typeface="Arial" pitchFamily="34" charset="0"/>
              </a:rPr>
              <a:t> = 0.8)</a:t>
            </a:r>
          </a:p>
        </p:txBody>
      </p:sp>
      <p:sp>
        <p:nvSpPr>
          <p:cNvPr id="1048914" name="Rectangle 6"/>
          <p:cNvSpPr/>
          <p:nvPr/>
        </p:nvSpPr>
        <p:spPr>
          <a:xfrm rot="0">
            <a:off x="609600" y="3124200"/>
            <a:ext cx="7543800" cy="3429000"/>
          </a:xfrm>
          <a:prstGeom prst="rect"/>
          <a:noFill/>
          <a:ln>
            <a:noFill/>
          </a:ln>
        </p:spPr>
        <p:txBody>
          <a:bodyPr anchor="t" bIns="42672" lIns="85342" rIns="85342" tIns="42672" vert="horz"/>
          <a:lstStyle>
            <a:lvl1pPr algn="l" eaLnBrk="0" fontAlgn="base" hangingPunct="0" indent="-320675" latinLnBrk="0" marL="32067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A402"/>
              </a:buClr>
              <a:buSzPct val="60000"/>
              <a:buFont typeface="Wingdings" pitchFamily="2" charset="2"/>
              <a:buChar char="n"/>
              <a:defRPr baseline="0" b="0" sz="28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-268287" latinLnBrk="0" marL="6937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5000"/>
              <a:buFont typeface="Wingdings" pitchFamily="2" charset="2"/>
              <a:buChar char="n"/>
              <a:defRPr baseline="0" b="0" sz="24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-215900" latinLnBrk="0" marL="10683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-212725" latinLnBrk="0" marL="14938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-212725" latinLnBrk="0" marL="19192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indent="-320675" lvl="0" marL="320675">
              <a:lnSpc>
                <a:spcPct val="80000"/>
              </a:lnSpc>
              <a:buClr>
                <a:schemeClr val="folHlink"/>
              </a:buClr>
              <a:buNone/>
            </a:pPr>
            <a:r>
              <a:rPr altLang="en-US" sz="2400" lang="en-US">
                <a:solidFill>
                  <a:schemeClr val="lt1"/>
                </a:solidFill>
              </a:rPr>
              <a:t>1.	  State the appropriate null and alternative</a:t>
            </a:r>
          </a:p>
          <a:p>
            <a:pPr eaLnBrk="1" hangingPunct="1" indent="-320675" lvl="0" marL="320675">
              <a:lnSpc>
                <a:spcPct val="80000"/>
              </a:lnSpc>
              <a:buClr>
                <a:schemeClr val="folHlink"/>
              </a:buClr>
              <a:buNone/>
            </a:pPr>
            <a:r>
              <a:rPr altLang="en-US" sz="2400" lang="en-US">
                <a:solidFill>
                  <a:schemeClr val="lt1"/>
                </a:solidFill>
              </a:rPr>
              <a:t>		  hypotheses</a:t>
            </a:r>
          </a:p>
          <a:p>
            <a:pPr eaLnBrk="1" hangingPunct="1" indent="-268287" lvl="1" marL="693737"/>
            <a:r>
              <a:rPr altLang="en-US" lang="en-US">
                <a:solidFill>
                  <a:srgbClr val="C1BAF8"/>
                </a:solidFill>
              </a:rPr>
              <a:t>H</a:t>
            </a:r>
            <a:r>
              <a:rPr altLang="en-US" baseline="-25000" lang="en-US">
                <a:solidFill>
                  <a:srgbClr val="C1BAF8"/>
                </a:solidFill>
              </a:rPr>
              <a:t>0</a:t>
            </a:r>
            <a:r>
              <a:rPr altLang="en-US" lang="en-US">
                <a:solidFill>
                  <a:srgbClr val="C1BAF8"/>
                </a:solidFill>
              </a:rPr>
              <a:t>: </a:t>
            </a:r>
            <a:r>
              <a:rPr altLang="en-US" lang="el-GR">
                <a:solidFill>
                  <a:srgbClr val="C1BAF8"/>
                </a:solidFill>
                <a:sym typeface="Symbol" pitchFamily="18" charset="2"/>
              </a:rPr>
              <a:t>μ</a:t>
            </a:r>
            <a:r>
              <a:rPr altLang="en-US" lang="en-US">
                <a:solidFill>
                  <a:srgbClr val="C1BAF8"/>
                </a:solidFill>
                <a:sym typeface="Symbol" pitchFamily="18" charset="2"/>
              </a:rPr>
              <a:t> = 30      H</a:t>
            </a:r>
            <a:r>
              <a:rPr altLang="en-US" baseline="-25000" lang="en-US">
                <a:solidFill>
                  <a:srgbClr val="C1BAF8"/>
                </a:solidFill>
                <a:sym typeface="Symbol" pitchFamily="18" charset="2"/>
              </a:rPr>
              <a:t>1</a:t>
            </a:r>
            <a:r>
              <a:rPr altLang="en-US" lang="el-GR">
                <a:solidFill>
                  <a:srgbClr val="C1BAF8"/>
                </a:solidFill>
                <a:sym typeface="Symbol" pitchFamily="18" charset="2"/>
              </a:rPr>
              <a:t>: μ</a:t>
            </a:r>
            <a:r>
              <a:rPr altLang="en-US" lang="en-US">
                <a:solidFill>
                  <a:srgbClr val="C1BAF8"/>
                </a:solidFill>
                <a:sym typeface="Symbol" pitchFamily="18" charset="2"/>
              </a:rPr>
              <a:t> ≠ 30    (This is a two-tail test)</a:t>
            </a:r>
          </a:p>
          <a:p>
            <a:pPr eaLnBrk="1" hangingPunct="1" indent="-320675" lvl="0" marL="320675">
              <a:buClr>
                <a:schemeClr val="folHlink"/>
              </a:buClr>
              <a:buNone/>
            </a:pPr>
            <a:r>
              <a:rPr altLang="en-US" sz="2400" lang="en-US">
                <a:solidFill>
                  <a:schemeClr val="lt1"/>
                </a:solidFill>
              </a:rPr>
              <a:t>2.   Specify the desired level of significance and the sample size</a:t>
            </a:r>
          </a:p>
          <a:p>
            <a:pPr eaLnBrk="1" hangingPunct="1" indent="-268287" lvl="1" marL="693737"/>
            <a:r>
              <a:rPr altLang="en-US" lang="en-US">
                <a:solidFill>
                  <a:srgbClr val="C1BAF8"/>
                </a:solidFill>
              </a:rPr>
              <a:t>Suppose that </a:t>
            </a:r>
            <a:r>
              <a:rPr altLang="en-US" lang="en-US">
                <a:solidFill>
                  <a:srgbClr val="C1BAF8"/>
                </a:solidFill>
                <a:sym typeface="Symbol" pitchFamily="18" charset="2"/>
              </a:rPr>
              <a:t></a:t>
            </a:r>
            <a:r>
              <a:rPr altLang="en-US" lang="en-US">
                <a:solidFill>
                  <a:srgbClr val="C1BAF8"/>
                </a:solidFill>
              </a:rPr>
              <a:t> = 0.05 and n = 100 are chosen for this test</a:t>
            </a:r>
          </a:p>
        </p:txBody>
      </p:sp>
      <p:sp>
        <p:nvSpPr>
          <p:cNvPr id="1048915" name="Rectangle 10"/>
          <p:cNvSpPr/>
          <p:nvPr/>
        </p:nvSpPr>
        <p:spPr>
          <a:xfrm rot="0">
            <a:off x="7772400" y="685800"/>
            <a:ext cx="1433512" cy="523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r>
              <a:rPr altLang="en-US" sz="2800" lang="en-US">
                <a:solidFill>
                  <a:schemeClr val="lt1"/>
                </a:solidFill>
              </a:rPr>
              <a:t>DCOV</a:t>
            </a:r>
            <a:r>
              <a:rPr altLang="en-US" sz="2800" lang="en-US" u="sng">
                <a:solidFill>
                  <a:srgbClr val="FF0000"/>
                </a:solidFill>
              </a:rPr>
              <a:t>A</a:t>
            </a:r>
          </a:p>
        </p:txBody>
      </p:sp>
      <p:pic>
        <p:nvPicPr>
          <p:cNvPr id="2097168" name="Picture 3" descr="C:\Documents and Settings\schurpj\Local Settings\Temporary Internet Files\Content.IE5\LPEFQR5X\MPj04011440000[1].jp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7772400" y="5334000"/>
            <a:ext cx="792162" cy="9906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aphicFrame>
        <p:nvGraphicFramePr>
          <p:cNvPr id="4194310" name=""/>
          <p:cNvGraphicFramePr>
            <a:graphicFrameLocks/>
          </p:cNvGraphicFramePr>
          <p:nvPr/>
        </p:nvGraphicFramePr>
        <p:xfrm rot="0">
          <a:off x="736600" y="4997450"/>
          <a:ext cx="7150100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" spid="" imgH="1103312" imgW="7150100" showAsIcon="0" progId="Equation.3">
                  <p:embed followColorScheme="full"/>
                  <p:pic>
                    <p:nvPicPr>
                      <p:cNvPr id="2097169" name="Object 4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736600" y="4997450"/>
                        <a:ext cx="7150100" cy="1103312"/>
                      </a:xfrm>
                      <a:prstGeom prst="rect"/>
                      <a:solidFill>
                        <a:srgbClr val="FDE0BD"/>
                      </a:solidFill>
                      <a:ln w="9525" cap="flat" cmpd="sng">
                        <a:solidFill>
                          <a:schemeClr val="dk1">
                            <a:alpha val="100000"/>
                          </a:schemeClr>
                        </a:solidFill>
                        <a:prstDash val="solid"/>
                        <a:round/>
                      </a:ln>
                    </p:spPr>
                  </p:pic>
                </p:oleObj>
              </mc:Choice>
              <mc:Fallback>
                <p:oleObj name="Equation" r:id="rId1" spid="" imgH="1103312" imgW="7150100" showAsIcon="0" progId="Equation.3">
                  <p:embed followColorScheme="full"/>
                  <p:pic>
                    <p:nvPicPr>
                      <p:cNvPr id="2097169" name="Object 4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736600" y="4997450"/>
                        <a:ext cx="7150100" cy="1103312"/>
                      </a:xfrm>
                      <a:prstGeom prst="rect"/>
                      <a:solidFill>
                        <a:srgbClr val="FDE0BD"/>
                      </a:solidFill>
                      <a:ln w="9525" cap="flat" cmpd="sng">
                        <a:solidFill>
                          <a:schemeClr val="dk1">
                            <a:alpha val="100000"/>
                          </a:schemeClr>
                        </a:solidFill>
                        <a:prstDash val="solid"/>
                        <a:rou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916" name="Rectangle 3"/>
          <p:cNvSpPr/>
          <p:nvPr>
            <p:ph type="title" sz="full" idx="0"/>
          </p:nvPr>
        </p:nvSpPr>
        <p:spPr>
          <a:xfrm rot="0">
            <a:off x="609600" y="228600"/>
            <a:ext cx="7924800" cy="990600"/>
          </a:xfrm>
          <a:prstGeom prst="rect"/>
          <a:noFill/>
          <a:ln>
            <a:noFill/>
          </a:ln>
        </p:spPr>
        <p:txBody>
          <a:bodyPr anchor="b" bIns="42672" lIns="85342" rIns="85342" tIns="42672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600" i="0" u="none">
                <a:solidFill>
                  <a:srgbClr val="FEA402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pPr eaLnBrk="1" hangingPunct="1" lvl="0"/>
            <a:r>
              <a:rPr altLang="en-US" sz="3200" lang="en-US"/>
              <a:t>p-value Hypothesis Testing Example</a:t>
            </a:r>
          </a:p>
        </p:txBody>
      </p:sp>
      <p:sp>
        <p:nvSpPr>
          <p:cNvPr id="1048917" name="Rectangle 4"/>
          <p:cNvSpPr/>
          <p:nvPr/>
        </p:nvSpPr>
        <p:spPr>
          <a:xfrm rot="0">
            <a:off x="609600" y="1828800"/>
            <a:ext cx="7543800" cy="3429000"/>
          </a:xfrm>
          <a:prstGeom prst="rect"/>
          <a:noFill/>
          <a:ln>
            <a:noFill/>
          </a:ln>
        </p:spPr>
        <p:txBody>
          <a:bodyPr anchor="t" bIns="42672" lIns="85342" rIns="85342" tIns="42672" vert="horz"/>
          <a:lstStyle>
            <a:lvl1pPr algn="l" eaLnBrk="0" fontAlgn="base" hangingPunct="0" indent="-320675" latinLnBrk="0" marL="32067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A402"/>
              </a:buClr>
              <a:buSzPct val="60000"/>
              <a:buFont typeface="Wingdings" pitchFamily="2" charset="2"/>
              <a:buChar char="n"/>
              <a:defRPr baseline="0" b="0" sz="28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-268287" latinLnBrk="0" marL="6937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5000"/>
              <a:buFont typeface="Wingdings" pitchFamily="2" charset="2"/>
              <a:buChar char="n"/>
              <a:defRPr baseline="0" b="0" sz="24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-215900" latinLnBrk="0" marL="10683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-212725" latinLnBrk="0" marL="14938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-212725" latinLnBrk="0" marL="19192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indent="-320675" lvl="0" marL="320675">
              <a:lnSpc>
                <a:spcPct val="80000"/>
              </a:lnSpc>
              <a:buClr>
                <a:schemeClr val="folHlink"/>
              </a:buClr>
              <a:buNone/>
            </a:pPr>
            <a:r>
              <a:rPr altLang="en-US" sz="2400" lang="en-US">
                <a:solidFill>
                  <a:schemeClr val="lt1"/>
                </a:solidFill>
              </a:rPr>
              <a:t>3.	 Determine the appropriate technique</a:t>
            </a:r>
          </a:p>
          <a:p>
            <a:pPr eaLnBrk="1" hangingPunct="1" indent="-268287" lvl="1" marL="693737">
              <a:lnSpc>
                <a:spcPct val="80000"/>
              </a:lnSpc>
            </a:pPr>
            <a:r>
              <a:rPr altLang="en-US" lang="el-GR">
                <a:solidFill>
                  <a:srgbClr val="C1BAF8"/>
                </a:solidFill>
              </a:rPr>
              <a:t>σ</a:t>
            </a:r>
            <a:r>
              <a:rPr altLang="en-US" lang="en-US">
                <a:solidFill>
                  <a:srgbClr val="C1BAF8"/>
                </a:solidFill>
              </a:rPr>
              <a:t> is assumed known so this is a Z test</a:t>
            </a:r>
            <a:r>
              <a:rPr altLang="en-US" sz="2000" lang="en-US">
                <a:solidFill>
                  <a:srgbClr val="C1BAF8"/>
                </a:solidFill>
              </a:rPr>
              <a:t>.</a:t>
            </a:r>
          </a:p>
          <a:p>
            <a:pPr eaLnBrk="1" hangingPunct="1" indent="-320675" lvl="0" marL="320675">
              <a:buClr>
                <a:schemeClr val="folHlink"/>
              </a:buClr>
              <a:buNone/>
            </a:pPr>
            <a:r>
              <a:rPr altLang="en-US" sz="2400" lang="en-US">
                <a:solidFill>
                  <a:schemeClr val="lt1"/>
                </a:solidFill>
              </a:rPr>
              <a:t>4. Collect the data, compute the test statistic and the p-value</a:t>
            </a:r>
          </a:p>
          <a:p>
            <a:pPr eaLnBrk="1" hangingPunct="1" indent="-268287" lvl="1" marL="693737">
              <a:lnSpc>
                <a:spcPct val="110000"/>
              </a:lnSpc>
            </a:pPr>
            <a:r>
              <a:rPr altLang="en-US" lang="en-US">
                <a:solidFill>
                  <a:srgbClr val="C1BAF8"/>
                </a:solidFill>
              </a:rPr>
              <a:t>Suppose the sample results are </a:t>
            </a:r>
          </a:p>
          <a:p>
            <a:pPr eaLnBrk="1" hangingPunct="1" indent="-268287" lvl="1" marL="693737">
              <a:lnSpc>
                <a:spcPct val="110000"/>
              </a:lnSpc>
              <a:buNone/>
            </a:pPr>
            <a:r>
              <a:rPr altLang="en-US" lang="en-US">
                <a:solidFill>
                  <a:srgbClr val="C1BAF8"/>
                </a:solidFill>
              </a:rPr>
              <a:t>	n = 100,   X = 29.84  (</a:t>
            </a:r>
            <a:r>
              <a:rPr altLang="en-US" lang="el-GR">
                <a:solidFill>
                  <a:srgbClr val="C1BAF8"/>
                </a:solidFill>
                <a:sym typeface="Symbol" pitchFamily="18" charset="2"/>
              </a:rPr>
              <a:t>σ</a:t>
            </a:r>
            <a:r>
              <a:rPr altLang="en-US" lang="en-US">
                <a:solidFill>
                  <a:srgbClr val="C1BAF8"/>
                </a:solidFill>
                <a:sym typeface="Symbol" pitchFamily="18" charset="2"/>
              </a:rPr>
              <a:t> = 0.8 is assumed known)</a:t>
            </a:r>
          </a:p>
          <a:p>
            <a:pPr eaLnBrk="1" hangingPunct="1" indent="-268287" lvl="1" marL="693737">
              <a:lnSpc>
                <a:spcPct val="110000"/>
              </a:lnSpc>
              <a:buNone/>
            </a:pPr>
            <a:r>
              <a:rPr altLang="en-US" lang="en-US">
                <a:solidFill>
                  <a:srgbClr val="FF3300"/>
                </a:solidFill>
                <a:sym typeface="Symbol" pitchFamily="18" charset="2"/>
              </a:rPr>
              <a:t>So the test statistic is:</a:t>
            </a:r>
          </a:p>
        </p:txBody>
      </p:sp>
      <p:sp>
        <p:nvSpPr>
          <p:cNvPr id="1048918" name="Line 7"/>
          <p:cNvSpPr/>
          <p:nvPr/>
        </p:nvSpPr>
        <p:spPr>
          <a:xfrm rot="0">
            <a:off x="2676525" y="3922712"/>
            <a:ext cx="304800" cy="0"/>
          </a:xfrm>
          <a:prstGeom prst="line"/>
          <a:noFill/>
          <a:ln w="19050" cap="flat" cmpd="sng">
            <a:solidFill>
              <a:schemeClr val="folHlink">
                <a:alpha val="100000"/>
              </a:schemeClr>
            </a:solidFill>
            <a:prstDash val="solid"/>
            <a:miter/>
          </a:ln>
        </p:spPr>
      </p:sp>
      <p:sp>
        <p:nvSpPr>
          <p:cNvPr id="1048919" name="Rectangle 10"/>
          <p:cNvSpPr/>
          <p:nvPr/>
        </p:nvSpPr>
        <p:spPr>
          <a:xfrm rot="0">
            <a:off x="7620000" y="1546225"/>
            <a:ext cx="1433512" cy="523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r>
              <a:rPr altLang="en-US" sz="2800" lang="en-US">
                <a:solidFill>
                  <a:schemeClr val="lt1"/>
                </a:solidFill>
              </a:rPr>
              <a:t>DCOV</a:t>
            </a:r>
            <a:r>
              <a:rPr altLang="en-US" sz="2800" lang="en-US" u="sng">
                <a:solidFill>
                  <a:srgbClr val="FF0000"/>
                </a:solidFill>
              </a:rPr>
              <a:t>A</a:t>
            </a:r>
          </a:p>
        </p:txBody>
      </p:sp>
      <p:pic>
        <p:nvPicPr>
          <p:cNvPr id="2097170" name="Picture 3" descr="C:\Documents and Settings\schurpj\Local Settings\Temporary Internet Files\Content.IE5\LPEFQR5X\MPj04011440000[1].jpg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8123237" y="5334000"/>
            <a:ext cx="792162" cy="990600"/>
          </a:xfrm>
          <a:prstGeom prst="rect"/>
          <a:noFill/>
          <a:ln>
            <a:noFill/>
          </a:ln>
        </p:spPr>
      </p:pic>
      <p:sp>
        <p:nvSpPr>
          <p:cNvPr id="1048920" name="Text Box 5"/>
          <p:cNvSpPr txBox="1"/>
          <p:nvPr/>
        </p:nvSpPr>
        <p:spPr>
          <a:xfrm rot="0">
            <a:off x="7497762" y="1141412"/>
            <a:ext cx="1581150" cy="4000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r>
              <a:rPr altLang="en-US" b="1" sz="2000" i="1" lang="en-US">
                <a:solidFill>
                  <a:srgbClr val="FEA402"/>
                </a:solidFill>
              </a:rPr>
              <a:t>(continued)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21" name="Rectangle 5"/>
          <p:cNvSpPr/>
          <p:nvPr>
            <p:ph type="title" sz="full" idx="0"/>
          </p:nvPr>
        </p:nvSpPr>
        <p:spPr>
          <a:xfrm rot="0">
            <a:off x="609600" y="228600"/>
            <a:ext cx="7924800" cy="990600"/>
          </a:xfrm>
          <a:prstGeom prst="rect"/>
          <a:noFill/>
          <a:ln>
            <a:noFill/>
          </a:ln>
        </p:spPr>
        <p:txBody>
          <a:bodyPr anchor="b" bIns="42672" lIns="85342" rIns="85342" tIns="42672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600" i="0" u="none">
                <a:solidFill>
                  <a:srgbClr val="FEA402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pPr eaLnBrk="1" hangingPunct="1" lvl="0"/>
            <a:r>
              <a:rPr altLang="en-US" sz="3200" lang="en-US"/>
              <a:t>p-Value Hypothesis Testing Example:</a:t>
            </a:r>
            <a:br>
              <a:rPr altLang="en-US" sz="3200" lang="en-US"/>
            </a:br>
            <a:r>
              <a:rPr altLang="en-US" sz="3200" lang="en-US"/>
              <a:t>Calculating the p-value</a:t>
            </a:r>
          </a:p>
        </p:txBody>
      </p:sp>
      <p:sp>
        <p:nvSpPr>
          <p:cNvPr id="1048922" name="Rectangle 6"/>
          <p:cNvSpPr/>
          <p:nvPr>
            <p:ph sz="full" idx="1"/>
          </p:nvPr>
        </p:nvSpPr>
        <p:spPr>
          <a:xfrm rot="0">
            <a:off x="609600" y="1528762"/>
            <a:ext cx="8077200" cy="4532312"/>
          </a:xfrm>
          <a:prstGeom prst="rect"/>
          <a:noFill/>
          <a:ln>
            <a:noFill/>
          </a:ln>
        </p:spPr>
        <p:txBody>
          <a:bodyPr anchor="t" bIns="42672" lIns="85342" rIns="85342" tIns="42672" vert="horz"/>
          <a:lstStyle>
            <a:lvl1pPr algn="l" eaLnBrk="0" fontAlgn="base" hangingPunct="0" indent="-320675" latinLnBrk="0" marL="32067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A402"/>
              </a:buClr>
              <a:buSzPct val="60000"/>
              <a:buFont typeface="Wingdings" pitchFamily="2" charset="2"/>
              <a:buChar char="n"/>
              <a:defRPr baseline="0" b="0" sz="28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-268287" latinLnBrk="0" marL="6937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5000"/>
              <a:buFont typeface="Wingdings" pitchFamily="2" charset="2"/>
              <a:buChar char="n"/>
              <a:defRPr baseline="0" b="0" sz="24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-215900" latinLnBrk="0" marL="10683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-212725" latinLnBrk="0" marL="14938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-212725" latinLnBrk="0" marL="19192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>
              <a:buNone/>
            </a:pPr>
            <a:r>
              <a:rPr altLang="en-US" sz="2400" lang="en-US"/>
              <a:t>4. (continued)  Calculate the p-value.</a:t>
            </a:r>
          </a:p>
          <a:p>
            <a:pPr eaLnBrk="1" hangingPunct="1" lvl="1"/>
            <a:r>
              <a:rPr altLang="en-US" sz="2000" lang="en-US"/>
              <a:t>How likely is it to get a Z</a:t>
            </a:r>
            <a:r>
              <a:rPr altLang="en-US" baseline="-20000" sz="2000" lang="en-US"/>
              <a:t>STAT</a:t>
            </a:r>
            <a:r>
              <a:rPr altLang="en-US" sz="2000" lang="en-US"/>
              <a:t> of -2 (or something further from the mean (0), in either direction) if H</a:t>
            </a:r>
            <a:r>
              <a:rPr altLang="en-US" baseline="-25000" sz="2000" lang="en-US"/>
              <a:t>0</a:t>
            </a:r>
            <a:r>
              <a:rPr altLang="en-US" sz="2000" lang="en-US"/>
              <a:t> is true</a:t>
            </a:r>
            <a:r>
              <a:rPr altLang="en-US" sz="2000" lang="en-US">
                <a:sym typeface="Symbol" pitchFamily="18" charset="2"/>
              </a:rPr>
              <a:t>?</a:t>
            </a:r>
          </a:p>
          <a:p>
            <a:pPr eaLnBrk="1" hangingPunct="1" lvl="2"/>
            <a:endParaRPr altLang="en-US" sz="1800" lang="en-US">
              <a:sym typeface="Symbol" pitchFamily="18" charset="2"/>
            </a:endParaRPr>
          </a:p>
        </p:txBody>
      </p:sp>
      <p:sp>
        <p:nvSpPr>
          <p:cNvPr id="1048923" name="Rectangle 37"/>
          <p:cNvSpPr/>
          <p:nvPr/>
        </p:nvSpPr>
        <p:spPr>
          <a:xfrm rot="0" flipH="1">
            <a:off x="2362200" y="5791200"/>
            <a:ext cx="4572000" cy="393700"/>
          </a:xfrm>
          <a:prstGeom prst="rect"/>
          <a:solidFill>
            <a:srgbClr val="FDE0BD"/>
          </a:solidFill>
          <a:ln>
            <a:noFill/>
          </a:ln>
        </p:spPr>
        <p:txBody>
          <a:bodyPr anchor="t" bIns="44450" lIns="90488" rIns="90488" tIns="4445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altLang="en-US" b="1" sz="2000" lang="en-US">
                <a:solidFill>
                  <a:schemeClr val="folHlink"/>
                </a:solidFill>
                <a:sym typeface="Symbol" pitchFamily="18" charset="2"/>
              </a:rPr>
              <a:t>p-value </a:t>
            </a:r>
            <a:r>
              <a:rPr altLang="en-US" b="1" sz="2000" lang="en-US">
                <a:solidFill>
                  <a:schemeClr val="folHlink"/>
                </a:solidFill>
              </a:rPr>
              <a:t>= 0.0228 + 0.0228 = 0.0456</a:t>
            </a:r>
          </a:p>
        </p:txBody>
      </p:sp>
      <p:sp>
        <p:nvSpPr>
          <p:cNvPr id="1048924" name="Freeform 39"/>
          <p:cNvSpPr/>
          <p:nvPr/>
        </p:nvSpPr>
        <p:spPr bwMode="auto">
          <a:xfrm rot="0" flipH="1">
            <a:off x="5942012" y="4289425"/>
            <a:ext cx="915987" cy="285750"/>
          </a:xfrm>
          <a:custGeom>
            <a:avLst/>
            <a:gdLst>
              <a:gd name="l" fmla="*/ 0 w 575"/>
              <a:gd name="t" fmla="*/ 0 h 180"/>
              <a:gd name="r" fmla="*/ 575 w 575"/>
              <a:gd name="b" fmla="*/ 180 h 180"/>
            </a:gdLst>
            <a:ahLst/>
            <a:rect l="l" t="t" r="r" b="b"/>
            <a:pathLst>
              <a:path w="575" h="180">
                <a:moveTo>
                  <a:pt x="8" y="173"/>
                </a:moveTo>
                <a:lnTo>
                  <a:pt x="0" y="138"/>
                </a:lnTo>
                <a:lnTo>
                  <a:pt x="60" y="124"/>
                </a:lnTo>
                <a:lnTo>
                  <a:pt x="236" y="120"/>
                </a:lnTo>
                <a:lnTo>
                  <a:pt x="428" y="68"/>
                </a:lnTo>
                <a:lnTo>
                  <a:pt x="575" y="0"/>
                </a:lnTo>
                <a:lnTo>
                  <a:pt x="575" y="180"/>
                </a:lnTo>
                <a:lnTo>
                  <a:pt x="8" y="177"/>
                </a:lnTo>
                <a:lnTo>
                  <a:pt x="8" y="173"/>
                </a:lnTo>
              </a:path>
            </a:pathLst>
          </a:custGeom>
          <a:solidFill>
            <a:srgbClr val="33CC33">
              <a:alpha val="100000"/>
            </a:srgbClr>
          </a:solidFill>
          <a:ln>
            <a:noFill/>
          </a:ln>
        </p:spPr>
      </p:sp>
      <p:sp>
        <p:nvSpPr>
          <p:cNvPr id="1048925" name="Rectangle 3"/>
          <p:cNvSpPr/>
          <p:nvPr/>
        </p:nvSpPr>
        <p:spPr>
          <a:xfrm rot="0" flipH="1">
            <a:off x="304800" y="3581400"/>
            <a:ext cx="2667000" cy="393700"/>
          </a:xfrm>
          <a:prstGeom prst="rect"/>
          <a:noFill/>
          <a:ln>
            <a:noFill/>
          </a:ln>
        </p:spPr>
        <p:txBody>
          <a:bodyPr anchor="t" bIns="44450" lIns="90488" rIns="90488" tIns="4445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altLang="en-US" b="1" sz="2000" lang="en-US">
                <a:solidFill>
                  <a:srgbClr val="C1BAF8"/>
                </a:solidFill>
              </a:rPr>
              <a:t>P(Z &lt; -2.0) = 0.0228</a:t>
            </a:r>
          </a:p>
        </p:txBody>
      </p:sp>
      <p:sp>
        <p:nvSpPr>
          <p:cNvPr id="1048926" name="Freeform 7"/>
          <p:cNvSpPr/>
          <p:nvPr/>
        </p:nvSpPr>
        <p:spPr bwMode="auto">
          <a:xfrm rot="0">
            <a:off x="2133600" y="4289425"/>
            <a:ext cx="912812" cy="285750"/>
          </a:xfrm>
          <a:custGeom>
            <a:avLst/>
            <a:gdLst>
              <a:gd name="l" fmla="*/ 0 w 575"/>
              <a:gd name="t" fmla="*/ 0 h 180"/>
              <a:gd name="r" fmla="*/ 575 w 575"/>
              <a:gd name="b" fmla="*/ 180 h 180"/>
            </a:gdLst>
            <a:ahLst/>
            <a:rect l="l" t="t" r="r" b="b"/>
            <a:pathLst>
              <a:path w="575" h="180">
                <a:moveTo>
                  <a:pt x="8" y="173"/>
                </a:moveTo>
                <a:lnTo>
                  <a:pt x="0" y="138"/>
                </a:lnTo>
                <a:lnTo>
                  <a:pt x="60" y="124"/>
                </a:lnTo>
                <a:lnTo>
                  <a:pt x="236" y="120"/>
                </a:lnTo>
                <a:lnTo>
                  <a:pt x="428" y="68"/>
                </a:lnTo>
                <a:lnTo>
                  <a:pt x="575" y="0"/>
                </a:lnTo>
                <a:lnTo>
                  <a:pt x="575" y="180"/>
                </a:lnTo>
                <a:lnTo>
                  <a:pt x="8" y="177"/>
                </a:lnTo>
                <a:lnTo>
                  <a:pt x="8" y="173"/>
                </a:lnTo>
              </a:path>
            </a:pathLst>
          </a:custGeom>
          <a:solidFill>
            <a:srgbClr val="33CC33">
              <a:alpha val="100000"/>
            </a:srgbClr>
          </a:solidFill>
          <a:ln>
            <a:noFill/>
          </a:ln>
        </p:spPr>
      </p:sp>
      <p:sp>
        <p:nvSpPr>
          <p:cNvPr id="1048927" name="Freeform 8"/>
          <p:cNvSpPr/>
          <p:nvPr/>
        </p:nvSpPr>
        <p:spPr bwMode="auto">
          <a:xfrm rot="0">
            <a:off x="2209800" y="2819400"/>
            <a:ext cx="2362200" cy="1676400"/>
          </a:xfrm>
          <a:custGeom>
            <a:avLst/>
            <a:gdLst>
              <a:gd name="l" fmla="*/ 0 w 600"/>
              <a:gd name="t" fmla="*/ 0 h 576"/>
              <a:gd name="r" fmla="*/ 600 w 600"/>
              <a:gd name="b" fmla="*/ 576 h 576"/>
            </a:gdLst>
            <a:ahLst/>
            <a:rect l="l" t="t" r="r" b="b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 cmpd="sng">
            <a:solidFill>
              <a:srgbClr val="FF0000">
                <a:alpha val="100000"/>
              </a:srgbClr>
            </a:solidFill>
            <a:prstDash val="solid"/>
            <a:round/>
          </a:ln>
        </p:spPr>
      </p:sp>
      <p:sp>
        <p:nvSpPr>
          <p:cNvPr id="1048928" name="Freeform 9"/>
          <p:cNvSpPr/>
          <p:nvPr/>
        </p:nvSpPr>
        <p:spPr bwMode="auto">
          <a:xfrm rot="0">
            <a:off x="4572000" y="2819400"/>
            <a:ext cx="2209800" cy="1676400"/>
          </a:xfrm>
          <a:custGeom>
            <a:avLst/>
            <a:gdLst>
              <a:gd name="l" fmla="*/ 0 w 576"/>
              <a:gd name="t" fmla="*/ 0 h 576"/>
              <a:gd name="r" fmla="*/ 576 w 576"/>
              <a:gd name="b" fmla="*/ 576 h 576"/>
            </a:gdLst>
            <a:ahLst/>
            <a:rect l="l" t="t" r="r" b="b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FF0000">
                <a:alpha val="100000"/>
              </a:srgbClr>
            </a:solidFill>
            <a:prstDash val="solid"/>
            <a:round/>
          </a:ln>
        </p:spPr>
      </p:sp>
      <p:sp>
        <p:nvSpPr>
          <p:cNvPr id="1048929" name="Line 10"/>
          <p:cNvSpPr/>
          <p:nvPr/>
        </p:nvSpPr>
        <p:spPr>
          <a:xfrm rot="0">
            <a:off x="1981200" y="4572000"/>
            <a:ext cx="4876800" cy="0"/>
          </a:xfrm>
          <a:prstGeom prst="line"/>
          <a:noFill/>
          <a:ln w="25400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</p:sp>
      <p:sp>
        <p:nvSpPr>
          <p:cNvPr id="1048930" name="Line 12"/>
          <p:cNvSpPr/>
          <p:nvPr/>
        </p:nvSpPr>
        <p:spPr>
          <a:xfrm rot="0">
            <a:off x="4572000" y="2819400"/>
            <a:ext cx="0" cy="1752600"/>
          </a:xfrm>
          <a:prstGeom prst="line"/>
          <a:noFill/>
          <a:ln w="9525" cap="rnd" cmpd="sng">
            <a:solidFill>
              <a:schemeClr val="lt1">
                <a:alpha val="100000"/>
              </a:schemeClr>
            </a:solidFill>
            <a:prstDash val="sysDot"/>
            <a:miter/>
          </a:ln>
        </p:spPr>
      </p:sp>
      <p:sp>
        <p:nvSpPr>
          <p:cNvPr id="1048931" name="Text Box 17"/>
          <p:cNvSpPr txBox="1"/>
          <p:nvPr/>
        </p:nvSpPr>
        <p:spPr>
          <a:xfrm rot="0">
            <a:off x="4343400" y="4724400"/>
            <a:ext cx="4572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eaLnBrk="1" hangingPunct="1" lvl="0">
              <a:spcBef>
                <a:spcPct val="50000"/>
              </a:spcBef>
            </a:pPr>
            <a:r>
              <a:rPr altLang="en-US" b="1" sz="2000" lang="en-US">
                <a:solidFill>
                  <a:schemeClr val="lt1"/>
                </a:solidFill>
              </a:rPr>
              <a:t>0</a:t>
            </a:r>
          </a:p>
        </p:txBody>
      </p:sp>
      <p:sp>
        <p:nvSpPr>
          <p:cNvPr id="1048932" name="Text Box 18"/>
          <p:cNvSpPr txBox="1"/>
          <p:nvPr/>
        </p:nvSpPr>
        <p:spPr>
          <a:xfrm rot="0">
            <a:off x="2743200" y="5334000"/>
            <a:ext cx="6858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b="1" sz="2000" lang="en-US">
                <a:solidFill>
                  <a:srgbClr val="C1BAF8"/>
                </a:solidFill>
              </a:rPr>
              <a:t>-2.0</a:t>
            </a:r>
          </a:p>
        </p:txBody>
      </p:sp>
      <p:sp>
        <p:nvSpPr>
          <p:cNvPr id="1048933" name="Line 19"/>
          <p:cNvSpPr/>
          <p:nvPr/>
        </p:nvSpPr>
        <p:spPr>
          <a:xfrm rot="0" flipV="1">
            <a:off x="3048000" y="4953000"/>
            <a:ext cx="0" cy="457200"/>
          </a:xfrm>
          <a:prstGeom prst="line"/>
          <a:noFill/>
          <a:ln w="57150" cap="flat" cmpd="sng">
            <a:solidFill>
              <a:schemeClr val="folHlink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934" name="Line 23"/>
          <p:cNvSpPr/>
          <p:nvPr/>
        </p:nvSpPr>
        <p:spPr>
          <a:xfrm rot="0">
            <a:off x="3048000" y="3733800"/>
            <a:ext cx="0" cy="1219200"/>
          </a:xfrm>
          <a:prstGeom prst="line"/>
          <a:noFill/>
          <a:ln w="19050" cap="rnd" cmpd="sng">
            <a:solidFill>
              <a:schemeClr val="lt1">
                <a:alpha val="100000"/>
              </a:schemeClr>
            </a:solidFill>
            <a:prstDash val="sysDot"/>
            <a:round/>
          </a:ln>
        </p:spPr>
      </p:sp>
      <p:sp>
        <p:nvSpPr>
          <p:cNvPr id="1048935" name="Line 25"/>
          <p:cNvSpPr/>
          <p:nvPr/>
        </p:nvSpPr>
        <p:spPr>
          <a:xfrm rot="0" flipH="1">
            <a:off x="1828800" y="4038600"/>
            <a:ext cx="1219200" cy="0"/>
          </a:xfrm>
          <a:prstGeom prst="line"/>
          <a:noFill/>
          <a:ln w="12700" cap="flat" cmpd="sng">
            <a:solidFill>
              <a:schemeClr val="lt1">
                <a:alpha val="100000"/>
              </a:schemeClr>
            </a:solidFill>
            <a:prstDash val="solid"/>
            <a:round/>
            <a:tailEnd type="stealth" w="med" len="med"/>
          </a:ln>
        </p:spPr>
      </p:sp>
      <p:sp>
        <p:nvSpPr>
          <p:cNvPr id="1048936" name="Text Box 27"/>
          <p:cNvSpPr txBox="1"/>
          <p:nvPr/>
        </p:nvSpPr>
        <p:spPr>
          <a:xfrm rot="0">
            <a:off x="6781800" y="4648200"/>
            <a:ext cx="4572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eaLnBrk="1" hangingPunct="1" lvl="0">
              <a:spcBef>
                <a:spcPct val="50000"/>
              </a:spcBef>
            </a:pPr>
            <a:r>
              <a:rPr altLang="en-US" b="1" sz="2000" lang="en-US">
                <a:solidFill>
                  <a:schemeClr val="lt1"/>
                </a:solidFill>
              </a:rPr>
              <a:t>Z</a:t>
            </a:r>
          </a:p>
        </p:txBody>
      </p:sp>
      <p:sp>
        <p:nvSpPr>
          <p:cNvPr id="1048937" name="Text Box 29"/>
          <p:cNvSpPr txBox="1"/>
          <p:nvPr/>
        </p:nvSpPr>
        <p:spPr>
          <a:xfrm rot="0">
            <a:off x="5715000" y="5334000"/>
            <a:ext cx="6858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b="1" sz="2000" lang="en-US">
                <a:solidFill>
                  <a:srgbClr val="C1BAF8"/>
                </a:solidFill>
              </a:rPr>
              <a:t>2.0</a:t>
            </a:r>
          </a:p>
        </p:txBody>
      </p:sp>
      <p:sp>
        <p:nvSpPr>
          <p:cNvPr id="1048938" name="Rectangle 38"/>
          <p:cNvSpPr/>
          <p:nvPr/>
        </p:nvSpPr>
        <p:spPr>
          <a:xfrm rot="0" flipH="1">
            <a:off x="6019800" y="3505200"/>
            <a:ext cx="2667000" cy="393700"/>
          </a:xfrm>
          <a:prstGeom prst="rect"/>
          <a:noFill/>
          <a:ln>
            <a:noFill/>
          </a:ln>
        </p:spPr>
        <p:txBody>
          <a:bodyPr anchor="t" bIns="44450" lIns="90488" rIns="90488" tIns="4445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altLang="en-US" b="1" sz="2000" lang="en-US">
                <a:solidFill>
                  <a:srgbClr val="C1BAF8"/>
                </a:solidFill>
              </a:rPr>
              <a:t>P(Z &gt; 2.0) = 0.0228</a:t>
            </a:r>
          </a:p>
        </p:txBody>
      </p:sp>
      <p:sp>
        <p:nvSpPr>
          <p:cNvPr id="1048939" name="Line 40"/>
          <p:cNvSpPr/>
          <p:nvPr/>
        </p:nvSpPr>
        <p:spPr>
          <a:xfrm rot="0">
            <a:off x="5943600" y="3733800"/>
            <a:ext cx="0" cy="1219200"/>
          </a:xfrm>
          <a:prstGeom prst="line"/>
          <a:noFill/>
          <a:ln w="19050" cap="rnd" cmpd="sng">
            <a:solidFill>
              <a:schemeClr val="lt1">
                <a:alpha val="100000"/>
              </a:schemeClr>
            </a:solidFill>
            <a:prstDash val="sysDot"/>
            <a:round/>
          </a:ln>
        </p:spPr>
      </p:sp>
      <p:sp>
        <p:nvSpPr>
          <p:cNvPr id="1048940" name="Line 41"/>
          <p:cNvSpPr/>
          <p:nvPr/>
        </p:nvSpPr>
        <p:spPr>
          <a:xfrm rot="0">
            <a:off x="5943600" y="3978275"/>
            <a:ext cx="1066800" cy="0"/>
          </a:xfrm>
          <a:prstGeom prst="line"/>
          <a:noFill/>
          <a:ln w="12700" cap="flat" cmpd="sng">
            <a:solidFill>
              <a:schemeClr val="lt1">
                <a:alpha val="100000"/>
              </a:schemeClr>
            </a:solidFill>
            <a:prstDash val="solid"/>
            <a:round/>
            <a:tailEnd type="stealth" w="med" len="med"/>
          </a:ln>
        </p:spPr>
      </p:sp>
      <p:sp>
        <p:nvSpPr>
          <p:cNvPr id="1048941" name="Line 47"/>
          <p:cNvSpPr/>
          <p:nvPr/>
        </p:nvSpPr>
        <p:spPr>
          <a:xfrm rot="0" flipV="1">
            <a:off x="5943600" y="4968875"/>
            <a:ext cx="0" cy="457200"/>
          </a:xfrm>
          <a:prstGeom prst="line"/>
          <a:noFill/>
          <a:ln w="57150" cap="flat" cmpd="sng">
            <a:solidFill>
              <a:schemeClr val="folHlink">
                <a:alpha val="100000"/>
              </a:schemeClr>
            </a:solidFill>
            <a:prstDash val="solid"/>
            <a:round/>
            <a:tailEnd type="triangle" w="med" len="med"/>
          </a:ln>
        </p:spPr>
      </p:sp>
      <p:pic>
        <p:nvPicPr>
          <p:cNvPr id="2097171" name="Picture 3" descr="C:\Documents and Settings\schurpj\Local Settings\Temporary Internet Files\Content.IE5\LPEFQR5X\MPj04011440000[1].jp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7772400" y="5334000"/>
            <a:ext cx="792162" cy="990600"/>
          </a:xfrm>
          <a:prstGeom prst="rect"/>
          <a:noFill/>
          <a:ln>
            <a:noFill/>
          </a:ln>
        </p:spPr>
      </p:pic>
      <p:sp>
        <p:nvSpPr>
          <p:cNvPr id="1048942" name="Rectangle 10"/>
          <p:cNvSpPr/>
          <p:nvPr/>
        </p:nvSpPr>
        <p:spPr>
          <a:xfrm rot="0">
            <a:off x="7620000" y="1219200"/>
            <a:ext cx="1433512" cy="523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r>
              <a:rPr altLang="en-US" sz="2800" lang="en-US">
                <a:solidFill>
                  <a:schemeClr val="lt1"/>
                </a:solidFill>
              </a:rPr>
              <a:t>DCOV</a:t>
            </a:r>
            <a:r>
              <a:rPr altLang="en-US" sz="2800" lang="en-US" u="sng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048943" name="Text Box 5"/>
          <p:cNvSpPr txBox="1"/>
          <p:nvPr/>
        </p:nvSpPr>
        <p:spPr>
          <a:xfrm rot="0">
            <a:off x="7497762" y="814387"/>
            <a:ext cx="1581150" cy="4000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r>
              <a:rPr altLang="en-US" b="1" sz="2000" i="1" lang="en-US">
                <a:solidFill>
                  <a:srgbClr val="FEA402"/>
                </a:solidFill>
              </a:rPr>
              <a:t>(continued)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44" name="Rectangle 19"/>
          <p:cNvSpPr/>
          <p:nvPr>
            <p:ph type="title" sz="full" idx="0"/>
          </p:nvPr>
        </p:nvSpPr>
        <p:spPr>
          <a:xfrm rot="0">
            <a:off x="609600" y="228600"/>
            <a:ext cx="7924800" cy="990600"/>
          </a:xfrm>
          <a:prstGeom prst="rect"/>
          <a:noFill/>
          <a:ln>
            <a:noFill/>
          </a:ln>
        </p:spPr>
        <p:txBody>
          <a:bodyPr anchor="b" bIns="42672" lIns="85342" rIns="85342" tIns="42672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600" i="0" u="none">
                <a:solidFill>
                  <a:srgbClr val="FEA402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pPr eaLnBrk="1" hangingPunct="1" lvl="0"/>
            <a:r>
              <a:rPr altLang="en-US" sz="3200" lang="en-US"/>
              <a:t>p-value Hypothesis Testing Example</a:t>
            </a:r>
          </a:p>
        </p:txBody>
      </p:sp>
      <p:sp>
        <p:nvSpPr>
          <p:cNvPr id="1048945" name="Rectangle 5"/>
          <p:cNvSpPr/>
          <p:nvPr>
            <p:ph sz="full" idx="1"/>
          </p:nvPr>
        </p:nvSpPr>
        <p:spPr>
          <a:xfrm rot="0">
            <a:off x="609600" y="1828800"/>
            <a:ext cx="8077200" cy="4532312"/>
          </a:xfrm>
          <a:prstGeom prst="rect"/>
          <a:noFill/>
          <a:ln>
            <a:noFill/>
          </a:ln>
        </p:spPr>
        <p:txBody>
          <a:bodyPr anchor="t" bIns="42672" lIns="85342" rIns="85342" tIns="42672" vert="horz"/>
          <a:lstStyle>
            <a:lvl1pPr algn="l" eaLnBrk="0" fontAlgn="base" hangingPunct="0" indent="-320675" latinLnBrk="0" marL="32067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A402"/>
              </a:buClr>
              <a:buSzPct val="60000"/>
              <a:buFont typeface="Wingdings" pitchFamily="2" charset="2"/>
              <a:buChar char="n"/>
              <a:defRPr baseline="0" b="0" sz="28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-268287" latinLnBrk="0" marL="6937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5000"/>
              <a:buFont typeface="Wingdings" pitchFamily="2" charset="2"/>
              <a:buChar char="n"/>
              <a:defRPr baseline="0" b="0" sz="24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-215900" latinLnBrk="0" marL="10683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-212725" latinLnBrk="0" marL="14938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-212725" latinLnBrk="0" marL="19192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>
              <a:spcBef>
                <a:spcPct val="40000"/>
              </a:spcBef>
              <a:buFont typeface="Wingdings" pitchFamily="2" charset="2"/>
              <a:buChar char="§"/>
            </a:pPr>
            <a:r>
              <a:rPr altLang="en-US" lang="en-US"/>
              <a:t>5. Is the p-value &lt; </a:t>
            </a:r>
            <a:r>
              <a:rPr altLang="en-US" lang="el-GR"/>
              <a:t>α</a:t>
            </a:r>
            <a:r>
              <a:rPr altLang="en-US" lang="en-US"/>
              <a:t>?</a:t>
            </a:r>
          </a:p>
          <a:p>
            <a:pPr eaLnBrk="1" hangingPunct="1" lvl="1">
              <a:spcBef>
                <a:spcPct val="40000"/>
              </a:spcBef>
              <a:buFont typeface="Wingdings" pitchFamily="2" charset="2"/>
              <a:buChar char="§"/>
            </a:pPr>
            <a:r>
              <a:rPr altLang="en-US" lang="el-GR"/>
              <a:t>Since p-value = 0.0456 &lt; α</a:t>
            </a:r>
            <a:r>
              <a:rPr altLang="en-US" lang="en-US"/>
              <a:t> = 0.05 Reject H</a:t>
            </a:r>
            <a:r>
              <a:rPr altLang="en-US" baseline="-20000" lang="en-US"/>
              <a:t>0</a:t>
            </a:r>
          </a:p>
          <a:p>
            <a:pPr eaLnBrk="1" hangingPunct="1" lvl="0">
              <a:spcBef>
                <a:spcPct val="40000"/>
              </a:spcBef>
              <a:buFont typeface="Wingdings" pitchFamily="2" charset="2"/>
              <a:buChar char="§"/>
            </a:pPr>
            <a:r>
              <a:rPr altLang="en-US" lang="en-US"/>
              <a:t>5. (continued)  State the managerial conclusion in the context of the situation.</a:t>
            </a:r>
          </a:p>
          <a:p>
            <a:pPr eaLnBrk="1" hangingPunct="1" lvl="1">
              <a:spcBef>
                <a:spcPct val="40000"/>
              </a:spcBef>
              <a:buFont typeface="Wingdings" pitchFamily="2" charset="2"/>
              <a:buChar char="§"/>
            </a:pPr>
            <a:r>
              <a:rPr altLang="en-US" sz="2000" lang="el-GR"/>
              <a:t>There is sufficient evidence to conclude the mean diameter of a manufactured bolt is not equal to 30mm.</a:t>
            </a:r>
          </a:p>
        </p:txBody>
      </p:sp>
      <p:pic>
        <p:nvPicPr>
          <p:cNvPr id="2097172" name="Picture 3" descr="C:\Documents and Settings\schurpj\Local Settings\Temporary Internet Files\Content.IE5\LPEFQR5X\MPj04011440000[1].jp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7772400" y="5334000"/>
            <a:ext cx="792162" cy="990600"/>
          </a:xfrm>
          <a:prstGeom prst="rect"/>
          <a:noFill/>
          <a:ln>
            <a:noFill/>
          </a:ln>
        </p:spPr>
      </p:pic>
      <p:sp>
        <p:nvSpPr>
          <p:cNvPr id="1048946" name="Rectangle 10"/>
          <p:cNvSpPr/>
          <p:nvPr/>
        </p:nvSpPr>
        <p:spPr>
          <a:xfrm rot="0">
            <a:off x="7620000" y="1546225"/>
            <a:ext cx="1433512" cy="523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r>
              <a:rPr altLang="en-US" sz="2800" lang="en-US">
                <a:solidFill>
                  <a:schemeClr val="lt1"/>
                </a:solidFill>
              </a:rPr>
              <a:t>DCOV</a:t>
            </a:r>
            <a:r>
              <a:rPr altLang="en-US" sz="2800" lang="en-US" u="sng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048947" name="Text Box 5"/>
          <p:cNvSpPr txBox="1"/>
          <p:nvPr/>
        </p:nvSpPr>
        <p:spPr>
          <a:xfrm rot="0">
            <a:off x="7497762" y="1141412"/>
            <a:ext cx="1581150" cy="4000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r>
              <a:rPr altLang="en-US" b="1" sz="2000" i="1" lang="en-US">
                <a:solidFill>
                  <a:srgbClr val="FEA402"/>
                </a:solidFill>
              </a:rPr>
              <a:t>(continued)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11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48" name="Rectangle 2"/>
          <p:cNvSpPr/>
          <p:nvPr/>
        </p:nvSpPr>
        <p:spPr>
          <a:xfrm rot="0">
            <a:off x="3048000" y="4114800"/>
            <a:ext cx="3733800" cy="609600"/>
          </a:xfrm>
          <a:prstGeom prst="rect"/>
          <a:solidFill>
            <a:srgbClr val="FDE0BD"/>
          </a:solidFill>
          <a:ln w="1905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endParaRPr altLang="en-US" sz="2800" lang="en-US"/>
          </a:p>
        </p:txBody>
      </p:sp>
      <p:sp>
        <p:nvSpPr>
          <p:cNvPr id="1048949" name="Rectangle 6"/>
          <p:cNvSpPr/>
          <p:nvPr/>
        </p:nvSpPr>
        <p:spPr>
          <a:xfrm rot="0">
            <a:off x="609600" y="1752600"/>
            <a:ext cx="8382000" cy="4495800"/>
          </a:xfrm>
          <a:prstGeom prst="rect"/>
          <a:noFill/>
          <a:ln>
            <a:noFill/>
          </a:ln>
        </p:spPr>
        <p:txBody>
          <a:bodyPr anchor="t" bIns="42672" lIns="85342" rIns="85342" tIns="42672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indent="-342900" lvl="0" marL="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altLang="en-US" sz="2800" lang="en-US">
                <a:solidFill>
                  <a:schemeClr val="lt1"/>
                </a:solidFill>
              </a:rPr>
              <a:t>For</a:t>
            </a:r>
            <a:r>
              <a:rPr altLang="en-US" sz="1800" lang="en-US">
                <a:solidFill>
                  <a:schemeClr val="lt1"/>
                </a:solidFill>
              </a:rPr>
              <a:t> </a:t>
            </a:r>
            <a:r>
              <a:rPr altLang="en-US" sz="1000" lang="en-US">
                <a:solidFill>
                  <a:schemeClr val="lt1"/>
                </a:solidFill>
              </a:rPr>
              <a:t> </a:t>
            </a:r>
            <a:r>
              <a:rPr altLang="en-US" sz="2800" lang="el-GR">
                <a:solidFill>
                  <a:schemeClr val="lt1"/>
                </a:solidFill>
              </a:rPr>
              <a:t>X = 29.84,  σ</a:t>
            </a:r>
            <a:r>
              <a:rPr altLang="en-US" sz="2800" lang="en-US">
                <a:solidFill>
                  <a:schemeClr val="lt1"/>
                </a:solidFill>
              </a:rPr>
              <a:t> = 0.8  and  n = 100, the 95% confidence interval is:</a:t>
            </a:r>
          </a:p>
          <a:p>
            <a:pPr eaLnBrk="1" hangingPunct="1" indent="-342900" lvl="0" marL="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altLang="en-US" sz="2800" lang="en-US">
              <a:solidFill>
                <a:schemeClr val="dk2"/>
              </a:solidFill>
            </a:endParaRPr>
          </a:p>
          <a:p>
            <a:pPr eaLnBrk="1" hangingPunct="1" indent="-342900" lvl="0" marL="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altLang="en-US" lang="en-US">
              <a:solidFill>
                <a:schemeClr val="folHlink"/>
              </a:solidFill>
            </a:endParaRPr>
          </a:p>
          <a:p>
            <a:pPr eaLnBrk="1" hangingPunct="1" indent="-342900" lvl="0" marL="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altLang="en-US" sz="2800" lang="en-US">
                <a:solidFill>
                  <a:schemeClr val="dk2"/>
                </a:solidFill>
              </a:rPr>
              <a:t>                   </a:t>
            </a:r>
          </a:p>
          <a:p>
            <a:pPr eaLnBrk="1" hangingPunct="1" indent="-342900" lvl="0" marL="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altLang="en-US" sz="2800" lang="en-US">
                <a:solidFill>
                  <a:schemeClr val="dk2"/>
                </a:solidFill>
              </a:rPr>
              <a:t>                         </a:t>
            </a:r>
            <a:r>
              <a:rPr altLang="en-US" sz="2800" lang="el-GR"/>
              <a:t>29.6832 ≤ μ</a:t>
            </a:r>
            <a:r>
              <a:rPr altLang="en-US" sz="2800" lang="en-US"/>
              <a:t> </a:t>
            </a:r>
            <a:r>
              <a:rPr altLang="en-US" sz="2800" lang="el-GR"/>
              <a:t>≤</a:t>
            </a:r>
            <a:r>
              <a:rPr altLang="en-US" sz="2800" lang="en-US"/>
              <a:t> 29.9968</a:t>
            </a:r>
          </a:p>
          <a:p>
            <a:pPr eaLnBrk="1" hangingPunct="1" indent="-342900" lvl="0" marL="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altLang="en-US" sz="2800" lang="en-US">
              <a:solidFill>
                <a:schemeClr val="dk2"/>
              </a:solidFill>
            </a:endParaRPr>
          </a:p>
          <a:p>
            <a:pPr eaLnBrk="1" hangingPunct="1" indent="-342900" lvl="0" marL="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altLang="en-US" lang="en-US">
                <a:solidFill>
                  <a:schemeClr val="lt1"/>
                </a:solidFill>
              </a:rPr>
              <a:t>Since this interval does not contain the hypothesized mean (</a:t>
            </a:r>
            <a:r>
              <a:rPr altLang="en-US" lang="en-US">
                <a:solidFill>
                  <a:srgbClr val="FF3300"/>
                </a:solidFill>
              </a:rPr>
              <a:t>30</a:t>
            </a:r>
            <a:r>
              <a:rPr altLang="en-US" lang="en-US">
                <a:solidFill>
                  <a:schemeClr val="lt1"/>
                </a:solidFill>
              </a:rPr>
              <a:t>), we reject the null hypothesis at </a:t>
            </a:r>
            <a:r>
              <a:rPr altLang="en-US" b="1" lang="en-US">
                <a:solidFill>
                  <a:schemeClr val="lt1"/>
                </a:solidFill>
                <a:sym typeface="Symbol" pitchFamily="18" charset="2"/>
              </a:rPr>
              <a:t></a:t>
            </a:r>
            <a:r>
              <a:rPr altLang="en-US" lang="en-US">
                <a:solidFill>
                  <a:schemeClr val="lt1"/>
                </a:solidFill>
                <a:sym typeface="Symbol" pitchFamily="18" charset="2"/>
              </a:rPr>
              <a:t> = 0.05</a:t>
            </a:r>
          </a:p>
        </p:txBody>
      </p:sp>
      <p:sp>
        <p:nvSpPr>
          <p:cNvPr id="1048950" name="Line 9"/>
          <p:cNvSpPr/>
          <p:nvPr/>
        </p:nvSpPr>
        <p:spPr>
          <a:xfrm rot="0">
            <a:off x="1371600" y="1828800"/>
            <a:ext cx="228600" cy="0"/>
          </a:xfrm>
          <a:prstGeom prst="line"/>
          <a:noFill/>
          <a:ln w="19050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</p:sp>
      <p:graphicFrame>
        <p:nvGraphicFramePr>
          <p:cNvPr id="4194311" name=""/>
          <p:cNvGraphicFramePr>
            <a:graphicFrameLocks/>
          </p:cNvGraphicFramePr>
          <p:nvPr/>
        </p:nvGraphicFramePr>
        <p:xfrm rot="0">
          <a:off x="1389062" y="2959100"/>
          <a:ext cx="613568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" spid="" imgH="901700" imgW="6135687" showAsIcon="0" progId="Equation.3">
                  <p:embed followColorScheme="full"/>
                  <p:pic>
                    <p:nvPicPr>
                      <p:cNvPr id="2097173" name="Object 4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1389062" y="2959100"/>
                        <a:ext cx="6135687" cy="901700"/>
                      </a:xfrm>
                      <a:prstGeom prst="rect"/>
                      <a:solidFill>
                        <a:schemeClr val="lt1"/>
                      </a:solidFill>
                      <a:ln w="19050" cap="flat" cmpd="sng">
                        <a:solidFill>
                          <a:schemeClr val="folHlink">
                            <a:alpha val="100000"/>
                          </a:schemeClr>
                        </a:solidFill>
                        <a:prstDash val="solid"/>
                        <a:round/>
                      </a:ln>
                    </p:spPr>
                  </p:pic>
                </p:oleObj>
              </mc:Choice>
              <mc:Fallback>
                <p:oleObj name="Equation" r:id="rId1" spid="" imgH="901700" imgW="6135687" showAsIcon="0" progId="Equation.3">
                  <p:embed followColorScheme="full"/>
                  <p:pic>
                    <p:nvPicPr>
                      <p:cNvPr id="2097173" name="Object 4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1389062" y="2959100"/>
                        <a:ext cx="6135687" cy="901700"/>
                      </a:xfrm>
                      <a:prstGeom prst="rect"/>
                      <a:solidFill>
                        <a:schemeClr val="lt1"/>
                      </a:solidFill>
                      <a:ln w="19050" cap="flat" cmpd="sng">
                        <a:solidFill>
                          <a:schemeClr val="folHlink">
                            <a:alpha val="100000"/>
                          </a:schemeClr>
                        </a:solidFill>
                        <a:prstDash val="solid"/>
                        <a:rou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951" name="Rectangle 9"/>
          <p:cNvSpPr/>
          <p:nvPr/>
        </p:nvSpPr>
        <p:spPr>
          <a:xfrm rot="0">
            <a:off x="7772400" y="1366837"/>
            <a:ext cx="1433512" cy="523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r>
              <a:rPr altLang="en-US" sz="2800" lang="en-US">
                <a:solidFill>
                  <a:schemeClr val="lt1"/>
                </a:solidFill>
              </a:rPr>
              <a:t>DCOV</a:t>
            </a:r>
            <a:r>
              <a:rPr altLang="en-US" sz="2800" lang="en-US" u="sng">
                <a:solidFill>
                  <a:srgbClr val="FF0000"/>
                </a:solidFill>
              </a:rPr>
              <a:t>A</a:t>
            </a:r>
          </a:p>
        </p:txBody>
      </p:sp>
      <p:pic>
        <p:nvPicPr>
          <p:cNvPr id="2097174" name="Picture 3" descr="C:\Documents and Settings\schurpj\Local Settings\Temporary Internet Files\Content.IE5\LPEFQR5X\MPj04011440000[1].jpg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8153400" y="5410200"/>
            <a:ext cx="792162" cy="990600"/>
          </a:xfrm>
          <a:prstGeom prst="rect"/>
          <a:noFill/>
          <a:ln>
            <a:noFill/>
          </a:ln>
        </p:spPr>
      </p:pic>
      <p:sp>
        <p:nvSpPr>
          <p:cNvPr id="1048952" name="Title 1"/>
          <p:cNvSpPr/>
          <p:nvPr>
            <p:ph type="title" sz="full" idx="0"/>
          </p:nvPr>
        </p:nvSpPr>
        <p:spPr>
          <a:xfrm rot="0">
            <a:off x="609600" y="228600"/>
            <a:ext cx="8153400" cy="990600"/>
          </a:xfrm>
          <a:prstGeom prst="rect"/>
          <a:noFill/>
          <a:ln>
            <a:noFill/>
          </a:ln>
        </p:spPr>
        <p:txBody>
          <a:bodyPr anchor="b" bIns="42672" lIns="85342" rIns="85342" tIns="42672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600" i="0" u="none">
                <a:solidFill>
                  <a:srgbClr val="FEA402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r>
              <a:rPr altLang="en-US" lang="en-IN"/>
              <a:t>Connection Between Two Tail Tests and Confidence Intervals</a:t>
            </a:r>
          </a:p>
        </p:txBody>
      </p:sp>
    </p:spTree>
  </p:cSld>
  <p:clrMapOvr>
    <a:masterClrMapping/>
  </p:clrMapOvr>
  <p:transition spd="fast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55" name="Rectangle 2"/>
          <p:cNvSpPr/>
          <p:nvPr>
            <p:ph type="title" sz="full" idx="0"/>
          </p:nvPr>
        </p:nvSpPr>
        <p:spPr>
          <a:xfrm rot="0">
            <a:off x="609600" y="228600"/>
            <a:ext cx="7924800" cy="990600"/>
          </a:xfrm>
          <a:prstGeom prst="rect"/>
          <a:noFill/>
          <a:ln>
            <a:noFill/>
          </a:ln>
        </p:spPr>
        <p:txBody>
          <a:bodyPr anchor="b" bIns="42672" lIns="85342" rIns="85342" tIns="42672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600" i="0" u="none">
                <a:solidFill>
                  <a:srgbClr val="FEA402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pPr eaLnBrk="1" hangingPunct="1" lvl="0"/>
            <a:r>
              <a:rPr altLang="en-US" lang="en-US"/>
              <a:t>Do You Ever Truly Know </a:t>
            </a:r>
            <a:r>
              <a:rPr altLang="en-US" lang="el-GR"/>
              <a:t>σ</a:t>
            </a:r>
            <a:r>
              <a:rPr altLang="en-US" lang="en-US"/>
              <a:t>?</a:t>
            </a:r>
          </a:p>
        </p:txBody>
      </p:sp>
      <p:sp>
        <p:nvSpPr>
          <p:cNvPr id="1048956" name="Rectangle 3"/>
          <p:cNvSpPr/>
          <p:nvPr>
            <p:ph sz="full" idx="1"/>
          </p:nvPr>
        </p:nvSpPr>
        <p:spPr>
          <a:xfrm rot="0">
            <a:off x="609600" y="1828800"/>
            <a:ext cx="8077200" cy="4532312"/>
          </a:xfrm>
          <a:prstGeom prst="rect"/>
          <a:noFill/>
          <a:ln>
            <a:noFill/>
          </a:ln>
        </p:spPr>
        <p:txBody>
          <a:bodyPr anchor="t" bIns="42672" lIns="85342" rIns="85342" tIns="42672" vert="horz"/>
          <a:lstStyle>
            <a:lvl1pPr algn="l" eaLnBrk="0" fontAlgn="base" hangingPunct="0" indent="-320675" latinLnBrk="0" marL="32067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A402"/>
              </a:buClr>
              <a:buSzPct val="60000"/>
              <a:buFont typeface="Wingdings" pitchFamily="2" charset="2"/>
              <a:buChar char="n"/>
              <a:defRPr baseline="0" b="0" sz="28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-268287" latinLnBrk="0" marL="6937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5000"/>
              <a:buFont typeface="Wingdings" pitchFamily="2" charset="2"/>
              <a:buChar char="n"/>
              <a:defRPr baseline="0" b="0" sz="24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-215900" latinLnBrk="0" marL="10683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-212725" latinLnBrk="0" marL="14938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-212725" latinLnBrk="0" marL="19192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r>
              <a:rPr altLang="en-US" sz="2400" lang="en-US"/>
              <a:t>Probably not!</a:t>
            </a:r>
          </a:p>
          <a:p>
            <a:pPr eaLnBrk="1" hangingPunct="1" lvl="0"/>
            <a:endParaRPr altLang="en-US" sz="2400" lang="en-US"/>
          </a:p>
          <a:p>
            <a:pPr eaLnBrk="1" hangingPunct="1" lvl="0"/>
            <a:r>
              <a:rPr altLang="en-US" sz="2400" lang="en-US"/>
              <a:t>In virtually all real world business situations, </a:t>
            </a:r>
            <a:r>
              <a:rPr altLang="en-US" sz="2400" lang="el-GR"/>
              <a:t>σ</a:t>
            </a:r>
            <a:r>
              <a:rPr altLang="en-US" sz="2400" lang="en-US"/>
              <a:t> is not known.</a:t>
            </a:r>
          </a:p>
          <a:p>
            <a:pPr eaLnBrk="1" hangingPunct="1" lvl="0"/>
            <a:endParaRPr altLang="en-US" sz="2400" lang="en-US"/>
          </a:p>
          <a:p>
            <a:pPr eaLnBrk="1" hangingPunct="1" lvl="0"/>
            <a:r>
              <a:rPr altLang="en-US" sz="2400" lang="en-US"/>
              <a:t>If there is a situation where </a:t>
            </a:r>
            <a:r>
              <a:rPr altLang="en-US" sz="2400" lang="el-GR"/>
              <a:t>σ</a:t>
            </a:r>
            <a:r>
              <a:rPr altLang="en-US" sz="2400" lang="en-US"/>
              <a:t> is known then µ is also known (since to calculate </a:t>
            </a:r>
            <a:r>
              <a:rPr altLang="en-US" sz="2400" lang="el-GR"/>
              <a:t>σ</a:t>
            </a:r>
            <a:r>
              <a:rPr altLang="en-US" sz="2400" lang="en-US"/>
              <a:t> you need to know µ.)</a:t>
            </a:r>
          </a:p>
          <a:p>
            <a:pPr eaLnBrk="1" hangingPunct="1" lvl="0"/>
            <a:endParaRPr altLang="en-US" sz="2400" lang="en-US"/>
          </a:p>
          <a:p>
            <a:pPr eaLnBrk="1" hangingPunct="1" lvl="0"/>
            <a:r>
              <a:rPr altLang="en-US" sz="2400" lang="en-US"/>
              <a:t>If you truly know µ there would be no need to gather a sample to estimate it.</a:t>
            </a:r>
          </a:p>
          <a:p>
            <a:pPr eaLnBrk="1" hangingPunct="1" lvl="0"/>
            <a:endParaRPr altLang="en-US" sz="2400" lang="en-US"/>
          </a:p>
        </p:txBody>
      </p:sp>
      <p:sp>
        <p:nvSpPr>
          <p:cNvPr id="1048957" name="Rectangle 6"/>
          <p:cNvSpPr/>
          <p:nvPr/>
        </p:nvSpPr>
        <p:spPr>
          <a:xfrm rot="0">
            <a:off x="7772400" y="1143000"/>
            <a:ext cx="1433512" cy="523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r>
              <a:rPr altLang="en-US" sz="2800" lang="en-US">
                <a:solidFill>
                  <a:schemeClr val="lt1"/>
                </a:solidFill>
              </a:rPr>
              <a:t>DCOV</a:t>
            </a:r>
            <a:r>
              <a:rPr altLang="en-US" sz="2800" lang="en-US" u="sng">
                <a:solidFill>
                  <a:srgbClr val="FF0000"/>
                </a:solidFill>
              </a:rPr>
              <a:t>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58" name="Rectangle 2"/>
          <p:cNvSpPr/>
          <p:nvPr>
            <p:ph type="title" sz="full" idx="0"/>
          </p:nvPr>
        </p:nvSpPr>
        <p:spPr>
          <a:xfrm rot="0">
            <a:off x="609600" y="228600"/>
            <a:ext cx="7924800" cy="990600"/>
          </a:xfrm>
          <a:prstGeom prst="rect"/>
          <a:noFill/>
          <a:ln>
            <a:noFill/>
          </a:ln>
        </p:spPr>
        <p:txBody>
          <a:bodyPr anchor="b" bIns="42672" lIns="85342" rIns="85342" tIns="42672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600" i="0" u="none">
                <a:solidFill>
                  <a:srgbClr val="FEA402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pPr eaLnBrk="1" hangingPunct="1" lvl="0"/>
            <a:r>
              <a:rPr altLang="en-US" lang="en-US"/>
              <a:t>Hypothesis Testing: </a:t>
            </a:r>
            <a:br>
              <a:rPr altLang="en-US" lang="en-US"/>
            </a:br>
            <a:r>
              <a:rPr altLang="en-US" lang="el-GR"/>
              <a:t>σ</a:t>
            </a:r>
            <a:r>
              <a:rPr altLang="en-US" lang="en-US"/>
              <a:t> Unknown</a:t>
            </a:r>
          </a:p>
        </p:txBody>
      </p:sp>
      <p:sp>
        <p:nvSpPr>
          <p:cNvPr id="1048959" name="Rectangle 3"/>
          <p:cNvSpPr/>
          <p:nvPr>
            <p:ph sz="full" idx="1"/>
          </p:nvPr>
        </p:nvSpPr>
        <p:spPr>
          <a:xfrm rot="0">
            <a:off x="609600" y="1828800"/>
            <a:ext cx="8305800" cy="4532312"/>
          </a:xfrm>
          <a:prstGeom prst="rect"/>
          <a:noFill/>
          <a:ln>
            <a:noFill/>
          </a:ln>
        </p:spPr>
        <p:txBody>
          <a:bodyPr anchor="t" bIns="42672" lIns="85342" rIns="85342" tIns="42672" vert="horz"/>
          <a:lstStyle>
            <a:lvl1pPr algn="l" eaLnBrk="0" fontAlgn="base" hangingPunct="0" indent="-320675" latinLnBrk="0" marL="32067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A402"/>
              </a:buClr>
              <a:buSzPct val="60000"/>
              <a:buFont typeface="Wingdings" pitchFamily="2" charset="2"/>
              <a:buChar char="n"/>
              <a:defRPr baseline="0" b="0" sz="28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-268287" latinLnBrk="0" marL="6937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5000"/>
              <a:buFont typeface="Wingdings" pitchFamily="2" charset="2"/>
              <a:buChar char="n"/>
              <a:defRPr baseline="0" b="0" sz="24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-215900" latinLnBrk="0" marL="10683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-212725" latinLnBrk="0" marL="14938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-212725" latinLnBrk="0" marL="19192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>
              <a:lnSpc>
                <a:spcPct val="80000"/>
              </a:lnSpc>
            </a:pPr>
            <a:r>
              <a:rPr altLang="en-US" sz="2400" lang="en-US"/>
              <a:t>If the population standard deviation is unknown, you instead use the sample standard deviation S.</a:t>
            </a:r>
          </a:p>
          <a:p>
            <a:pPr eaLnBrk="1" hangingPunct="1" lvl="0">
              <a:lnSpc>
                <a:spcPct val="80000"/>
              </a:lnSpc>
            </a:pPr>
            <a:endParaRPr altLang="en-US" sz="2400" lang="en-US"/>
          </a:p>
          <a:p>
            <a:pPr eaLnBrk="1" hangingPunct="1" lvl="0">
              <a:lnSpc>
                <a:spcPct val="80000"/>
              </a:lnSpc>
            </a:pPr>
            <a:r>
              <a:rPr altLang="en-US" sz="2400" lang="en-US"/>
              <a:t>Because of this change, you use the t distribution instead of the Z distribution to test the null hypothesis about the mean.</a:t>
            </a:r>
          </a:p>
          <a:p>
            <a:pPr eaLnBrk="1" hangingPunct="1" lvl="0">
              <a:lnSpc>
                <a:spcPct val="80000"/>
              </a:lnSpc>
            </a:pPr>
            <a:endParaRPr altLang="en-US" sz="2400" lang="en-US"/>
          </a:p>
          <a:p>
            <a:pPr eaLnBrk="1" hangingPunct="1" lvl="0">
              <a:lnSpc>
                <a:spcPct val="80000"/>
              </a:lnSpc>
            </a:pPr>
            <a:r>
              <a:rPr altLang="en-US" sz="2400" lang="en-US"/>
              <a:t>When using the t distribution you must assume the population you are sampling from follows a normal distribution.</a:t>
            </a:r>
          </a:p>
          <a:p>
            <a:pPr eaLnBrk="1" hangingPunct="1" lvl="0">
              <a:lnSpc>
                <a:spcPct val="80000"/>
              </a:lnSpc>
            </a:pPr>
            <a:endParaRPr altLang="en-US" sz="2400" lang="en-US"/>
          </a:p>
          <a:p>
            <a:pPr eaLnBrk="1" hangingPunct="1" lvl="0">
              <a:lnSpc>
                <a:spcPct val="80000"/>
              </a:lnSpc>
            </a:pPr>
            <a:r>
              <a:rPr altLang="en-US" sz="2400" lang="en-US"/>
              <a:t>All other steps, concepts, and conclusions are the same.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60" name="Rectangle 2"/>
          <p:cNvSpPr/>
          <p:nvPr>
            <p:ph type="title" sz="full" idx="0"/>
          </p:nvPr>
        </p:nvSpPr>
        <p:spPr>
          <a:xfrm rot="0">
            <a:off x="609600" y="228600"/>
            <a:ext cx="7924800" cy="990600"/>
          </a:xfrm>
          <a:prstGeom prst="rect"/>
          <a:noFill/>
          <a:ln>
            <a:noFill/>
          </a:ln>
        </p:spPr>
        <p:txBody>
          <a:bodyPr anchor="b" bIns="42672" lIns="85342" rIns="85342" tIns="42672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600" i="0" u="none">
                <a:solidFill>
                  <a:srgbClr val="FEA402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pPr eaLnBrk="1" hangingPunct="1" lvl="0">
              <a:lnSpc>
                <a:spcPct val="80000"/>
              </a:lnSpc>
            </a:pPr>
            <a:r>
              <a:rPr altLang="en-US" lang="en-US"/>
              <a:t>t Test of Hypothesis for the Mean (</a:t>
            </a:r>
            <a:r>
              <a:rPr altLang="en-US" lang="el-GR"/>
              <a:t>σ</a:t>
            </a:r>
            <a:r>
              <a:rPr altLang="en-US" lang="en-US"/>
              <a:t> Unknown)</a:t>
            </a:r>
          </a:p>
        </p:txBody>
      </p:sp>
      <p:sp>
        <p:nvSpPr>
          <p:cNvPr id="1048961" name="Rectangle 33"/>
          <p:cNvSpPr/>
          <p:nvPr/>
        </p:nvSpPr>
        <p:spPr>
          <a:xfrm rot="0">
            <a:off x="609600" y="1295400"/>
            <a:ext cx="8458200" cy="762000"/>
          </a:xfrm>
          <a:prstGeom prst="rect"/>
          <a:noFill/>
          <a:ln>
            <a:noFill/>
          </a:ln>
        </p:spPr>
        <p:txBody>
          <a:bodyPr anchor="t" bIns="42672" lIns="85342" rIns="85342" tIns="42672" vert="horz"/>
          <a:lstStyle>
            <a:lvl1pPr algn="l" eaLnBrk="0" fontAlgn="base" hangingPunct="0" indent="-320675" latinLnBrk="0" marL="32067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A402"/>
              </a:buClr>
              <a:buSzPct val="60000"/>
              <a:buFont typeface="Wingdings" pitchFamily="2" charset="2"/>
              <a:buChar char="n"/>
              <a:defRPr baseline="0" b="0" sz="28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-268287" latinLnBrk="0" marL="6937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5000"/>
              <a:buFont typeface="Wingdings" pitchFamily="2" charset="2"/>
              <a:buChar char="n"/>
              <a:defRPr baseline="0" b="0" sz="24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-215900" latinLnBrk="0" marL="10683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-212725" latinLnBrk="0" marL="14938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-212725" latinLnBrk="0" marL="19192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indent="-320675" lvl="0" marL="320675">
              <a:buClr>
                <a:schemeClr val="folHlink"/>
              </a:buClr>
            </a:pPr>
            <a:r>
              <a:rPr altLang="en-US" sz="2700" lang="en-US">
                <a:solidFill>
                  <a:schemeClr val="lt1"/>
                </a:solidFill>
              </a:rPr>
              <a:t>Convert sample statistic (    ) to a  t</a:t>
            </a:r>
            <a:r>
              <a:rPr altLang="en-US" baseline="-25000" sz="2700" lang="en-US">
                <a:solidFill>
                  <a:schemeClr val="lt1"/>
                </a:solidFill>
              </a:rPr>
              <a:t>STAT</a:t>
            </a:r>
            <a:r>
              <a:rPr altLang="en-US" sz="2700" lang="en-US">
                <a:solidFill>
                  <a:schemeClr val="lt1"/>
                </a:solidFill>
              </a:rPr>
              <a:t>  </a:t>
            </a:r>
            <a:r>
              <a:rPr altLang="en-US" sz="2700" lang="en-US">
                <a:solidFill>
                  <a:srgbClr val="C1BAF8"/>
                </a:solidFill>
              </a:rPr>
              <a:t>test statistic </a:t>
            </a:r>
          </a:p>
          <a:p>
            <a:pPr eaLnBrk="1" hangingPunct="1" indent="-320675" lvl="0" marL="320675">
              <a:lnSpc>
                <a:spcPct val="80000"/>
              </a:lnSpc>
              <a:buClr>
                <a:schemeClr val="folHlink"/>
              </a:buClr>
              <a:buNone/>
            </a:pPr>
            <a:r>
              <a:rPr altLang="en-US" sz="2700" lang="en-US">
                <a:solidFill>
                  <a:schemeClr val="dk1"/>
                </a:solidFill>
              </a:rPr>
              <a:t> </a:t>
            </a:r>
          </a:p>
          <a:p>
            <a:pPr eaLnBrk="1" hangingPunct="1" indent="-320675" lvl="0" marL="320675">
              <a:buClr>
                <a:schemeClr val="folHlink"/>
              </a:buClr>
              <a:buNone/>
            </a:pPr>
            <a:endParaRPr altLang="en-US" sz="2700" lang="en-US">
              <a:solidFill>
                <a:schemeClr val="dk1"/>
              </a:solidFill>
            </a:endParaRPr>
          </a:p>
        </p:txBody>
      </p:sp>
      <p:sp>
        <p:nvSpPr>
          <p:cNvPr id="1048962" name="Text Box 57"/>
          <p:cNvSpPr txBox="1"/>
          <p:nvPr/>
        </p:nvSpPr>
        <p:spPr>
          <a:xfrm rot="0">
            <a:off x="4724400" y="1355725"/>
            <a:ext cx="53340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eaLnBrk="1" hangingPunct="1" lvl="0">
              <a:spcBef>
                <a:spcPct val="50000"/>
              </a:spcBef>
            </a:pPr>
            <a:r>
              <a:rPr altLang="en-US" sz="1400" lang="en-US">
                <a:solidFill>
                  <a:schemeClr val="lt1"/>
                </a:solidFill>
              </a:rPr>
              <a:t> </a:t>
            </a:r>
            <a:r>
              <a:rPr altLang="en-US" sz="2800" lang="en-US">
                <a:solidFill>
                  <a:schemeClr val="lt1"/>
                </a:solidFill>
              </a:rPr>
              <a:t>X</a:t>
            </a:r>
          </a:p>
        </p:txBody>
      </p:sp>
      <p:sp>
        <p:nvSpPr>
          <p:cNvPr id="1048963" name="Line 58"/>
          <p:cNvSpPr/>
          <p:nvPr/>
        </p:nvSpPr>
        <p:spPr>
          <a:xfrm rot="0">
            <a:off x="4876800" y="1431925"/>
            <a:ext cx="228600" cy="0"/>
          </a:xfrm>
          <a:prstGeom prst="line"/>
          <a:noFill/>
          <a:ln w="19050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</p:sp>
      <p:grpSp>
        <p:nvGrpSpPr>
          <p:cNvPr id="123" name=""/>
          <p:cNvGrpSpPr/>
          <p:nvPr/>
        </p:nvGrpSpPr>
        <p:grpSpPr>
          <a:xfrm rot="0">
            <a:off x="1828800" y="1905000"/>
            <a:ext cx="6705600" cy="4495800"/>
            <a:chOff x="2133600" y="2133600"/>
            <a:chExt cx="6705600" cy="4495800"/>
          </a:xfrm>
        </p:grpSpPr>
        <p:sp>
          <p:nvSpPr>
            <p:cNvPr id="1048964" name="Text Box 7"/>
            <p:cNvSpPr txBox="1"/>
            <p:nvPr/>
          </p:nvSpPr>
          <p:spPr>
            <a:xfrm rot="0">
              <a:off x="4800600" y="4343400"/>
              <a:ext cx="3276600" cy="45720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eaLnBrk="1" hangingPunct="1" lvl="0">
                <a:spcBef>
                  <a:spcPct val="50000"/>
                </a:spcBef>
              </a:pPr>
              <a:r>
                <a:rPr altLang="en-US" lang="en-US"/>
                <a:t>The test statistic is:</a:t>
              </a:r>
            </a:p>
          </p:txBody>
        </p:sp>
        <p:sp>
          <p:nvSpPr>
            <p:cNvPr id="1048965" name="Freeform 9"/>
            <p:cNvSpPr/>
            <p:nvPr/>
          </p:nvSpPr>
          <p:spPr bwMode="auto">
            <a:xfrm rot="0">
              <a:off x="4648200" y="3276600"/>
              <a:ext cx="4191000" cy="3352800"/>
            </a:xfrm>
            <a:custGeom>
              <a:avLst/>
              <a:gdLst>
                <a:gd name="l" fmla="*/ 0 w 2784"/>
                <a:gd name="t" fmla="*/ 0 h 2208"/>
                <a:gd name="r" fmla="*/ 2784 w 2784"/>
                <a:gd name="b" fmla="*/ 2208 h 2208"/>
              </a:gdLst>
              <a:ahLst/>
              <a:rect l="l" t="t" r="r" b="b"/>
              <a:pathLst>
                <a:path w="2784" h="2208">
                  <a:moveTo>
                    <a:pt x="2784" y="0"/>
                  </a:moveTo>
                  <a:lnTo>
                    <a:pt x="2784" y="2208"/>
                  </a:lnTo>
                  <a:lnTo>
                    <a:pt x="0" y="2208"/>
                  </a:lnTo>
                  <a:lnTo>
                    <a:pt x="0" y="0"/>
                  </a:lnTo>
                  <a:lnTo>
                    <a:pt x="2784" y="0"/>
                  </a:lnTo>
                </a:path>
              </a:pathLst>
            </a:custGeom>
            <a:noFill/>
            <a:ln w="28575" cap="flat" cmpd="sng">
              <a:solidFill>
                <a:schemeClr val="hlink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66" name="Line 10"/>
            <p:cNvSpPr/>
            <p:nvPr/>
          </p:nvSpPr>
          <p:spPr>
            <a:xfrm rot="0">
              <a:off x="4800600" y="2971800"/>
              <a:ext cx="1588" cy="22860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miter/>
            </a:ln>
          </p:spPr>
        </p:sp>
        <p:sp>
          <p:nvSpPr>
            <p:cNvPr id="1048967" name="Freeform 12"/>
            <p:cNvSpPr/>
            <p:nvPr/>
          </p:nvSpPr>
          <p:spPr bwMode="auto">
            <a:xfrm rot="0">
              <a:off x="3733800" y="2133600"/>
              <a:ext cx="1981200" cy="914400"/>
            </a:xfrm>
            <a:custGeom>
              <a:avLst/>
              <a:gdLst>
                <a:gd name="l" fmla="*/ 0 w 1115"/>
                <a:gd name="t" fmla="*/ 0 h 514"/>
                <a:gd name="r" fmla="*/ 1115 w 1115"/>
                <a:gd name="b" fmla="*/ 514 h 514"/>
              </a:gdLst>
              <a:ahLst/>
              <a:rect l="l" t="t" r="r" b="b"/>
              <a:pathLst>
                <a:path w="1115" h="514">
                  <a:moveTo>
                    <a:pt x="0" y="513"/>
                  </a:moveTo>
                  <a:lnTo>
                    <a:pt x="1114" y="513"/>
                  </a:lnTo>
                  <a:lnTo>
                    <a:pt x="1114" y="0"/>
                  </a:lnTo>
                  <a:lnTo>
                    <a:pt x="0" y="0"/>
                  </a:lnTo>
                  <a:lnTo>
                    <a:pt x="0" y="513"/>
                  </a:lnTo>
                </a:path>
              </a:pathLst>
            </a:custGeom>
            <a:solidFill>
              <a:srgbClr val="C7DAF7">
                <a:alpha val="100000"/>
              </a:srgbClr>
            </a:solidFill>
            <a:ln w="25400" cap="rnd" cmpd="sng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968" name="Line 15"/>
            <p:cNvSpPr/>
            <p:nvPr/>
          </p:nvSpPr>
          <p:spPr>
            <a:xfrm rot="0">
              <a:off x="3124200" y="3200400"/>
              <a:ext cx="3429000" cy="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69" name="Line 16"/>
            <p:cNvSpPr/>
            <p:nvPr/>
          </p:nvSpPr>
          <p:spPr>
            <a:xfrm rot="0">
              <a:off x="3124200" y="3200400"/>
              <a:ext cx="1588" cy="22860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miter/>
            </a:ln>
          </p:spPr>
        </p:sp>
        <p:sp>
          <p:nvSpPr>
            <p:cNvPr id="1048970" name="Line 17"/>
            <p:cNvSpPr/>
            <p:nvPr/>
          </p:nvSpPr>
          <p:spPr>
            <a:xfrm rot="0">
              <a:off x="6553200" y="3200400"/>
              <a:ext cx="1588" cy="22860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miter/>
            </a:ln>
          </p:spPr>
        </p:sp>
        <p:sp>
          <p:nvSpPr>
            <p:cNvPr id="1048971" name="Rectangle 19"/>
            <p:cNvSpPr/>
            <p:nvPr/>
          </p:nvSpPr>
          <p:spPr>
            <a:xfrm rot="0">
              <a:off x="3276600" y="2133600"/>
              <a:ext cx="2743200" cy="819150"/>
            </a:xfrm>
            <a:prstGeom prst="rect"/>
            <a:noFill/>
            <a:ln>
              <a:noFill/>
            </a:ln>
          </p:spPr>
          <p:txBody>
            <a:bodyPr anchor="t" bIns="44450" lIns="90488" rIns="90488" tIns="44450" vert="horz">
              <a:spAutoFit/>
            </a:bodyPr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algn="ctr" lvl="0"/>
              <a:r>
                <a:rPr altLang="en-US" b="1" lang="en-US">
                  <a:sym typeface="Symbol" pitchFamily="18" charset="2"/>
                </a:rPr>
                <a:t>Hypothesis </a:t>
              </a:r>
            </a:p>
            <a:p>
              <a:pPr algn="ctr" lvl="0"/>
              <a:r>
                <a:rPr altLang="en-US" b="1" lang="en-US">
                  <a:sym typeface="Symbol" pitchFamily="18" charset="2"/>
                </a:rPr>
                <a:t>Tests for </a:t>
              </a:r>
            </a:p>
          </p:txBody>
        </p:sp>
        <p:sp>
          <p:nvSpPr>
            <p:cNvPr id="1048972" name="Rectangle 20"/>
            <p:cNvSpPr/>
            <p:nvPr/>
          </p:nvSpPr>
          <p:spPr>
            <a:xfrm rot="0">
              <a:off x="2362200" y="3505200"/>
              <a:ext cx="1487488" cy="454025"/>
            </a:xfrm>
            <a:prstGeom prst="rect"/>
            <a:noFill/>
            <a:ln>
              <a:noFill/>
            </a:ln>
          </p:spPr>
          <p:txBody>
            <a:bodyPr anchor="t" bIns="44450" lIns="90488" rIns="90488" tIns="44450" vert="horz" wrap="none">
              <a:spAutoFit/>
            </a:bodyPr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lvl="0"/>
              <a:r>
                <a:rPr altLang="en-US" b="1" lang="el-GR">
                  <a:sym typeface="Symbol" pitchFamily="18" charset="2"/>
                </a:rPr>
                <a:t>σ</a:t>
              </a:r>
              <a:r>
                <a:rPr altLang="en-US" b="1" lang="en-US">
                  <a:sym typeface="Symbol" pitchFamily="18" charset="2"/>
                </a:rPr>
                <a:t> Known</a:t>
              </a:r>
            </a:p>
          </p:txBody>
        </p:sp>
        <p:sp>
          <p:nvSpPr>
            <p:cNvPr id="1048973" name="Line 21"/>
            <p:cNvSpPr/>
            <p:nvPr/>
          </p:nvSpPr>
          <p:spPr>
            <a:xfrm rot="0">
              <a:off x="3124200" y="3200400"/>
              <a:ext cx="3429000" cy="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74" name="Line 22"/>
            <p:cNvSpPr/>
            <p:nvPr/>
          </p:nvSpPr>
          <p:spPr>
            <a:xfrm rot="0">
              <a:off x="3124200" y="3200400"/>
              <a:ext cx="1588" cy="22860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miter/>
            </a:ln>
          </p:spPr>
        </p:sp>
        <p:sp>
          <p:nvSpPr>
            <p:cNvPr id="1048975" name="Line 23"/>
            <p:cNvSpPr/>
            <p:nvPr/>
          </p:nvSpPr>
          <p:spPr>
            <a:xfrm rot="0">
              <a:off x="6553200" y="3200400"/>
              <a:ext cx="1588" cy="22860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miter/>
            </a:ln>
          </p:spPr>
        </p:sp>
        <p:sp>
          <p:nvSpPr>
            <p:cNvPr id="1048976" name="Rectangle 24"/>
            <p:cNvSpPr/>
            <p:nvPr/>
          </p:nvSpPr>
          <p:spPr>
            <a:xfrm rot="0">
              <a:off x="5638800" y="3505200"/>
              <a:ext cx="1843088" cy="454025"/>
            </a:xfrm>
            <a:prstGeom prst="rect"/>
            <a:noFill/>
            <a:ln>
              <a:noFill/>
            </a:ln>
          </p:spPr>
          <p:txBody>
            <a:bodyPr anchor="t" bIns="44450" lIns="90488" rIns="90488" tIns="44450" vert="horz" wrap="none">
              <a:spAutoFit/>
            </a:bodyPr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lvl="0"/>
              <a:r>
                <a:rPr altLang="en-US" b="1" lang="el-GR">
                  <a:sym typeface="Symbol" pitchFamily="18" charset="2"/>
                </a:rPr>
                <a:t>σ</a:t>
              </a:r>
              <a:r>
                <a:rPr altLang="en-US" b="1" lang="en-US">
                  <a:sym typeface="Symbol" pitchFamily="18" charset="2"/>
                </a:rPr>
                <a:t> Unknown</a:t>
              </a:r>
            </a:p>
          </p:txBody>
        </p:sp>
        <p:sp>
          <p:nvSpPr>
            <p:cNvPr id="1048977" name="Freeform 25"/>
            <p:cNvSpPr/>
            <p:nvPr/>
          </p:nvSpPr>
          <p:spPr bwMode="auto">
            <a:xfrm rot="0">
              <a:off x="2133600" y="3429000"/>
              <a:ext cx="1819275" cy="914400"/>
            </a:xfrm>
            <a:custGeom>
              <a:avLst/>
              <a:gdLst>
                <a:gd name="l" fmla="*/ 0 w 1068"/>
                <a:gd name="t" fmla="*/ 0 h 429"/>
                <a:gd name="r" fmla="*/ 1068 w 1068"/>
                <a:gd name="b" fmla="*/ 429 h 429"/>
              </a:gdLst>
              <a:ahLst/>
              <a:rect l="l" t="t" r="r" b="b"/>
              <a:pathLst>
                <a:path w="1068" h="429">
                  <a:moveTo>
                    <a:pt x="0" y="428"/>
                  </a:moveTo>
                  <a:lnTo>
                    <a:pt x="1067" y="428"/>
                  </a:lnTo>
                  <a:lnTo>
                    <a:pt x="1067" y="0"/>
                  </a:lnTo>
                  <a:lnTo>
                    <a:pt x="0" y="0"/>
                  </a:lnTo>
                  <a:lnTo>
                    <a:pt x="0" y="428"/>
                  </a:lnTo>
                </a:path>
              </a:pathLst>
            </a:custGeom>
            <a:solidFill>
              <a:srgbClr val="C7DAF7">
                <a:alpha val="100000"/>
              </a:srgbClr>
            </a:solidFill>
            <a:ln w="25400" cap="rnd" cmpd="sng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978" name="Rectangle 26"/>
            <p:cNvSpPr/>
            <p:nvPr/>
          </p:nvSpPr>
          <p:spPr>
            <a:xfrm rot="0">
              <a:off x="2286000" y="3505200"/>
              <a:ext cx="1463675" cy="454025"/>
            </a:xfrm>
            <a:prstGeom prst="rect"/>
            <a:noFill/>
            <a:ln>
              <a:noFill/>
            </a:ln>
          </p:spPr>
          <p:txBody>
            <a:bodyPr anchor="t" bIns="44450" lIns="90488" rIns="90488" tIns="44450" vert="horz" wrap="none">
              <a:spAutoFit/>
            </a:bodyPr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lvl="0"/>
              <a:r>
                <a:rPr altLang="en-US" b="1" lang="en-US">
                  <a:sym typeface="Symbol" pitchFamily="18" charset="2"/>
                </a:rPr>
                <a:t> Known</a:t>
              </a:r>
            </a:p>
          </p:txBody>
        </p:sp>
        <p:sp>
          <p:nvSpPr>
            <p:cNvPr id="1048979" name="Freeform 27"/>
            <p:cNvSpPr/>
            <p:nvPr/>
          </p:nvSpPr>
          <p:spPr bwMode="auto">
            <a:xfrm rot="0">
              <a:off x="5410200" y="3429000"/>
              <a:ext cx="2057400" cy="914400"/>
            </a:xfrm>
            <a:custGeom>
              <a:avLst/>
              <a:gdLst>
                <a:gd name="l" fmla="*/ 0 w 1241"/>
                <a:gd name="t" fmla="*/ 0 h 436"/>
                <a:gd name="r" fmla="*/ 1241 w 1241"/>
                <a:gd name="b" fmla="*/ 436 h 436"/>
              </a:gdLst>
              <a:ahLst/>
              <a:rect l="l" t="t" r="r" b="b"/>
              <a:pathLst>
                <a:path w="1241" h="436">
                  <a:moveTo>
                    <a:pt x="0" y="435"/>
                  </a:moveTo>
                  <a:lnTo>
                    <a:pt x="1240" y="435"/>
                  </a:lnTo>
                  <a:lnTo>
                    <a:pt x="1240" y="0"/>
                  </a:lnTo>
                  <a:lnTo>
                    <a:pt x="0" y="0"/>
                  </a:lnTo>
                  <a:lnTo>
                    <a:pt x="0" y="435"/>
                  </a:lnTo>
                </a:path>
              </a:pathLst>
            </a:custGeom>
            <a:solidFill>
              <a:srgbClr val="FDE0BD">
                <a:alpha val="100000"/>
              </a:srgbClr>
            </a:solidFill>
            <a:ln w="25400" cap="rnd" cmpd="sng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980" name="Rectangle 28"/>
            <p:cNvSpPr/>
            <p:nvPr/>
          </p:nvSpPr>
          <p:spPr>
            <a:xfrm rot="0">
              <a:off x="5562600" y="3505200"/>
              <a:ext cx="1819275" cy="454025"/>
            </a:xfrm>
            <a:prstGeom prst="rect"/>
            <a:noFill/>
            <a:ln>
              <a:noFill/>
            </a:ln>
          </p:spPr>
          <p:txBody>
            <a:bodyPr anchor="t" bIns="44450" lIns="90488" rIns="90488" tIns="44450" vert="horz" wrap="none">
              <a:spAutoFit/>
            </a:bodyPr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lvl="0"/>
              <a:r>
                <a:rPr altLang="en-US" b="1" lang="en-US">
                  <a:sym typeface="Symbol" pitchFamily="18" charset="2"/>
                </a:rPr>
                <a:t> Unknown</a:t>
              </a:r>
            </a:p>
          </p:txBody>
        </p:sp>
        <p:sp>
          <p:nvSpPr>
            <p:cNvPr id="1048981" name="Text Box 29"/>
            <p:cNvSpPr txBox="1"/>
            <p:nvPr/>
          </p:nvSpPr>
          <p:spPr>
            <a:xfrm rot="0">
              <a:off x="2362200" y="3860800"/>
              <a:ext cx="1200150" cy="45720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r>
                <a:rPr altLang="en-US" b="1" lang="en-US"/>
                <a:t>(Z test)</a:t>
              </a:r>
            </a:p>
          </p:txBody>
        </p:sp>
        <p:sp>
          <p:nvSpPr>
            <p:cNvPr id="1048982" name="Text Box 30"/>
            <p:cNvSpPr txBox="1"/>
            <p:nvPr/>
          </p:nvSpPr>
          <p:spPr>
            <a:xfrm rot="0">
              <a:off x="5810250" y="3886200"/>
              <a:ext cx="1116013" cy="45720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r>
                <a:rPr altLang="en-US" b="1" lang="en-US"/>
                <a:t>(t test)</a:t>
              </a:r>
            </a:p>
          </p:txBody>
        </p:sp>
        <p:sp>
          <p:nvSpPr>
            <p:cNvPr id="1048983" name="Text Box 36"/>
            <p:cNvSpPr txBox="1"/>
            <p:nvPr/>
          </p:nvSpPr>
          <p:spPr>
            <a:xfrm rot="0">
              <a:off x="4800600" y="4343400"/>
              <a:ext cx="3276600" cy="45720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eaLnBrk="1" hangingPunct="1" lvl="0">
                <a:spcBef>
                  <a:spcPct val="50000"/>
                </a:spcBef>
              </a:pPr>
              <a:r>
                <a:rPr altLang="en-US" lang="en-US"/>
                <a:t>The test statistic is:</a:t>
              </a:r>
            </a:p>
          </p:txBody>
        </p:sp>
        <p:sp>
          <p:nvSpPr>
            <p:cNvPr id="1048984" name="Freeform 38"/>
            <p:cNvSpPr/>
            <p:nvPr/>
          </p:nvSpPr>
          <p:spPr bwMode="auto">
            <a:xfrm rot="0">
              <a:off x="4648200" y="3276600"/>
              <a:ext cx="4191000" cy="3352800"/>
            </a:xfrm>
            <a:custGeom>
              <a:avLst/>
              <a:gdLst>
                <a:gd name="l" fmla="*/ 0 w 2784"/>
                <a:gd name="t" fmla="*/ 0 h 2208"/>
                <a:gd name="r" fmla="*/ 2784 w 2784"/>
                <a:gd name="b" fmla="*/ 2208 h 2208"/>
              </a:gdLst>
              <a:ahLst/>
              <a:rect l="l" t="t" r="r" b="b"/>
              <a:pathLst>
                <a:path w="2784" h="2208">
                  <a:moveTo>
                    <a:pt x="2784" y="0"/>
                  </a:moveTo>
                  <a:lnTo>
                    <a:pt x="2784" y="2208"/>
                  </a:lnTo>
                  <a:lnTo>
                    <a:pt x="0" y="2208"/>
                  </a:lnTo>
                  <a:lnTo>
                    <a:pt x="0" y="0"/>
                  </a:lnTo>
                  <a:lnTo>
                    <a:pt x="2784" y="0"/>
                  </a:lnTo>
                </a:path>
              </a:pathLst>
            </a:custGeom>
            <a:noFill/>
            <a:ln w="28575" cap="flat" cmpd="sng">
              <a:solidFill>
                <a:schemeClr val="hlink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85" name="Line 39"/>
            <p:cNvSpPr/>
            <p:nvPr/>
          </p:nvSpPr>
          <p:spPr>
            <a:xfrm rot="0">
              <a:off x="4800600" y="2971800"/>
              <a:ext cx="1588" cy="22860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miter/>
            </a:ln>
          </p:spPr>
        </p:sp>
        <p:sp>
          <p:nvSpPr>
            <p:cNvPr id="1048986" name="Freeform 40"/>
            <p:cNvSpPr/>
            <p:nvPr/>
          </p:nvSpPr>
          <p:spPr bwMode="auto">
            <a:xfrm rot="0">
              <a:off x="3733800" y="2133600"/>
              <a:ext cx="1981200" cy="914400"/>
            </a:xfrm>
            <a:custGeom>
              <a:avLst/>
              <a:gdLst>
                <a:gd name="l" fmla="*/ 0 w 1115"/>
                <a:gd name="t" fmla="*/ 0 h 514"/>
                <a:gd name="r" fmla="*/ 1115 w 1115"/>
                <a:gd name="b" fmla="*/ 514 h 514"/>
              </a:gdLst>
              <a:ahLst/>
              <a:rect l="l" t="t" r="r" b="b"/>
              <a:pathLst>
                <a:path w="1115" h="514">
                  <a:moveTo>
                    <a:pt x="0" y="513"/>
                  </a:moveTo>
                  <a:lnTo>
                    <a:pt x="1114" y="513"/>
                  </a:lnTo>
                  <a:lnTo>
                    <a:pt x="1114" y="0"/>
                  </a:lnTo>
                  <a:lnTo>
                    <a:pt x="0" y="0"/>
                  </a:lnTo>
                  <a:lnTo>
                    <a:pt x="0" y="513"/>
                  </a:lnTo>
                </a:path>
              </a:pathLst>
            </a:custGeom>
            <a:solidFill>
              <a:srgbClr val="C7DAF7">
                <a:alpha val="100000"/>
              </a:srgbClr>
            </a:solidFill>
            <a:ln w="25400" cap="rnd" cmpd="sng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987" name="Line 41"/>
            <p:cNvSpPr/>
            <p:nvPr/>
          </p:nvSpPr>
          <p:spPr>
            <a:xfrm rot="0">
              <a:off x="3124200" y="3200400"/>
              <a:ext cx="3429000" cy="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88" name="Line 42"/>
            <p:cNvSpPr/>
            <p:nvPr/>
          </p:nvSpPr>
          <p:spPr>
            <a:xfrm rot="0">
              <a:off x="3124200" y="3200400"/>
              <a:ext cx="1588" cy="22860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miter/>
            </a:ln>
          </p:spPr>
        </p:sp>
        <p:sp>
          <p:nvSpPr>
            <p:cNvPr id="1048989" name="Line 43"/>
            <p:cNvSpPr/>
            <p:nvPr/>
          </p:nvSpPr>
          <p:spPr>
            <a:xfrm rot="0">
              <a:off x="6553200" y="3200400"/>
              <a:ext cx="1588" cy="22860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miter/>
            </a:ln>
          </p:spPr>
        </p:sp>
        <p:sp>
          <p:nvSpPr>
            <p:cNvPr id="1048990" name="Rectangle 44"/>
            <p:cNvSpPr/>
            <p:nvPr/>
          </p:nvSpPr>
          <p:spPr>
            <a:xfrm rot="0">
              <a:off x="3276600" y="2133600"/>
              <a:ext cx="2743200" cy="819150"/>
            </a:xfrm>
            <a:prstGeom prst="rect"/>
            <a:noFill/>
            <a:ln>
              <a:noFill/>
            </a:ln>
          </p:spPr>
          <p:txBody>
            <a:bodyPr anchor="t" bIns="44450" lIns="90488" rIns="90488" tIns="44450" vert="horz">
              <a:spAutoFit/>
            </a:bodyPr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algn="ctr" lvl="0"/>
              <a:r>
                <a:rPr altLang="en-US" b="1" lang="en-US">
                  <a:sym typeface="Symbol" pitchFamily="18" charset="2"/>
                </a:rPr>
                <a:t>Hypothesis </a:t>
              </a:r>
            </a:p>
            <a:p>
              <a:pPr algn="ctr" lvl="0"/>
              <a:r>
                <a:rPr altLang="en-US" b="1" lang="en-US">
                  <a:sym typeface="Symbol" pitchFamily="18" charset="2"/>
                </a:rPr>
                <a:t>Tests for </a:t>
              </a:r>
            </a:p>
          </p:txBody>
        </p:sp>
        <p:sp>
          <p:nvSpPr>
            <p:cNvPr id="1048991" name="Rectangle 45"/>
            <p:cNvSpPr/>
            <p:nvPr/>
          </p:nvSpPr>
          <p:spPr>
            <a:xfrm rot="0">
              <a:off x="2362200" y="3505200"/>
              <a:ext cx="1487488" cy="454025"/>
            </a:xfrm>
            <a:prstGeom prst="rect"/>
            <a:noFill/>
            <a:ln>
              <a:noFill/>
            </a:ln>
          </p:spPr>
          <p:txBody>
            <a:bodyPr anchor="t" bIns="44450" lIns="90488" rIns="90488" tIns="44450" vert="horz" wrap="none">
              <a:spAutoFit/>
            </a:bodyPr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lvl="0"/>
              <a:r>
                <a:rPr altLang="en-US" b="1" lang="el-GR">
                  <a:sym typeface="Symbol" pitchFamily="18" charset="2"/>
                </a:rPr>
                <a:t>σ</a:t>
              </a:r>
              <a:r>
                <a:rPr altLang="en-US" b="1" lang="en-US">
                  <a:sym typeface="Symbol" pitchFamily="18" charset="2"/>
                </a:rPr>
                <a:t> Known</a:t>
              </a:r>
            </a:p>
          </p:txBody>
        </p:sp>
        <p:sp>
          <p:nvSpPr>
            <p:cNvPr id="1048992" name="Line 46"/>
            <p:cNvSpPr/>
            <p:nvPr/>
          </p:nvSpPr>
          <p:spPr>
            <a:xfrm rot="0">
              <a:off x="3124200" y="3200400"/>
              <a:ext cx="3429000" cy="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93" name="Line 47"/>
            <p:cNvSpPr/>
            <p:nvPr/>
          </p:nvSpPr>
          <p:spPr>
            <a:xfrm rot="0">
              <a:off x="3124200" y="3200400"/>
              <a:ext cx="1588" cy="22860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miter/>
            </a:ln>
          </p:spPr>
        </p:sp>
        <p:sp>
          <p:nvSpPr>
            <p:cNvPr id="1048994" name="Line 48"/>
            <p:cNvSpPr/>
            <p:nvPr/>
          </p:nvSpPr>
          <p:spPr>
            <a:xfrm rot="0">
              <a:off x="6553200" y="3200400"/>
              <a:ext cx="1588" cy="22860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miter/>
            </a:ln>
          </p:spPr>
        </p:sp>
        <p:sp>
          <p:nvSpPr>
            <p:cNvPr id="1048995" name="Rectangle 49"/>
            <p:cNvSpPr/>
            <p:nvPr/>
          </p:nvSpPr>
          <p:spPr>
            <a:xfrm rot="0">
              <a:off x="5638800" y="3505200"/>
              <a:ext cx="1843088" cy="454025"/>
            </a:xfrm>
            <a:prstGeom prst="rect"/>
            <a:noFill/>
            <a:ln>
              <a:noFill/>
            </a:ln>
          </p:spPr>
          <p:txBody>
            <a:bodyPr anchor="t" bIns="44450" lIns="90488" rIns="90488" tIns="44450" vert="horz" wrap="none">
              <a:spAutoFit/>
            </a:bodyPr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lvl="0"/>
              <a:r>
                <a:rPr altLang="en-US" b="1" lang="el-GR">
                  <a:sym typeface="Symbol" pitchFamily="18" charset="2"/>
                </a:rPr>
                <a:t>σ</a:t>
              </a:r>
              <a:r>
                <a:rPr altLang="en-US" b="1" lang="en-US">
                  <a:sym typeface="Symbol" pitchFamily="18" charset="2"/>
                </a:rPr>
                <a:t> Unknown</a:t>
              </a:r>
            </a:p>
          </p:txBody>
        </p:sp>
        <p:sp>
          <p:nvSpPr>
            <p:cNvPr id="1048996" name="Freeform 50"/>
            <p:cNvSpPr/>
            <p:nvPr/>
          </p:nvSpPr>
          <p:spPr bwMode="auto">
            <a:xfrm rot="0">
              <a:off x="2133600" y="3429000"/>
              <a:ext cx="1819275" cy="914400"/>
            </a:xfrm>
            <a:custGeom>
              <a:avLst/>
              <a:gdLst>
                <a:gd name="l" fmla="*/ 0 w 1068"/>
                <a:gd name="t" fmla="*/ 0 h 429"/>
                <a:gd name="r" fmla="*/ 1068 w 1068"/>
                <a:gd name="b" fmla="*/ 429 h 429"/>
              </a:gdLst>
              <a:ahLst/>
              <a:rect l="l" t="t" r="r" b="b"/>
              <a:pathLst>
                <a:path w="1068" h="429">
                  <a:moveTo>
                    <a:pt x="0" y="428"/>
                  </a:moveTo>
                  <a:lnTo>
                    <a:pt x="1067" y="428"/>
                  </a:lnTo>
                  <a:lnTo>
                    <a:pt x="1067" y="0"/>
                  </a:lnTo>
                  <a:lnTo>
                    <a:pt x="0" y="0"/>
                  </a:lnTo>
                  <a:lnTo>
                    <a:pt x="0" y="428"/>
                  </a:lnTo>
                </a:path>
              </a:pathLst>
            </a:custGeom>
            <a:solidFill>
              <a:srgbClr val="C7DAF7">
                <a:alpha val="100000"/>
              </a:srgbClr>
            </a:solidFill>
            <a:ln w="25400" cap="rnd" cmpd="sng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997" name="Rectangle 51"/>
            <p:cNvSpPr/>
            <p:nvPr/>
          </p:nvSpPr>
          <p:spPr>
            <a:xfrm rot="0">
              <a:off x="2286000" y="3505200"/>
              <a:ext cx="1463675" cy="454025"/>
            </a:xfrm>
            <a:prstGeom prst="rect"/>
            <a:noFill/>
            <a:ln>
              <a:noFill/>
            </a:ln>
          </p:spPr>
          <p:txBody>
            <a:bodyPr anchor="t" bIns="44450" lIns="90488" rIns="90488" tIns="44450" vert="horz" wrap="none">
              <a:spAutoFit/>
            </a:bodyPr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lvl="0"/>
              <a:r>
                <a:rPr altLang="en-US" b="1" lang="en-US">
                  <a:sym typeface="Symbol" pitchFamily="18" charset="2"/>
                </a:rPr>
                <a:t> Known</a:t>
              </a:r>
            </a:p>
          </p:txBody>
        </p:sp>
        <p:sp>
          <p:nvSpPr>
            <p:cNvPr id="1048998" name="Freeform 52"/>
            <p:cNvSpPr/>
            <p:nvPr/>
          </p:nvSpPr>
          <p:spPr bwMode="auto">
            <a:xfrm rot="0">
              <a:off x="5410200" y="3429000"/>
              <a:ext cx="2057400" cy="914400"/>
            </a:xfrm>
            <a:custGeom>
              <a:avLst/>
              <a:gdLst>
                <a:gd name="l" fmla="*/ 0 w 1241"/>
                <a:gd name="t" fmla="*/ 0 h 436"/>
                <a:gd name="r" fmla="*/ 1241 w 1241"/>
                <a:gd name="b" fmla="*/ 436 h 436"/>
              </a:gdLst>
              <a:ahLst/>
              <a:rect l="l" t="t" r="r" b="b"/>
              <a:pathLst>
                <a:path w="1241" h="436">
                  <a:moveTo>
                    <a:pt x="0" y="435"/>
                  </a:moveTo>
                  <a:lnTo>
                    <a:pt x="1240" y="435"/>
                  </a:lnTo>
                  <a:lnTo>
                    <a:pt x="1240" y="0"/>
                  </a:lnTo>
                  <a:lnTo>
                    <a:pt x="0" y="0"/>
                  </a:lnTo>
                  <a:lnTo>
                    <a:pt x="0" y="435"/>
                  </a:lnTo>
                </a:path>
              </a:pathLst>
            </a:custGeom>
            <a:solidFill>
              <a:srgbClr val="FDE0BD">
                <a:alpha val="100000"/>
              </a:srgbClr>
            </a:solidFill>
            <a:ln w="25400" cap="rnd" cmpd="sng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999" name="Rectangle 53"/>
            <p:cNvSpPr/>
            <p:nvPr/>
          </p:nvSpPr>
          <p:spPr>
            <a:xfrm rot="0">
              <a:off x="5562600" y="3505200"/>
              <a:ext cx="1819275" cy="454025"/>
            </a:xfrm>
            <a:prstGeom prst="rect"/>
            <a:noFill/>
            <a:ln>
              <a:noFill/>
            </a:ln>
          </p:spPr>
          <p:txBody>
            <a:bodyPr anchor="t" bIns="44450" lIns="90488" rIns="90488" tIns="44450" vert="horz" wrap="none">
              <a:spAutoFit/>
            </a:bodyPr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lvl="0"/>
              <a:r>
                <a:rPr altLang="en-US" b="1" lang="en-US">
                  <a:sym typeface="Symbol" pitchFamily="18" charset="2"/>
                </a:rPr>
                <a:t> Unknown</a:t>
              </a:r>
            </a:p>
          </p:txBody>
        </p:sp>
        <p:sp>
          <p:nvSpPr>
            <p:cNvPr id="1049000" name="Text Box 54"/>
            <p:cNvSpPr txBox="1"/>
            <p:nvPr/>
          </p:nvSpPr>
          <p:spPr>
            <a:xfrm rot="0">
              <a:off x="2362200" y="3860800"/>
              <a:ext cx="1200150" cy="45720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r>
                <a:rPr altLang="en-US" b="1" lang="en-US"/>
                <a:t>(Z test)</a:t>
              </a:r>
            </a:p>
          </p:txBody>
        </p:sp>
        <p:sp>
          <p:nvSpPr>
            <p:cNvPr id="1049001" name="Text Box 55"/>
            <p:cNvSpPr txBox="1"/>
            <p:nvPr/>
          </p:nvSpPr>
          <p:spPr>
            <a:xfrm rot="0">
              <a:off x="5810250" y="3886200"/>
              <a:ext cx="1116013" cy="45720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r>
                <a:rPr altLang="en-US" b="1" lang="en-US"/>
                <a:t>(t test)</a:t>
              </a:r>
            </a:p>
          </p:txBody>
        </p:sp>
        <p:grpSp>
          <p:nvGrpSpPr>
            <p:cNvPr id="124" name=""/>
            <p:cNvGrpSpPr/>
            <p:nvPr/>
          </p:nvGrpSpPr>
          <p:grpSpPr>
            <a:xfrm rot="0">
              <a:off x="2133600" y="2133600"/>
              <a:ext cx="6705600" cy="4495800"/>
              <a:chOff x="1344" y="1344"/>
              <a:chExt cx="4224" cy="2832"/>
            </a:xfrm>
          </p:grpSpPr>
          <p:sp>
            <p:nvSpPr>
              <p:cNvPr id="1049002" name="Text Box 59"/>
              <p:cNvSpPr txBox="1"/>
              <p:nvPr/>
            </p:nvSpPr>
            <p:spPr>
              <a:xfrm rot="0">
                <a:off x="3024" y="2736"/>
                <a:ext cx="2064" cy="288"/>
              </a:xfrm>
              <a:prstGeom prst="rect"/>
              <a:noFill/>
              <a:ln>
                <a:noFill/>
              </a:ln>
            </p:spPr>
            <p:txBody>
              <a:bodyPr anchor="t" bIns="45720" lIns="91440" rIns="91440" tIns="45720" vert="horz">
                <a:spAutoFit/>
              </a:bodyPr>
              <a:lstStyle>
                <a:lvl1pPr algn="l" eaLnBrk="0" fontAlgn="base" hangingPunct="0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1pPr>
                <a:lvl2pPr algn="l" eaLnBrk="0" fontAlgn="base" hangingPunct="0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2pPr>
                <a:lvl3pPr algn="l" eaLnBrk="0" fontAlgn="base" hangingPunct="0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3pPr>
                <a:lvl4pPr algn="l" eaLnBrk="0" fontAlgn="base" hangingPunct="0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4pPr>
                <a:lvl5pPr algn="l" eaLnBrk="0" fontAlgn="base" hangingPunct="0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5pPr>
              </a:lstStyle>
              <a:p>
                <a:pPr eaLnBrk="1" hangingPunct="1" lvl="0">
                  <a:spcBef>
                    <a:spcPct val="50000"/>
                  </a:spcBef>
                </a:pPr>
                <a:r>
                  <a:rPr altLang="en-US" lang="en-US">
                    <a:solidFill>
                      <a:schemeClr val="lt1"/>
                    </a:solidFill>
                  </a:rPr>
                  <a:t>The test statistic is:</a:t>
                </a:r>
              </a:p>
            </p:txBody>
          </p:sp>
          <p:graphicFrame>
            <p:nvGraphicFramePr>
              <p:cNvPr id="4194312" name=""/>
              <p:cNvGraphicFramePr>
                <a:graphicFrameLocks/>
              </p:cNvGraphicFramePr>
              <p:nvPr/>
            </p:nvGraphicFramePr>
            <p:xfrm rot="0">
              <a:off x="3648" y="3120"/>
              <a:ext cx="1319" cy="9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" spid="" imgH="952" imgW="1319" showAsIcon="0" progId="Equation.3">
                      <p:embed followColorScheme="full"/>
                      <p:pic>
                        <p:nvPicPr>
                          <p:cNvPr id="2097175" name="Object 6"/>
                          <p:cNvPicPr>
                            <a:picLocks/>
                          </p:cNvPicPr>
                          <p:nvPr/>
                        </p:nvPicPr>
                        <p:blipFill>
                          <a:blip xmlns:r="http://schemas.openxmlformats.org/officeDocument/2006/relationships" r:embed="rId2"/>
                          <a:srcRect l="0" t="0" r="0" b="0"/>
                          <a:stretch>
                            <a:fillRect/>
                          </a:stretch>
                        </p:blipFill>
                        <p:spPr>
                          <a:xfrm rot="0">
                            <a:off x="3648" y="3120"/>
                            <a:ext cx="1319" cy="952"/>
                          </a:xfrm>
                          <a:prstGeom prst="rect"/>
                          <a:solidFill>
                            <a:srgbClr val="FDE0BD"/>
                          </a:solidFill>
                          <a:ln w="28575" cap="flat" cmpd="sng">
                            <a:solidFill>
                              <a:schemeClr val="dk1">
                                <a:alpha val="100000"/>
                              </a:schemeClr>
                            </a:solidFill>
                            <a:prstDash val="solid"/>
                            <a:round/>
                          </a:ln>
                        </p:spPr>
                      </p:pic>
                    </p:oleObj>
                  </mc:Choice>
                  <mc:Fallback>
                    <p:oleObj name="Equation" r:id="rId1" spid="" imgH="952" imgW="1319" showAsIcon="0" progId="Equation.3">
                      <p:embed followColorScheme="full"/>
                      <p:pic>
                        <p:nvPicPr>
                          <p:cNvPr id="2097175" name="Object 6"/>
                          <p:cNvPicPr>
                            <a:picLocks/>
                          </p:cNvPicPr>
                          <p:nvPr/>
                        </p:nvPicPr>
                        <p:blipFill>
                          <a:blip xmlns:r="http://schemas.openxmlformats.org/officeDocument/2006/relationships" r:embed="rId2"/>
                          <a:srcRect l="0" t="0" r="0" b="0"/>
                          <a:stretch>
                            <a:fillRect/>
                          </a:stretch>
                        </p:blipFill>
                        <p:spPr>
                          <a:xfrm rot="0">
                            <a:off x="3648" y="3120"/>
                            <a:ext cx="1319" cy="952"/>
                          </a:xfrm>
                          <a:prstGeom prst="rect"/>
                          <a:solidFill>
                            <a:srgbClr val="FDE0BD"/>
                          </a:solidFill>
                          <a:ln w="28575" cap="flat" cmpd="sng">
                            <a:solidFill>
                              <a:schemeClr val="dk1">
                                <a:alpha val="100000"/>
                              </a:schemeClr>
                            </a:solidFill>
                            <a:prstDash val="solid"/>
                            <a:round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49003" name="Freeform 61"/>
              <p:cNvSpPr/>
              <p:nvPr/>
            </p:nvSpPr>
            <p:spPr bwMode="auto">
              <a:xfrm rot="0">
                <a:off x="2928" y="2064"/>
                <a:ext cx="2640" cy="2112"/>
              </a:xfrm>
              <a:custGeom>
                <a:avLst/>
                <a:gdLst>
                  <a:gd name="l" fmla="*/ 0 w 2784"/>
                  <a:gd name="t" fmla="*/ 0 h 2208"/>
                  <a:gd name="r" fmla="*/ 2784 w 2784"/>
                  <a:gd name="b" fmla="*/ 2208 h 2208"/>
                </a:gdLst>
                <a:ahLst/>
                <a:rect l="l" t="t" r="r" b="b"/>
                <a:pathLst>
                  <a:path w="2784" h="2208">
                    <a:moveTo>
                      <a:pt x="2784" y="0"/>
                    </a:moveTo>
                    <a:lnTo>
                      <a:pt x="2784" y="2208"/>
                    </a:lnTo>
                    <a:lnTo>
                      <a:pt x="0" y="2208"/>
                    </a:lnTo>
                    <a:lnTo>
                      <a:pt x="0" y="0"/>
                    </a:lnTo>
                    <a:lnTo>
                      <a:pt x="2784" y="0"/>
                    </a:lnTo>
                  </a:path>
                </a:pathLst>
              </a:custGeom>
              <a:noFill/>
              <a:ln w="28575" cap="flat" cmpd="sng">
                <a:solidFill>
                  <a:schemeClr val="hlink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9004" name="Line 62"/>
              <p:cNvSpPr/>
              <p:nvPr/>
            </p:nvSpPr>
            <p:spPr>
              <a:xfrm rot="0">
                <a:off x="3024" y="1872"/>
                <a:ext cx="1" cy="144"/>
              </a:xfrm>
              <a:prstGeom prst="line"/>
              <a:noFill/>
              <a:ln w="28575" cap="flat" cmpd="sng">
                <a:solidFill>
                  <a:schemeClr val="lt1">
                    <a:alpha val="100000"/>
                  </a:schemeClr>
                </a:solidFill>
                <a:prstDash val="solid"/>
                <a:miter/>
              </a:ln>
            </p:spPr>
          </p:sp>
          <p:sp>
            <p:nvSpPr>
              <p:cNvPr id="1049005" name="Freeform 63"/>
              <p:cNvSpPr/>
              <p:nvPr/>
            </p:nvSpPr>
            <p:spPr bwMode="auto">
              <a:xfrm rot="0">
                <a:off x="2352" y="1344"/>
                <a:ext cx="1248" cy="576"/>
              </a:xfrm>
              <a:custGeom>
                <a:avLst/>
                <a:gdLst>
                  <a:gd name="l" fmla="*/ 0 w 1115"/>
                  <a:gd name="t" fmla="*/ 0 h 514"/>
                  <a:gd name="r" fmla="*/ 1115 w 1115"/>
                  <a:gd name="b" fmla="*/ 514 h 514"/>
                </a:gdLst>
                <a:ahLst/>
                <a:rect l="l" t="t" r="r" b="b"/>
                <a:pathLst>
                  <a:path w="1115" h="514">
                    <a:moveTo>
                      <a:pt x="0" y="513"/>
                    </a:moveTo>
                    <a:lnTo>
                      <a:pt x="1114" y="513"/>
                    </a:lnTo>
                    <a:lnTo>
                      <a:pt x="1114" y="0"/>
                    </a:lnTo>
                    <a:lnTo>
                      <a:pt x="0" y="0"/>
                    </a:lnTo>
                    <a:lnTo>
                      <a:pt x="0" y="513"/>
                    </a:lnTo>
                  </a:path>
                </a:pathLst>
              </a:custGeom>
              <a:solidFill>
                <a:srgbClr val="C7DAF7">
                  <a:alpha val="100000"/>
                </a:srgbClr>
              </a:solidFill>
              <a:ln w="25400" cap="rnd" cmpd="sng">
                <a:solidFill>
                  <a:srgbClr val="1A1A1A">
                    <a:alpha val="100000"/>
                  </a:srgbClr>
                </a:solidFill>
                <a:prstDash val="solid"/>
                <a:round/>
              </a:ln>
            </p:spPr>
          </p:sp>
          <p:sp>
            <p:nvSpPr>
              <p:cNvPr id="1049006" name="Line 64"/>
              <p:cNvSpPr/>
              <p:nvPr/>
            </p:nvSpPr>
            <p:spPr>
              <a:xfrm rot="0">
                <a:off x="1968" y="2016"/>
                <a:ext cx="2160" cy="0"/>
              </a:xfrm>
              <a:prstGeom prst="line"/>
              <a:noFill/>
              <a:ln w="2857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9007" name="Line 65"/>
              <p:cNvSpPr/>
              <p:nvPr/>
            </p:nvSpPr>
            <p:spPr>
              <a:xfrm rot="0">
                <a:off x="1968" y="2016"/>
                <a:ext cx="1" cy="144"/>
              </a:xfrm>
              <a:prstGeom prst="line"/>
              <a:noFill/>
              <a:ln w="28575" cap="flat" cmpd="sng">
                <a:solidFill>
                  <a:schemeClr val="dk1">
                    <a:alpha val="100000"/>
                  </a:schemeClr>
                </a:solidFill>
                <a:prstDash val="solid"/>
                <a:miter/>
              </a:ln>
            </p:spPr>
          </p:sp>
          <p:sp>
            <p:nvSpPr>
              <p:cNvPr id="1049008" name="Line 66"/>
              <p:cNvSpPr/>
              <p:nvPr/>
            </p:nvSpPr>
            <p:spPr>
              <a:xfrm rot="0">
                <a:off x="4128" y="2016"/>
                <a:ext cx="1" cy="144"/>
              </a:xfrm>
              <a:prstGeom prst="line"/>
              <a:noFill/>
              <a:ln w="28575" cap="flat" cmpd="sng">
                <a:solidFill>
                  <a:schemeClr val="dk1">
                    <a:alpha val="100000"/>
                  </a:schemeClr>
                </a:solidFill>
                <a:prstDash val="solid"/>
                <a:miter/>
              </a:ln>
            </p:spPr>
          </p:sp>
          <p:sp>
            <p:nvSpPr>
              <p:cNvPr id="1049009" name="Rectangle 67"/>
              <p:cNvSpPr/>
              <p:nvPr/>
            </p:nvSpPr>
            <p:spPr>
              <a:xfrm rot="0">
                <a:off x="2064" y="1344"/>
                <a:ext cx="1728" cy="516"/>
              </a:xfrm>
              <a:prstGeom prst="rect"/>
              <a:noFill/>
              <a:ln>
                <a:noFill/>
              </a:ln>
            </p:spPr>
            <p:txBody>
              <a:bodyPr anchor="t" bIns="44450" lIns="90488" rIns="90488" tIns="44450" vert="horz">
                <a:spAutoFit/>
              </a:bodyPr>
              <a:lstStyle>
                <a:lvl1pPr algn="l" eaLnBrk="0" fontAlgn="base" hangingPunct="0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1pPr>
                <a:lvl2pPr algn="l" eaLnBrk="0" fontAlgn="base" hangingPunct="0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2pPr>
                <a:lvl3pPr algn="l" eaLnBrk="0" fontAlgn="base" hangingPunct="0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3pPr>
                <a:lvl4pPr algn="l" eaLnBrk="0" fontAlgn="base" hangingPunct="0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4pPr>
                <a:lvl5pPr algn="l" eaLnBrk="0" fontAlgn="base" hangingPunct="0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5pPr>
              </a:lstStyle>
              <a:p>
                <a:pPr algn="ctr" lvl="0"/>
                <a:r>
                  <a:rPr altLang="en-US" b="1" lang="en-US">
                    <a:sym typeface="Symbol" pitchFamily="18" charset="2"/>
                  </a:rPr>
                  <a:t>Hypothesis </a:t>
                </a:r>
              </a:p>
              <a:p>
                <a:pPr algn="ctr" lvl="0"/>
                <a:r>
                  <a:rPr altLang="en-US" b="1" lang="en-US">
                    <a:sym typeface="Symbol" pitchFamily="18" charset="2"/>
                  </a:rPr>
                  <a:t>Tests for </a:t>
                </a:r>
              </a:p>
            </p:txBody>
          </p:sp>
          <p:sp>
            <p:nvSpPr>
              <p:cNvPr id="1049010" name="Rectangle 68"/>
              <p:cNvSpPr/>
              <p:nvPr/>
            </p:nvSpPr>
            <p:spPr>
              <a:xfrm rot="0">
                <a:off x="1488" y="2208"/>
                <a:ext cx="937" cy="286"/>
              </a:xfrm>
              <a:prstGeom prst="rect"/>
              <a:noFill/>
              <a:ln>
                <a:noFill/>
              </a:ln>
            </p:spPr>
            <p:txBody>
              <a:bodyPr anchor="t" bIns="44450" lIns="90488" rIns="90488" tIns="44450" vert="horz" wrap="none">
                <a:spAutoFit/>
              </a:bodyPr>
              <a:lstStyle>
                <a:lvl1pPr algn="l" eaLnBrk="0" fontAlgn="base" hangingPunct="0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1pPr>
                <a:lvl2pPr algn="l" eaLnBrk="0" fontAlgn="base" hangingPunct="0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2pPr>
                <a:lvl3pPr algn="l" eaLnBrk="0" fontAlgn="base" hangingPunct="0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3pPr>
                <a:lvl4pPr algn="l" eaLnBrk="0" fontAlgn="base" hangingPunct="0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4pPr>
                <a:lvl5pPr algn="l" eaLnBrk="0" fontAlgn="base" hangingPunct="0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5pPr>
              </a:lstStyle>
              <a:p>
                <a:pPr lvl="0"/>
                <a:r>
                  <a:rPr altLang="en-US" b="1" lang="el-GR">
                    <a:sym typeface="Symbol" pitchFamily="18" charset="2"/>
                  </a:rPr>
                  <a:t>σ</a:t>
                </a:r>
                <a:r>
                  <a:rPr altLang="en-US" b="1" lang="en-US">
                    <a:sym typeface="Symbol" pitchFamily="18" charset="2"/>
                  </a:rPr>
                  <a:t> Known</a:t>
                </a:r>
              </a:p>
            </p:txBody>
          </p:sp>
          <p:sp>
            <p:nvSpPr>
              <p:cNvPr id="1049011" name="Line 69"/>
              <p:cNvSpPr/>
              <p:nvPr/>
            </p:nvSpPr>
            <p:spPr>
              <a:xfrm rot="0">
                <a:off x="1968" y="2016"/>
                <a:ext cx="2160" cy="0"/>
              </a:xfrm>
              <a:prstGeom prst="line"/>
              <a:noFill/>
              <a:ln w="28575" cap="flat" cmpd="sng">
                <a:solidFill>
                  <a:schemeClr val="lt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9012" name="Line 70"/>
              <p:cNvSpPr/>
              <p:nvPr/>
            </p:nvSpPr>
            <p:spPr>
              <a:xfrm rot="0">
                <a:off x="1968" y="2016"/>
                <a:ext cx="1" cy="144"/>
              </a:xfrm>
              <a:prstGeom prst="line"/>
              <a:noFill/>
              <a:ln w="28575" cap="flat" cmpd="sng">
                <a:solidFill>
                  <a:schemeClr val="lt1">
                    <a:alpha val="100000"/>
                  </a:schemeClr>
                </a:solidFill>
                <a:prstDash val="solid"/>
                <a:miter/>
              </a:ln>
            </p:spPr>
          </p:sp>
          <p:sp>
            <p:nvSpPr>
              <p:cNvPr id="1049013" name="Line 71"/>
              <p:cNvSpPr/>
              <p:nvPr/>
            </p:nvSpPr>
            <p:spPr>
              <a:xfrm rot="0">
                <a:off x="4128" y="2016"/>
                <a:ext cx="1" cy="144"/>
              </a:xfrm>
              <a:prstGeom prst="line"/>
              <a:noFill/>
              <a:ln w="28575" cap="flat" cmpd="sng">
                <a:solidFill>
                  <a:schemeClr val="lt1">
                    <a:alpha val="100000"/>
                  </a:schemeClr>
                </a:solidFill>
                <a:prstDash val="solid"/>
                <a:miter/>
              </a:ln>
            </p:spPr>
          </p:sp>
          <p:sp>
            <p:nvSpPr>
              <p:cNvPr id="1049014" name="Rectangle 72"/>
              <p:cNvSpPr/>
              <p:nvPr/>
            </p:nvSpPr>
            <p:spPr>
              <a:xfrm rot="0">
                <a:off x="3552" y="2208"/>
                <a:ext cx="1161" cy="286"/>
              </a:xfrm>
              <a:prstGeom prst="rect"/>
              <a:noFill/>
              <a:ln>
                <a:noFill/>
              </a:ln>
            </p:spPr>
            <p:txBody>
              <a:bodyPr anchor="t" bIns="44450" lIns="90488" rIns="90488" tIns="44450" vert="horz" wrap="none">
                <a:spAutoFit/>
              </a:bodyPr>
              <a:lstStyle>
                <a:lvl1pPr algn="l" eaLnBrk="0" fontAlgn="base" hangingPunct="0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1pPr>
                <a:lvl2pPr algn="l" eaLnBrk="0" fontAlgn="base" hangingPunct="0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2pPr>
                <a:lvl3pPr algn="l" eaLnBrk="0" fontAlgn="base" hangingPunct="0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3pPr>
                <a:lvl4pPr algn="l" eaLnBrk="0" fontAlgn="base" hangingPunct="0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4pPr>
                <a:lvl5pPr algn="l" eaLnBrk="0" fontAlgn="base" hangingPunct="0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5pPr>
              </a:lstStyle>
              <a:p>
                <a:pPr lvl="0"/>
                <a:r>
                  <a:rPr altLang="en-US" b="1" lang="el-GR">
                    <a:sym typeface="Symbol" pitchFamily="18" charset="2"/>
                  </a:rPr>
                  <a:t>σ</a:t>
                </a:r>
                <a:r>
                  <a:rPr altLang="en-US" b="1" lang="en-US">
                    <a:sym typeface="Symbol" pitchFamily="18" charset="2"/>
                  </a:rPr>
                  <a:t> Unknown</a:t>
                </a:r>
              </a:p>
            </p:txBody>
          </p:sp>
          <p:sp>
            <p:nvSpPr>
              <p:cNvPr id="1049015" name="Freeform 73"/>
              <p:cNvSpPr/>
              <p:nvPr/>
            </p:nvSpPr>
            <p:spPr bwMode="auto">
              <a:xfrm rot="0">
                <a:off x="1344" y="2160"/>
                <a:ext cx="1146" cy="576"/>
              </a:xfrm>
              <a:custGeom>
                <a:avLst/>
                <a:gdLst>
                  <a:gd name="l" fmla="*/ 0 w 1068"/>
                  <a:gd name="t" fmla="*/ 0 h 429"/>
                  <a:gd name="r" fmla="*/ 1068 w 1068"/>
                  <a:gd name="b" fmla="*/ 429 h 429"/>
                </a:gdLst>
                <a:ahLst/>
                <a:rect l="l" t="t" r="r" b="b"/>
                <a:pathLst>
                  <a:path w="1068" h="429">
                    <a:moveTo>
                      <a:pt x="0" y="428"/>
                    </a:moveTo>
                    <a:lnTo>
                      <a:pt x="1067" y="428"/>
                    </a:lnTo>
                    <a:lnTo>
                      <a:pt x="1067" y="0"/>
                    </a:lnTo>
                    <a:lnTo>
                      <a:pt x="0" y="0"/>
                    </a:lnTo>
                    <a:lnTo>
                      <a:pt x="0" y="428"/>
                    </a:lnTo>
                  </a:path>
                </a:pathLst>
              </a:custGeom>
              <a:solidFill>
                <a:srgbClr val="C7DAF7">
                  <a:alpha val="100000"/>
                </a:srgbClr>
              </a:solidFill>
              <a:ln w="25400" cap="rnd" cmpd="sng">
                <a:solidFill>
                  <a:srgbClr val="1A1A1A">
                    <a:alpha val="100000"/>
                  </a:srgbClr>
                </a:solidFill>
                <a:prstDash val="solid"/>
                <a:round/>
              </a:ln>
            </p:spPr>
          </p:sp>
          <p:sp>
            <p:nvSpPr>
              <p:cNvPr id="1049016" name="Rectangle 74"/>
              <p:cNvSpPr/>
              <p:nvPr/>
            </p:nvSpPr>
            <p:spPr>
              <a:xfrm rot="0">
                <a:off x="1440" y="2208"/>
                <a:ext cx="922" cy="286"/>
              </a:xfrm>
              <a:prstGeom prst="rect"/>
              <a:noFill/>
              <a:ln>
                <a:noFill/>
              </a:ln>
            </p:spPr>
            <p:txBody>
              <a:bodyPr anchor="t" bIns="44450" lIns="90488" rIns="90488" tIns="44450" vert="horz" wrap="none">
                <a:spAutoFit/>
              </a:bodyPr>
              <a:lstStyle>
                <a:lvl1pPr algn="l" eaLnBrk="0" fontAlgn="base" hangingPunct="0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1pPr>
                <a:lvl2pPr algn="l" eaLnBrk="0" fontAlgn="base" hangingPunct="0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2pPr>
                <a:lvl3pPr algn="l" eaLnBrk="0" fontAlgn="base" hangingPunct="0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3pPr>
                <a:lvl4pPr algn="l" eaLnBrk="0" fontAlgn="base" hangingPunct="0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4pPr>
                <a:lvl5pPr algn="l" eaLnBrk="0" fontAlgn="base" hangingPunct="0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5pPr>
              </a:lstStyle>
              <a:p>
                <a:pPr lvl="0"/>
                <a:r>
                  <a:rPr altLang="en-US" b="1" lang="en-US">
                    <a:sym typeface="Symbol" pitchFamily="18" charset="2"/>
                  </a:rPr>
                  <a:t> Known</a:t>
                </a:r>
              </a:p>
            </p:txBody>
          </p:sp>
          <p:sp>
            <p:nvSpPr>
              <p:cNvPr id="1049017" name="Freeform 75"/>
              <p:cNvSpPr/>
              <p:nvPr/>
            </p:nvSpPr>
            <p:spPr bwMode="auto">
              <a:xfrm rot="0">
                <a:off x="3408" y="2160"/>
                <a:ext cx="1296" cy="576"/>
              </a:xfrm>
              <a:custGeom>
                <a:avLst/>
                <a:gdLst>
                  <a:gd name="l" fmla="*/ 0 w 1241"/>
                  <a:gd name="t" fmla="*/ 0 h 436"/>
                  <a:gd name="r" fmla="*/ 1241 w 1241"/>
                  <a:gd name="b" fmla="*/ 436 h 436"/>
                </a:gdLst>
                <a:ahLst/>
                <a:rect l="l" t="t" r="r" b="b"/>
                <a:pathLst>
                  <a:path w="1241" h="436">
                    <a:moveTo>
                      <a:pt x="0" y="435"/>
                    </a:moveTo>
                    <a:lnTo>
                      <a:pt x="1240" y="435"/>
                    </a:lnTo>
                    <a:lnTo>
                      <a:pt x="1240" y="0"/>
                    </a:lnTo>
                    <a:lnTo>
                      <a:pt x="0" y="0"/>
                    </a:lnTo>
                    <a:lnTo>
                      <a:pt x="0" y="435"/>
                    </a:lnTo>
                  </a:path>
                </a:pathLst>
              </a:custGeom>
              <a:solidFill>
                <a:srgbClr val="FDE0BD">
                  <a:alpha val="100000"/>
                </a:srgbClr>
              </a:solidFill>
              <a:ln w="25400" cap="rnd" cmpd="sng">
                <a:solidFill>
                  <a:srgbClr val="1A1A1A">
                    <a:alpha val="100000"/>
                  </a:srgbClr>
                </a:solidFill>
                <a:prstDash val="solid"/>
                <a:round/>
              </a:ln>
            </p:spPr>
          </p:sp>
          <p:sp>
            <p:nvSpPr>
              <p:cNvPr id="1049018" name="Rectangle 76"/>
              <p:cNvSpPr/>
              <p:nvPr/>
            </p:nvSpPr>
            <p:spPr>
              <a:xfrm rot="0">
                <a:off x="3504" y="2208"/>
                <a:ext cx="1146" cy="286"/>
              </a:xfrm>
              <a:prstGeom prst="rect"/>
              <a:noFill/>
              <a:ln>
                <a:noFill/>
              </a:ln>
            </p:spPr>
            <p:txBody>
              <a:bodyPr anchor="t" bIns="44450" lIns="90488" rIns="90488" tIns="44450" vert="horz" wrap="none">
                <a:spAutoFit/>
              </a:bodyPr>
              <a:lstStyle>
                <a:lvl1pPr algn="l" eaLnBrk="0" fontAlgn="base" hangingPunct="0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1pPr>
                <a:lvl2pPr algn="l" eaLnBrk="0" fontAlgn="base" hangingPunct="0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2pPr>
                <a:lvl3pPr algn="l" eaLnBrk="0" fontAlgn="base" hangingPunct="0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3pPr>
                <a:lvl4pPr algn="l" eaLnBrk="0" fontAlgn="base" hangingPunct="0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4pPr>
                <a:lvl5pPr algn="l" eaLnBrk="0" fontAlgn="base" hangingPunct="0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5pPr>
              </a:lstStyle>
              <a:p>
                <a:pPr lvl="0"/>
                <a:r>
                  <a:rPr altLang="en-US" b="1" lang="en-US">
                    <a:sym typeface="Symbol" pitchFamily="18" charset="2"/>
                  </a:rPr>
                  <a:t> Unknown</a:t>
                </a:r>
              </a:p>
            </p:txBody>
          </p:sp>
          <p:sp>
            <p:nvSpPr>
              <p:cNvPr id="1049019" name="Text Box 77"/>
              <p:cNvSpPr txBox="1"/>
              <p:nvPr/>
            </p:nvSpPr>
            <p:spPr>
              <a:xfrm rot="0">
                <a:off x="1488" y="2432"/>
                <a:ext cx="756" cy="288"/>
              </a:xfrm>
              <a:prstGeom prst="rect"/>
              <a:noFill/>
              <a:ln>
                <a:noFill/>
              </a:ln>
            </p:spPr>
            <p:txBody>
              <a:bodyPr anchor="t" bIns="45720" lIns="91440" rIns="91440" tIns="45720" vert="horz" wrap="none">
                <a:spAutoFit/>
              </a:bodyPr>
              <a:lstStyle>
                <a:lvl1pPr algn="l" eaLnBrk="0" fontAlgn="base" hangingPunct="0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1pPr>
                <a:lvl2pPr algn="l" eaLnBrk="0" fontAlgn="base" hangingPunct="0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2pPr>
                <a:lvl3pPr algn="l" eaLnBrk="0" fontAlgn="base" hangingPunct="0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3pPr>
                <a:lvl4pPr algn="l" eaLnBrk="0" fontAlgn="base" hangingPunct="0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4pPr>
                <a:lvl5pPr algn="l" eaLnBrk="0" fontAlgn="base" hangingPunct="0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5pPr>
              </a:lstStyle>
              <a:p>
                <a:pPr eaLnBrk="1" hangingPunct="1" lvl="0"/>
                <a:r>
                  <a:rPr altLang="en-US" b="1" lang="en-US"/>
                  <a:t>(Z test)</a:t>
                </a:r>
              </a:p>
            </p:txBody>
          </p:sp>
          <p:sp>
            <p:nvSpPr>
              <p:cNvPr id="1049020" name="Text Box 78"/>
              <p:cNvSpPr txBox="1"/>
              <p:nvPr/>
            </p:nvSpPr>
            <p:spPr>
              <a:xfrm rot="0">
                <a:off x="3660" y="2448"/>
                <a:ext cx="703" cy="288"/>
              </a:xfrm>
              <a:prstGeom prst="rect"/>
              <a:noFill/>
              <a:ln>
                <a:noFill/>
              </a:ln>
            </p:spPr>
            <p:txBody>
              <a:bodyPr anchor="t" bIns="45720" lIns="91440" rIns="91440" tIns="45720" vert="horz" wrap="none">
                <a:spAutoFit/>
              </a:bodyPr>
              <a:lstStyle>
                <a:lvl1pPr algn="l" eaLnBrk="0" fontAlgn="base" hangingPunct="0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1pPr>
                <a:lvl2pPr algn="l" eaLnBrk="0" fontAlgn="base" hangingPunct="0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2pPr>
                <a:lvl3pPr algn="l" eaLnBrk="0" fontAlgn="base" hangingPunct="0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3pPr>
                <a:lvl4pPr algn="l" eaLnBrk="0" fontAlgn="base" hangingPunct="0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4pPr>
                <a:lvl5pPr algn="l" eaLnBrk="0" fontAlgn="base" hangingPunct="0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 u="none">
                    <a:solidFill>
                      <a:schemeClr val="dk1"/>
                    </a:solidFill>
                    <a:latin typeface="Arial" pitchFamily="34" charset="0"/>
                    <a:ea typeface="Arial" pitchFamily="34" charset="0"/>
                    <a:sym typeface="Arial" pitchFamily="34" charset="0"/>
                  </a:defRPr>
                </a:lvl5pPr>
              </a:lstStyle>
              <a:p>
                <a:pPr eaLnBrk="1" hangingPunct="1" lvl="0"/>
                <a:r>
                  <a:rPr altLang="en-US" b="1" lang="en-US"/>
                  <a:t>(t test)</a:t>
                </a:r>
              </a:p>
            </p:txBody>
          </p:sp>
        </p:grpSp>
      </p:grpSp>
      <p:sp>
        <p:nvSpPr>
          <p:cNvPr id="1049021" name="Rectangle 70"/>
          <p:cNvSpPr/>
          <p:nvPr/>
        </p:nvSpPr>
        <p:spPr>
          <a:xfrm rot="0">
            <a:off x="7620000" y="762000"/>
            <a:ext cx="1433512" cy="523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r>
              <a:rPr altLang="en-US" sz="2800" lang="en-US">
                <a:solidFill>
                  <a:schemeClr val="lt1"/>
                </a:solidFill>
              </a:rPr>
              <a:t>DCOV</a:t>
            </a:r>
            <a:r>
              <a:rPr altLang="en-US" sz="2800" lang="en-US" u="sng">
                <a:solidFill>
                  <a:srgbClr val="FF0000"/>
                </a:solidFill>
              </a:rPr>
              <a:t>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7" name="Title 1"/>
          <p:cNvSpPr/>
          <p:nvPr/>
        </p:nvSpPr>
        <p:spPr>
          <a:xfrm rot="0">
            <a:off x="685800" y="381000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20675" latinLnBrk="0" marL="32067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A402"/>
              </a:buClr>
              <a:buSzPct val="60000"/>
              <a:buFont typeface="Wingdings" pitchFamily="2" charset="2"/>
              <a:buChar char="n"/>
              <a:defRPr baseline="0" b="0" sz="28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-268287" latinLnBrk="0" marL="6937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5000"/>
              <a:buFont typeface="Wingdings" pitchFamily="2" charset="2"/>
              <a:buChar char="n"/>
              <a:defRPr baseline="0" b="0" sz="24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-215900" latinLnBrk="0" marL="10683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-212725" latinLnBrk="0" marL="14938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-212725" latinLnBrk="0" marL="19192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4400" lang="en-GB">
                <a:solidFill>
                  <a:srgbClr val="A50021"/>
                </a:solidFill>
              </a:rPr>
              <a:t>What is hypothesis</a:t>
            </a:r>
          </a:p>
        </p:txBody>
      </p:sp>
      <p:sp>
        <p:nvSpPr>
          <p:cNvPr id="1048588" name="Content Placeholder 2"/>
          <p:cNvSpPr/>
          <p:nvPr/>
        </p:nvSpPr>
        <p:spPr>
          <a:xfrm rot="0">
            <a:off x="685800" y="17526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20675" latinLnBrk="0" marL="32067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A402"/>
              </a:buClr>
              <a:buSzPct val="60000"/>
              <a:buFont typeface="Wingdings" pitchFamily="2" charset="2"/>
              <a:buChar char="n"/>
              <a:defRPr baseline="0" b="0" sz="28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-268287" latinLnBrk="0" marL="6937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5000"/>
              <a:buFont typeface="Wingdings" pitchFamily="2" charset="2"/>
              <a:buChar char="n"/>
              <a:defRPr baseline="0" b="0" sz="24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-215900" latinLnBrk="0" marL="10683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-212725" latinLnBrk="0" marL="14938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-212725" latinLnBrk="0" marL="19192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indent="-342900" lvl="0" marL="342900">
              <a:buSzPct val="100000"/>
              <a:buFontTx/>
              <a:buChar char="•"/>
            </a:pPr>
            <a:r>
              <a:rPr altLang="en-US" b="1" sz="3200" lang="en-GB">
                <a:solidFill>
                  <a:schemeClr val="accent2"/>
                </a:solidFill>
              </a:rPr>
              <a:t>A tentative statement about a population parameter that might be true or wrong</a:t>
            </a:r>
          </a:p>
          <a:p>
            <a:pPr indent="-342900" lvl="0" marL="342900">
              <a:buSzPct val="100000"/>
              <a:buFontTx/>
              <a:buChar char="•"/>
            </a:pPr>
            <a:endParaRPr altLang="en-US" sz="3200" lang="en-US">
              <a:solidFill>
                <a:schemeClr val="accent2"/>
              </a:solidFill>
            </a:endParaRPr>
          </a:p>
        </p:txBody>
      </p:sp>
      <p:sp>
        <p:nvSpPr>
          <p:cNvPr id="1048589" name="Slide Number Placeholder 3"/>
          <p:cNvSpPr/>
          <p:nvPr/>
        </p:nvSpPr>
        <p:spPr>
          <a:xfrm rot="0">
            <a:off x="6553200" y="60198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20675" latinLnBrk="0" marL="32067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A402"/>
              </a:buClr>
              <a:buSzPct val="60000"/>
              <a:buFont typeface="Wingdings" pitchFamily="2" charset="2"/>
              <a:buChar char="n"/>
              <a:defRPr baseline="0" b="0" sz="28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-268287" latinLnBrk="0" marL="6937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5000"/>
              <a:buFont typeface="Wingdings" pitchFamily="2" charset="2"/>
              <a:buChar char="n"/>
              <a:defRPr baseline="0" b="0" sz="24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-215900" latinLnBrk="0" marL="10683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-212725" latinLnBrk="0" marL="14938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-212725" latinLnBrk="0" marL="19192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indent="0" lvl="0" marL="0">
              <a:spcBef>
                <a:spcPct val="0"/>
              </a:spcBef>
              <a:buSzPct val="100000"/>
              <a:buFontTx/>
              <a:buNone/>
            </a:pPr>
            <a:fld id="{566ABCEB-ACFC-4714-9973-3DA970169C29}" type="slidenum">
              <a:rPr altLang="en-US" sz="1400" lang="en-US">
                <a:solidFill>
                  <a:schemeClr val="dk1"/>
                </a:solidFill>
                <a:latin typeface="Times New Roman" pitchFamily="18" charset="0"/>
              </a:rPr>
              <a:pPr algn="r" indent="0" lvl="0" marL="0">
                <a:spcBef>
                  <a:spcPct val="0"/>
                </a:spcBef>
                <a:buSzPct val="100000"/>
                <a:buFontTx/>
                <a:buNone/>
              </a:pPr>
              <a:t>4</a:t>
            </a:fld>
            <a:endParaRPr altLang="en-US" sz="1400" lang="en-US">
              <a:solidFill>
                <a:schemeClr val="dk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022" name="Rectangle 2"/>
          <p:cNvSpPr/>
          <p:nvPr>
            <p:ph type="title" sz="full" idx="0"/>
          </p:nvPr>
        </p:nvSpPr>
        <p:spPr>
          <a:xfrm rot="0">
            <a:off x="609600" y="228600"/>
            <a:ext cx="7924800" cy="990600"/>
          </a:xfrm>
          <a:prstGeom prst="rect"/>
          <a:noFill/>
          <a:ln>
            <a:noFill/>
          </a:ln>
        </p:spPr>
        <p:txBody>
          <a:bodyPr anchor="b" bIns="42672" lIns="85342" rIns="85342" tIns="42672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600" i="0" u="none">
                <a:solidFill>
                  <a:srgbClr val="FEA402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pPr eaLnBrk="1" hangingPunct="1" lvl="0">
              <a:lnSpc>
                <a:spcPct val="80000"/>
              </a:lnSpc>
            </a:pPr>
            <a:r>
              <a:rPr altLang="en-US" lang="en-US"/>
              <a:t>Example: Two-Tail Test</a:t>
            </a:r>
            <a:br>
              <a:rPr altLang="en-US" lang="en-US"/>
            </a:br>
            <a:r>
              <a:rPr altLang="en-US" lang="en-US"/>
              <a:t>(</a:t>
            </a:r>
            <a:r>
              <a:rPr altLang="en-US" lang="en-US">
                <a:sym typeface="Symbol" pitchFamily="18" charset="2"/>
              </a:rPr>
              <a:t> Unknown)</a:t>
            </a:r>
          </a:p>
        </p:txBody>
      </p:sp>
      <p:sp>
        <p:nvSpPr>
          <p:cNvPr id="1049023" name="Rectangle 3"/>
          <p:cNvSpPr/>
          <p:nvPr>
            <p:ph sz="full" idx="1"/>
          </p:nvPr>
        </p:nvSpPr>
        <p:spPr>
          <a:xfrm rot="0">
            <a:off x="609600" y="1828800"/>
            <a:ext cx="4572000" cy="4495800"/>
          </a:xfrm>
          <a:prstGeom prst="rect"/>
          <a:solidFill>
            <a:srgbClr val="FDE0BD">
              <a:alpha val="100000"/>
            </a:srgbClr>
          </a:solidFill>
          <a:ln w="19050" cap="flat" cmpd="sng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t" bIns="44450" lIns="90488" rIns="90488" tIns="44450" vert="horz"/>
          <a:lstStyle>
            <a:lvl1pPr algn="l" eaLnBrk="0" fontAlgn="base" hangingPunct="0" indent="-320675" latinLnBrk="0" marL="32067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A402"/>
              </a:buClr>
              <a:buSzPct val="60000"/>
              <a:buFont typeface="Wingdings" pitchFamily="2" charset="2"/>
              <a:buChar char="n"/>
              <a:defRPr baseline="0" b="0" sz="28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-268287" latinLnBrk="0" marL="6937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5000"/>
              <a:buFont typeface="Wingdings" pitchFamily="2" charset="2"/>
              <a:buChar char="n"/>
              <a:defRPr baseline="0" b="0" sz="24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-215900" latinLnBrk="0" marL="10683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-212725" latinLnBrk="0" marL="14938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-212725" latinLnBrk="0" marL="19192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>
              <a:buNone/>
            </a:pPr>
            <a:r>
              <a:rPr altLang="en-US" sz="1900" lang="en-US">
                <a:solidFill>
                  <a:schemeClr val="dk1"/>
                </a:solidFill>
              </a:rPr>
              <a:t>   </a:t>
            </a:r>
            <a:r>
              <a:rPr altLang="en-US" sz="2400" lang="en-US">
                <a:solidFill>
                  <a:schemeClr val="dk1"/>
                </a:solidFill>
              </a:rPr>
              <a:t>The average cost of a hotel room in New York is said to be $168 per night.  To determine if this is true, a random sample of 25 hotels is taken and resulted in an X  of $172.50  and an S of $15.40. Test the appropriate hypotheses at </a:t>
            </a:r>
            <a:r>
              <a:rPr altLang="en-US" sz="2400" lang="en-US">
                <a:solidFill>
                  <a:schemeClr val="dk1"/>
                </a:solidFill>
                <a:sym typeface="Symbol" pitchFamily="18" charset="2"/>
              </a:rPr>
              <a:t></a:t>
            </a:r>
            <a:r>
              <a:rPr altLang="en-US" sz="2400" lang="en-US">
                <a:solidFill>
                  <a:schemeClr val="dk1"/>
                </a:solidFill>
              </a:rPr>
              <a:t> = 0.05.</a:t>
            </a:r>
          </a:p>
          <a:p>
            <a:pPr eaLnBrk="1" hangingPunct="1" lvl="0">
              <a:buNone/>
            </a:pPr>
            <a:endParaRPr altLang="en-US" sz="1200" lang="en-US">
              <a:solidFill>
                <a:schemeClr val="dk1"/>
              </a:solidFill>
            </a:endParaRPr>
          </a:p>
          <a:p>
            <a:pPr eaLnBrk="1" hangingPunct="1" lvl="0">
              <a:buNone/>
            </a:pPr>
            <a:r>
              <a:rPr altLang="en-US" sz="1100" lang="en-US">
                <a:solidFill>
                  <a:schemeClr val="dk1"/>
                </a:solidFill>
              </a:rPr>
              <a:t>	</a:t>
            </a:r>
            <a:r>
              <a:rPr altLang="en-US" sz="1200" lang="en-US">
                <a:solidFill>
                  <a:schemeClr val="dk1"/>
                </a:solidFill>
              </a:rPr>
              <a:t>(Assume the population distribution is normal)</a:t>
            </a:r>
          </a:p>
        </p:txBody>
      </p:sp>
      <p:sp>
        <p:nvSpPr>
          <p:cNvPr id="1049024" name="Rectangle 4"/>
          <p:cNvSpPr/>
          <p:nvPr/>
        </p:nvSpPr>
        <p:spPr>
          <a:xfrm rot="0">
            <a:off x="6096000" y="4267200"/>
            <a:ext cx="2057400" cy="1000125"/>
          </a:xfrm>
          <a:prstGeom prst="rect"/>
          <a:noFill/>
          <a:ln w="19050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  <p:txBody>
          <a:bodyPr anchor="t" bIns="44450" lIns="90488" rIns="90488" tIns="4445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>
              <a:lnSpc>
                <a:spcPct val="110000"/>
              </a:lnSpc>
              <a:spcBef>
                <a:spcPct val="50000"/>
              </a:spcBef>
            </a:pPr>
            <a:r>
              <a:rPr altLang="en-US" b="1" sz="2800" lang="en-US">
                <a:solidFill>
                  <a:schemeClr val="lt1"/>
                </a:solidFill>
              </a:rPr>
              <a:t>H</a:t>
            </a:r>
            <a:r>
              <a:rPr altLang="en-US" baseline="-25000" b="1" sz="2800" lang="en-US">
                <a:solidFill>
                  <a:schemeClr val="lt1"/>
                </a:solidFill>
              </a:rPr>
              <a:t>0</a:t>
            </a:r>
            <a:r>
              <a:rPr altLang="en-US" b="1" sz="2800" lang="el-GR">
                <a:solidFill>
                  <a:schemeClr val="lt1"/>
                </a:solidFill>
              </a:rPr>
              <a:t>: μ</a:t>
            </a:r>
            <a:r>
              <a:rPr altLang="en-US" b="1" sz="2800" lang="en-US">
                <a:solidFill>
                  <a:schemeClr val="lt1"/>
                </a:solidFill>
                <a:latin typeface="Symbol" pitchFamily="18" charset="2"/>
              </a:rPr>
              <a:t> </a:t>
            </a:r>
            <a:r>
              <a:rPr altLang="en-US" b="1" sz="2800" lang="en-US">
                <a:solidFill>
                  <a:schemeClr val="lt1"/>
                </a:solidFill>
              </a:rPr>
              <a:t>= 168   H</a:t>
            </a:r>
            <a:r>
              <a:rPr altLang="en-US" baseline="-25000" b="1" sz="2800" lang="en-US">
                <a:solidFill>
                  <a:schemeClr val="lt1"/>
                </a:solidFill>
              </a:rPr>
              <a:t>1</a:t>
            </a:r>
            <a:r>
              <a:rPr altLang="en-US" b="1" sz="2800" lang="el-GR">
                <a:solidFill>
                  <a:schemeClr val="lt1"/>
                </a:solidFill>
              </a:rPr>
              <a:t>: μ</a:t>
            </a:r>
            <a:r>
              <a:rPr altLang="en-US" b="1" sz="2800" lang="en-US">
                <a:solidFill>
                  <a:schemeClr val="lt1"/>
                </a:solidFill>
                <a:latin typeface="Symbol" pitchFamily="18" charset="2"/>
              </a:rPr>
              <a:t> ¹</a:t>
            </a:r>
            <a:r>
              <a:rPr altLang="en-US" b="1" sz="2800" lang="en-US">
                <a:solidFill>
                  <a:schemeClr val="lt1"/>
                </a:solidFill>
              </a:rPr>
              <a:t> 168</a:t>
            </a:r>
          </a:p>
        </p:txBody>
      </p:sp>
      <p:pic>
        <p:nvPicPr>
          <p:cNvPr id="2097176" name="Picture 5" descr="j0212013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5867400" y="1676400"/>
            <a:ext cx="2566987" cy="2187575"/>
          </a:xfrm>
          <a:prstGeom prst="rect"/>
          <a:noFill/>
          <a:ln>
            <a:noFill/>
          </a:ln>
        </p:spPr>
      </p:pic>
      <p:sp>
        <p:nvSpPr>
          <p:cNvPr id="1049025" name="Line 6"/>
          <p:cNvSpPr/>
          <p:nvPr/>
        </p:nvSpPr>
        <p:spPr>
          <a:xfrm rot="0">
            <a:off x="4344987" y="3722687"/>
            <a:ext cx="228600" cy="0"/>
          </a:xfrm>
          <a:prstGeom prst="line"/>
          <a:noFill/>
          <a:ln w="1905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026" name="Rectangle 3"/>
          <p:cNvSpPr/>
          <p:nvPr/>
        </p:nvSpPr>
        <p:spPr>
          <a:xfrm rot="0">
            <a:off x="7467600" y="3810000"/>
            <a:ext cx="990600" cy="228600"/>
          </a:xfrm>
          <a:prstGeom prst="rect"/>
          <a:solidFill>
            <a:srgbClr val="FDDBE4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endParaRPr altLang="en-US" sz="2800" lang="en-US"/>
          </a:p>
        </p:txBody>
      </p:sp>
      <p:sp>
        <p:nvSpPr>
          <p:cNvPr id="1049027" name="Rectangle 4"/>
          <p:cNvSpPr/>
          <p:nvPr/>
        </p:nvSpPr>
        <p:spPr>
          <a:xfrm rot="0">
            <a:off x="4343400" y="3886200"/>
            <a:ext cx="1066800" cy="228600"/>
          </a:xfrm>
          <a:prstGeom prst="rect"/>
          <a:solidFill>
            <a:srgbClr val="FDDBE4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endParaRPr altLang="en-US" sz="2800" lang="en-US"/>
          </a:p>
        </p:txBody>
      </p:sp>
      <p:sp>
        <p:nvSpPr>
          <p:cNvPr id="1049028" name="Rectangle 5"/>
          <p:cNvSpPr/>
          <p:nvPr/>
        </p:nvSpPr>
        <p:spPr>
          <a:xfrm rot="0">
            <a:off x="533400" y="4267200"/>
            <a:ext cx="2667000" cy="762000"/>
          </a:xfrm>
          <a:prstGeom prst="rect"/>
          <a:solidFill>
            <a:srgbClr val="C7DAF7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endParaRPr altLang="en-US" sz="2800" lang="en-US"/>
          </a:p>
        </p:txBody>
      </p:sp>
      <p:sp>
        <p:nvSpPr>
          <p:cNvPr id="1049029" name="Rectangle 6"/>
          <p:cNvSpPr/>
          <p:nvPr/>
        </p:nvSpPr>
        <p:spPr>
          <a:xfrm rot="0">
            <a:off x="533400" y="5638800"/>
            <a:ext cx="2667000" cy="457200"/>
          </a:xfrm>
          <a:prstGeom prst="rect"/>
          <a:solidFill>
            <a:srgbClr val="FDDBE4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endParaRPr altLang="en-US" sz="2800" lang="en-US"/>
          </a:p>
        </p:txBody>
      </p:sp>
      <p:sp>
        <p:nvSpPr>
          <p:cNvPr id="1049030" name="Rectangle 8"/>
          <p:cNvSpPr/>
          <p:nvPr>
            <p:ph type="title" sz="full" idx="0"/>
          </p:nvPr>
        </p:nvSpPr>
        <p:spPr>
          <a:xfrm rot="0">
            <a:off x="609600" y="228600"/>
            <a:ext cx="7924800" cy="990600"/>
          </a:xfrm>
          <a:prstGeom prst="rect"/>
          <a:noFill/>
          <a:ln>
            <a:noFill/>
          </a:ln>
        </p:spPr>
        <p:txBody>
          <a:bodyPr anchor="b" bIns="42672" lIns="85342" rIns="85342" tIns="42672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600" i="0" u="none">
                <a:solidFill>
                  <a:srgbClr val="FEA402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pPr eaLnBrk="1" hangingPunct="1" lvl="0">
              <a:lnSpc>
                <a:spcPct val="80000"/>
              </a:lnSpc>
            </a:pPr>
            <a:r>
              <a:rPr altLang="en-US" lang="en-US"/>
              <a:t>Example Solution: </a:t>
            </a:r>
            <a:br>
              <a:rPr altLang="en-US" lang="en-US"/>
            </a:br>
            <a:r>
              <a:rPr altLang="en-US" lang="en-US"/>
              <a:t>Two-Tail t Test</a:t>
            </a:r>
          </a:p>
        </p:txBody>
      </p:sp>
      <p:sp>
        <p:nvSpPr>
          <p:cNvPr id="1049031" name="Rectangle 7"/>
          <p:cNvSpPr/>
          <p:nvPr>
            <p:ph sz="full" idx="1"/>
          </p:nvPr>
        </p:nvSpPr>
        <p:spPr>
          <a:xfrm rot="0">
            <a:off x="241300" y="3248025"/>
            <a:ext cx="3492500" cy="2374900"/>
          </a:xfrm>
          <a:prstGeom prst="rect"/>
          <a:noFill/>
          <a:ln>
            <a:noFill/>
          </a:ln>
        </p:spPr>
        <p:txBody>
          <a:bodyPr anchor="t" bIns="44450" lIns="90488" rIns="90488" tIns="44450" vert="horz"/>
          <a:lstStyle>
            <a:lvl1pPr algn="l" eaLnBrk="0" fontAlgn="base" hangingPunct="0" indent="-320675" latinLnBrk="0" marL="32067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A402"/>
              </a:buClr>
              <a:buSzPct val="60000"/>
              <a:buFont typeface="Wingdings" pitchFamily="2" charset="2"/>
              <a:buChar char="n"/>
              <a:defRPr baseline="0" b="0" sz="28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-268287" latinLnBrk="0" marL="6937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5000"/>
              <a:buFont typeface="Wingdings" pitchFamily="2" charset="2"/>
              <a:buChar char="n"/>
              <a:defRPr baseline="0" b="0" sz="24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-215900" latinLnBrk="0" marL="10683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-212725" latinLnBrk="0" marL="14938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-212725" latinLnBrk="0" marL="19192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>
              <a:lnSpc>
                <a:spcPct val="120000"/>
              </a:lnSpc>
              <a:spcBef>
                <a:spcPct val="40000"/>
              </a:spcBef>
              <a:buSzPct val="105000"/>
              <a:buFont typeface="Wingdings" pitchFamily="2" charset="2"/>
              <a:buChar char="§"/>
            </a:pPr>
            <a:r>
              <a:rPr altLang="en-US" b="1" sz="2300" lang="en-US">
                <a:latin typeface="Symbol" pitchFamily="18" charset="2"/>
              </a:rPr>
              <a:t>a </a:t>
            </a:r>
            <a:r>
              <a:rPr altLang="en-US" sz="2300" lang="en-US"/>
              <a:t>= </a:t>
            </a:r>
            <a:r>
              <a:rPr altLang="en-US" b="1" sz="2300" lang="en-US"/>
              <a:t>0.05</a:t>
            </a:r>
          </a:p>
          <a:p>
            <a:pPr eaLnBrk="1" hangingPunct="1" lvl="0">
              <a:lnSpc>
                <a:spcPct val="90000"/>
              </a:lnSpc>
              <a:spcBef>
                <a:spcPct val="40000"/>
              </a:spcBef>
              <a:buSzPct val="105000"/>
              <a:buFont typeface="Wingdings" pitchFamily="2" charset="2"/>
              <a:buChar char="§"/>
            </a:pPr>
            <a:r>
              <a:rPr altLang="en-US" b="1" sz="2300" lang="en-US"/>
              <a:t>n</a:t>
            </a:r>
            <a:r>
              <a:rPr altLang="en-US" b="1" sz="2300" i="1" lang="en-US"/>
              <a:t> </a:t>
            </a:r>
            <a:r>
              <a:rPr altLang="en-US" b="1" sz="2300" lang="en-US"/>
              <a:t>= 25, df = 25-1=24</a:t>
            </a:r>
          </a:p>
          <a:p>
            <a:pPr eaLnBrk="1" hangingPunct="1" lvl="0">
              <a:lnSpc>
                <a:spcPct val="90000"/>
              </a:lnSpc>
              <a:spcBef>
                <a:spcPct val="40000"/>
              </a:spcBef>
              <a:buSzPct val="105000"/>
              <a:buFont typeface="Wingdings" pitchFamily="2" charset="2"/>
              <a:buChar char="§"/>
            </a:pPr>
            <a:r>
              <a:rPr altLang="en-US" b="1" sz="2300" lang="en-US">
                <a:solidFill>
                  <a:schemeClr val="dk1"/>
                </a:solidFill>
                <a:sym typeface="Symbol" pitchFamily="18" charset="2"/>
              </a:rPr>
              <a:t> is unknown, so </a:t>
            </a:r>
          </a:p>
          <a:p>
            <a:pPr eaLnBrk="1" hangingPunct="1" lvl="0">
              <a:lnSpc>
                <a:spcPct val="70000"/>
              </a:lnSpc>
              <a:spcBef>
                <a:spcPct val="40000"/>
              </a:spcBef>
              <a:buSzPct val="105000"/>
              <a:buFont typeface="Wingdings" pitchFamily="2" charset="2"/>
              <a:buChar char="§"/>
            </a:pPr>
            <a:r>
              <a:rPr altLang="en-US" b="1" sz="2300" lang="en-US">
                <a:solidFill>
                  <a:schemeClr val="dk1"/>
                </a:solidFill>
                <a:sym typeface="Symbol" pitchFamily="18" charset="2"/>
              </a:rPr>
              <a:t>    use a </a:t>
            </a:r>
            <a:r>
              <a:rPr altLang="en-US" b="1" sz="2300" lang="en-US">
                <a:solidFill>
                  <a:schemeClr val="hlink"/>
                </a:solidFill>
                <a:sym typeface="Symbol" pitchFamily="18" charset="2"/>
              </a:rPr>
              <a:t>t statistic</a:t>
            </a:r>
          </a:p>
          <a:p>
            <a:pPr eaLnBrk="1" hangingPunct="1" lvl="0">
              <a:lnSpc>
                <a:spcPct val="90000"/>
              </a:lnSpc>
              <a:spcBef>
                <a:spcPct val="40000"/>
              </a:spcBef>
              <a:buSzPct val="105000"/>
              <a:buFont typeface="Wingdings" pitchFamily="2" charset="2"/>
              <a:buChar char="§"/>
            </a:pPr>
            <a:r>
              <a:rPr altLang="en-US" b="1" sz="2300" lang="en-US"/>
              <a:t>Critical Value: </a:t>
            </a:r>
          </a:p>
          <a:p>
            <a:pPr eaLnBrk="1" hangingPunct="1" lvl="0">
              <a:lnSpc>
                <a:spcPct val="120000"/>
              </a:lnSpc>
              <a:spcBef>
                <a:spcPct val="40000"/>
              </a:spcBef>
              <a:buSzPct val="105000"/>
              <a:buFont typeface="Wingdings" pitchFamily="2" charset="2"/>
              <a:buChar char="§"/>
            </a:pPr>
            <a:r>
              <a:rPr altLang="en-US" b="1" sz="2300" lang="en-US">
                <a:solidFill>
                  <a:schemeClr val="dk1"/>
                </a:solidFill>
              </a:rPr>
              <a:t>±t</a:t>
            </a:r>
            <a:r>
              <a:rPr altLang="en-US" baseline="-25000" b="1" sz="2300" lang="en-US">
                <a:solidFill>
                  <a:schemeClr val="dk1"/>
                </a:solidFill>
              </a:rPr>
              <a:t>24,0.025 </a:t>
            </a:r>
            <a:r>
              <a:rPr altLang="en-US" b="1" sz="2300" lang="en-US">
                <a:solidFill>
                  <a:schemeClr val="dk1"/>
                </a:solidFill>
              </a:rPr>
              <a:t>= ± 2.0639</a:t>
            </a:r>
          </a:p>
        </p:txBody>
      </p:sp>
      <p:sp>
        <p:nvSpPr>
          <p:cNvPr id="1049032" name="Rectangle 9"/>
          <p:cNvSpPr/>
          <p:nvPr/>
        </p:nvSpPr>
        <p:spPr>
          <a:xfrm rot="0">
            <a:off x="3303587" y="5638800"/>
            <a:ext cx="5562600" cy="708025"/>
          </a:xfrm>
          <a:prstGeom prst="rect"/>
          <a:solidFill>
            <a:srgbClr val="FDE0BD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t" bIns="44450" lIns="90488" rIns="90488" tIns="4445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lvl="0">
              <a:spcBef>
                <a:spcPct val="50000"/>
              </a:spcBef>
            </a:pPr>
            <a:r>
              <a:rPr altLang="en-US" b="1" sz="2000" lang="en-US"/>
              <a:t>Do not reject H</a:t>
            </a:r>
            <a:r>
              <a:rPr altLang="en-US" baseline="-20000" b="1" sz="2000" lang="en-US"/>
              <a:t>0</a:t>
            </a:r>
            <a:r>
              <a:rPr altLang="en-US" b="1" sz="2000" lang="en-US"/>
              <a:t>:</a:t>
            </a:r>
            <a:r>
              <a:rPr altLang="en-US" sz="2000" lang="en-US"/>
              <a:t> insufficient evidence that true mean cost is different from $168</a:t>
            </a:r>
          </a:p>
        </p:txBody>
      </p:sp>
      <p:sp>
        <p:nvSpPr>
          <p:cNvPr id="1049033" name="Text Box 10"/>
          <p:cNvSpPr txBox="1"/>
          <p:nvPr/>
        </p:nvSpPr>
        <p:spPr>
          <a:xfrm rot="0">
            <a:off x="7924800" y="3276600"/>
            <a:ext cx="990600" cy="304800"/>
          </a:xfrm>
          <a:prstGeom prst="rect"/>
          <a:solidFill>
            <a:srgbClr val="FAFEB4"/>
          </a:solidFill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eaLnBrk="1" hangingPunct="1" lvl="0">
              <a:spcBef>
                <a:spcPct val="50000"/>
              </a:spcBef>
            </a:pPr>
            <a:r>
              <a:rPr altLang="en-US" sz="1400" lang="en-US"/>
              <a:t>Reject H</a:t>
            </a:r>
            <a:r>
              <a:rPr altLang="en-US" baseline="-25000" sz="1400" lang="en-US"/>
              <a:t>0</a:t>
            </a:r>
          </a:p>
        </p:txBody>
      </p:sp>
      <p:sp>
        <p:nvSpPr>
          <p:cNvPr id="1049034" name="Text Box 11"/>
          <p:cNvSpPr txBox="1"/>
          <p:nvPr/>
        </p:nvSpPr>
        <p:spPr>
          <a:xfrm rot="0">
            <a:off x="3733800" y="3276600"/>
            <a:ext cx="990600" cy="304800"/>
          </a:xfrm>
          <a:prstGeom prst="rect"/>
          <a:solidFill>
            <a:srgbClr val="FAFEB4"/>
          </a:solidFill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eaLnBrk="1" hangingPunct="1" lvl="0">
              <a:spcBef>
                <a:spcPct val="50000"/>
              </a:spcBef>
            </a:pPr>
            <a:r>
              <a:rPr altLang="en-US" sz="1400" lang="en-US"/>
              <a:t>Reject H</a:t>
            </a:r>
            <a:r>
              <a:rPr altLang="en-US" baseline="-25000" sz="1400" lang="en-US"/>
              <a:t>0</a:t>
            </a:r>
          </a:p>
        </p:txBody>
      </p:sp>
      <p:sp>
        <p:nvSpPr>
          <p:cNvPr id="1049035" name="Freeform 12"/>
          <p:cNvSpPr/>
          <p:nvPr/>
        </p:nvSpPr>
        <p:spPr bwMode="auto">
          <a:xfrm rot="0" flipH="1">
            <a:off x="7848600" y="2819400"/>
            <a:ext cx="842962" cy="228600"/>
          </a:xfrm>
          <a:custGeom>
            <a:avLst/>
            <a:gdLst>
              <a:gd name="l" fmla="*/ 0 w 582"/>
              <a:gd name="t" fmla="*/ 0 h 183"/>
              <a:gd name="r" fmla="*/ 582 w 582"/>
              <a:gd name="b" fmla="*/ 183 h 183"/>
            </a:gdLst>
            <a:ahLst/>
            <a:rect l="l" t="t" r="r" b="b"/>
            <a:pathLst>
              <a:path w="582" h="183">
                <a:moveTo>
                  <a:pt x="9" y="177"/>
                </a:moveTo>
                <a:lnTo>
                  <a:pt x="0" y="132"/>
                </a:lnTo>
                <a:lnTo>
                  <a:pt x="258" y="114"/>
                </a:lnTo>
                <a:lnTo>
                  <a:pt x="423" y="66"/>
                </a:lnTo>
                <a:lnTo>
                  <a:pt x="504" y="48"/>
                </a:lnTo>
                <a:lnTo>
                  <a:pt x="582" y="0"/>
                </a:lnTo>
                <a:lnTo>
                  <a:pt x="582" y="183"/>
                </a:lnTo>
                <a:lnTo>
                  <a:pt x="9" y="182"/>
                </a:lnTo>
                <a:lnTo>
                  <a:pt x="9" y="177"/>
                </a:lnTo>
              </a:path>
            </a:pathLst>
          </a:custGeom>
          <a:solidFill>
            <a:srgbClr val="C3DBFF">
              <a:alpha val="100000"/>
            </a:srgbClr>
          </a:solidFill>
          <a:ln>
            <a:noFill/>
          </a:ln>
        </p:spPr>
      </p:sp>
      <p:sp>
        <p:nvSpPr>
          <p:cNvPr id="1049036" name="Freeform 13"/>
          <p:cNvSpPr/>
          <p:nvPr/>
        </p:nvSpPr>
        <p:spPr bwMode="auto">
          <a:xfrm rot="0">
            <a:off x="3962400" y="2819400"/>
            <a:ext cx="833437" cy="228600"/>
          </a:xfrm>
          <a:custGeom>
            <a:avLst/>
            <a:gdLst>
              <a:gd name="l" fmla="*/ 0 w 582"/>
              <a:gd name="t" fmla="*/ 0 h 183"/>
              <a:gd name="r" fmla="*/ 582 w 582"/>
              <a:gd name="b" fmla="*/ 183 h 183"/>
            </a:gdLst>
            <a:ahLst/>
            <a:rect l="l" t="t" r="r" b="b"/>
            <a:pathLst>
              <a:path w="582" h="183">
                <a:moveTo>
                  <a:pt x="9" y="177"/>
                </a:moveTo>
                <a:lnTo>
                  <a:pt x="0" y="132"/>
                </a:lnTo>
                <a:lnTo>
                  <a:pt x="258" y="114"/>
                </a:lnTo>
                <a:lnTo>
                  <a:pt x="423" y="66"/>
                </a:lnTo>
                <a:lnTo>
                  <a:pt x="504" y="48"/>
                </a:lnTo>
                <a:lnTo>
                  <a:pt x="582" y="0"/>
                </a:lnTo>
                <a:lnTo>
                  <a:pt x="582" y="183"/>
                </a:lnTo>
                <a:lnTo>
                  <a:pt x="9" y="182"/>
                </a:lnTo>
                <a:lnTo>
                  <a:pt x="9" y="177"/>
                </a:lnTo>
              </a:path>
            </a:pathLst>
          </a:custGeom>
          <a:solidFill>
            <a:srgbClr val="C3DBFF">
              <a:alpha val="100000"/>
            </a:srgbClr>
          </a:solidFill>
          <a:ln>
            <a:noFill/>
          </a:ln>
        </p:spPr>
      </p:sp>
      <p:sp>
        <p:nvSpPr>
          <p:cNvPr id="1049037" name="Freeform 14"/>
          <p:cNvSpPr/>
          <p:nvPr/>
        </p:nvSpPr>
        <p:spPr bwMode="auto">
          <a:xfrm rot="0">
            <a:off x="4038600" y="1676400"/>
            <a:ext cx="2362200" cy="1295400"/>
          </a:xfrm>
          <a:custGeom>
            <a:avLst/>
            <a:gdLst>
              <a:gd name="l" fmla="*/ 0 w 600"/>
              <a:gd name="t" fmla="*/ 0 h 576"/>
              <a:gd name="r" fmla="*/ 600 w 600"/>
              <a:gd name="b" fmla="*/ 576 h 576"/>
            </a:gdLst>
            <a:ahLst/>
            <a:rect l="l" t="t" r="r" b="b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 cmpd="sng">
            <a:solidFill>
              <a:srgbClr val="FF0000">
                <a:alpha val="100000"/>
              </a:srgbClr>
            </a:solidFill>
            <a:prstDash val="solid"/>
            <a:round/>
          </a:ln>
        </p:spPr>
      </p:sp>
      <p:sp>
        <p:nvSpPr>
          <p:cNvPr id="1049038" name="Freeform 15"/>
          <p:cNvSpPr/>
          <p:nvPr/>
        </p:nvSpPr>
        <p:spPr bwMode="auto">
          <a:xfrm rot="0">
            <a:off x="6400800" y="1676400"/>
            <a:ext cx="2209800" cy="1295400"/>
          </a:xfrm>
          <a:custGeom>
            <a:avLst/>
            <a:gdLst>
              <a:gd name="l" fmla="*/ 0 w 576"/>
              <a:gd name="t" fmla="*/ 0 h 576"/>
              <a:gd name="r" fmla="*/ 576 w 576"/>
              <a:gd name="b" fmla="*/ 576 h 576"/>
            </a:gdLst>
            <a:ahLst/>
            <a:rect l="l" t="t" r="r" b="b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FF0000">
                <a:alpha val="100000"/>
              </a:srgbClr>
            </a:solidFill>
            <a:prstDash val="solid"/>
            <a:round/>
          </a:ln>
        </p:spPr>
      </p:sp>
      <p:sp>
        <p:nvSpPr>
          <p:cNvPr id="1049039" name="Line 16"/>
          <p:cNvSpPr/>
          <p:nvPr/>
        </p:nvSpPr>
        <p:spPr>
          <a:xfrm rot="0">
            <a:off x="3810000" y="3048000"/>
            <a:ext cx="5105400" cy="0"/>
          </a:xfrm>
          <a:prstGeom prst="line"/>
          <a:noFill/>
          <a:ln w="25400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</p:sp>
      <p:sp>
        <p:nvSpPr>
          <p:cNvPr id="1049040" name="Line 17"/>
          <p:cNvSpPr/>
          <p:nvPr/>
        </p:nvSpPr>
        <p:spPr>
          <a:xfrm rot="0">
            <a:off x="4038600" y="2514600"/>
            <a:ext cx="457200" cy="457200"/>
          </a:xfrm>
          <a:prstGeom prst="line"/>
          <a:noFill/>
          <a:ln w="12700" cap="flat" cmpd="sng">
            <a:solidFill>
              <a:schemeClr val="lt1">
                <a:alpha val="100000"/>
              </a:schemeClr>
            </a:solidFill>
            <a:prstDash val="solid"/>
            <a:round/>
            <a:tailEnd type="stealth" w="med" len="med"/>
          </a:ln>
        </p:spPr>
      </p:sp>
      <p:sp>
        <p:nvSpPr>
          <p:cNvPr id="1049041" name="Rectangle 18"/>
          <p:cNvSpPr/>
          <p:nvPr/>
        </p:nvSpPr>
        <p:spPr>
          <a:xfrm rot="0" flipH="1">
            <a:off x="3352800" y="2133600"/>
            <a:ext cx="1219200" cy="393700"/>
          </a:xfrm>
          <a:prstGeom prst="rect"/>
          <a:noFill/>
          <a:ln>
            <a:noFill/>
          </a:ln>
        </p:spPr>
        <p:txBody>
          <a:bodyPr anchor="t" bIns="44450" lIns="90488" rIns="90488" tIns="4445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altLang="en-US" sz="2000" lang="en-US">
                <a:solidFill>
                  <a:schemeClr val="lt1"/>
                </a:solidFill>
                <a:latin typeface="Symbol" pitchFamily="18" charset="2"/>
              </a:rPr>
              <a:t>a</a:t>
            </a:r>
            <a:r>
              <a:rPr altLang="en-US" sz="2000" lang="en-US">
                <a:solidFill>
                  <a:schemeClr val="lt1"/>
                </a:solidFill>
              </a:rPr>
              <a:t>/2=.025</a:t>
            </a:r>
          </a:p>
        </p:txBody>
      </p:sp>
      <p:sp>
        <p:nvSpPr>
          <p:cNvPr id="1049042" name="Line 19"/>
          <p:cNvSpPr/>
          <p:nvPr/>
        </p:nvSpPr>
        <p:spPr>
          <a:xfrm rot="0">
            <a:off x="6400800" y="1676400"/>
            <a:ext cx="0" cy="1371600"/>
          </a:xfrm>
          <a:prstGeom prst="line"/>
          <a:noFill/>
          <a:ln w="9525" cap="rnd" cmpd="sng">
            <a:solidFill>
              <a:schemeClr val="lt1">
                <a:alpha val="100000"/>
              </a:schemeClr>
            </a:solidFill>
            <a:prstDash val="sysDot"/>
            <a:miter/>
          </a:ln>
        </p:spPr>
      </p:sp>
      <p:sp>
        <p:nvSpPr>
          <p:cNvPr id="1049043" name="Line 20"/>
          <p:cNvSpPr/>
          <p:nvPr/>
        </p:nvSpPr>
        <p:spPr>
          <a:xfrm rot="0">
            <a:off x="4800600" y="3124200"/>
            <a:ext cx="0" cy="304800"/>
          </a:xfrm>
          <a:prstGeom prst="line"/>
          <a:noFill/>
          <a:ln w="19050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</p:sp>
      <p:sp>
        <p:nvSpPr>
          <p:cNvPr id="1049044" name="Text Box 21"/>
          <p:cNvSpPr txBox="1"/>
          <p:nvPr/>
        </p:nvSpPr>
        <p:spPr>
          <a:xfrm rot="0">
            <a:off x="4419600" y="3429000"/>
            <a:ext cx="12954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eaLnBrk="1" hangingPunct="1" lvl="0">
              <a:spcBef>
                <a:spcPct val="50000"/>
              </a:spcBef>
            </a:pPr>
            <a:r>
              <a:rPr altLang="en-US" sz="2000" lang="en-US">
                <a:solidFill>
                  <a:schemeClr val="lt1"/>
                </a:solidFill>
              </a:rPr>
              <a:t>-t</a:t>
            </a:r>
            <a:r>
              <a:rPr altLang="en-US" baseline="-25000" sz="2000" lang="el-GR">
                <a:solidFill>
                  <a:schemeClr val="lt1"/>
                </a:solidFill>
              </a:rPr>
              <a:t> 24,0.025</a:t>
            </a:r>
          </a:p>
        </p:txBody>
      </p:sp>
      <p:sp>
        <p:nvSpPr>
          <p:cNvPr id="1049045" name="Line 22"/>
          <p:cNvSpPr/>
          <p:nvPr/>
        </p:nvSpPr>
        <p:spPr>
          <a:xfrm rot="0">
            <a:off x="4800600" y="3276600"/>
            <a:ext cx="3048000" cy="0"/>
          </a:xfrm>
          <a:prstGeom prst="line"/>
          <a:noFill/>
          <a:ln w="19050" cap="flat" cmpd="sng">
            <a:solidFill>
              <a:schemeClr val="lt1">
                <a:alpha val="10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049046" name="Text Box 23"/>
          <p:cNvSpPr txBox="1"/>
          <p:nvPr/>
        </p:nvSpPr>
        <p:spPr>
          <a:xfrm rot="0">
            <a:off x="5562600" y="3276600"/>
            <a:ext cx="1524000" cy="304800"/>
          </a:xfrm>
          <a:prstGeom prst="rect"/>
          <a:solidFill>
            <a:srgbClr val="FAFEB4"/>
          </a:solidFill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eaLnBrk="1" hangingPunct="1" lvl="0">
              <a:spcBef>
                <a:spcPct val="50000"/>
              </a:spcBef>
            </a:pPr>
            <a:r>
              <a:rPr altLang="en-US" sz="1400" lang="en-US"/>
              <a:t>Do not reject H</a:t>
            </a:r>
            <a:r>
              <a:rPr altLang="en-US" baseline="-25000" sz="1400" lang="en-US"/>
              <a:t>0</a:t>
            </a:r>
          </a:p>
        </p:txBody>
      </p:sp>
      <p:sp>
        <p:nvSpPr>
          <p:cNvPr id="1049047" name="Line 24"/>
          <p:cNvSpPr/>
          <p:nvPr/>
        </p:nvSpPr>
        <p:spPr>
          <a:xfrm rot="0">
            <a:off x="3657600" y="3276600"/>
            <a:ext cx="1143000" cy="0"/>
          </a:xfrm>
          <a:prstGeom prst="line"/>
          <a:noFill/>
          <a:ln w="19050" cap="flat" cmpd="sng">
            <a:solidFill>
              <a:schemeClr val="lt1">
                <a:alpha val="10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049048" name="Text Box 25"/>
          <p:cNvSpPr txBox="1"/>
          <p:nvPr/>
        </p:nvSpPr>
        <p:spPr>
          <a:xfrm rot="0">
            <a:off x="6172200" y="3505200"/>
            <a:ext cx="45720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eaLnBrk="1" hangingPunct="1" lvl="0">
              <a:spcBef>
                <a:spcPct val="50000"/>
              </a:spcBef>
            </a:pPr>
            <a:r>
              <a:rPr altLang="en-US" sz="1800" lang="en-US">
                <a:solidFill>
                  <a:schemeClr val="lt1"/>
                </a:solidFill>
              </a:rPr>
              <a:t>0</a:t>
            </a:r>
          </a:p>
        </p:txBody>
      </p:sp>
      <p:sp>
        <p:nvSpPr>
          <p:cNvPr id="1049049" name="Line 27"/>
          <p:cNvSpPr/>
          <p:nvPr/>
        </p:nvSpPr>
        <p:spPr>
          <a:xfrm rot="0">
            <a:off x="7848600" y="3124200"/>
            <a:ext cx="0" cy="304800"/>
          </a:xfrm>
          <a:prstGeom prst="line"/>
          <a:noFill/>
          <a:ln w="19050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</p:sp>
      <p:sp>
        <p:nvSpPr>
          <p:cNvPr id="1049050" name="Line 28"/>
          <p:cNvSpPr/>
          <p:nvPr/>
        </p:nvSpPr>
        <p:spPr>
          <a:xfrm rot="0">
            <a:off x="7848600" y="3276600"/>
            <a:ext cx="1143000" cy="0"/>
          </a:xfrm>
          <a:prstGeom prst="line"/>
          <a:noFill/>
          <a:ln w="19050" cap="flat" cmpd="sng">
            <a:solidFill>
              <a:schemeClr val="lt1">
                <a:alpha val="10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049051" name="Line 29"/>
          <p:cNvSpPr/>
          <p:nvPr/>
        </p:nvSpPr>
        <p:spPr>
          <a:xfrm rot="0" flipH="1">
            <a:off x="8001000" y="2514600"/>
            <a:ext cx="304800" cy="457200"/>
          </a:xfrm>
          <a:prstGeom prst="line"/>
          <a:noFill/>
          <a:ln w="12700" cap="flat" cmpd="sng">
            <a:solidFill>
              <a:schemeClr val="lt1">
                <a:alpha val="100000"/>
              </a:schemeClr>
            </a:solidFill>
            <a:prstDash val="solid"/>
            <a:round/>
            <a:tailEnd type="stealth" w="med" len="med"/>
          </a:ln>
        </p:spPr>
      </p:sp>
      <p:sp>
        <p:nvSpPr>
          <p:cNvPr id="1049052" name="Rectangle 30"/>
          <p:cNvSpPr/>
          <p:nvPr/>
        </p:nvSpPr>
        <p:spPr>
          <a:xfrm rot="0" flipH="1">
            <a:off x="7696200" y="2133600"/>
            <a:ext cx="1219200" cy="393700"/>
          </a:xfrm>
          <a:prstGeom prst="rect"/>
          <a:noFill/>
          <a:ln>
            <a:noFill/>
          </a:ln>
        </p:spPr>
        <p:txBody>
          <a:bodyPr anchor="t" bIns="44450" lIns="90488" rIns="90488" tIns="4445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altLang="en-US" sz="2000" lang="en-US">
                <a:solidFill>
                  <a:schemeClr val="lt1"/>
                </a:solidFill>
                <a:latin typeface="Symbol" pitchFamily="18" charset="2"/>
              </a:rPr>
              <a:t>a</a:t>
            </a:r>
            <a:r>
              <a:rPr altLang="en-US" sz="2000" lang="en-US">
                <a:solidFill>
                  <a:schemeClr val="lt1"/>
                </a:solidFill>
              </a:rPr>
              <a:t>/2=.025</a:t>
            </a:r>
          </a:p>
        </p:txBody>
      </p:sp>
      <p:sp>
        <p:nvSpPr>
          <p:cNvPr id="1049053" name="Rectangle 31"/>
          <p:cNvSpPr/>
          <p:nvPr/>
        </p:nvSpPr>
        <p:spPr>
          <a:xfrm rot="0" flipH="1">
            <a:off x="4343400" y="3810000"/>
            <a:ext cx="1219200" cy="393700"/>
          </a:xfrm>
          <a:prstGeom prst="rect"/>
          <a:noFill/>
          <a:ln>
            <a:noFill/>
          </a:ln>
        </p:spPr>
        <p:txBody>
          <a:bodyPr anchor="t" bIns="44450" lIns="90488" rIns="90488" tIns="4445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altLang="en-US" b="1" sz="2000" lang="en-US"/>
              <a:t>-2.0639</a:t>
            </a:r>
          </a:p>
        </p:txBody>
      </p:sp>
      <p:sp>
        <p:nvSpPr>
          <p:cNvPr id="1049054" name="Rectangle 32"/>
          <p:cNvSpPr/>
          <p:nvPr/>
        </p:nvSpPr>
        <p:spPr>
          <a:xfrm rot="0" flipH="1">
            <a:off x="7467600" y="3733800"/>
            <a:ext cx="1219200" cy="393700"/>
          </a:xfrm>
          <a:prstGeom prst="rect"/>
          <a:noFill/>
          <a:ln>
            <a:noFill/>
          </a:ln>
        </p:spPr>
        <p:txBody>
          <a:bodyPr anchor="t" bIns="44450" lIns="90488" rIns="90488" tIns="4445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altLang="en-US" b="1" sz="2000" lang="en-US"/>
              <a:t>2.0639</a:t>
            </a:r>
          </a:p>
        </p:txBody>
      </p:sp>
      <p:graphicFrame>
        <p:nvGraphicFramePr>
          <p:cNvPr id="4194313" name=""/>
          <p:cNvGraphicFramePr>
            <a:graphicFrameLocks/>
          </p:cNvGraphicFramePr>
          <p:nvPr/>
        </p:nvGraphicFramePr>
        <p:xfrm rot="0">
          <a:off x="3590925" y="4371975"/>
          <a:ext cx="4492625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" spid="" imgH="950912" imgW="4492625" showAsIcon="0" progId="Equation.3">
                  <p:embed followColorScheme="full"/>
                  <p:pic>
                    <p:nvPicPr>
                      <p:cNvPr id="2097177" name="Object 4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3590925" y="4371975"/>
                        <a:ext cx="4492625" cy="950912"/>
                      </a:xfrm>
                      <a:prstGeom prst="rect"/>
                      <a:solidFill>
                        <a:schemeClr val="lt1"/>
                      </a:solidFill>
                      <a:ln w="9525" cap="flat" cmpd="sng">
                        <a:solidFill>
                          <a:schemeClr val="dk1">
                            <a:alpha val="100000"/>
                          </a:schemeClr>
                        </a:solidFill>
                        <a:prstDash val="solid"/>
                        <a:round/>
                      </a:ln>
                    </p:spPr>
                  </p:pic>
                </p:oleObj>
              </mc:Choice>
              <mc:Fallback>
                <p:oleObj name="Equation" r:id="rId1" spid="" imgH="950912" imgW="4492625" showAsIcon="0" progId="Equation.3">
                  <p:embed followColorScheme="full"/>
                  <p:pic>
                    <p:nvPicPr>
                      <p:cNvPr id="2097177" name="Object 4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3590925" y="4371975"/>
                        <a:ext cx="4492625" cy="950912"/>
                      </a:xfrm>
                      <a:prstGeom prst="rect"/>
                      <a:solidFill>
                        <a:schemeClr val="lt1"/>
                      </a:solidFill>
                      <a:ln w="9525" cap="flat" cmpd="sng">
                        <a:solidFill>
                          <a:schemeClr val="dk1">
                            <a:alpha val="100000"/>
                          </a:schemeClr>
                        </a:solidFill>
                        <a:prstDash val="solid"/>
                        <a:rou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9055" name="Rectangle 34"/>
          <p:cNvSpPr/>
          <p:nvPr/>
        </p:nvSpPr>
        <p:spPr>
          <a:xfrm rot="0" flipH="1">
            <a:off x="6858000" y="3886200"/>
            <a:ext cx="762000" cy="393700"/>
          </a:xfrm>
          <a:prstGeom prst="rect"/>
          <a:noFill/>
          <a:ln>
            <a:noFill/>
          </a:ln>
        </p:spPr>
        <p:txBody>
          <a:bodyPr anchor="t" bIns="44450" lIns="90488" rIns="90488" tIns="4445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altLang="en-US" b="1" sz="2000" lang="en-US">
                <a:solidFill>
                  <a:srgbClr val="C1BAF8"/>
                </a:solidFill>
              </a:rPr>
              <a:t>1.46</a:t>
            </a:r>
          </a:p>
        </p:txBody>
      </p:sp>
      <p:sp>
        <p:nvSpPr>
          <p:cNvPr id="1049056" name="Line 35"/>
          <p:cNvSpPr/>
          <p:nvPr/>
        </p:nvSpPr>
        <p:spPr>
          <a:xfrm rot="0" flipV="1">
            <a:off x="7239000" y="3276600"/>
            <a:ext cx="0" cy="609600"/>
          </a:xfrm>
          <a:prstGeom prst="line"/>
          <a:noFill/>
          <a:ln w="57150" cap="flat" cmpd="sng">
            <a:solidFill>
              <a:srgbClr val="C1BAF8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9057" name="Line 36"/>
          <p:cNvSpPr/>
          <p:nvPr/>
        </p:nvSpPr>
        <p:spPr>
          <a:xfrm rot="0">
            <a:off x="3200400" y="4724400"/>
            <a:ext cx="304800" cy="0"/>
          </a:xfrm>
          <a:prstGeom prst="line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9058" name="Rectangle 37"/>
          <p:cNvSpPr/>
          <p:nvPr/>
        </p:nvSpPr>
        <p:spPr>
          <a:xfrm rot="0">
            <a:off x="533400" y="1905000"/>
            <a:ext cx="2057400" cy="1038225"/>
          </a:xfrm>
          <a:prstGeom prst="rect"/>
          <a:noFill/>
          <a:ln w="19050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  <p:txBody>
          <a:bodyPr anchor="t" bIns="44450" lIns="90488" rIns="90488" tIns="4445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>
              <a:lnSpc>
                <a:spcPct val="110000"/>
              </a:lnSpc>
              <a:spcBef>
                <a:spcPct val="50000"/>
              </a:spcBef>
            </a:pPr>
            <a:r>
              <a:rPr altLang="en-US" b="1" sz="2800" lang="en-US">
                <a:solidFill>
                  <a:schemeClr val="lt1"/>
                </a:solidFill>
              </a:rPr>
              <a:t>H</a:t>
            </a:r>
            <a:r>
              <a:rPr altLang="en-US" baseline="-25000" b="1" sz="2800" lang="en-US">
                <a:solidFill>
                  <a:schemeClr val="lt1"/>
                </a:solidFill>
              </a:rPr>
              <a:t>0</a:t>
            </a:r>
            <a:r>
              <a:rPr altLang="en-US" b="1" sz="2800" lang="el-GR">
                <a:solidFill>
                  <a:schemeClr val="lt1"/>
                </a:solidFill>
              </a:rPr>
              <a:t>: μ</a:t>
            </a:r>
            <a:r>
              <a:rPr altLang="en-US" b="1" sz="2800" lang="en-US">
                <a:solidFill>
                  <a:schemeClr val="lt1"/>
                </a:solidFill>
                <a:latin typeface="Symbol" pitchFamily="18" charset="2"/>
              </a:rPr>
              <a:t> </a:t>
            </a:r>
            <a:r>
              <a:rPr altLang="en-US" b="1" sz="2800" lang="en-US">
                <a:solidFill>
                  <a:schemeClr val="lt1"/>
                </a:solidFill>
              </a:rPr>
              <a:t>= 168   H</a:t>
            </a:r>
            <a:r>
              <a:rPr altLang="en-US" baseline="-25000" b="1" sz="2800" lang="en-US">
                <a:solidFill>
                  <a:schemeClr val="lt1"/>
                </a:solidFill>
              </a:rPr>
              <a:t>1</a:t>
            </a:r>
            <a:r>
              <a:rPr altLang="en-US" b="1" sz="2800" lang="el-GR">
                <a:solidFill>
                  <a:schemeClr val="lt1"/>
                </a:solidFill>
              </a:rPr>
              <a:t>: μ</a:t>
            </a:r>
            <a:r>
              <a:rPr altLang="en-US" b="1" sz="2800" lang="en-US">
                <a:solidFill>
                  <a:schemeClr val="lt1"/>
                </a:solidFill>
                <a:latin typeface="Symbol" pitchFamily="18" charset="2"/>
              </a:rPr>
              <a:t> ¹</a:t>
            </a:r>
            <a:r>
              <a:rPr altLang="en-US" b="1" sz="2800" lang="en-US">
                <a:solidFill>
                  <a:schemeClr val="lt1"/>
                </a:solidFill>
              </a:rPr>
              <a:t> 168</a:t>
            </a:r>
          </a:p>
        </p:txBody>
      </p:sp>
      <p:sp>
        <p:nvSpPr>
          <p:cNvPr id="1049059" name="Text Box 38"/>
          <p:cNvSpPr txBox="1"/>
          <p:nvPr/>
        </p:nvSpPr>
        <p:spPr>
          <a:xfrm rot="0">
            <a:off x="7467600" y="3352800"/>
            <a:ext cx="10668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eaLnBrk="1" hangingPunct="1" lvl="0">
              <a:spcBef>
                <a:spcPct val="50000"/>
              </a:spcBef>
            </a:pPr>
            <a:r>
              <a:rPr altLang="en-US" sz="2000" lang="en-US">
                <a:solidFill>
                  <a:schemeClr val="lt1"/>
                </a:solidFill>
              </a:rPr>
              <a:t>t</a:t>
            </a:r>
            <a:r>
              <a:rPr altLang="en-US" baseline="-25000" sz="2000" lang="el-GR">
                <a:solidFill>
                  <a:schemeClr val="lt1"/>
                </a:solidFill>
              </a:rPr>
              <a:t> 24,0.025</a:t>
            </a:r>
          </a:p>
        </p:txBody>
      </p:sp>
      <p:sp>
        <p:nvSpPr>
          <p:cNvPr id="1049060" name="Rectangle 2"/>
          <p:cNvSpPr/>
          <p:nvPr/>
        </p:nvSpPr>
        <p:spPr>
          <a:xfrm rot="0">
            <a:off x="7505700" y="4495800"/>
            <a:ext cx="571500" cy="381000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endParaRPr altLang="en-US" sz="2800"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12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061" name="Rectangle 2"/>
          <p:cNvSpPr/>
          <p:nvPr/>
        </p:nvSpPr>
        <p:spPr>
          <a:xfrm rot="0">
            <a:off x="2743200" y="4114800"/>
            <a:ext cx="3429000" cy="609600"/>
          </a:xfrm>
          <a:prstGeom prst="rect"/>
          <a:solidFill>
            <a:srgbClr val="FDE0BD"/>
          </a:solidFill>
          <a:ln w="1905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endParaRPr altLang="en-US" sz="2800" lang="en-US"/>
          </a:p>
        </p:txBody>
      </p:sp>
      <p:graphicFrame>
        <p:nvGraphicFramePr>
          <p:cNvPr id="4194314" name=""/>
          <p:cNvGraphicFramePr>
            <a:graphicFrameLocks/>
          </p:cNvGraphicFramePr>
          <p:nvPr/>
        </p:nvGraphicFramePr>
        <p:xfrm rot="0">
          <a:off x="3276600" y="3124200"/>
          <a:ext cx="1066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" spid="" imgH="762000" imgW="1066800" showAsIcon="0" progId="Equation.3">
                  <p:embed followColorScheme="full"/>
                  <p:pic>
                    <p:nvPicPr>
                      <p:cNvPr id="2097178" name="Object 6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3276600" y="3124200"/>
                        <a:ext cx="1066800" cy="762000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Choice>
              <mc:Fallback>
                <p:oleObj name="Equation" r:id="rId1" spid="" imgH="762000" imgW="1066800" showAsIcon="0" progId="Equation.3">
                  <p:embed followColorScheme="full"/>
                  <p:pic>
                    <p:nvPicPr>
                      <p:cNvPr id="2097178" name="Object 6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3276600" y="3124200"/>
                        <a:ext cx="1066800" cy="762000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15" name=""/>
          <p:cNvGraphicFramePr>
            <a:graphicFrameLocks/>
          </p:cNvGraphicFramePr>
          <p:nvPr/>
        </p:nvGraphicFramePr>
        <p:xfrm rot="0">
          <a:off x="7772400" y="3124200"/>
          <a:ext cx="106680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spid="" imgH="750887" imgW="1066800" showAsIcon="0" progId="Equation.3">
                  <p:embed followColorScheme="full"/>
                  <p:pic>
                    <p:nvPicPr>
                      <p:cNvPr id="2097179" name="Object 7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4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7772400" y="3124200"/>
                        <a:ext cx="1066800" cy="750887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Choice>
              <mc:Fallback>
                <p:oleObj name="Equation" r:id="rId3" spid="" imgH="750887" imgW="1066800" showAsIcon="0" progId="Equation.3">
                  <p:embed followColorScheme="full"/>
                  <p:pic>
                    <p:nvPicPr>
                      <p:cNvPr id="2097179" name="Object 7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4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7772400" y="3124200"/>
                        <a:ext cx="1066800" cy="750887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9062" name="Rectangle 6"/>
          <p:cNvSpPr/>
          <p:nvPr/>
        </p:nvSpPr>
        <p:spPr>
          <a:xfrm rot="0">
            <a:off x="304800" y="1752600"/>
            <a:ext cx="8382000" cy="4495800"/>
          </a:xfrm>
          <a:prstGeom prst="rect"/>
          <a:noFill/>
          <a:ln>
            <a:noFill/>
          </a:ln>
        </p:spPr>
        <p:txBody>
          <a:bodyPr anchor="t" bIns="42672" lIns="85342" rIns="85342" tIns="42672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indent="-342900" lvl="0" marL="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altLang="en-US" sz="2800" lang="en-US">
                <a:solidFill>
                  <a:schemeClr val="lt1"/>
                </a:solidFill>
              </a:rPr>
              <a:t>For </a:t>
            </a:r>
            <a:r>
              <a:rPr altLang="en-US" sz="1000" lang="en-US">
                <a:solidFill>
                  <a:schemeClr val="lt1"/>
                </a:solidFill>
              </a:rPr>
              <a:t> </a:t>
            </a:r>
            <a:r>
              <a:rPr altLang="en-US" sz="2800" lang="en-US">
                <a:solidFill>
                  <a:schemeClr val="lt1"/>
                </a:solidFill>
              </a:rPr>
              <a:t>X = 172.5,  S = 15.40  and  n = 25, the 95% confidence interval for µ is:</a:t>
            </a:r>
          </a:p>
          <a:p>
            <a:pPr eaLnBrk="1" hangingPunct="1" indent="-342900" lvl="0" marL="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altLang="en-US" sz="2800" lang="en-US">
              <a:solidFill>
                <a:schemeClr val="dk2"/>
              </a:solidFill>
            </a:endParaRPr>
          </a:p>
          <a:p>
            <a:pPr eaLnBrk="1" hangingPunct="1" indent="-342900" lvl="0" marL="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altLang="en-US" lang="en-US">
                <a:solidFill>
                  <a:srgbClr val="C1BAF8"/>
                </a:solidFill>
              </a:rPr>
              <a:t>172.5  - (2.0639) 15.4/   25    to   172.5  + (2.0639) 15.4/   25</a:t>
            </a:r>
          </a:p>
          <a:p>
            <a:pPr eaLnBrk="1" hangingPunct="1" indent="-342900" lvl="0" marL="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altLang="en-US" sz="2800" lang="en-US">
                <a:solidFill>
                  <a:schemeClr val="dk2"/>
                </a:solidFill>
              </a:rPr>
              <a:t>                   </a:t>
            </a:r>
          </a:p>
          <a:p>
            <a:pPr eaLnBrk="1" hangingPunct="1" indent="-342900" lvl="0" marL="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altLang="en-US" sz="2800" lang="en-US">
                <a:solidFill>
                  <a:schemeClr val="dk2"/>
                </a:solidFill>
              </a:rPr>
              <a:t>                         </a:t>
            </a:r>
            <a:r>
              <a:rPr altLang="en-US" sz="2800" lang="el-GR"/>
              <a:t>166.14 ≤ μ</a:t>
            </a:r>
            <a:r>
              <a:rPr altLang="en-US" sz="2800" lang="en-US"/>
              <a:t> </a:t>
            </a:r>
            <a:r>
              <a:rPr altLang="en-US" sz="2800" lang="el-GR"/>
              <a:t>≤</a:t>
            </a:r>
            <a:r>
              <a:rPr altLang="en-US" sz="2800" lang="en-US"/>
              <a:t> 178.86</a:t>
            </a:r>
          </a:p>
          <a:p>
            <a:pPr eaLnBrk="1" hangingPunct="1" indent="-342900" lvl="0" marL="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altLang="en-US" sz="2800" lang="en-US">
              <a:solidFill>
                <a:schemeClr val="dk2"/>
              </a:solidFill>
            </a:endParaRPr>
          </a:p>
          <a:p>
            <a:pPr eaLnBrk="1" hangingPunct="1" indent="-342900" lvl="0" marL="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altLang="en-US" lang="en-US">
                <a:solidFill>
                  <a:schemeClr val="lt1"/>
                </a:solidFill>
              </a:rPr>
              <a:t>Since this interval contains the Hypothesized mean (</a:t>
            </a:r>
            <a:r>
              <a:rPr altLang="en-US" lang="en-US">
                <a:solidFill>
                  <a:srgbClr val="FF3300"/>
                </a:solidFill>
              </a:rPr>
              <a:t>168</a:t>
            </a:r>
            <a:r>
              <a:rPr altLang="en-US" lang="en-US">
                <a:solidFill>
                  <a:schemeClr val="lt1"/>
                </a:solidFill>
              </a:rPr>
              <a:t>), we do not reject the null hypothesis at </a:t>
            </a:r>
            <a:r>
              <a:rPr altLang="en-US" b="1" lang="en-US">
                <a:solidFill>
                  <a:schemeClr val="lt1"/>
                </a:solidFill>
                <a:sym typeface="Symbol" pitchFamily="18" charset="2"/>
              </a:rPr>
              <a:t></a:t>
            </a:r>
            <a:r>
              <a:rPr altLang="en-US" lang="en-US">
                <a:solidFill>
                  <a:schemeClr val="lt1"/>
                </a:solidFill>
                <a:sym typeface="Symbol" pitchFamily="18" charset="2"/>
              </a:rPr>
              <a:t> = 0.05</a:t>
            </a:r>
          </a:p>
        </p:txBody>
      </p:sp>
      <p:sp>
        <p:nvSpPr>
          <p:cNvPr id="1049063" name="Rectangle 7"/>
          <p:cNvSpPr/>
          <p:nvPr/>
        </p:nvSpPr>
        <p:spPr>
          <a:xfrm rot="0">
            <a:off x="381000" y="3124200"/>
            <a:ext cx="3733800" cy="533400"/>
          </a:xfrm>
          <a:prstGeom prst="rect"/>
          <a:noFill/>
          <a:ln w="19050" cap="flat" cmpd="sng">
            <a:solidFill>
              <a:srgbClr val="C1BAF8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endParaRPr altLang="en-US" sz="2800" lang="en-US"/>
          </a:p>
        </p:txBody>
      </p:sp>
      <p:sp>
        <p:nvSpPr>
          <p:cNvPr id="1049064" name="Rectangle 8"/>
          <p:cNvSpPr/>
          <p:nvPr/>
        </p:nvSpPr>
        <p:spPr>
          <a:xfrm rot="0">
            <a:off x="4800600" y="3124200"/>
            <a:ext cx="3810000" cy="533400"/>
          </a:xfrm>
          <a:prstGeom prst="rect"/>
          <a:noFill/>
          <a:ln w="19050" cap="flat" cmpd="sng">
            <a:solidFill>
              <a:srgbClr val="C1BAF8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endParaRPr altLang="en-US" sz="2800" lang="en-US"/>
          </a:p>
        </p:txBody>
      </p:sp>
      <p:sp>
        <p:nvSpPr>
          <p:cNvPr id="1049065" name="Line 9"/>
          <p:cNvSpPr/>
          <p:nvPr/>
        </p:nvSpPr>
        <p:spPr>
          <a:xfrm rot="0">
            <a:off x="1371600" y="1828800"/>
            <a:ext cx="228600" cy="0"/>
          </a:xfrm>
          <a:prstGeom prst="line"/>
          <a:noFill/>
          <a:ln w="1905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066" name="Title 1"/>
          <p:cNvSpPr/>
          <p:nvPr>
            <p:ph type="title" sz="full" idx="0"/>
          </p:nvPr>
        </p:nvSpPr>
        <p:spPr>
          <a:xfrm rot="0">
            <a:off x="609600" y="228600"/>
            <a:ext cx="7924800" cy="990600"/>
          </a:xfrm>
          <a:prstGeom prst="rect"/>
          <a:noFill/>
          <a:ln>
            <a:noFill/>
          </a:ln>
        </p:spPr>
        <p:txBody>
          <a:bodyPr anchor="b" bIns="42672" lIns="85342" rIns="85342" tIns="42672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600" i="0" u="none">
                <a:solidFill>
                  <a:srgbClr val="FEA402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r>
              <a:rPr altLang="en-US" lang="en-IN"/>
              <a:t>Connection of Two Tail Tests to Confidence Intervals</a:t>
            </a:r>
          </a:p>
        </p:txBody>
      </p:sp>
    </p:spTree>
  </p:cSld>
  <p:clrMapOvr>
    <a:masterClrMapping/>
  </p:clrMapOvr>
  <p:transition spd="fast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069" name="Rectangle 2"/>
          <p:cNvSpPr/>
          <p:nvPr>
            <p:ph type="title" sz="full" idx="0"/>
          </p:nvPr>
        </p:nvSpPr>
        <p:spPr>
          <a:xfrm rot="0">
            <a:off x="609600" y="228600"/>
            <a:ext cx="7924800" cy="990600"/>
          </a:xfrm>
          <a:prstGeom prst="rect"/>
          <a:noFill/>
          <a:ln>
            <a:noFill/>
          </a:ln>
        </p:spPr>
        <p:txBody>
          <a:bodyPr anchor="b" bIns="42672" lIns="85342" rIns="85342" tIns="42672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600" i="0" u="none">
                <a:solidFill>
                  <a:srgbClr val="FEA402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pPr eaLnBrk="1" hangingPunct="1" lvl="0"/>
            <a:r>
              <a:rPr altLang="en-US" lang="en-US"/>
              <a:t>One-Tail Tests</a:t>
            </a:r>
          </a:p>
        </p:txBody>
      </p:sp>
      <p:sp>
        <p:nvSpPr>
          <p:cNvPr id="1049070" name="Rectangle 3"/>
          <p:cNvSpPr/>
          <p:nvPr>
            <p:ph sz="full" idx="1"/>
          </p:nvPr>
        </p:nvSpPr>
        <p:spPr>
          <a:xfrm rot="0">
            <a:off x="609600" y="1828800"/>
            <a:ext cx="8077200" cy="4532312"/>
          </a:xfrm>
          <a:prstGeom prst="rect"/>
          <a:noFill/>
          <a:ln>
            <a:noFill/>
          </a:ln>
        </p:spPr>
        <p:txBody>
          <a:bodyPr anchor="t" bIns="42672" lIns="85342" rIns="85342" tIns="42672" vert="horz"/>
          <a:lstStyle>
            <a:lvl1pPr algn="l" eaLnBrk="0" fontAlgn="base" hangingPunct="0" indent="-320675" latinLnBrk="0" marL="32067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A402"/>
              </a:buClr>
              <a:buSzPct val="60000"/>
              <a:buFont typeface="Wingdings" pitchFamily="2" charset="2"/>
              <a:buChar char="n"/>
              <a:defRPr baseline="0" b="0" sz="28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-268287" latinLnBrk="0" marL="6937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5000"/>
              <a:buFont typeface="Wingdings" pitchFamily="2" charset="2"/>
              <a:buChar char="n"/>
              <a:defRPr baseline="0" b="0" sz="24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-215900" latinLnBrk="0" marL="10683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-212725" latinLnBrk="0" marL="14938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-212725" latinLnBrk="0" marL="19192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r>
              <a:rPr altLang="en-US" lang="en-US"/>
              <a:t>In many cases, the alternative hypothesis focuses on a particular direction</a:t>
            </a:r>
          </a:p>
        </p:txBody>
      </p:sp>
      <p:sp>
        <p:nvSpPr>
          <p:cNvPr id="1049071" name="Rectangle 4"/>
          <p:cNvSpPr/>
          <p:nvPr/>
        </p:nvSpPr>
        <p:spPr>
          <a:xfrm rot="0">
            <a:off x="1066800" y="3352800"/>
            <a:ext cx="1524000" cy="938212"/>
          </a:xfrm>
          <a:prstGeom prst="rect"/>
          <a:noFill/>
          <a:ln w="9525" cap="flat" cmpd="sng">
            <a:solidFill>
              <a:srgbClr val="008000">
                <a:alpha val="100000"/>
              </a:srgbClr>
            </a:solidFill>
            <a:prstDash val="solid"/>
            <a:round/>
          </a:ln>
        </p:spPr>
        <p:txBody>
          <a:bodyPr anchor="t" bIns="44450" lIns="90488" rIns="90488" tIns="4445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>
              <a:lnSpc>
                <a:spcPct val="110000"/>
              </a:lnSpc>
              <a:spcBef>
                <a:spcPct val="50000"/>
              </a:spcBef>
            </a:pPr>
            <a:r>
              <a:rPr altLang="en-US" b="1" lang="en-US">
                <a:solidFill>
                  <a:srgbClr val="008000"/>
                </a:solidFill>
              </a:rPr>
              <a:t>H</a:t>
            </a:r>
            <a:r>
              <a:rPr altLang="en-US" baseline="-25000" b="1" lang="en-US">
                <a:solidFill>
                  <a:srgbClr val="008000"/>
                </a:solidFill>
              </a:rPr>
              <a:t>0</a:t>
            </a:r>
            <a:r>
              <a:rPr altLang="en-US" b="1" lang="el-GR">
                <a:solidFill>
                  <a:srgbClr val="008000"/>
                </a:solidFill>
              </a:rPr>
              <a:t>: μ</a:t>
            </a:r>
            <a:r>
              <a:rPr altLang="en-US" b="1" lang="en-US">
                <a:solidFill>
                  <a:srgbClr val="008000"/>
                </a:solidFill>
              </a:rPr>
              <a:t> ≥ 3   </a:t>
            </a:r>
          </a:p>
          <a:p>
            <a:pPr lvl="0">
              <a:lnSpc>
                <a:spcPct val="70000"/>
              </a:lnSpc>
              <a:spcBef>
                <a:spcPct val="50000"/>
              </a:spcBef>
            </a:pPr>
            <a:r>
              <a:rPr altLang="en-US" b="1" lang="en-US">
                <a:solidFill>
                  <a:srgbClr val="008000"/>
                </a:solidFill>
              </a:rPr>
              <a:t>H</a:t>
            </a:r>
            <a:r>
              <a:rPr altLang="en-US" baseline="-25000" b="1" lang="en-US">
                <a:solidFill>
                  <a:srgbClr val="008000"/>
                </a:solidFill>
              </a:rPr>
              <a:t>1</a:t>
            </a:r>
            <a:r>
              <a:rPr altLang="en-US" b="1" lang="el-GR">
                <a:solidFill>
                  <a:srgbClr val="008000"/>
                </a:solidFill>
              </a:rPr>
              <a:t>: μ</a:t>
            </a:r>
            <a:r>
              <a:rPr altLang="en-US" b="1" lang="en-US">
                <a:solidFill>
                  <a:srgbClr val="008000"/>
                </a:solidFill>
              </a:rPr>
              <a:t> &lt; 3</a:t>
            </a:r>
          </a:p>
        </p:txBody>
      </p:sp>
      <p:sp>
        <p:nvSpPr>
          <p:cNvPr id="1049072" name="Rectangle 5"/>
          <p:cNvSpPr/>
          <p:nvPr/>
        </p:nvSpPr>
        <p:spPr>
          <a:xfrm rot="0">
            <a:off x="1066800" y="4800600"/>
            <a:ext cx="1600200" cy="938212"/>
          </a:xfrm>
          <a:prstGeom prst="rect"/>
          <a:noFill/>
          <a:ln w="9525" cap="flat" cmpd="sng">
            <a:solidFill>
              <a:srgbClr val="008000">
                <a:alpha val="100000"/>
              </a:srgbClr>
            </a:solidFill>
            <a:prstDash val="solid"/>
            <a:round/>
          </a:ln>
        </p:spPr>
        <p:txBody>
          <a:bodyPr anchor="t" bIns="44450" lIns="90488" rIns="90488" tIns="4445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>
              <a:lnSpc>
                <a:spcPct val="110000"/>
              </a:lnSpc>
              <a:spcBef>
                <a:spcPct val="50000"/>
              </a:spcBef>
            </a:pPr>
            <a:r>
              <a:rPr altLang="en-US" b="1" lang="en-US">
                <a:solidFill>
                  <a:srgbClr val="008000"/>
                </a:solidFill>
              </a:rPr>
              <a:t>H</a:t>
            </a:r>
            <a:r>
              <a:rPr altLang="en-US" baseline="-25000" b="1" lang="en-US">
                <a:solidFill>
                  <a:srgbClr val="008000"/>
                </a:solidFill>
              </a:rPr>
              <a:t>0</a:t>
            </a:r>
            <a:r>
              <a:rPr altLang="en-US" b="1" lang="el-GR">
                <a:solidFill>
                  <a:srgbClr val="008000"/>
                </a:solidFill>
              </a:rPr>
              <a:t>: μ</a:t>
            </a:r>
            <a:r>
              <a:rPr altLang="en-US" b="1" lang="en-US">
                <a:solidFill>
                  <a:srgbClr val="008000"/>
                </a:solidFill>
              </a:rPr>
              <a:t> ≤ 3  </a:t>
            </a:r>
          </a:p>
          <a:p>
            <a:pPr lvl="0">
              <a:lnSpc>
                <a:spcPct val="70000"/>
              </a:lnSpc>
              <a:spcBef>
                <a:spcPct val="50000"/>
              </a:spcBef>
            </a:pPr>
            <a:r>
              <a:rPr altLang="en-US" b="1" lang="en-US">
                <a:solidFill>
                  <a:srgbClr val="008000"/>
                </a:solidFill>
              </a:rPr>
              <a:t>H</a:t>
            </a:r>
            <a:r>
              <a:rPr altLang="en-US" baseline="-25000" b="1" lang="en-US">
                <a:solidFill>
                  <a:srgbClr val="008000"/>
                </a:solidFill>
              </a:rPr>
              <a:t>1</a:t>
            </a:r>
            <a:r>
              <a:rPr altLang="en-US" b="1" lang="el-GR">
                <a:solidFill>
                  <a:srgbClr val="008000"/>
                </a:solidFill>
              </a:rPr>
              <a:t>: μ</a:t>
            </a:r>
            <a:r>
              <a:rPr altLang="en-US" b="1" lang="en-US">
                <a:solidFill>
                  <a:srgbClr val="008000"/>
                </a:solidFill>
              </a:rPr>
              <a:t> &gt; 3</a:t>
            </a:r>
          </a:p>
        </p:txBody>
      </p:sp>
      <p:sp>
        <p:nvSpPr>
          <p:cNvPr id="1049073" name="Text Box 6"/>
          <p:cNvSpPr txBox="1"/>
          <p:nvPr/>
        </p:nvSpPr>
        <p:spPr>
          <a:xfrm rot="0">
            <a:off x="3429000" y="3200400"/>
            <a:ext cx="5181600" cy="12001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lang="en-US">
                <a:solidFill>
                  <a:schemeClr val="lt1"/>
                </a:solidFill>
              </a:rPr>
              <a:t>This is a </a:t>
            </a:r>
            <a:r>
              <a:rPr altLang="en-US" lang="en-US">
                <a:solidFill>
                  <a:srgbClr val="FF3300"/>
                </a:solidFill>
              </a:rPr>
              <a:t>lower</a:t>
            </a:r>
            <a:r>
              <a:rPr altLang="en-US" lang="en-US">
                <a:solidFill>
                  <a:schemeClr val="lt1"/>
                </a:solidFill>
              </a:rPr>
              <a:t>-tail test since the alternative hypothesis is focused on the lower tail below the mean of 3</a:t>
            </a:r>
          </a:p>
        </p:txBody>
      </p:sp>
      <p:sp>
        <p:nvSpPr>
          <p:cNvPr id="1049074" name="Text Box 7"/>
          <p:cNvSpPr txBox="1"/>
          <p:nvPr/>
        </p:nvSpPr>
        <p:spPr>
          <a:xfrm rot="0">
            <a:off x="3429000" y="4724400"/>
            <a:ext cx="5257800" cy="12001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lang="en-US">
                <a:solidFill>
                  <a:schemeClr val="lt1"/>
                </a:solidFill>
              </a:rPr>
              <a:t>This is an </a:t>
            </a:r>
            <a:r>
              <a:rPr altLang="en-US" lang="en-US">
                <a:solidFill>
                  <a:srgbClr val="FF3300"/>
                </a:solidFill>
              </a:rPr>
              <a:t>upper</a:t>
            </a:r>
            <a:r>
              <a:rPr altLang="en-US" lang="en-US">
                <a:solidFill>
                  <a:schemeClr val="lt1"/>
                </a:solidFill>
              </a:rPr>
              <a:t>-tail test since the alternative hypothesis is focused on the upper tail above the mean of 3</a:t>
            </a:r>
          </a:p>
        </p:txBody>
      </p:sp>
      <p:sp>
        <p:nvSpPr>
          <p:cNvPr id="1049075" name="AutoShape 8"/>
          <p:cNvSpPr/>
          <p:nvPr/>
        </p:nvSpPr>
        <p:spPr>
          <a:xfrm rot="0">
            <a:off x="2819400" y="37338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endParaRPr altLang="en-US" sz="2800" lang="en-US"/>
          </a:p>
        </p:txBody>
      </p:sp>
      <p:sp>
        <p:nvSpPr>
          <p:cNvPr id="1049076" name="AutoShape 9"/>
          <p:cNvSpPr/>
          <p:nvPr/>
        </p:nvSpPr>
        <p:spPr>
          <a:xfrm rot="0">
            <a:off x="2819400" y="51816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endParaRPr altLang="en-US" sz="2800"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077" name="Text Box 2"/>
          <p:cNvSpPr txBox="1"/>
          <p:nvPr/>
        </p:nvSpPr>
        <p:spPr>
          <a:xfrm rot="0">
            <a:off x="3657600" y="4191000"/>
            <a:ext cx="990600" cy="304800"/>
          </a:xfrm>
          <a:prstGeom prst="rect"/>
          <a:solidFill>
            <a:srgbClr val="FFFFA7"/>
          </a:solidFill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eaLnBrk="1" hangingPunct="1" lvl="0">
              <a:spcBef>
                <a:spcPct val="50000"/>
              </a:spcBef>
            </a:pPr>
            <a:r>
              <a:rPr altLang="en-US" sz="1400" lang="en-US"/>
              <a:t>Reject H</a:t>
            </a:r>
            <a:r>
              <a:rPr altLang="en-US" baseline="-25000" sz="1400" lang="en-US"/>
              <a:t>0</a:t>
            </a:r>
          </a:p>
        </p:txBody>
      </p:sp>
      <p:sp>
        <p:nvSpPr>
          <p:cNvPr id="1049078" name="Text Box 3"/>
          <p:cNvSpPr txBox="1"/>
          <p:nvPr/>
        </p:nvSpPr>
        <p:spPr>
          <a:xfrm rot="0">
            <a:off x="5562600" y="4191000"/>
            <a:ext cx="1524000" cy="304800"/>
          </a:xfrm>
          <a:prstGeom prst="rect"/>
          <a:solidFill>
            <a:srgbClr val="FFFFA7"/>
          </a:solidFill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eaLnBrk="1" hangingPunct="1" lvl="0">
              <a:spcBef>
                <a:spcPct val="50000"/>
              </a:spcBef>
            </a:pPr>
            <a:r>
              <a:rPr altLang="en-US" sz="1400" lang="en-US"/>
              <a:t>Do not reject H</a:t>
            </a:r>
            <a:r>
              <a:rPr altLang="en-US" baseline="-25000" sz="1400" lang="en-US"/>
              <a:t>0</a:t>
            </a:r>
          </a:p>
        </p:txBody>
      </p:sp>
      <p:sp>
        <p:nvSpPr>
          <p:cNvPr id="1049079" name="Rectangle 4"/>
          <p:cNvSpPr/>
          <p:nvPr/>
        </p:nvSpPr>
        <p:spPr>
          <a:xfrm rot="0">
            <a:off x="609600" y="1905000"/>
            <a:ext cx="3124200" cy="2209800"/>
          </a:xfrm>
          <a:prstGeom prst="rect"/>
          <a:noFill/>
          <a:ln>
            <a:noFill/>
          </a:ln>
        </p:spPr>
        <p:txBody>
          <a:bodyPr anchor="t" bIns="42672" lIns="85342" rIns="85342" tIns="42672" vert="horz"/>
          <a:lstStyle>
            <a:lvl1pPr algn="l" eaLnBrk="0" fontAlgn="base" hangingPunct="0" indent="-320675" latinLnBrk="0" marL="32067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A402"/>
              </a:buClr>
              <a:buSzPct val="60000"/>
              <a:buFont typeface="Wingdings" pitchFamily="2" charset="2"/>
              <a:buChar char="n"/>
              <a:defRPr baseline="0" b="0" sz="28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-268287" latinLnBrk="0" marL="6937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5000"/>
              <a:buFont typeface="Wingdings" pitchFamily="2" charset="2"/>
              <a:buChar char="n"/>
              <a:defRPr baseline="0" b="0" sz="24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-215900" latinLnBrk="0" marL="10683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-212725" latinLnBrk="0" marL="14938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-212725" latinLnBrk="0" marL="19192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indent="-320675" lvl="0" marL="320675">
              <a:lnSpc>
                <a:spcPct val="120000"/>
              </a:lnSpc>
              <a:spcBef>
                <a:spcPct val="30000"/>
              </a:spcBef>
              <a:buClr>
                <a:schemeClr val="folHlink"/>
              </a:buClr>
            </a:pPr>
            <a:r>
              <a:rPr altLang="en-US" sz="2400" lang="en-US">
                <a:solidFill>
                  <a:schemeClr val="lt1"/>
                </a:solidFill>
              </a:rPr>
              <a:t>There is only one critical value, since the rejection area is in only one tail</a:t>
            </a:r>
          </a:p>
        </p:txBody>
      </p:sp>
      <p:sp>
        <p:nvSpPr>
          <p:cNvPr id="1049080" name="Rectangle 5"/>
          <p:cNvSpPr/>
          <p:nvPr>
            <p:ph type="title" sz="full" idx="0"/>
          </p:nvPr>
        </p:nvSpPr>
        <p:spPr>
          <a:xfrm rot="0">
            <a:off x="609600" y="228600"/>
            <a:ext cx="7924800" cy="990600"/>
          </a:xfrm>
          <a:prstGeom prst="rect"/>
          <a:noFill/>
          <a:ln>
            <a:noFill/>
          </a:ln>
        </p:spPr>
        <p:txBody>
          <a:bodyPr anchor="b" bIns="42672" lIns="85342" rIns="85342" tIns="42672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600" i="0" u="none">
                <a:solidFill>
                  <a:srgbClr val="FEA402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pPr eaLnBrk="1" hangingPunct="1" lvl="0"/>
            <a:r>
              <a:rPr altLang="en-US" lang="en-US"/>
              <a:t>Lower-Tail Tests</a:t>
            </a:r>
          </a:p>
        </p:txBody>
      </p:sp>
      <p:sp>
        <p:nvSpPr>
          <p:cNvPr id="1049081" name="Freeform 6"/>
          <p:cNvSpPr/>
          <p:nvPr/>
        </p:nvSpPr>
        <p:spPr bwMode="auto">
          <a:xfrm rot="0">
            <a:off x="3886200" y="3733800"/>
            <a:ext cx="833437" cy="228600"/>
          </a:xfrm>
          <a:custGeom>
            <a:avLst/>
            <a:gdLst>
              <a:gd name="l" fmla="*/ 0 w 582"/>
              <a:gd name="t" fmla="*/ 0 h 183"/>
              <a:gd name="r" fmla="*/ 582 w 582"/>
              <a:gd name="b" fmla="*/ 183 h 183"/>
            </a:gdLst>
            <a:ahLst/>
            <a:rect l="l" t="t" r="r" b="b"/>
            <a:pathLst>
              <a:path w="582" h="183">
                <a:moveTo>
                  <a:pt x="9" y="177"/>
                </a:moveTo>
                <a:lnTo>
                  <a:pt x="0" y="132"/>
                </a:lnTo>
                <a:lnTo>
                  <a:pt x="258" y="114"/>
                </a:lnTo>
                <a:lnTo>
                  <a:pt x="423" y="66"/>
                </a:lnTo>
                <a:lnTo>
                  <a:pt x="504" y="48"/>
                </a:lnTo>
                <a:lnTo>
                  <a:pt x="582" y="0"/>
                </a:lnTo>
                <a:lnTo>
                  <a:pt x="582" y="183"/>
                </a:lnTo>
                <a:lnTo>
                  <a:pt x="9" y="182"/>
                </a:lnTo>
                <a:lnTo>
                  <a:pt x="9" y="177"/>
                </a:lnTo>
              </a:path>
            </a:pathLst>
          </a:custGeom>
          <a:solidFill>
            <a:srgbClr val="C3DBFF">
              <a:alpha val="100000"/>
            </a:srgbClr>
          </a:solidFill>
          <a:ln>
            <a:noFill/>
          </a:ln>
        </p:spPr>
      </p:sp>
      <p:sp>
        <p:nvSpPr>
          <p:cNvPr id="1049082" name="Freeform 7"/>
          <p:cNvSpPr/>
          <p:nvPr/>
        </p:nvSpPr>
        <p:spPr bwMode="auto">
          <a:xfrm rot="0">
            <a:off x="3962400" y="2590800"/>
            <a:ext cx="2362200" cy="1295400"/>
          </a:xfrm>
          <a:custGeom>
            <a:avLst/>
            <a:gdLst>
              <a:gd name="l" fmla="*/ 0 w 600"/>
              <a:gd name="t" fmla="*/ 0 h 576"/>
              <a:gd name="r" fmla="*/ 600 w 600"/>
              <a:gd name="b" fmla="*/ 576 h 576"/>
            </a:gdLst>
            <a:ahLst/>
            <a:rect l="l" t="t" r="r" b="b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 cmpd="sng">
            <a:solidFill>
              <a:srgbClr val="FF0000">
                <a:alpha val="100000"/>
              </a:srgbClr>
            </a:solidFill>
            <a:prstDash val="solid"/>
            <a:round/>
          </a:ln>
        </p:spPr>
      </p:sp>
      <p:sp>
        <p:nvSpPr>
          <p:cNvPr id="1049083" name="Freeform 8"/>
          <p:cNvSpPr/>
          <p:nvPr/>
        </p:nvSpPr>
        <p:spPr bwMode="auto">
          <a:xfrm rot="0">
            <a:off x="6324600" y="2590800"/>
            <a:ext cx="2209800" cy="1295400"/>
          </a:xfrm>
          <a:custGeom>
            <a:avLst/>
            <a:gdLst>
              <a:gd name="l" fmla="*/ 0 w 576"/>
              <a:gd name="t" fmla="*/ 0 h 576"/>
              <a:gd name="r" fmla="*/ 576 w 576"/>
              <a:gd name="b" fmla="*/ 576 h 576"/>
            </a:gdLst>
            <a:ahLst/>
            <a:rect l="l" t="t" r="r" b="b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FF0000">
                <a:alpha val="100000"/>
              </a:srgbClr>
            </a:solidFill>
            <a:prstDash val="solid"/>
            <a:round/>
          </a:ln>
        </p:spPr>
      </p:sp>
      <p:sp>
        <p:nvSpPr>
          <p:cNvPr id="1049084" name="Line 9"/>
          <p:cNvSpPr/>
          <p:nvPr/>
        </p:nvSpPr>
        <p:spPr>
          <a:xfrm rot="0">
            <a:off x="3733800" y="3962400"/>
            <a:ext cx="5105400" cy="0"/>
          </a:xfrm>
          <a:prstGeom prst="line"/>
          <a:noFill/>
          <a:ln w="25400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</p:sp>
      <p:sp>
        <p:nvSpPr>
          <p:cNvPr id="1049085" name="Line 10"/>
          <p:cNvSpPr/>
          <p:nvPr/>
        </p:nvSpPr>
        <p:spPr>
          <a:xfrm rot="0">
            <a:off x="4191000" y="3505200"/>
            <a:ext cx="228600" cy="381000"/>
          </a:xfrm>
          <a:prstGeom prst="line"/>
          <a:noFill/>
          <a:ln w="12700" cap="flat" cmpd="sng">
            <a:solidFill>
              <a:schemeClr val="lt1">
                <a:alpha val="100000"/>
              </a:schemeClr>
            </a:solidFill>
            <a:prstDash val="solid"/>
            <a:round/>
            <a:tailEnd type="stealth" w="med" len="med"/>
          </a:ln>
        </p:spPr>
      </p:sp>
      <p:sp>
        <p:nvSpPr>
          <p:cNvPr id="1049086" name="Rectangle 11"/>
          <p:cNvSpPr/>
          <p:nvPr/>
        </p:nvSpPr>
        <p:spPr>
          <a:xfrm rot="0" flipH="1">
            <a:off x="3886200" y="3048000"/>
            <a:ext cx="530225" cy="515937"/>
          </a:xfrm>
          <a:prstGeom prst="rect"/>
          <a:noFill/>
          <a:ln>
            <a:noFill/>
          </a:ln>
        </p:spPr>
        <p:txBody>
          <a:bodyPr anchor="t" bIns="44450" lIns="90488" rIns="90488" tIns="4445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altLang="en-US" b="1" sz="2800" lang="en-US">
                <a:solidFill>
                  <a:schemeClr val="lt1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1049087" name="Line 12"/>
          <p:cNvSpPr/>
          <p:nvPr/>
        </p:nvSpPr>
        <p:spPr>
          <a:xfrm rot="0">
            <a:off x="6324600" y="2590800"/>
            <a:ext cx="0" cy="1371600"/>
          </a:xfrm>
          <a:prstGeom prst="line"/>
          <a:noFill/>
          <a:ln w="9525" cap="rnd" cmpd="sng">
            <a:solidFill>
              <a:schemeClr val="lt1">
                <a:alpha val="100000"/>
              </a:schemeClr>
            </a:solidFill>
            <a:prstDash val="sysDot"/>
            <a:miter/>
          </a:ln>
        </p:spPr>
      </p:sp>
      <p:sp>
        <p:nvSpPr>
          <p:cNvPr id="1049088" name="Line 13"/>
          <p:cNvSpPr/>
          <p:nvPr/>
        </p:nvSpPr>
        <p:spPr>
          <a:xfrm rot="0">
            <a:off x="4724400" y="4038600"/>
            <a:ext cx="0" cy="304800"/>
          </a:xfrm>
          <a:prstGeom prst="line"/>
          <a:noFill/>
          <a:ln w="19050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</p:sp>
      <p:sp>
        <p:nvSpPr>
          <p:cNvPr id="1049089" name="Text Box 14"/>
          <p:cNvSpPr txBox="1"/>
          <p:nvPr/>
        </p:nvSpPr>
        <p:spPr>
          <a:xfrm rot="0">
            <a:off x="4191000" y="4419600"/>
            <a:ext cx="12192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eaLnBrk="1" hangingPunct="1" lvl="0">
              <a:spcBef>
                <a:spcPct val="50000"/>
              </a:spcBef>
            </a:pPr>
            <a:r>
              <a:rPr altLang="en-US" sz="2000" lang="en-US">
                <a:solidFill>
                  <a:schemeClr val="lt1"/>
                </a:solidFill>
              </a:rPr>
              <a:t>-Z</a:t>
            </a:r>
            <a:r>
              <a:rPr altLang="en-US" baseline="-20000" sz="2000" lang="el-GR">
                <a:solidFill>
                  <a:schemeClr val="lt1"/>
                </a:solidFill>
              </a:rPr>
              <a:t>α</a:t>
            </a:r>
            <a:r>
              <a:rPr altLang="en-US" sz="2000" lang="en-US">
                <a:solidFill>
                  <a:schemeClr val="lt1"/>
                </a:solidFill>
              </a:rPr>
              <a:t> or -t</a:t>
            </a:r>
            <a:r>
              <a:rPr altLang="en-US" baseline="-20000" sz="2000" lang="el-GR">
                <a:solidFill>
                  <a:schemeClr val="lt1"/>
                </a:solidFill>
              </a:rPr>
              <a:t>α</a:t>
            </a:r>
          </a:p>
        </p:txBody>
      </p:sp>
      <p:sp>
        <p:nvSpPr>
          <p:cNvPr id="1049090" name="Line 15"/>
          <p:cNvSpPr/>
          <p:nvPr/>
        </p:nvSpPr>
        <p:spPr>
          <a:xfrm rot="0">
            <a:off x="4724400" y="4191000"/>
            <a:ext cx="3962400" cy="0"/>
          </a:xfrm>
          <a:prstGeom prst="line"/>
          <a:noFill/>
          <a:ln w="19050" cap="flat" cmpd="sng">
            <a:solidFill>
              <a:schemeClr val="lt1">
                <a:alpha val="10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049091" name="Line 18"/>
          <p:cNvSpPr/>
          <p:nvPr/>
        </p:nvSpPr>
        <p:spPr>
          <a:xfrm rot="0">
            <a:off x="3581400" y="4191000"/>
            <a:ext cx="1143000" cy="0"/>
          </a:xfrm>
          <a:prstGeom prst="line"/>
          <a:noFill/>
          <a:ln w="19050" cap="flat" cmpd="sng">
            <a:solidFill>
              <a:schemeClr val="lt1">
                <a:alpha val="10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049092" name="Text Box 22"/>
          <p:cNvSpPr txBox="1"/>
          <p:nvPr/>
        </p:nvSpPr>
        <p:spPr>
          <a:xfrm rot="0">
            <a:off x="6096000" y="4419600"/>
            <a:ext cx="45720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eaLnBrk="1" hangingPunct="1" lvl="0">
              <a:spcBef>
                <a:spcPct val="50000"/>
              </a:spcBef>
            </a:pPr>
            <a:r>
              <a:rPr altLang="en-US" sz="1800" lang="en-US">
                <a:solidFill>
                  <a:schemeClr val="lt1"/>
                </a:solidFill>
              </a:rPr>
              <a:t>0</a:t>
            </a:r>
          </a:p>
        </p:txBody>
      </p:sp>
      <p:sp>
        <p:nvSpPr>
          <p:cNvPr id="1049093" name="Text Box 23"/>
          <p:cNvSpPr txBox="1"/>
          <p:nvPr/>
        </p:nvSpPr>
        <p:spPr>
          <a:xfrm rot="0">
            <a:off x="6096000" y="4860925"/>
            <a:ext cx="5334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eaLnBrk="1" hangingPunct="1" lvl="0">
              <a:spcBef>
                <a:spcPct val="50000"/>
              </a:spcBef>
            </a:pPr>
            <a:r>
              <a:rPr altLang="en-US" sz="2000" lang="el-GR">
                <a:solidFill>
                  <a:schemeClr val="lt1"/>
                </a:solidFill>
                <a:sym typeface="Symbol" pitchFamily="18" charset="2"/>
              </a:rPr>
              <a:t>μ</a:t>
            </a:r>
          </a:p>
        </p:txBody>
      </p:sp>
      <p:sp>
        <p:nvSpPr>
          <p:cNvPr id="1049094" name="Rectangle 24"/>
          <p:cNvSpPr/>
          <p:nvPr/>
        </p:nvSpPr>
        <p:spPr>
          <a:xfrm rot="0">
            <a:off x="5562600" y="1524000"/>
            <a:ext cx="1524000" cy="938212"/>
          </a:xfrm>
          <a:prstGeom prst="rect"/>
          <a:noFill/>
          <a:ln w="9525" cap="flat" cmpd="sng">
            <a:solidFill>
              <a:srgbClr val="008000">
                <a:alpha val="100000"/>
              </a:srgbClr>
            </a:solidFill>
            <a:prstDash val="solid"/>
            <a:round/>
          </a:ln>
        </p:spPr>
        <p:txBody>
          <a:bodyPr anchor="t" bIns="44450" lIns="90488" rIns="90488" tIns="4445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>
              <a:lnSpc>
                <a:spcPct val="110000"/>
              </a:lnSpc>
              <a:spcBef>
                <a:spcPct val="50000"/>
              </a:spcBef>
            </a:pPr>
            <a:r>
              <a:rPr altLang="en-US" b="1" lang="en-US">
                <a:solidFill>
                  <a:srgbClr val="008000"/>
                </a:solidFill>
              </a:rPr>
              <a:t>H</a:t>
            </a:r>
            <a:r>
              <a:rPr altLang="en-US" baseline="-25000" b="1" lang="en-US">
                <a:solidFill>
                  <a:srgbClr val="008000"/>
                </a:solidFill>
              </a:rPr>
              <a:t>0</a:t>
            </a:r>
            <a:r>
              <a:rPr altLang="en-US" b="1" lang="el-GR">
                <a:solidFill>
                  <a:srgbClr val="008000"/>
                </a:solidFill>
              </a:rPr>
              <a:t>: μ</a:t>
            </a:r>
            <a:r>
              <a:rPr altLang="en-US" b="1" lang="en-US">
                <a:solidFill>
                  <a:srgbClr val="008000"/>
                </a:solidFill>
              </a:rPr>
              <a:t> ≥ 3   </a:t>
            </a:r>
          </a:p>
          <a:p>
            <a:pPr lvl="0">
              <a:lnSpc>
                <a:spcPct val="70000"/>
              </a:lnSpc>
              <a:spcBef>
                <a:spcPct val="50000"/>
              </a:spcBef>
            </a:pPr>
            <a:r>
              <a:rPr altLang="en-US" b="1" lang="en-US">
                <a:solidFill>
                  <a:srgbClr val="008000"/>
                </a:solidFill>
              </a:rPr>
              <a:t>H</a:t>
            </a:r>
            <a:r>
              <a:rPr altLang="en-US" baseline="-25000" b="1" lang="en-US">
                <a:solidFill>
                  <a:srgbClr val="008000"/>
                </a:solidFill>
              </a:rPr>
              <a:t>1</a:t>
            </a:r>
            <a:r>
              <a:rPr altLang="en-US" b="1" lang="el-GR">
                <a:solidFill>
                  <a:srgbClr val="008000"/>
                </a:solidFill>
              </a:rPr>
              <a:t>: μ</a:t>
            </a:r>
            <a:r>
              <a:rPr altLang="en-US" b="1" lang="en-US">
                <a:solidFill>
                  <a:srgbClr val="008000"/>
                </a:solidFill>
              </a:rPr>
              <a:t> &lt; 3</a:t>
            </a:r>
          </a:p>
        </p:txBody>
      </p:sp>
      <p:sp>
        <p:nvSpPr>
          <p:cNvPr id="1049095" name="Text Box 27"/>
          <p:cNvSpPr txBox="1"/>
          <p:nvPr/>
        </p:nvSpPr>
        <p:spPr>
          <a:xfrm rot="0">
            <a:off x="8077200" y="4267200"/>
            <a:ext cx="9906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eaLnBrk="1" hangingPunct="1" lvl="0">
              <a:spcBef>
                <a:spcPct val="50000"/>
              </a:spcBef>
            </a:pPr>
            <a:r>
              <a:rPr altLang="en-US" b="1" sz="2000" lang="en-US">
                <a:solidFill>
                  <a:schemeClr val="lt1"/>
                </a:solidFill>
              </a:rPr>
              <a:t>Z or t</a:t>
            </a:r>
          </a:p>
        </p:txBody>
      </p:sp>
      <p:sp>
        <p:nvSpPr>
          <p:cNvPr id="1049096" name="Text Box 28"/>
          <p:cNvSpPr txBox="1"/>
          <p:nvPr/>
        </p:nvSpPr>
        <p:spPr>
          <a:xfrm rot="0">
            <a:off x="8534400" y="4860925"/>
            <a:ext cx="5334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eaLnBrk="1" hangingPunct="1" lvl="0">
              <a:spcBef>
                <a:spcPct val="50000"/>
              </a:spcBef>
            </a:pPr>
            <a:r>
              <a:rPr altLang="en-US" b="1" sz="2000" lang="en-US">
                <a:solidFill>
                  <a:schemeClr val="lt1"/>
                </a:solidFill>
              </a:rPr>
              <a:t>X</a:t>
            </a:r>
          </a:p>
        </p:txBody>
      </p:sp>
      <p:sp>
        <p:nvSpPr>
          <p:cNvPr id="1049097" name="Line 29"/>
          <p:cNvSpPr/>
          <p:nvPr/>
        </p:nvSpPr>
        <p:spPr>
          <a:xfrm rot="0">
            <a:off x="8686800" y="4876800"/>
            <a:ext cx="228600" cy="0"/>
          </a:xfrm>
          <a:prstGeom prst="line"/>
          <a:noFill/>
          <a:ln w="19050" cap="flat" cmpd="sng">
            <a:solidFill>
              <a:schemeClr val="lt1">
                <a:alpha val="100000"/>
              </a:schemeClr>
            </a:solidFill>
            <a:prstDash val="solid"/>
            <a:miter/>
          </a:ln>
        </p:spPr>
      </p:sp>
      <p:sp>
        <p:nvSpPr>
          <p:cNvPr id="1049098" name="Text Box 30"/>
          <p:cNvSpPr txBox="1"/>
          <p:nvPr/>
        </p:nvSpPr>
        <p:spPr>
          <a:xfrm rot="0">
            <a:off x="3962400" y="5486400"/>
            <a:ext cx="19812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lang="en-US">
                <a:solidFill>
                  <a:srgbClr val="C1BAF8"/>
                </a:solidFill>
              </a:rPr>
              <a:t>Critical value</a:t>
            </a:r>
          </a:p>
        </p:txBody>
      </p:sp>
      <p:sp>
        <p:nvSpPr>
          <p:cNvPr id="1049099" name="Line 31"/>
          <p:cNvSpPr/>
          <p:nvPr/>
        </p:nvSpPr>
        <p:spPr>
          <a:xfrm rot="0" flipV="1">
            <a:off x="4800600" y="4800600"/>
            <a:ext cx="0" cy="533400"/>
          </a:xfrm>
          <a:prstGeom prst="line"/>
          <a:noFill/>
          <a:ln w="28575" cap="flat" cmpd="sng">
            <a:solidFill>
              <a:srgbClr val="C1BAF8">
                <a:alpha val="100000"/>
              </a:srgbClr>
            </a:solidFill>
            <a:prstDash val="solid"/>
            <a:miter/>
            <a:tailEnd type="triangle" w="lg" len="med"/>
          </a:ln>
        </p:spPr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100" name="Text Box 2"/>
          <p:cNvSpPr txBox="1"/>
          <p:nvPr/>
        </p:nvSpPr>
        <p:spPr>
          <a:xfrm rot="0">
            <a:off x="7010400" y="4419600"/>
            <a:ext cx="990600" cy="304800"/>
          </a:xfrm>
          <a:prstGeom prst="rect"/>
          <a:solidFill>
            <a:srgbClr val="FFFFA7"/>
          </a:solidFill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eaLnBrk="1" hangingPunct="1" lvl="0">
              <a:spcBef>
                <a:spcPct val="50000"/>
              </a:spcBef>
            </a:pPr>
            <a:r>
              <a:rPr altLang="en-US" sz="1400" lang="en-US"/>
              <a:t>Reject H</a:t>
            </a:r>
            <a:r>
              <a:rPr altLang="en-US" baseline="-25000" sz="1400" lang="en-US"/>
              <a:t>0</a:t>
            </a:r>
          </a:p>
        </p:txBody>
      </p:sp>
      <p:sp>
        <p:nvSpPr>
          <p:cNvPr id="1049101" name="Text Box 3"/>
          <p:cNvSpPr txBox="1"/>
          <p:nvPr/>
        </p:nvSpPr>
        <p:spPr>
          <a:xfrm rot="0">
            <a:off x="4724400" y="4419600"/>
            <a:ext cx="1524000" cy="304800"/>
          </a:xfrm>
          <a:prstGeom prst="rect"/>
          <a:solidFill>
            <a:srgbClr val="FFFFA7"/>
          </a:solidFill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eaLnBrk="1" hangingPunct="1" lvl="0">
              <a:spcBef>
                <a:spcPct val="50000"/>
              </a:spcBef>
            </a:pPr>
            <a:r>
              <a:rPr altLang="en-US" sz="1400" lang="en-US"/>
              <a:t>Do not reject H</a:t>
            </a:r>
            <a:r>
              <a:rPr altLang="en-US" baseline="-25000" sz="1400" lang="en-US"/>
              <a:t>0</a:t>
            </a:r>
          </a:p>
        </p:txBody>
      </p:sp>
      <p:sp>
        <p:nvSpPr>
          <p:cNvPr id="1049102" name="Freeform 5"/>
          <p:cNvSpPr/>
          <p:nvPr/>
        </p:nvSpPr>
        <p:spPr bwMode="auto">
          <a:xfrm rot="0" flipH="1">
            <a:off x="6934200" y="3962400"/>
            <a:ext cx="842962" cy="228600"/>
          </a:xfrm>
          <a:custGeom>
            <a:avLst/>
            <a:gdLst>
              <a:gd name="l" fmla="*/ 0 w 582"/>
              <a:gd name="t" fmla="*/ 0 h 183"/>
              <a:gd name="r" fmla="*/ 582 w 582"/>
              <a:gd name="b" fmla="*/ 183 h 183"/>
            </a:gdLst>
            <a:ahLst/>
            <a:rect l="l" t="t" r="r" b="b"/>
            <a:pathLst>
              <a:path w="582" h="183">
                <a:moveTo>
                  <a:pt x="9" y="177"/>
                </a:moveTo>
                <a:lnTo>
                  <a:pt x="0" y="132"/>
                </a:lnTo>
                <a:lnTo>
                  <a:pt x="258" y="114"/>
                </a:lnTo>
                <a:lnTo>
                  <a:pt x="423" y="66"/>
                </a:lnTo>
                <a:lnTo>
                  <a:pt x="504" y="48"/>
                </a:lnTo>
                <a:lnTo>
                  <a:pt x="582" y="0"/>
                </a:lnTo>
                <a:lnTo>
                  <a:pt x="582" y="183"/>
                </a:lnTo>
                <a:lnTo>
                  <a:pt x="9" y="182"/>
                </a:lnTo>
                <a:lnTo>
                  <a:pt x="9" y="177"/>
                </a:lnTo>
              </a:path>
            </a:pathLst>
          </a:custGeom>
          <a:solidFill>
            <a:srgbClr val="C3DBFF">
              <a:alpha val="100000"/>
            </a:srgbClr>
          </a:solidFill>
          <a:ln>
            <a:noFill/>
          </a:ln>
        </p:spPr>
      </p:sp>
      <p:sp>
        <p:nvSpPr>
          <p:cNvPr id="1049103" name="Rectangle 6"/>
          <p:cNvSpPr/>
          <p:nvPr>
            <p:ph type="title" sz="full" idx="0"/>
          </p:nvPr>
        </p:nvSpPr>
        <p:spPr>
          <a:xfrm rot="0">
            <a:off x="609600" y="228600"/>
            <a:ext cx="7924800" cy="990600"/>
          </a:xfrm>
          <a:prstGeom prst="rect"/>
          <a:noFill/>
          <a:ln>
            <a:noFill/>
          </a:ln>
        </p:spPr>
        <p:txBody>
          <a:bodyPr anchor="b" bIns="42672" lIns="85342" rIns="85342" tIns="42672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600" i="0" u="none">
                <a:solidFill>
                  <a:srgbClr val="FEA402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pPr eaLnBrk="1" hangingPunct="1" lvl="0"/>
            <a:r>
              <a:rPr altLang="en-US" lang="en-US"/>
              <a:t>Upper-Tail Tests</a:t>
            </a:r>
          </a:p>
        </p:txBody>
      </p:sp>
      <p:sp>
        <p:nvSpPr>
          <p:cNvPr id="1049104" name="Freeform 7"/>
          <p:cNvSpPr/>
          <p:nvPr/>
        </p:nvSpPr>
        <p:spPr bwMode="auto">
          <a:xfrm rot="0">
            <a:off x="3124200" y="2819400"/>
            <a:ext cx="2362200" cy="1295400"/>
          </a:xfrm>
          <a:custGeom>
            <a:avLst/>
            <a:gdLst>
              <a:gd name="l" fmla="*/ 0 w 600"/>
              <a:gd name="t" fmla="*/ 0 h 576"/>
              <a:gd name="r" fmla="*/ 600 w 600"/>
              <a:gd name="b" fmla="*/ 576 h 576"/>
            </a:gdLst>
            <a:ahLst/>
            <a:rect l="l" t="t" r="r" b="b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 cmpd="sng">
            <a:solidFill>
              <a:srgbClr val="FF0000">
                <a:alpha val="100000"/>
              </a:srgbClr>
            </a:solidFill>
            <a:prstDash val="solid"/>
            <a:round/>
          </a:ln>
        </p:spPr>
      </p:sp>
      <p:sp>
        <p:nvSpPr>
          <p:cNvPr id="1049105" name="Freeform 8"/>
          <p:cNvSpPr/>
          <p:nvPr/>
        </p:nvSpPr>
        <p:spPr bwMode="auto">
          <a:xfrm rot="0">
            <a:off x="5486400" y="2819400"/>
            <a:ext cx="2209800" cy="1295400"/>
          </a:xfrm>
          <a:custGeom>
            <a:avLst/>
            <a:gdLst>
              <a:gd name="l" fmla="*/ 0 w 576"/>
              <a:gd name="t" fmla="*/ 0 h 576"/>
              <a:gd name="r" fmla="*/ 576 w 576"/>
              <a:gd name="b" fmla="*/ 576 h 576"/>
            </a:gdLst>
            <a:ahLst/>
            <a:rect l="l" t="t" r="r" b="b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FF0000">
                <a:alpha val="100000"/>
              </a:srgbClr>
            </a:solidFill>
            <a:prstDash val="solid"/>
            <a:round/>
          </a:ln>
        </p:spPr>
      </p:sp>
      <p:sp>
        <p:nvSpPr>
          <p:cNvPr id="1049106" name="Line 9"/>
          <p:cNvSpPr/>
          <p:nvPr/>
        </p:nvSpPr>
        <p:spPr>
          <a:xfrm rot="0">
            <a:off x="2895600" y="4191000"/>
            <a:ext cx="5105400" cy="0"/>
          </a:xfrm>
          <a:prstGeom prst="line"/>
          <a:noFill/>
          <a:ln w="25400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</p:sp>
      <p:sp>
        <p:nvSpPr>
          <p:cNvPr id="1049107" name="Line 10"/>
          <p:cNvSpPr/>
          <p:nvPr/>
        </p:nvSpPr>
        <p:spPr>
          <a:xfrm rot="0" flipH="1">
            <a:off x="7086600" y="3581400"/>
            <a:ext cx="457200" cy="533400"/>
          </a:xfrm>
          <a:prstGeom prst="line"/>
          <a:noFill/>
          <a:ln w="12700" cap="flat" cmpd="sng">
            <a:solidFill>
              <a:schemeClr val="lt1">
                <a:alpha val="100000"/>
              </a:schemeClr>
            </a:solidFill>
            <a:prstDash val="solid"/>
            <a:round/>
            <a:tailEnd type="stealth" w="med" len="med"/>
          </a:ln>
        </p:spPr>
      </p:sp>
      <p:sp>
        <p:nvSpPr>
          <p:cNvPr id="1049108" name="Rectangle 11"/>
          <p:cNvSpPr/>
          <p:nvPr/>
        </p:nvSpPr>
        <p:spPr>
          <a:xfrm rot="0" flipH="1">
            <a:off x="7467600" y="3200400"/>
            <a:ext cx="530225" cy="515937"/>
          </a:xfrm>
          <a:prstGeom prst="rect"/>
          <a:noFill/>
          <a:ln>
            <a:noFill/>
          </a:ln>
        </p:spPr>
        <p:txBody>
          <a:bodyPr anchor="t" bIns="44450" lIns="90488" rIns="90488" tIns="4445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altLang="en-US" b="1" sz="2800" lang="en-US">
                <a:solidFill>
                  <a:schemeClr val="lt1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1049109" name="Line 12"/>
          <p:cNvSpPr/>
          <p:nvPr/>
        </p:nvSpPr>
        <p:spPr>
          <a:xfrm rot="0">
            <a:off x="5486400" y="2819400"/>
            <a:ext cx="0" cy="1371600"/>
          </a:xfrm>
          <a:prstGeom prst="line"/>
          <a:noFill/>
          <a:ln w="9525" cap="rnd" cmpd="sng">
            <a:solidFill>
              <a:schemeClr val="lt1">
                <a:alpha val="100000"/>
              </a:schemeClr>
            </a:solidFill>
            <a:prstDash val="sysDot"/>
            <a:miter/>
          </a:ln>
        </p:spPr>
      </p:sp>
      <p:sp>
        <p:nvSpPr>
          <p:cNvPr id="1049110" name="Line 13"/>
          <p:cNvSpPr/>
          <p:nvPr/>
        </p:nvSpPr>
        <p:spPr>
          <a:xfrm rot="0">
            <a:off x="6934200" y="4267200"/>
            <a:ext cx="0" cy="304800"/>
          </a:xfrm>
          <a:prstGeom prst="line"/>
          <a:noFill/>
          <a:ln w="19050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</p:sp>
      <p:sp>
        <p:nvSpPr>
          <p:cNvPr id="1049111" name="Line 14"/>
          <p:cNvSpPr/>
          <p:nvPr/>
        </p:nvSpPr>
        <p:spPr>
          <a:xfrm rot="0">
            <a:off x="6934200" y="4419600"/>
            <a:ext cx="1143000" cy="0"/>
          </a:xfrm>
          <a:prstGeom prst="line"/>
          <a:noFill/>
          <a:ln w="19050" cap="flat" cmpd="sng">
            <a:solidFill>
              <a:schemeClr val="lt1">
                <a:alpha val="10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049112" name="Text Box 15"/>
          <p:cNvSpPr txBox="1"/>
          <p:nvPr/>
        </p:nvSpPr>
        <p:spPr>
          <a:xfrm rot="0">
            <a:off x="6324600" y="4572000"/>
            <a:ext cx="11430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eaLnBrk="1" hangingPunct="1" lvl="0">
              <a:spcBef>
                <a:spcPct val="50000"/>
              </a:spcBef>
            </a:pPr>
            <a:r>
              <a:rPr altLang="en-US" sz="2000" lang="en-US">
                <a:solidFill>
                  <a:schemeClr val="lt1"/>
                </a:solidFill>
              </a:rPr>
              <a:t>Z</a:t>
            </a:r>
            <a:r>
              <a:rPr altLang="en-US" baseline="-25000" sz="2000" lang="el-GR">
                <a:solidFill>
                  <a:schemeClr val="lt1"/>
                </a:solidFill>
              </a:rPr>
              <a:t>α</a:t>
            </a:r>
            <a:r>
              <a:rPr altLang="en-US" baseline="-25000" sz="2000" lang="en-US">
                <a:solidFill>
                  <a:schemeClr val="lt1"/>
                </a:solidFill>
              </a:rPr>
              <a:t> </a:t>
            </a:r>
            <a:r>
              <a:rPr altLang="en-US" sz="2000" lang="en-US">
                <a:solidFill>
                  <a:schemeClr val="lt1"/>
                </a:solidFill>
              </a:rPr>
              <a:t>or t</a:t>
            </a:r>
            <a:r>
              <a:rPr altLang="en-US" baseline="-25000" sz="2000" lang="el-GR">
                <a:solidFill>
                  <a:schemeClr val="lt1"/>
                </a:solidFill>
              </a:rPr>
              <a:t>α</a:t>
            </a:r>
          </a:p>
        </p:txBody>
      </p:sp>
      <p:sp>
        <p:nvSpPr>
          <p:cNvPr id="1049113" name="Line 18"/>
          <p:cNvSpPr/>
          <p:nvPr/>
        </p:nvSpPr>
        <p:spPr>
          <a:xfrm rot="0">
            <a:off x="3048000" y="4419600"/>
            <a:ext cx="3886200" cy="0"/>
          </a:xfrm>
          <a:prstGeom prst="line"/>
          <a:noFill/>
          <a:ln w="19050" cap="flat" cmpd="sng">
            <a:solidFill>
              <a:schemeClr val="lt1">
                <a:alpha val="10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049114" name="Text Box 22"/>
          <p:cNvSpPr txBox="1"/>
          <p:nvPr/>
        </p:nvSpPr>
        <p:spPr>
          <a:xfrm rot="0">
            <a:off x="5257800" y="4648200"/>
            <a:ext cx="45720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eaLnBrk="1" hangingPunct="1" lvl="0">
              <a:spcBef>
                <a:spcPct val="50000"/>
              </a:spcBef>
            </a:pPr>
            <a:r>
              <a:rPr altLang="en-US" sz="1800" lang="en-US">
                <a:solidFill>
                  <a:schemeClr val="lt1"/>
                </a:solidFill>
              </a:rPr>
              <a:t>0</a:t>
            </a:r>
          </a:p>
        </p:txBody>
      </p:sp>
      <p:sp>
        <p:nvSpPr>
          <p:cNvPr id="1049115" name="Text Box 23"/>
          <p:cNvSpPr txBox="1"/>
          <p:nvPr/>
        </p:nvSpPr>
        <p:spPr>
          <a:xfrm rot="0">
            <a:off x="5257800" y="5013325"/>
            <a:ext cx="5334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eaLnBrk="1" hangingPunct="1" lvl="0">
              <a:spcBef>
                <a:spcPct val="50000"/>
              </a:spcBef>
            </a:pPr>
            <a:r>
              <a:rPr altLang="en-US" sz="2000" lang="el-GR">
                <a:solidFill>
                  <a:schemeClr val="lt1"/>
                </a:solidFill>
                <a:sym typeface="Symbol" pitchFamily="18" charset="2"/>
              </a:rPr>
              <a:t>μ</a:t>
            </a:r>
          </a:p>
        </p:txBody>
      </p:sp>
      <p:sp>
        <p:nvSpPr>
          <p:cNvPr id="1049116" name="Rectangle 24"/>
          <p:cNvSpPr/>
          <p:nvPr/>
        </p:nvSpPr>
        <p:spPr>
          <a:xfrm rot="0">
            <a:off x="4724400" y="1752600"/>
            <a:ext cx="1600200" cy="938212"/>
          </a:xfrm>
          <a:prstGeom prst="rect"/>
          <a:noFill/>
          <a:ln w="9525" cap="flat" cmpd="sng">
            <a:solidFill>
              <a:srgbClr val="008000">
                <a:alpha val="100000"/>
              </a:srgbClr>
            </a:solidFill>
            <a:prstDash val="solid"/>
            <a:round/>
          </a:ln>
        </p:spPr>
        <p:txBody>
          <a:bodyPr anchor="t" bIns="44450" lIns="90488" rIns="90488" tIns="4445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>
              <a:lnSpc>
                <a:spcPct val="110000"/>
              </a:lnSpc>
              <a:spcBef>
                <a:spcPct val="50000"/>
              </a:spcBef>
            </a:pPr>
            <a:r>
              <a:rPr altLang="en-US" b="1" lang="en-US">
                <a:solidFill>
                  <a:srgbClr val="008000"/>
                </a:solidFill>
              </a:rPr>
              <a:t>H</a:t>
            </a:r>
            <a:r>
              <a:rPr altLang="en-US" baseline="-25000" b="1" lang="en-US">
                <a:solidFill>
                  <a:srgbClr val="008000"/>
                </a:solidFill>
              </a:rPr>
              <a:t>0</a:t>
            </a:r>
            <a:r>
              <a:rPr altLang="en-US" b="1" lang="el-GR">
                <a:solidFill>
                  <a:srgbClr val="008000"/>
                </a:solidFill>
              </a:rPr>
              <a:t>: μ</a:t>
            </a:r>
            <a:r>
              <a:rPr altLang="en-US" b="1" lang="en-US">
                <a:solidFill>
                  <a:srgbClr val="008000"/>
                </a:solidFill>
              </a:rPr>
              <a:t> ≤ 3  </a:t>
            </a:r>
          </a:p>
          <a:p>
            <a:pPr lvl="0">
              <a:lnSpc>
                <a:spcPct val="70000"/>
              </a:lnSpc>
              <a:spcBef>
                <a:spcPct val="50000"/>
              </a:spcBef>
            </a:pPr>
            <a:r>
              <a:rPr altLang="en-US" b="1" lang="en-US">
                <a:solidFill>
                  <a:srgbClr val="008000"/>
                </a:solidFill>
              </a:rPr>
              <a:t>H</a:t>
            </a:r>
            <a:r>
              <a:rPr altLang="en-US" baseline="-25000" b="1" lang="en-US">
                <a:solidFill>
                  <a:srgbClr val="008000"/>
                </a:solidFill>
              </a:rPr>
              <a:t>1</a:t>
            </a:r>
            <a:r>
              <a:rPr altLang="en-US" b="1" lang="el-GR">
                <a:solidFill>
                  <a:srgbClr val="008000"/>
                </a:solidFill>
              </a:rPr>
              <a:t>: μ</a:t>
            </a:r>
            <a:r>
              <a:rPr altLang="en-US" b="1" lang="en-US">
                <a:solidFill>
                  <a:srgbClr val="008000"/>
                </a:solidFill>
              </a:rPr>
              <a:t> &gt; 3</a:t>
            </a:r>
          </a:p>
        </p:txBody>
      </p:sp>
      <p:sp>
        <p:nvSpPr>
          <p:cNvPr id="1049117" name="Rectangle 27"/>
          <p:cNvSpPr/>
          <p:nvPr/>
        </p:nvSpPr>
        <p:spPr>
          <a:xfrm rot="0">
            <a:off x="609600" y="1905000"/>
            <a:ext cx="3352800" cy="2209800"/>
          </a:xfrm>
          <a:prstGeom prst="rect"/>
          <a:noFill/>
          <a:ln>
            <a:noFill/>
          </a:ln>
        </p:spPr>
        <p:txBody>
          <a:bodyPr anchor="t" bIns="42672" lIns="85342" rIns="85342" tIns="42672" vert="horz"/>
          <a:lstStyle>
            <a:lvl1pPr algn="l" eaLnBrk="0" fontAlgn="base" hangingPunct="0" indent="-320675" latinLnBrk="0" marL="32067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A402"/>
              </a:buClr>
              <a:buSzPct val="60000"/>
              <a:buFont typeface="Wingdings" pitchFamily="2" charset="2"/>
              <a:buChar char="n"/>
              <a:defRPr baseline="0" b="0" sz="28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-268287" latinLnBrk="0" marL="6937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5000"/>
              <a:buFont typeface="Wingdings" pitchFamily="2" charset="2"/>
              <a:buChar char="n"/>
              <a:defRPr baseline="0" b="0" sz="24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-215900" latinLnBrk="0" marL="10683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-212725" latinLnBrk="0" marL="14938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-212725" latinLnBrk="0" marL="19192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indent="-320675" lvl="0" marL="320675">
              <a:lnSpc>
                <a:spcPct val="120000"/>
              </a:lnSpc>
              <a:spcBef>
                <a:spcPct val="30000"/>
              </a:spcBef>
              <a:buClr>
                <a:schemeClr val="folHlink"/>
              </a:buClr>
            </a:pPr>
            <a:r>
              <a:rPr altLang="en-US" sz="2400" lang="en-US">
                <a:solidFill>
                  <a:schemeClr val="lt1"/>
                </a:solidFill>
              </a:rPr>
              <a:t>There is only one critical value, since the rejection area is in only one tail</a:t>
            </a:r>
          </a:p>
        </p:txBody>
      </p:sp>
      <p:sp>
        <p:nvSpPr>
          <p:cNvPr id="1049118" name="Text Box 28"/>
          <p:cNvSpPr txBox="1"/>
          <p:nvPr/>
        </p:nvSpPr>
        <p:spPr>
          <a:xfrm rot="0">
            <a:off x="6096000" y="5638800"/>
            <a:ext cx="19812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lang="en-US">
                <a:solidFill>
                  <a:srgbClr val="C1BAF8"/>
                </a:solidFill>
              </a:rPr>
              <a:t>Critical value</a:t>
            </a:r>
          </a:p>
        </p:txBody>
      </p:sp>
      <p:sp>
        <p:nvSpPr>
          <p:cNvPr id="1049119" name="Line 29"/>
          <p:cNvSpPr/>
          <p:nvPr/>
        </p:nvSpPr>
        <p:spPr>
          <a:xfrm rot="0" flipV="1">
            <a:off x="6934200" y="5105400"/>
            <a:ext cx="0" cy="533400"/>
          </a:xfrm>
          <a:prstGeom prst="line"/>
          <a:noFill/>
          <a:ln w="28575" cap="flat" cmpd="sng">
            <a:solidFill>
              <a:srgbClr val="C1BAF8">
                <a:alpha val="100000"/>
              </a:srgbClr>
            </a:solidFill>
            <a:prstDash val="solid"/>
            <a:miter/>
            <a:tailEnd type="triangle" w="lg" len="med"/>
          </a:ln>
        </p:spPr>
      </p:sp>
      <p:sp>
        <p:nvSpPr>
          <p:cNvPr id="1049120" name="Text Box 30"/>
          <p:cNvSpPr txBox="1"/>
          <p:nvPr/>
        </p:nvSpPr>
        <p:spPr>
          <a:xfrm rot="0">
            <a:off x="2362200" y="4495800"/>
            <a:ext cx="11430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eaLnBrk="1" hangingPunct="1" lvl="0">
              <a:spcBef>
                <a:spcPct val="50000"/>
              </a:spcBef>
            </a:pPr>
            <a:r>
              <a:rPr altLang="en-US" b="1" sz="2000" lang="en-US">
                <a:solidFill>
                  <a:schemeClr val="lt1"/>
                </a:solidFill>
              </a:rPr>
              <a:t>Z or t</a:t>
            </a:r>
          </a:p>
        </p:txBody>
      </p:sp>
      <p:sp>
        <p:nvSpPr>
          <p:cNvPr id="1049121" name="Text Box 31"/>
          <p:cNvSpPr txBox="1"/>
          <p:nvPr/>
        </p:nvSpPr>
        <p:spPr>
          <a:xfrm rot="0">
            <a:off x="2590800" y="5089525"/>
            <a:ext cx="5334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eaLnBrk="1" hangingPunct="1" lvl="0">
              <a:spcBef>
                <a:spcPct val="50000"/>
              </a:spcBef>
            </a:pPr>
            <a:r>
              <a:rPr altLang="en-US" b="1" sz="2000" lang="en-US">
                <a:solidFill>
                  <a:schemeClr val="lt1"/>
                </a:solidFill>
              </a:rPr>
              <a:t>X</a:t>
            </a:r>
          </a:p>
        </p:txBody>
      </p:sp>
      <p:sp>
        <p:nvSpPr>
          <p:cNvPr id="1049122" name="Text Box 32"/>
          <p:cNvSpPr txBox="1"/>
          <p:nvPr/>
        </p:nvSpPr>
        <p:spPr>
          <a:xfrm rot="0">
            <a:off x="2590800" y="4800600"/>
            <a:ext cx="5334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eaLnBrk="1" hangingPunct="1" lvl="0">
              <a:spcBef>
                <a:spcPct val="50000"/>
              </a:spcBef>
            </a:pPr>
            <a:r>
              <a:rPr altLang="en-US" b="1" sz="2000" lang="en-US">
                <a:solidFill>
                  <a:schemeClr val="lt1"/>
                </a:solidFill>
              </a:rPr>
              <a:t>_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123" name="Rectangle 2"/>
          <p:cNvSpPr/>
          <p:nvPr/>
        </p:nvSpPr>
        <p:spPr>
          <a:xfrm rot="0">
            <a:off x="1143000" y="1371600"/>
            <a:ext cx="7086600" cy="2286000"/>
          </a:xfrm>
          <a:prstGeom prst="rect"/>
          <a:solidFill>
            <a:srgbClr val="FDE0BD"/>
          </a:solidFill>
          <a:ln w="1905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endParaRPr altLang="en-US" sz="2800" lang="en-US"/>
          </a:p>
        </p:txBody>
      </p:sp>
      <p:sp>
        <p:nvSpPr>
          <p:cNvPr id="1049124" name="Rectangle 3"/>
          <p:cNvSpPr/>
          <p:nvPr>
            <p:ph type="title" sz="full" idx="0"/>
          </p:nvPr>
        </p:nvSpPr>
        <p:spPr>
          <a:xfrm rot="0">
            <a:off x="609600" y="228600"/>
            <a:ext cx="7924800" cy="990600"/>
          </a:xfrm>
          <a:prstGeom prst="rect"/>
          <a:noFill/>
          <a:ln>
            <a:noFill/>
          </a:ln>
        </p:spPr>
        <p:txBody>
          <a:bodyPr anchor="b" bIns="42672" lIns="85342" rIns="85342" tIns="42672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600" i="0" u="none">
                <a:solidFill>
                  <a:srgbClr val="FEA402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pPr eaLnBrk="1" hangingPunct="1" lvl="0">
              <a:lnSpc>
                <a:spcPct val="80000"/>
              </a:lnSpc>
            </a:pPr>
            <a:r>
              <a:rPr altLang="en-US" lang="en-US"/>
              <a:t>Example: Upper-Tail t Test </a:t>
            </a:r>
            <a:br>
              <a:rPr altLang="en-US" lang="en-US"/>
            </a:br>
            <a:r>
              <a:rPr altLang="en-US" lang="en-US"/>
              <a:t>for Mean  (</a:t>
            </a:r>
            <a:r>
              <a:rPr altLang="en-US" lang="en-US">
                <a:sym typeface="Symbol" pitchFamily="18" charset="2"/>
              </a:rPr>
              <a:t></a:t>
            </a:r>
            <a:r>
              <a:rPr altLang="en-US" lang="en-US"/>
              <a:t> unknown)</a:t>
            </a:r>
          </a:p>
        </p:txBody>
      </p:sp>
      <p:sp>
        <p:nvSpPr>
          <p:cNvPr id="1049125" name="Rectangle 4"/>
          <p:cNvSpPr/>
          <p:nvPr>
            <p:ph sz="full" idx="1"/>
          </p:nvPr>
        </p:nvSpPr>
        <p:spPr>
          <a:xfrm rot="0">
            <a:off x="1033462" y="1419225"/>
            <a:ext cx="7146925" cy="2238375"/>
          </a:xfrm>
          <a:prstGeom prst="rect"/>
          <a:noFill/>
          <a:ln>
            <a:noFill/>
          </a:ln>
        </p:spPr>
        <p:txBody>
          <a:bodyPr anchor="t" bIns="42672" lIns="85342" rIns="85342" tIns="42672" vert="horz"/>
          <a:lstStyle>
            <a:lvl1pPr algn="l" eaLnBrk="0" fontAlgn="base" hangingPunct="0" indent="-320675" latinLnBrk="0" marL="32067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A402"/>
              </a:buClr>
              <a:buSzPct val="60000"/>
              <a:buFont typeface="Wingdings" pitchFamily="2" charset="2"/>
              <a:buChar char="n"/>
              <a:defRPr baseline="0" b="0" sz="28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-268287" latinLnBrk="0" marL="6937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5000"/>
              <a:buFont typeface="Wingdings" pitchFamily="2" charset="2"/>
              <a:buChar char="n"/>
              <a:defRPr baseline="0" b="0" sz="24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-215900" latinLnBrk="0" marL="10683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-212725" latinLnBrk="0" marL="14938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-212725" latinLnBrk="0" marL="19192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>
              <a:buNone/>
            </a:pPr>
            <a:r>
              <a:rPr altLang="en-US" lang="en-US">
                <a:solidFill>
                  <a:schemeClr val="dk1"/>
                </a:solidFill>
              </a:rPr>
              <a:t>   A phone industry manager thinks that customer monthly cell phone bills have increased, and now average over $52 per month.  The company wishes to test this claim.  (Assume </a:t>
            </a:r>
            <a:r>
              <a:rPr altLang="en-US" lang="en-US">
                <a:solidFill>
                  <a:schemeClr val="dk1"/>
                </a:solidFill>
                <a:sym typeface="Symbol" pitchFamily="18" charset="2"/>
              </a:rPr>
              <a:t>a normal population)</a:t>
            </a:r>
          </a:p>
        </p:txBody>
      </p:sp>
      <p:sp>
        <p:nvSpPr>
          <p:cNvPr id="1049126" name="Text Box 5"/>
          <p:cNvSpPr txBox="1"/>
          <p:nvPr/>
        </p:nvSpPr>
        <p:spPr>
          <a:xfrm rot="0">
            <a:off x="914400" y="4252912"/>
            <a:ext cx="7772400" cy="1565275"/>
          </a:xfrm>
          <a:prstGeom prst="rect"/>
          <a:solidFill>
            <a:srgbClr val="C7DAF7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lang="en-US"/>
              <a:t>H</a:t>
            </a:r>
            <a:r>
              <a:rPr altLang="en-US" baseline="-25000" lang="en-US"/>
              <a:t>0</a:t>
            </a:r>
            <a:r>
              <a:rPr altLang="en-US" lang="en-US"/>
              <a:t>: </a:t>
            </a:r>
            <a:r>
              <a:rPr altLang="en-US" lang="el-GR">
                <a:sym typeface="Symbol" pitchFamily="18" charset="2"/>
              </a:rPr>
              <a:t>μ</a:t>
            </a:r>
            <a:r>
              <a:rPr altLang="en-US" lang="en-US">
                <a:sym typeface="Symbol" pitchFamily="18" charset="2"/>
              </a:rPr>
              <a:t> ≤ 52     the mean is not over $52 per month</a:t>
            </a:r>
          </a:p>
          <a:p>
            <a:pPr eaLnBrk="1" hangingPunct="1" lvl="0">
              <a:lnSpc>
                <a:spcPct val="90000"/>
              </a:lnSpc>
              <a:spcBef>
                <a:spcPct val="50000"/>
              </a:spcBef>
            </a:pPr>
            <a:r>
              <a:rPr altLang="en-US" lang="en-US"/>
              <a:t>H</a:t>
            </a:r>
            <a:r>
              <a:rPr altLang="en-US" baseline="-25000" lang="en-US"/>
              <a:t>1</a:t>
            </a:r>
            <a:r>
              <a:rPr altLang="en-US" lang="en-US"/>
              <a:t>: </a:t>
            </a:r>
            <a:r>
              <a:rPr altLang="en-US" lang="el-GR">
                <a:sym typeface="Symbol" pitchFamily="18" charset="2"/>
              </a:rPr>
              <a:t>μ</a:t>
            </a:r>
            <a:r>
              <a:rPr altLang="en-US" lang="en-US">
                <a:sym typeface="Symbol" pitchFamily="18" charset="2"/>
              </a:rPr>
              <a:t> &gt; 52     the mean </a:t>
            </a:r>
            <a:r>
              <a:rPr altLang="en-US" b="1" lang="en-US">
                <a:solidFill>
                  <a:schemeClr val="folHlink"/>
                </a:solidFill>
                <a:sym typeface="Symbol" pitchFamily="18" charset="2"/>
              </a:rPr>
              <a:t>is</a:t>
            </a:r>
            <a:r>
              <a:rPr altLang="en-US" lang="en-US">
                <a:sym typeface="Symbol" pitchFamily="18" charset="2"/>
              </a:rPr>
              <a:t> greater than $52 per month</a:t>
            </a:r>
          </a:p>
          <a:p>
            <a:pPr eaLnBrk="1" hangingPunct="1" lvl="0">
              <a:lnSpc>
                <a:spcPct val="20000"/>
              </a:lnSpc>
              <a:spcBef>
                <a:spcPct val="50000"/>
              </a:spcBef>
            </a:pPr>
            <a:r>
              <a:rPr altLang="en-US" lang="en-US">
                <a:sym typeface="Symbol" pitchFamily="18" charset="2"/>
              </a:rPr>
              <a:t>		</a:t>
            </a:r>
            <a:r>
              <a:rPr altLang="en-US" sz="2000" lang="en-US">
                <a:sym typeface="Symbol" pitchFamily="18" charset="2"/>
              </a:rPr>
              <a:t>(i.e., sufficient evidence exists to support the </a:t>
            </a:r>
          </a:p>
          <a:p>
            <a:pPr eaLnBrk="1" hangingPunct="1" lvl="0">
              <a:lnSpc>
                <a:spcPct val="50000"/>
              </a:lnSpc>
              <a:spcBef>
                <a:spcPct val="50000"/>
              </a:spcBef>
            </a:pPr>
            <a:r>
              <a:rPr altLang="en-US" sz="2000" lang="en-US">
                <a:sym typeface="Symbol" pitchFamily="18" charset="2"/>
              </a:rPr>
              <a:t>		manager’s claim)</a:t>
            </a:r>
          </a:p>
        </p:txBody>
      </p:sp>
      <p:sp>
        <p:nvSpPr>
          <p:cNvPr id="1049127" name="Rectangle 6"/>
          <p:cNvSpPr/>
          <p:nvPr/>
        </p:nvSpPr>
        <p:spPr>
          <a:xfrm rot="0">
            <a:off x="762000" y="3795712"/>
            <a:ext cx="3097212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eaLnBrk="1" hangingPunct="1" lvl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altLang="en-US" lang="en-US">
                <a:solidFill>
                  <a:srgbClr val="C1BAF8"/>
                </a:solidFill>
              </a:rPr>
              <a:t>Form hypothesis test:</a:t>
            </a:r>
          </a:p>
        </p:txBody>
      </p:sp>
      <p:pic>
        <p:nvPicPr>
          <p:cNvPr id="2097180" name="Picture 7" descr="j0174123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8180387" y="5562600"/>
            <a:ext cx="963612" cy="957262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128" name="Rectangle 26"/>
          <p:cNvSpPr/>
          <p:nvPr/>
        </p:nvSpPr>
        <p:spPr>
          <a:xfrm rot="0">
            <a:off x="609600" y="2514600"/>
            <a:ext cx="3886200" cy="457200"/>
          </a:xfrm>
          <a:prstGeom prst="rect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endParaRPr altLang="en-US" sz="2800" lang="en-US"/>
          </a:p>
        </p:txBody>
      </p:sp>
      <p:sp>
        <p:nvSpPr>
          <p:cNvPr id="1049129" name="Text Box 2"/>
          <p:cNvSpPr txBox="1"/>
          <p:nvPr/>
        </p:nvSpPr>
        <p:spPr>
          <a:xfrm rot="0">
            <a:off x="6400800" y="4648200"/>
            <a:ext cx="990600" cy="304800"/>
          </a:xfrm>
          <a:prstGeom prst="rect"/>
          <a:solidFill>
            <a:srgbClr val="FFFFA7"/>
          </a:solidFill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eaLnBrk="1" hangingPunct="1" lvl="0">
              <a:spcBef>
                <a:spcPct val="50000"/>
              </a:spcBef>
            </a:pPr>
            <a:r>
              <a:rPr altLang="en-US" sz="1400" lang="en-US"/>
              <a:t>Reject H</a:t>
            </a:r>
            <a:r>
              <a:rPr altLang="en-US" baseline="-25000" sz="1400" lang="en-US"/>
              <a:t>0</a:t>
            </a:r>
          </a:p>
        </p:txBody>
      </p:sp>
      <p:sp>
        <p:nvSpPr>
          <p:cNvPr id="1049130" name="Text Box 3"/>
          <p:cNvSpPr txBox="1"/>
          <p:nvPr/>
        </p:nvSpPr>
        <p:spPr>
          <a:xfrm rot="0">
            <a:off x="4038600" y="4648200"/>
            <a:ext cx="1524000" cy="304800"/>
          </a:xfrm>
          <a:prstGeom prst="rect"/>
          <a:solidFill>
            <a:srgbClr val="FFFFA7"/>
          </a:solidFill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eaLnBrk="1" hangingPunct="1" lvl="0">
              <a:spcBef>
                <a:spcPct val="50000"/>
              </a:spcBef>
            </a:pPr>
            <a:r>
              <a:rPr altLang="en-US" sz="1400" lang="en-US"/>
              <a:t>Do not reject H</a:t>
            </a:r>
            <a:r>
              <a:rPr altLang="en-US" baseline="-25000" sz="1400" lang="en-US"/>
              <a:t>0</a:t>
            </a:r>
          </a:p>
        </p:txBody>
      </p:sp>
      <p:sp>
        <p:nvSpPr>
          <p:cNvPr id="1049131" name="Title 1"/>
          <p:cNvSpPr/>
          <p:nvPr>
            <p:ph type="title" sz="full" idx="0"/>
          </p:nvPr>
        </p:nvSpPr>
        <p:spPr>
          <a:xfrm rot="0">
            <a:off x="609600" y="228600"/>
            <a:ext cx="7924800" cy="571500"/>
          </a:xfrm>
          <a:prstGeom prst="rect"/>
          <a:noFill/>
          <a:ln>
            <a:noFill/>
          </a:ln>
        </p:spPr>
        <p:txBody>
          <a:bodyPr anchor="b" bIns="42672" lIns="85342" rIns="85342" tIns="42672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600" i="0" u="none">
                <a:solidFill>
                  <a:srgbClr val="FEA402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r>
              <a:rPr altLang="en-US" lang="en-IN"/>
              <a:t>Example: Find Rejection Region</a:t>
            </a:r>
          </a:p>
        </p:txBody>
      </p:sp>
      <p:sp>
        <p:nvSpPr>
          <p:cNvPr id="1049132" name="Rectangle 5"/>
          <p:cNvSpPr/>
          <p:nvPr>
            <p:ph sz="full" idx="1"/>
          </p:nvPr>
        </p:nvSpPr>
        <p:spPr>
          <a:xfrm rot="0">
            <a:off x="609600" y="1570037"/>
            <a:ext cx="8077200" cy="4532312"/>
          </a:xfrm>
          <a:prstGeom prst="rect"/>
          <a:noFill/>
          <a:ln>
            <a:noFill/>
          </a:ln>
        </p:spPr>
        <p:txBody>
          <a:bodyPr anchor="t" bIns="42672" lIns="85342" rIns="85342" tIns="42672" vert="horz"/>
          <a:lstStyle>
            <a:lvl1pPr algn="l" eaLnBrk="0" fontAlgn="base" hangingPunct="0" indent="-320675" latinLnBrk="0" marL="32067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A402"/>
              </a:buClr>
              <a:buSzPct val="60000"/>
              <a:buFont typeface="Wingdings" pitchFamily="2" charset="2"/>
              <a:buChar char="n"/>
              <a:defRPr baseline="0" b="0" sz="28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-268287" latinLnBrk="0" marL="6937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5000"/>
              <a:buFont typeface="Wingdings" pitchFamily="2" charset="2"/>
              <a:buChar char="n"/>
              <a:defRPr baseline="0" b="0" sz="24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-215900" latinLnBrk="0" marL="10683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-212725" latinLnBrk="0" marL="14938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-212725" latinLnBrk="0" marL="19192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r>
              <a:rPr altLang="en-US" sz="2700" lang="en-US"/>
              <a:t>Suppose that </a:t>
            </a:r>
            <a:r>
              <a:rPr altLang="en-US" sz="2700" lang="en-US">
                <a:sym typeface="Symbol" pitchFamily="18" charset="2"/>
              </a:rPr>
              <a:t> = 0.10 is chosen for this test and n = 25.</a:t>
            </a:r>
          </a:p>
          <a:p>
            <a:pPr eaLnBrk="1" hangingPunct="1" lvl="0">
              <a:buNone/>
            </a:pPr>
            <a:r>
              <a:rPr altLang="en-US" sz="2700" lang="en-US">
                <a:solidFill>
                  <a:schemeClr val="dk1"/>
                </a:solidFill>
                <a:sym typeface="Symbol" pitchFamily="18" charset="2"/>
              </a:rPr>
              <a:t>Find the rejection region:</a:t>
            </a:r>
          </a:p>
        </p:txBody>
      </p:sp>
      <p:sp>
        <p:nvSpPr>
          <p:cNvPr id="1049133" name="Freeform 6"/>
          <p:cNvSpPr/>
          <p:nvPr/>
        </p:nvSpPr>
        <p:spPr bwMode="auto">
          <a:xfrm rot="0">
            <a:off x="5942012" y="4003675"/>
            <a:ext cx="1150937" cy="414337"/>
          </a:xfrm>
          <a:custGeom>
            <a:avLst/>
            <a:gdLst>
              <a:gd name="l" fmla="*/ 0 w 725"/>
              <a:gd name="t" fmla="*/ 0 h 261"/>
              <a:gd name="r" fmla="*/ 725 w 725"/>
              <a:gd name="b" fmla="*/ 261 h 261"/>
            </a:gdLst>
            <a:ahLst/>
            <a:rect l="l" t="t" r="r" b="b"/>
            <a:pathLst>
              <a:path w="725" h="261">
                <a:moveTo>
                  <a:pt x="717" y="257"/>
                </a:moveTo>
                <a:lnTo>
                  <a:pt x="725" y="222"/>
                </a:lnTo>
                <a:lnTo>
                  <a:pt x="490" y="208"/>
                </a:lnTo>
                <a:lnTo>
                  <a:pt x="339" y="170"/>
                </a:lnTo>
                <a:lnTo>
                  <a:pt x="192" y="120"/>
                </a:lnTo>
                <a:lnTo>
                  <a:pt x="0" y="0"/>
                </a:lnTo>
                <a:lnTo>
                  <a:pt x="0" y="261"/>
                </a:lnTo>
                <a:lnTo>
                  <a:pt x="717" y="261"/>
                </a:lnTo>
                <a:lnTo>
                  <a:pt x="717" y="257"/>
                </a:lnTo>
              </a:path>
            </a:pathLst>
          </a:custGeom>
          <a:solidFill>
            <a:srgbClr val="C3DBFF">
              <a:alpha val="100000"/>
            </a:srgbClr>
          </a:solidFill>
          <a:ln>
            <a:noFill/>
          </a:ln>
        </p:spPr>
      </p:sp>
      <p:sp>
        <p:nvSpPr>
          <p:cNvPr id="1049134" name="Freeform 7"/>
          <p:cNvSpPr/>
          <p:nvPr/>
        </p:nvSpPr>
        <p:spPr bwMode="auto">
          <a:xfrm rot="0">
            <a:off x="2438400" y="3048000"/>
            <a:ext cx="2362200" cy="1295400"/>
          </a:xfrm>
          <a:custGeom>
            <a:avLst/>
            <a:gdLst>
              <a:gd name="l" fmla="*/ 0 w 600"/>
              <a:gd name="t" fmla="*/ 0 h 576"/>
              <a:gd name="r" fmla="*/ 600 w 600"/>
              <a:gd name="b" fmla="*/ 576 h 576"/>
            </a:gdLst>
            <a:ahLst/>
            <a:rect l="l" t="t" r="r" b="b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 cmpd="sng">
            <a:solidFill>
              <a:srgbClr val="FF0000">
                <a:alpha val="100000"/>
              </a:srgbClr>
            </a:solidFill>
            <a:prstDash val="solid"/>
            <a:round/>
          </a:ln>
        </p:spPr>
      </p:sp>
      <p:sp>
        <p:nvSpPr>
          <p:cNvPr id="1049135" name="Freeform 8"/>
          <p:cNvSpPr/>
          <p:nvPr/>
        </p:nvSpPr>
        <p:spPr bwMode="auto">
          <a:xfrm rot="0">
            <a:off x="4800600" y="3048000"/>
            <a:ext cx="2209800" cy="1295400"/>
          </a:xfrm>
          <a:custGeom>
            <a:avLst/>
            <a:gdLst>
              <a:gd name="l" fmla="*/ 0 w 576"/>
              <a:gd name="t" fmla="*/ 0 h 576"/>
              <a:gd name="r" fmla="*/ 576 w 576"/>
              <a:gd name="b" fmla="*/ 576 h 576"/>
            </a:gdLst>
            <a:ahLst/>
            <a:rect l="l" t="t" r="r" b="b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FF0000">
                <a:alpha val="100000"/>
              </a:srgbClr>
            </a:solidFill>
            <a:prstDash val="solid"/>
            <a:round/>
          </a:ln>
        </p:spPr>
      </p:sp>
      <p:sp>
        <p:nvSpPr>
          <p:cNvPr id="1049136" name="Line 9"/>
          <p:cNvSpPr/>
          <p:nvPr/>
        </p:nvSpPr>
        <p:spPr>
          <a:xfrm rot="0">
            <a:off x="2209800" y="4419600"/>
            <a:ext cx="5105400" cy="0"/>
          </a:xfrm>
          <a:prstGeom prst="line"/>
          <a:noFill/>
          <a:ln w="25400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</p:sp>
      <p:sp>
        <p:nvSpPr>
          <p:cNvPr id="1049137" name="Line 10"/>
          <p:cNvSpPr/>
          <p:nvPr/>
        </p:nvSpPr>
        <p:spPr>
          <a:xfrm rot="0" flipH="1">
            <a:off x="6400800" y="3810000"/>
            <a:ext cx="457200" cy="533400"/>
          </a:xfrm>
          <a:prstGeom prst="line"/>
          <a:noFill/>
          <a:ln w="12700" cap="flat" cmpd="sng">
            <a:solidFill>
              <a:schemeClr val="lt1">
                <a:alpha val="100000"/>
              </a:schemeClr>
            </a:solidFill>
            <a:prstDash val="solid"/>
            <a:round/>
            <a:tailEnd type="stealth" w="med" len="med"/>
          </a:ln>
        </p:spPr>
      </p:sp>
      <p:sp>
        <p:nvSpPr>
          <p:cNvPr id="1049138" name="Rectangle 11"/>
          <p:cNvSpPr/>
          <p:nvPr/>
        </p:nvSpPr>
        <p:spPr>
          <a:xfrm rot="0" flipH="1">
            <a:off x="6781800" y="3429000"/>
            <a:ext cx="1371600" cy="458787"/>
          </a:xfrm>
          <a:prstGeom prst="rect"/>
          <a:noFill/>
          <a:ln>
            <a:noFill/>
          </a:ln>
        </p:spPr>
        <p:txBody>
          <a:bodyPr anchor="t" bIns="44450" lIns="90488" rIns="90488" tIns="4445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altLang="en-US" b="1" i="1" lang="en-US">
                <a:solidFill>
                  <a:schemeClr val="lt1"/>
                </a:solidFill>
                <a:latin typeface="Symbol" pitchFamily="18" charset="2"/>
                <a:sym typeface="Symbol" pitchFamily="18" charset="2"/>
              </a:rPr>
              <a:t> </a:t>
            </a:r>
            <a:r>
              <a:rPr altLang="en-US" b="1" lang="en-US">
                <a:solidFill>
                  <a:schemeClr val="lt1"/>
                </a:solidFill>
              </a:rPr>
              <a:t>= 0.10</a:t>
            </a:r>
          </a:p>
        </p:txBody>
      </p:sp>
      <p:sp>
        <p:nvSpPr>
          <p:cNvPr id="1049139" name="Line 12"/>
          <p:cNvSpPr/>
          <p:nvPr/>
        </p:nvSpPr>
        <p:spPr>
          <a:xfrm rot="0">
            <a:off x="4800600" y="3048000"/>
            <a:ext cx="0" cy="1371600"/>
          </a:xfrm>
          <a:prstGeom prst="line"/>
          <a:noFill/>
          <a:ln w="9525" cap="rnd" cmpd="sng">
            <a:solidFill>
              <a:schemeClr val="lt1">
                <a:alpha val="100000"/>
              </a:schemeClr>
            </a:solidFill>
            <a:prstDash val="sysDot"/>
            <a:miter/>
          </a:ln>
        </p:spPr>
      </p:sp>
      <p:sp>
        <p:nvSpPr>
          <p:cNvPr id="1049140" name="Line 13"/>
          <p:cNvSpPr/>
          <p:nvPr/>
        </p:nvSpPr>
        <p:spPr>
          <a:xfrm rot="0">
            <a:off x="5943600" y="4495800"/>
            <a:ext cx="0" cy="304800"/>
          </a:xfrm>
          <a:prstGeom prst="line"/>
          <a:noFill/>
          <a:ln w="19050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</p:sp>
      <p:sp>
        <p:nvSpPr>
          <p:cNvPr id="1049141" name="Line 14"/>
          <p:cNvSpPr/>
          <p:nvPr/>
        </p:nvSpPr>
        <p:spPr>
          <a:xfrm rot="0">
            <a:off x="5943600" y="4648200"/>
            <a:ext cx="1600200" cy="0"/>
          </a:xfrm>
          <a:prstGeom prst="line"/>
          <a:noFill/>
          <a:ln w="19050" cap="flat" cmpd="sng">
            <a:solidFill>
              <a:schemeClr val="lt1">
                <a:alpha val="10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049142" name="Text Box 15"/>
          <p:cNvSpPr txBox="1"/>
          <p:nvPr/>
        </p:nvSpPr>
        <p:spPr>
          <a:xfrm rot="0">
            <a:off x="5410200" y="4800600"/>
            <a:ext cx="11430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eaLnBrk="1" hangingPunct="1" lvl="0">
              <a:spcBef>
                <a:spcPct val="50000"/>
              </a:spcBef>
            </a:pPr>
            <a:r>
              <a:rPr altLang="en-US" b="1" sz="2000" lang="en-US">
                <a:solidFill>
                  <a:srgbClr val="C1BAF8"/>
                </a:solidFill>
              </a:rPr>
              <a:t>1.318</a:t>
            </a:r>
          </a:p>
        </p:txBody>
      </p:sp>
      <p:sp>
        <p:nvSpPr>
          <p:cNvPr id="1049143" name="Line 16"/>
          <p:cNvSpPr/>
          <p:nvPr/>
        </p:nvSpPr>
        <p:spPr>
          <a:xfrm rot="0">
            <a:off x="2057400" y="4648200"/>
            <a:ext cx="3886200" cy="0"/>
          </a:xfrm>
          <a:prstGeom prst="line"/>
          <a:noFill/>
          <a:ln w="19050" cap="flat" cmpd="sng">
            <a:solidFill>
              <a:schemeClr val="lt1">
                <a:alpha val="10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049144" name="Text Box 17"/>
          <p:cNvSpPr txBox="1"/>
          <p:nvPr/>
        </p:nvSpPr>
        <p:spPr>
          <a:xfrm rot="0">
            <a:off x="4572000" y="4876800"/>
            <a:ext cx="45720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eaLnBrk="1" hangingPunct="1" lvl="0">
              <a:spcBef>
                <a:spcPct val="50000"/>
              </a:spcBef>
            </a:pPr>
            <a:r>
              <a:rPr altLang="en-US" sz="1800" lang="en-US">
                <a:solidFill>
                  <a:schemeClr val="lt1"/>
                </a:solidFill>
              </a:rPr>
              <a:t>0</a:t>
            </a:r>
          </a:p>
        </p:txBody>
      </p:sp>
      <p:sp>
        <p:nvSpPr>
          <p:cNvPr id="1049145" name="Line 18"/>
          <p:cNvSpPr/>
          <p:nvPr/>
        </p:nvSpPr>
        <p:spPr>
          <a:xfrm rot="0" flipV="1">
            <a:off x="5943600" y="2743200"/>
            <a:ext cx="0" cy="1676400"/>
          </a:xfrm>
          <a:prstGeom prst="line"/>
          <a:noFill/>
          <a:ln w="19050" cap="flat" cmpd="sng">
            <a:solidFill>
              <a:schemeClr val="lt1">
                <a:alpha val="100000"/>
              </a:schemeClr>
            </a:solidFill>
            <a:prstDash val="sysDot"/>
            <a:round/>
          </a:ln>
        </p:spPr>
      </p:sp>
      <p:sp>
        <p:nvSpPr>
          <p:cNvPr id="1049146" name="Line 19"/>
          <p:cNvSpPr/>
          <p:nvPr/>
        </p:nvSpPr>
        <p:spPr>
          <a:xfrm rot="0">
            <a:off x="5943600" y="2895600"/>
            <a:ext cx="1676400" cy="0"/>
          </a:xfrm>
          <a:prstGeom prst="line"/>
          <a:noFill/>
          <a:ln w="28575" cap="flat" cmpd="sng">
            <a:solidFill>
              <a:schemeClr val="folHlink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9147" name="Text Box 20"/>
          <p:cNvSpPr txBox="1"/>
          <p:nvPr/>
        </p:nvSpPr>
        <p:spPr>
          <a:xfrm rot="0">
            <a:off x="6019800" y="2514600"/>
            <a:ext cx="15240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eaLnBrk="1" hangingPunct="1" lvl="0">
              <a:spcBef>
                <a:spcPct val="50000"/>
              </a:spcBef>
            </a:pPr>
            <a:r>
              <a:rPr altLang="en-US" b="1" sz="2000" lang="en-US">
                <a:solidFill>
                  <a:srgbClr val="C1BAF8"/>
                </a:solidFill>
              </a:rPr>
              <a:t>Reject H</a:t>
            </a:r>
            <a:r>
              <a:rPr altLang="en-US" baseline="-25000" b="1" sz="2000" lang="en-US">
                <a:solidFill>
                  <a:srgbClr val="C1BAF8"/>
                </a:solidFill>
              </a:rPr>
              <a:t>0</a:t>
            </a:r>
          </a:p>
        </p:txBody>
      </p:sp>
      <p:sp>
        <p:nvSpPr>
          <p:cNvPr id="1049148" name="Text Box 21"/>
          <p:cNvSpPr txBox="1"/>
          <p:nvPr/>
        </p:nvSpPr>
        <p:spPr>
          <a:xfrm rot="0">
            <a:off x="4114800" y="5715000"/>
            <a:ext cx="3657600" cy="466725"/>
          </a:xfrm>
          <a:prstGeom prst="rect"/>
          <a:solidFill>
            <a:srgbClr val="FDE0BD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lang="en-US"/>
              <a:t>Reject H</a:t>
            </a:r>
            <a:r>
              <a:rPr altLang="en-US" baseline="-25000" lang="en-US"/>
              <a:t>0</a:t>
            </a:r>
            <a:r>
              <a:rPr altLang="en-US" lang="en-US"/>
              <a:t> if t</a:t>
            </a:r>
            <a:r>
              <a:rPr altLang="en-US" baseline="-20000" lang="en-US"/>
              <a:t>STAT</a:t>
            </a:r>
            <a:r>
              <a:rPr altLang="en-US" lang="en-US"/>
              <a:t> &gt; 1.318</a:t>
            </a:r>
          </a:p>
        </p:txBody>
      </p:sp>
      <p:sp>
        <p:nvSpPr>
          <p:cNvPr id="1049149" name="Line 23"/>
          <p:cNvSpPr/>
          <p:nvPr/>
        </p:nvSpPr>
        <p:spPr>
          <a:xfrm rot="0" flipV="1">
            <a:off x="5943600" y="5257800"/>
            <a:ext cx="0" cy="457200"/>
          </a:xfrm>
          <a:prstGeom prst="line"/>
          <a:noFill/>
          <a:ln w="19050" cap="flat" cmpd="sng">
            <a:solidFill>
              <a:schemeClr val="l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pic>
        <p:nvPicPr>
          <p:cNvPr id="2097181" name="Picture 25" descr="j0174123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52400" y="5029200"/>
            <a:ext cx="1193800" cy="1185862"/>
          </a:xfrm>
          <a:prstGeom prst="rect"/>
          <a:noFill/>
          <a:ln>
            <a:noFill/>
          </a:ln>
        </p:spPr>
      </p:pic>
      <p:sp>
        <p:nvSpPr>
          <p:cNvPr id="1049150" name="Text Box 5"/>
          <p:cNvSpPr txBox="1"/>
          <p:nvPr/>
        </p:nvSpPr>
        <p:spPr>
          <a:xfrm rot="0">
            <a:off x="7497762" y="800100"/>
            <a:ext cx="1581150" cy="40163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r>
              <a:rPr altLang="en-US" b="1" sz="2000" i="1" lang="en-US">
                <a:solidFill>
                  <a:srgbClr val="FEA402"/>
                </a:solidFill>
              </a:rPr>
              <a:t>(continued)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151" name="Rectangle 3"/>
          <p:cNvSpPr/>
          <p:nvPr/>
        </p:nvSpPr>
        <p:spPr>
          <a:xfrm rot="0">
            <a:off x="685800" y="2667000"/>
            <a:ext cx="7924800" cy="990600"/>
          </a:xfrm>
          <a:prstGeom prst="rect"/>
          <a:solidFill>
            <a:srgbClr val="FDE0BD"/>
          </a:solidFill>
          <a:ln w="1905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endParaRPr altLang="en-US" sz="2800" lang="en-US"/>
          </a:p>
        </p:txBody>
      </p:sp>
      <p:sp>
        <p:nvSpPr>
          <p:cNvPr id="1049152" name="Rectangle 7"/>
          <p:cNvSpPr/>
          <p:nvPr>
            <p:ph type="title" sz="full" idx="0"/>
          </p:nvPr>
        </p:nvSpPr>
        <p:spPr>
          <a:xfrm rot="0">
            <a:off x="609600" y="228600"/>
            <a:ext cx="7924800" cy="990600"/>
          </a:xfrm>
          <a:prstGeom prst="rect"/>
          <a:noFill/>
          <a:ln>
            <a:noFill/>
          </a:ln>
        </p:spPr>
        <p:txBody>
          <a:bodyPr anchor="b" bIns="42672" lIns="85342" rIns="85342" tIns="42672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600" i="0" u="none">
                <a:solidFill>
                  <a:srgbClr val="FEA402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pPr eaLnBrk="1" hangingPunct="1" lvl="0"/>
            <a:r>
              <a:rPr altLang="en-US" lang="en-US"/>
              <a:t>Example: Test Statistic</a:t>
            </a:r>
          </a:p>
        </p:txBody>
      </p:sp>
      <p:sp>
        <p:nvSpPr>
          <p:cNvPr id="1049153" name="Rectangle 4"/>
          <p:cNvSpPr/>
          <p:nvPr>
            <p:ph sz="full" idx="1"/>
          </p:nvPr>
        </p:nvSpPr>
        <p:spPr>
          <a:xfrm rot="0">
            <a:off x="704850" y="1677987"/>
            <a:ext cx="8077200" cy="2647950"/>
          </a:xfrm>
          <a:prstGeom prst="rect"/>
          <a:noFill/>
          <a:ln>
            <a:noFill/>
          </a:ln>
        </p:spPr>
        <p:txBody>
          <a:bodyPr anchor="t" bIns="42672" lIns="85342" rIns="85342" tIns="42672" vert="horz">
            <a:spAutoFit/>
          </a:bodyPr>
          <a:lstStyle>
            <a:lvl1pPr algn="l" eaLnBrk="0" fontAlgn="base" hangingPunct="0" indent="-320675" latinLnBrk="0" marL="32067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A402"/>
              </a:buClr>
              <a:buSzPct val="60000"/>
              <a:buFont typeface="Wingdings" pitchFamily="2" charset="2"/>
              <a:buChar char="n"/>
              <a:defRPr baseline="0" b="0" sz="28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-268287" latinLnBrk="0" marL="6937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5000"/>
              <a:buFont typeface="Wingdings" pitchFamily="2" charset="2"/>
              <a:buChar char="n"/>
              <a:defRPr baseline="0" b="0" sz="24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-215900" latinLnBrk="0" marL="10683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-212725" latinLnBrk="0" marL="14938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-212725" latinLnBrk="0" marL="19192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>
              <a:spcBef>
                <a:spcPct val="40000"/>
              </a:spcBef>
              <a:buNone/>
            </a:pPr>
            <a:r>
              <a:rPr altLang="en-US" lang="en-US">
                <a:solidFill>
                  <a:srgbClr val="C1BAF8"/>
                </a:solidFill>
              </a:rPr>
              <a:t>Obtain sample and compute the test statistic</a:t>
            </a:r>
          </a:p>
          <a:p>
            <a:pPr eaLnBrk="1" hangingPunct="1" lvl="0">
              <a:spcBef>
                <a:spcPct val="40000"/>
              </a:spcBef>
              <a:buNone/>
            </a:pPr>
            <a:endParaRPr altLang="en-US" sz="1600" lang="en-US">
              <a:solidFill>
                <a:schemeClr val="folHlink"/>
              </a:solidFill>
            </a:endParaRPr>
          </a:p>
          <a:p>
            <a:pPr eaLnBrk="1" hangingPunct="1" lvl="0">
              <a:spcBef>
                <a:spcPct val="40000"/>
              </a:spcBef>
              <a:buNone/>
            </a:pPr>
            <a:r>
              <a:rPr altLang="en-US" lang="en-US">
                <a:solidFill>
                  <a:schemeClr val="dk1"/>
                </a:solidFill>
              </a:rPr>
              <a:t>Suppose a sample is taken with the following results:   </a:t>
            </a:r>
            <a:r>
              <a:rPr altLang="en-US" lang="en-US">
                <a:solidFill>
                  <a:schemeClr val="folHlink"/>
                </a:solidFill>
              </a:rPr>
              <a:t>n = 25,  X = 53.1, and S = 10</a:t>
            </a:r>
            <a:r>
              <a:rPr altLang="en-US" sz="3200" lang="en-US"/>
              <a:t> </a:t>
            </a:r>
          </a:p>
          <a:p>
            <a:pPr eaLnBrk="1" hangingPunct="1" lvl="1">
              <a:lnSpc>
                <a:spcPct val="120000"/>
              </a:lnSpc>
              <a:spcBef>
                <a:spcPct val="40000"/>
              </a:spcBef>
            </a:pPr>
            <a:r>
              <a:rPr altLang="en-US" sz="2800" lang="en-US"/>
              <a:t>Then the test statistic is:</a:t>
            </a:r>
          </a:p>
        </p:txBody>
      </p:sp>
      <p:graphicFrame>
        <p:nvGraphicFramePr>
          <p:cNvPr id="4194316" name=""/>
          <p:cNvGraphicFramePr>
            <a:graphicFrameLocks/>
          </p:cNvGraphicFramePr>
          <p:nvPr/>
        </p:nvGraphicFramePr>
        <p:xfrm rot="0">
          <a:off x="1847850" y="4437062"/>
          <a:ext cx="6162675" cy="183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" spid="" imgH="1830387" imgW="6162675" showAsIcon="0" progId="Equation.3">
                  <p:embed followColorScheme="full"/>
                  <p:pic>
                    <p:nvPicPr>
                      <p:cNvPr id="2097182" name="Object 4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1847850" y="4437062"/>
                        <a:ext cx="6162675" cy="1830387"/>
                      </a:xfrm>
                      <a:prstGeom prst="rect"/>
                      <a:solidFill>
                        <a:schemeClr val="lt1"/>
                      </a:solidFill>
                      <a:ln w="9525" cap="flat" cmpd="sng">
                        <a:solidFill>
                          <a:schemeClr val="dk1">
                            <a:alpha val="100000"/>
                          </a:schemeClr>
                        </a:solidFill>
                        <a:prstDash val="solid"/>
                        <a:round/>
                      </a:ln>
                    </p:spPr>
                  </p:pic>
                </p:oleObj>
              </mc:Choice>
              <mc:Fallback>
                <p:oleObj name="Equation" r:id="rId1" spid="" imgH="1830387" imgW="6162675" showAsIcon="0" progId="Equation.3">
                  <p:embed followColorScheme="full"/>
                  <p:pic>
                    <p:nvPicPr>
                      <p:cNvPr id="2097182" name="Object 4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1847850" y="4437062"/>
                        <a:ext cx="6162675" cy="1830387"/>
                      </a:xfrm>
                      <a:prstGeom prst="rect"/>
                      <a:solidFill>
                        <a:schemeClr val="lt1"/>
                      </a:solidFill>
                      <a:ln w="9525" cap="flat" cmpd="sng">
                        <a:solidFill>
                          <a:schemeClr val="dk1">
                            <a:alpha val="100000"/>
                          </a:schemeClr>
                        </a:solidFill>
                        <a:prstDash val="solid"/>
                        <a:rou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9154" name="Line 6"/>
          <p:cNvSpPr/>
          <p:nvPr/>
        </p:nvSpPr>
        <p:spPr>
          <a:xfrm rot="0">
            <a:off x="3810000" y="3124200"/>
            <a:ext cx="304800" cy="0"/>
          </a:xfrm>
          <a:prstGeom prst="line"/>
          <a:noFill/>
          <a:ln w="19050" cap="flat" cmpd="sng">
            <a:solidFill>
              <a:schemeClr val="folHlink">
                <a:alpha val="100000"/>
              </a:schemeClr>
            </a:solidFill>
            <a:prstDash val="solid"/>
            <a:round/>
          </a:ln>
        </p:spPr>
      </p:sp>
      <p:pic>
        <p:nvPicPr>
          <p:cNvPr id="2097183" name="Picture 9" descr="j0174123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152400" y="5029200"/>
            <a:ext cx="1193800" cy="1185862"/>
          </a:xfrm>
          <a:prstGeom prst="rect"/>
          <a:noFill/>
          <a:ln>
            <a:noFill/>
          </a:ln>
        </p:spPr>
      </p:pic>
      <p:sp>
        <p:nvSpPr>
          <p:cNvPr id="1049155" name="Text Box 5"/>
          <p:cNvSpPr txBox="1"/>
          <p:nvPr/>
        </p:nvSpPr>
        <p:spPr>
          <a:xfrm rot="0">
            <a:off x="7497762" y="814387"/>
            <a:ext cx="1581150" cy="4000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r>
              <a:rPr altLang="en-US" b="1" sz="2000" i="1" lang="en-US">
                <a:solidFill>
                  <a:srgbClr val="FEA402"/>
                </a:solidFill>
              </a:rPr>
              <a:t>(continued)</a:t>
            </a:r>
          </a:p>
        </p:txBody>
      </p:sp>
      <p:sp>
        <p:nvSpPr>
          <p:cNvPr id="1049156" name="Rectangle 2"/>
          <p:cNvSpPr/>
          <p:nvPr/>
        </p:nvSpPr>
        <p:spPr>
          <a:xfrm rot="0">
            <a:off x="7010400" y="4800600"/>
            <a:ext cx="990600" cy="533400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endParaRPr altLang="en-US" sz="2800"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157" name="Text Box 2"/>
          <p:cNvSpPr txBox="1"/>
          <p:nvPr/>
        </p:nvSpPr>
        <p:spPr>
          <a:xfrm rot="0">
            <a:off x="6324600" y="3962400"/>
            <a:ext cx="990600" cy="304800"/>
          </a:xfrm>
          <a:prstGeom prst="rect"/>
          <a:solidFill>
            <a:srgbClr val="FFFFA7"/>
          </a:solidFill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eaLnBrk="1" hangingPunct="1" lvl="0">
              <a:spcBef>
                <a:spcPct val="50000"/>
              </a:spcBef>
            </a:pPr>
            <a:r>
              <a:rPr altLang="en-US" sz="1400" lang="en-US"/>
              <a:t>Reject H</a:t>
            </a:r>
            <a:r>
              <a:rPr altLang="en-US" baseline="-25000" sz="1400" lang="en-US"/>
              <a:t>0</a:t>
            </a:r>
          </a:p>
        </p:txBody>
      </p:sp>
      <p:sp>
        <p:nvSpPr>
          <p:cNvPr id="1049158" name="Text Box 3"/>
          <p:cNvSpPr txBox="1"/>
          <p:nvPr/>
        </p:nvSpPr>
        <p:spPr>
          <a:xfrm rot="0">
            <a:off x="3505200" y="3962400"/>
            <a:ext cx="1524000" cy="304800"/>
          </a:xfrm>
          <a:prstGeom prst="rect"/>
          <a:solidFill>
            <a:srgbClr val="FFFFA7"/>
          </a:solidFill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eaLnBrk="1" hangingPunct="1" lvl="0">
              <a:spcBef>
                <a:spcPct val="50000"/>
              </a:spcBef>
            </a:pPr>
            <a:r>
              <a:rPr altLang="en-US" sz="1400" lang="en-US"/>
              <a:t>Do not reject H</a:t>
            </a:r>
            <a:r>
              <a:rPr altLang="en-US" baseline="-25000" sz="1400" lang="en-US"/>
              <a:t>0</a:t>
            </a:r>
          </a:p>
        </p:txBody>
      </p:sp>
      <p:sp>
        <p:nvSpPr>
          <p:cNvPr id="1049159" name="Rectangle 4"/>
          <p:cNvSpPr/>
          <p:nvPr/>
        </p:nvSpPr>
        <p:spPr>
          <a:xfrm rot="0">
            <a:off x="4876800" y="4419600"/>
            <a:ext cx="1447800" cy="381000"/>
          </a:xfrm>
          <a:prstGeom prst="rect"/>
          <a:solidFill>
            <a:srgbClr val="C7DAF7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endParaRPr altLang="en-US" sz="2800" lang="en-US"/>
          </a:p>
        </p:txBody>
      </p:sp>
      <p:sp>
        <p:nvSpPr>
          <p:cNvPr id="1049160" name="Rectangle 5"/>
          <p:cNvSpPr/>
          <p:nvPr>
            <p:ph type="title" sz="full" idx="0"/>
          </p:nvPr>
        </p:nvSpPr>
        <p:spPr>
          <a:xfrm rot="0">
            <a:off x="609600" y="-112712"/>
            <a:ext cx="7924800" cy="990600"/>
          </a:xfrm>
          <a:prstGeom prst="rect"/>
          <a:noFill/>
          <a:ln>
            <a:noFill/>
          </a:ln>
        </p:spPr>
        <p:txBody>
          <a:bodyPr anchor="b" bIns="42672" lIns="85342" rIns="85342" tIns="42672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600" i="0" u="none">
                <a:solidFill>
                  <a:srgbClr val="FEA402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pPr eaLnBrk="1" hangingPunct="1" lvl="0"/>
            <a:r>
              <a:rPr altLang="en-US" lang="en-US"/>
              <a:t>Example: Decision</a:t>
            </a:r>
          </a:p>
        </p:txBody>
      </p:sp>
      <p:sp>
        <p:nvSpPr>
          <p:cNvPr id="1049161" name="Text Box 24"/>
          <p:cNvSpPr/>
          <p:nvPr>
            <p:ph sz="full" idx="1"/>
          </p:nvPr>
        </p:nvSpPr>
        <p:spPr>
          <a:xfrm rot="0">
            <a:off x="609600" y="1296987"/>
            <a:ext cx="8077200" cy="4532312"/>
          </a:xfrm>
          <a:prstGeom prst="rect"/>
          <a:noFill/>
          <a:ln>
            <a:noFill/>
          </a:ln>
        </p:spPr>
        <p:txBody>
          <a:bodyPr anchor="t" bIns="42672" lIns="85342" rIns="85342" tIns="42672" vert="horz"/>
          <a:lstStyle>
            <a:lvl1pPr algn="l" eaLnBrk="0" fontAlgn="base" hangingPunct="0" indent="-320675" latinLnBrk="0" marL="32067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A402"/>
              </a:buClr>
              <a:buSzPct val="60000"/>
              <a:buFont typeface="Wingdings" pitchFamily="2" charset="2"/>
              <a:buChar char="n"/>
              <a:defRPr baseline="0" b="0" sz="28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-268287" latinLnBrk="0" marL="6937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5000"/>
              <a:buFont typeface="Wingdings" pitchFamily="2" charset="2"/>
              <a:buChar char="n"/>
              <a:defRPr baseline="0" b="0" sz="24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-215900" latinLnBrk="0" marL="10683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-212725" latinLnBrk="0" marL="14938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-212725" latinLnBrk="0" marL="19192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indent="0" lvl="0" marL="0">
              <a:spcBef>
                <a:spcPct val="40000"/>
              </a:spcBef>
              <a:buNone/>
            </a:pPr>
            <a:r>
              <a:rPr altLang="en-US" lang="en-US">
                <a:solidFill>
                  <a:srgbClr val="C1BAF8"/>
                </a:solidFill>
              </a:rPr>
              <a:t>Reach a decision and interpret the result:</a:t>
            </a:r>
          </a:p>
        </p:txBody>
      </p:sp>
      <p:sp>
        <p:nvSpPr>
          <p:cNvPr id="1049162" name="Freeform 6"/>
          <p:cNvSpPr/>
          <p:nvPr/>
        </p:nvSpPr>
        <p:spPr bwMode="auto">
          <a:xfrm rot="0">
            <a:off x="5865812" y="3317875"/>
            <a:ext cx="1150937" cy="414337"/>
          </a:xfrm>
          <a:custGeom>
            <a:avLst/>
            <a:gdLst>
              <a:gd name="l" fmla="*/ 0 w 725"/>
              <a:gd name="t" fmla="*/ 0 h 261"/>
              <a:gd name="r" fmla="*/ 725 w 725"/>
              <a:gd name="b" fmla="*/ 261 h 261"/>
            </a:gdLst>
            <a:ahLst/>
            <a:rect l="l" t="t" r="r" b="b"/>
            <a:pathLst>
              <a:path w="725" h="261">
                <a:moveTo>
                  <a:pt x="717" y="257"/>
                </a:moveTo>
                <a:lnTo>
                  <a:pt x="725" y="222"/>
                </a:lnTo>
                <a:lnTo>
                  <a:pt x="490" y="208"/>
                </a:lnTo>
                <a:lnTo>
                  <a:pt x="339" y="170"/>
                </a:lnTo>
                <a:lnTo>
                  <a:pt x="192" y="120"/>
                </a:lnTo>
                <a:lnTo>
                  <a:pt x="0" y="0"/>
                </a:lnTo>
                <a:lnTo>
                  <a:pt x="0" y="261"/>
                </a:lnTo>
                <a:lnTo>
                  <a:pt x="717" y="261"/>
                </a:lnTo>
                <a:lnTo>
                  <a:pt x="717" y="257"/>
                </a:lnTo>
              </a:path>
            </a:pathLst>
          </a:custGeom>
          <a:solidFill>
            <a:srgbClr val="C3DBFF">
              <a:alpha val="100000"/>
            </a:srgbClr>
          </a:solidFill>
          <a:ln>
            <a:noFill/>
          </a:ln>
        </p:spPr>
      </p:sp>
      <p:sp>
        <p:nvSpPr>
          <p:cNvPr id="1049163" name="Freeform 7"/>
          <p:cNvSpPr/>
          <p:nvPr/>
        </p:nvSpPr>
        <p:spPr bwMode="auto">
          <a:xfrm rot="0">
            <a:off x="2362200" y="2362200"/>
            <a:ext cx="2362200" cy="1295400"/>
          </a:xfrm>
          <a:custGeom>
            <a:avLst/>
            <a:gdLst>
              <a:gd name="l" fmla="*/ 0 w 600"/>
              <a:gd name="t" fmla="*/ 0 h 576"/>
              <a:gd name="r" fmla="*/ 600 w 600"/>
              <a:gd name="b" fmla="*/ 576 h 576"/>
            </a:gdLst>
            <a:ahLst/>
            <a:rect l="l" t="t" r="r" b="b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 cmpd="sng">
            <a:solidFill>
              <a:srgbClr val="FF0000">
                <a:alpha val="100000"/>
              </a:srgbClr>
            </a:solidFill>
            <a:prstDash val="solid"/>
            <a:round/>
          </a:ln>
        </p:spPr>
      </p:sp>
      <p:sp>
        <p:nvSpPr>
          <p:cNvPr id="1049164" name="Freeform 8"/>
          <p:cNvSpPr/>
          <p:nvPr/>
        </p:nvSpPr>
        <p:spPr bwMode="auto">
          <a:xfrm rot="0">
            <a:off x="4724400" y="2362200"/>
            <a:ext cx="2209800" cy="1295400"/>
          </a:xfrm>
          <a:custGeom>
            <a:avLst/>
            <a:gdLst>
              <a:gd name="l" fmla="*/ 0 w 576"/>
              <a:gd name="t" fmla="*/ 0 h 576"/>
              <a:gd name="r" fmla="*/ 576 w 576"/>
              <a:gd name="b" fmla="*/ 576 h 576"/>
            </a:gdLst>
            <a:ahLst/>
            <a:rect l="l" t="t" r="r" b="b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FF0000">
                <a:alpha val="100000"/>
              </a:srgbClr>
            </a:solidFill>
            <a:prstDash val="solid"/>
            <a:round/>
          </a:ln>
        </p:spPr>
      </p:sp>
      <p:sp>
        <p:nvSpPr>
          <p:cNvPr id="1049165" name="Line 9"/>
          <p:cNvSpPr/>
          <p:nvPr/>
        </p:nvSpPr>
        <p:spPr>
          <a:xfrm rot="0">
            <a:off x="2133600" y="3733800"/>
            <a:ext cx="5105400" cy="0"/>
          </a:xfrm>
          <a:prstGeom prst="line"/>
          <a:noFill/>
          <a:ln w="25400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</p:sp>
      <p:sp>
        <p:nvSpPr>
          <p:cNvPr id="1049166" name="Line 10"/>
          <p:cNvSpPr/>
          <p:nvPr/>
        </p:nvSpPr>
        <p:spPr>
          <a:xfrm rot="0" flipH="1">
            <a:off x="6324600" y="3124200"/>
            <a:ext cx="457200" cy="533400"/>
          </a:xfrm>
          <a:prstGeom prst="line"/>
          <a:noFill/>
          <a:ln w="12700" cap="flat" cmpd="sng">
            <a:solidFill>
              <a:schemeClr val="lt1">
                <a:alpha val="100000"/>
              </a:schemeClr>
            </a:solidFill>
            <a:prstDash val="solid"/>
            <a:round/>
            <a:tailEnd type="stealth" w="med" len="med"/>
          </a:ln>
        </p:spPr>
      </p:sp>
      <p:sp>
        <p:nvSpPr>
          <p:cNvPr id="1049167" name="Rectangle 11"/>
          <p:cNvSpPr/>
          <p:nvPr/>
        </p:nvSpPr>
        <p:spPr>
          <a:xfrm rot="0" flipH="1">
            <a:off x="6705600" y="2743200"/>
            <a:ext cx="1371600" cy="458787"/>
          </a:xfrm>
          <a:prstGeom prst="rect"/>
          <a:noFill/>
          <a:ln>
            <a:noFill/>
          </a:ln>
        </p:spPr>
        <p:txBody>
          <a:bodyPr anchor="t" bIns="44450" lIns="90488" rIns="90488" tIns="4445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altLang="en-US" b="1" lang="en-US">
                <a:solidFill>
                  <a:schemeClr val="lt1"/>
                </a:solidFill>
                <a:latin typeface="Symbol" pitchFamily="18" charset="2"/>
                <a:sym typeface="Symbol" pitchFamily="18" charset="2"/>
              </a:rPr>
              <a:t></a:t>
            </a:r>
            <a:r>
              <a:rPr altLang="en-US" b="1" i="1" lang="en-US">
                <a:solidFill>
                  <a:schemeClr val="lt1"/>
                </a:solidFill>
                <a:latin typeface="Symbol" pitchFamily="18" charset="2"/>
                <a:sym typeface="Symbol" pitchFamily="18" charset="2"/>
              </a:rPr>
              <a:t> </a:t>
            </a:r>
            <a:r>
              <a:rPr altLang="en-US" b="1" lang="en-US">
                <a:solidFill>
                  <a:schemeClr val="lt1"/>
                </a:solidFill>
              </a:rPr>
              <a:t>= 0.10</a:t>
            </a:r>
          </a:p>
        </p:txBody>
      </p:sp>
      <p:sp>
        <p:nvSpPr>
          <p:cNvPr id="1049168" name="Line 12"/>
          <p:cNvSpPr/>
          <p:nvPr/>
        </p:nvSpPr>
        <p:spPr>
          <a:xfrm rot="0">
            <a:off x="4724400" y="2362200"/>
            <a:ext cx="0" cy="1371600"/>
          </a:xfrm>
          <a:prstGeom prst="line"/>
          <a:noFill/>
          <a:ln w="9525" cap="rnd" cmpd="sng">
            <a:solidFill>
              <a:schemeClr val="lt1">
                <a:alpha val="100000"/>
              </a:schemeClr>
            </a:solidFill>
            <a:prstDash val="sysDot"/>
            <a:miter/>
          </a:ln>
        </p:spPr>
      </p:sp>
      <p:sp>
        <p:nvSpPr>
          <p:cNvPr id="1049169" name="Line 13"/>
          <p:cNvSpPr/>
          <p:nvPr/>
        </p:nvSpPr>
        <p:spPr>
          <a:xfrm rot="0">
            <a:off x="5867400" y="3810000"/>
            <a:ext cx="0" cy="304800"/>
          </a:xfrm>
          <a:prstGeom prst="line"/>
          <a:noFill/>
          <a:ln w="19050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</p:sp>
      <p:sp>
        <p:nvSpPr>
          <p:cNvPr id="1049170" name="Line 14"/>
          <p:cNvSpPr/>
          <p:nvPr/>
        </p:nvSpPr>
        <p:spPr>
          <a:xfrm rot="0">
            <a:off x="5867400" y="3962400"/>
            <a:ext cx="1600200" cy="0"/>
          </a:xfrm>
          <a:prstGeom prst="line"/>
          <a:noFill/>
          <a:ln w="19050" cap="flat" cmpd="sng">
            <a:solidFill>
              <a:schemeClr val="lt1">
                <a:alpha val="10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049171" name="Text Box 15"/>
          <p:cNvSpPr txBox="1"/>
          <p:nvPr/>
        </p:nvSpPr>
        <p:spPr>
          <a:xfrm rot="0">
            <a:off x="5410200" y="4038600"/>
            <a:ext cx="10668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eaLnBrk="1" hangingPunct="1" lvl="0">
              <a:spcBef>
                <a:spcPct val="50000"/>
              </a:spcBef>
            </a:pPr>
            <a:r>
              <a:rPr altLang="en-US" b="1" sz="2000" lang="en-US">
                <a:solidFill>
                  <a:srgbClr val="C1BAF8"/>
                </a:solidFill>
              </a:rPr>
              <a:t>1.318</a:t>
            </a:r>
          </a:p>
        </p:txBody>
      </p:sp>
      <p:sp>
        <p:nvSpPr>
          <p:cNvPr id="1049172" name="Line 16"/>
          <p:cNvSpPr/>
          <p:nvPr/>
        </p:nvSpPr>
        <p:spPr>
          <a:xfrm rot="0">
            <a:off x="1981200" y="3962400"/>
            <a:ext cx="3886200" cy="0"/>
          </a:xfrm>
          <a:prstGeom prst="line"/>
          <a:noFill/>
          <a:ln w="19050" cap="flat" cmpd="sng">
            <a:solidFill>
              <a:schemeClr val="lt1">
                <a:alpha val="10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049173" name="Text Box 17"/>
          <p:cNvSpPr txBox="1"/>
          <p:nvPr/>
        </p:nvSpPr>
        <p:spPr>
          <a:xfrm rot="0">
            <a:off x="4495800" y="4191000"/>
            <a:ext cx="45720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eaLnBrk="1" hangingPunct="1" lvl="0">
              <a:spcBef>
                <a:spcPct val="50000"/>
              </a:spcBef>
            </a:pPr>
            <a:r>
              <a:rPr altLang="en-US" sz="1800" lang="en-US">
                <a:solidFill>
                  <a:schemeClr val="lt1"/>
                </a:solidFill>
              </a:rPr>
              <a:t>0</a:t>
            </a:r>
          </a:p>
        </p:txBody>
      </p:sp>
      <p:sp>
        <p:nvSpPr>
          <p:cNvPr id="1049174" name="Line 18"/>
          <p:cNvSpPr/>
          <p:nvPr/>
        </p:nvSpPr>
        <p:spPr>
          <a:xfrm rot="0" flipV="1">
            <a:off x="5867400" y="2057400"/>
            <a:ext cx="0" cy="1676400"/>
          </a:xfrm>
          <a:prstGeom prst="line"/>
          <a:noFill/>
          <a:ln w="19050" cap="flat" cmpd="sng">
            <a:solidFill>
              <a:schemeClr val="lt1">
                <a:alpha val="100000"/>
              </a:schemeClr>
            </a:solidFill>
            <a:prstDash val="sysDot"/>
            <a:round/>
          </a:ln>
        </p:spPr>
      </p:sp>
      <p:sp>
        <p:nvSpPr>
          <p:cNvPr id="1049175" name="Line 19"/>
          <p:cNvSpPr/>
          <p:nvPr/>
        </p:nvSpPr>
        <p:spPr>
          <a:xfrm rot="0">
            <a:off x="5867400" y="2209800"/>
            <a:ext cx="1676400" cy="0"/>
          </a:xfrm>
          <a:prstGeom prst="line"/>
          <a:noFill/>
          <a:ln w="28575" cap="flat" cmpd="sng">
            <a:solidFill>
              <a:srgbClr val="C1BAF8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9176" name="Text Box 20"/>
          <p:cNvSpPr txBox="1"/>
          <p:nvPr/>
        </p:nvSpPr>
        <p:spPr>
          <a:xfrm rot="0">
            <a:off x="5943600" y="1828800"/>
            <a:ext cx="15240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eaLnBrk="1" hangingPunct="1" lvl="0">
              <a:spcBef>
                <a:spcPct val="50000"/>
              </a:spcBef>
            </a:pPr>
            <a:r>
              <a:rPr altLang="en-US" b="1" sz="2000" lang="en-US">
                <a:solidFill>
                  <a:srgbClr val="C1BAF8"/>
                </a:solidFill>
              </a:rPr>
              <a:t>Reject H</a:t>
            </a:r>
            <a:r>
              <a:rPr altLang="en-US" baseline="-25000" b="1" sz="2000" lang="en-US">
                <a:solidFill>
                  <a:srgbClr val="C1BAF8"/>
                </a:solidFill>
              </a:rPr>
              <a:t>0</a:t>
            </a:r>
          </a:p>
        </p:txBody>
      </p:sp>
      <p:sp>
        <p:nvSpPr>
          <p:cNvPr id="1049177" name="Text Box 21"/>
          <p:cNvSpPr txBox="1"/>
          <p:nvPr/>
        </p:nvSpPr>
        <p:spPr>
          <a:xfrm rot="0">
            <a:off x="1676400" y="4889500"/>
            <a:ext cx="6477000" cy="1200150"/>
          </a:xfrm>
          <a:prstGeom prst="rect"/>
          <a:solidFill>
            <a:srgbClr val="FDE0BD"/>
          </a:solidFill>
          <a:ln w="1905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b="1" lang="en-US">
                <a:solidFill>
                  <a:schemeClr val="folHlink"/>
                </a:solidFill>
              </a:rPr>
              <a:t>Do not reject H</a:t>
            </a:r>
            <a:r>
              <a:rPr altLang="en-US" baseline="-25000" b="1" lang="en-US">
                <a:solidFill>
                  <a:schemeClr val="folHlink"/>
                </a:solidFill>
              </a:rPr>
              <a:t>0</a:t>
            </a:r>
            <a:r>
              <a:rPr altLang="en-US" b="1" lang="en-US">
                <a:solidFill>
                  <a:schemeClr val="folHlink"/>
                </a:solidFill>
              </a:rPr>
              <a:t> since t</a:t>
            </a:r>
            <a:r>
              <a:rPr altLang="en-US" baseline="-20000" b="1" lang="en-US">
                <a:solidFill>
                  <a:schemeClr val="folHlink"/>
                </a:solidFill>
              </a:rPr>
              <a:t>STAT</a:t>
            </a:r>
            <a:r>
              <a:rPr altLang="en-US" b="1" lang="en-US">
                <a:solidFill>
                  <a:schemeClr val="folHlink"/>
                </a:solidFill>
              </a:rPr>
              <a:t> = 0.55 &lt; 1.318</a:t>
            </a:r>
          </a:p>
          <a:p>
            <a:pPr eaLnBrk="1" hangingPunct="1" lvl="0">
              <a:lnSpc>
                <a:spcPct val="80000"/>
              </a:lnSpc>
              <a:spcBef>
                <a:spcPct val="50000"/>
              </a:spcBef>
            </a:pPr>
            <a:r>
              <a:rPr altLang="en-US" lang="en-US"/>
              <a:t>       there is not sufficient evidence that the</a:t>
            </a:r>
          </a:p>
          <a:p>
            <a:pPr eaLnBrk="1" hangingPunct="1" lvl="0">
              <a:lnSpc>
                <a:spcPct val="20000"/>
              </a:lnSpc>
              <a:spcBef>
                <a:spcPct val="50000"/>
              </a:spcBef>
            </a:pPr>
            <a:r>
              <a:rPr altLang="en-US" lang="en-US"/>
              <a:t>       mean bill is over $52</a:t>
            </a:r>
          </a:p>
        </p:txBody>
      </p:sp>
      <p:sp>
        <p:nvSpPr>
          <p:cNvPr id="1049178" name="Line 22"/>
          <p:cNvSpPr/>
          <p:nvPr/>
        </p:nvSpPr>
        <p:spPr>
          <a:xfrm rot="0" flipV="1">
            <a:off x="5334000" y="3733800"/>
            <a:ext cx="0" cy="685800"/>
          </a:xfrm>
          <a:prstGeom prst="line"/>
          <a:noFill/>
          <a:ln w="57150" cap="flat" cmpd="sng">
            <a:solidFill>
              <a:srgbClr val="C1BAF8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9179" name="Text Box 23"/>
          <p:cNvSpPr txBox="1"/>
          <p:nvPr/>
        </p:nvSpPr>
        <p:spPr>
          <a:xfrm rot="0">
            <a:off x="4724400" y="4419600"/>
            <a:ext cx="17526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eaLnBrk="1" hangingPunct="1" lvl="0">
              <a:spcBef>
                <a:spcPct val="50000"/>
              </a:spcBef>
            </a:pPr>
            <a:r>
              <a:rPr altLang="en-US" b="1" sz="2000" lang="en-US">
                <a:solidFill>
                  <a:schemeClr val="folHlink"/>
                </a:solidFill>
              </a:rPr>
              <a:t>t</a:t>
            </a:r>
            <a:r>
              <a:rPr altLang="en-US" baseline="-20000" b="1" sz="2000" lang="en-US">
                <a:solidFill>
                  <a:schemeClr val="folHlink"/>
                </a:solidFill>
              </a:rPr>
              <a:t>STAT</a:t>
            </a:r>
            <a:r>
              <a:rPr altLang="en-US" b="1" sz="2000" lang="el-GR">
                <a:solidFill>
                  <a:schemeClr val="folHlink"/>
                </a:solidFill>
              </a:rPr>
              <a:t> = 0.55</a:t>
            </a:r>
          </a:p>
        </p:txBody>
      </p:sp>
      <p:pic>
        <p:nvPicPr>
          <p:cNvPr id="2097184" name="Picture 26" descr="j0174123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52400" y="4648200"/>
            <a:ext cx="1193800" cy="1185862"/>
          </a:xfrm>
          <a:prstGeom prst="rect"/>
          <a:noFill/>
          <a:ln>
            <a:noFill/>
          </a:ln>
        </p:spPr>
      </p:pic>
      <p:sp>
        <p:nvSpPr>
          <p:cNvPr id="1049180" name="Text Box 5"/>
          <p:cNvSpPr txBox="1"/>
          <p:nvPr/>
        </p:nvSpPr>
        <p:spPr>
          <a:xfrm rot="0">
            <a:off x="7497762" y="800100"/>
            <a:ext cx="1581150" cy="40163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r>
              <a:rPr altLang="en-US" b="1" sz="2000" i="1" lang="en-US">
                <a:solidFill>
                  <a:srgbClr val="FEA402"/>
                </a:solidFill>
              </a:rPr>
              <a:t>(continued)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0" name="Title 1"/>
          <p:cNvSpPr/>
          <p:nvPr/>
        </p:nvSpPr>
        <p:spPr>
          <a:xfrm rot="0">
            <a:off x="571500" y="228600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20675" latinLnBrk="0" marL="32067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A402"/>
              </a:buClr>
              <a:buSzPct val="60000"/>
              <a:buFont typeface="Wingdings" pitchFamily="2" charset="2"/>
              <a:buChar char="n"/>
              <a:defRPr baseline="0" b="0" sz="28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-268287" latinLnBrk="0" marL="6937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5000"/>
              <a:buFont typeface="Wingdings" pitchFamily="2" charset="2"/>
              <a:buChar char="n"/>
              <a:defRPr baseline="0" b="0" sz="24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-215900" latinLnBrk="0" marL="10683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-212725" latinLnBrk="0" marL="14938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-212725" latinLnBrk="0" marL="19192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1800" lang="en-US">
                <a:solidFill>
                  <a:schemeClr val="accent2"/>
                </a:solidFill>
                <a:latin typeface="Times New Roman" pitchFamily="18" charset="0"/>
                <a:ea typeface="Times New Roman" pitchFamily="18" charset="0"/>
              </a:rPr>
              <a:t>THE DIFFERENCE BETWEEN AN HYPOTHESIS AND A PROBLEM</a:t>
            </a:r>
          </a:p>
        </p:txBody>
      </p:sp>
      <p:sp>
        <p:nvSpPr>
          <p:cNvPr id="1048591" name="Content Placeholder 2"/>
          <p:cNvSpPr/>
          <p:nvPr/>
        </p:nvSpPr>
        <p:spPr>
          <a:xfrm rot="0">
            <a:off x="647700" y="1143000"/>
            <a:ext cx="7772400" cy="5334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20675" latinLnBrk="0" marL="32067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A402"/>
              </a:buClr>
              <a:buSzPct val="60000"/>
              <a:buFont typeface="Wingdings" pitchFamily="2" charset="2"/>
              <a:buChar char="n"/>
              <a:defRPr baseline="0" b="0" sz="28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-268287" latinLnBrk="0" marL="6937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5000"/>
              <a:buFont typeface="Wingdings" pitchFamily="2" charset="2"/>
              <a:buChar char="n"/>
              <a:defRPr baseline="0" b="0" sz="24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-215900" latinLnBrk="0" marL="10683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-212725" latinLnBrk="0" marL="14938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-212725" latinLnBrk="0" marL="19192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just" indent="-342900" lvl="0" marL="342900">
              <a:buSzPct val="100000"/>
              <a:buFontTx/>
              <a:buChar char="•"/>
            </a:pPr>
            <a:r>
              <a:rPr altLang="en-US" lang="en-US">
                <a:solidFill>
                  <a:schemeClr val="accent2"/>
                </a:solidFill>
                <a:latin typeface="Times New Roman" pitchFamily="18" charset="0"/>
                <a:ea typeface="Times New Roman" pitchFamily="18" charset="0"/>
              </a:rPr>
              <a:t>Both a hypothesis and a problem contribute to the body of knowledge that supports or refutes an existing theory.  </a:t>
            </a:r>
          </a:p>
          <a:p>
            <a:pPr algn="just" indent="-342900" lvl="0" marL="342900">
              <a:buSzPct val="100000"/>
              <a:buFontTx/>
              <a:buChar char="•"/>
            </a:pPr>
            <a:r>
              <a:rPr altLang="en-US" lang="en-US">
                <a:solidFill>
                  <a:schemeClr val="accent2"/>
                </a:solidFill>
                <a:latin typeface="Times New Roman" pitchFamily="18" charset="0"/>
                <a:ea typeface="Times New Roman" pitchFamily="18" charset="0"/>
              </a:rPr>
              <a:t>A hypothesis differs from a problem.   </a:t>
            </a:r>
          </a:p>
          <a:p>
            <a:pPr algn="just" indent="-342900" lvl="0" marL="342900">
              <a:buSzPct val="100000"/>
              <a:buFontTx/>
              <a:buChar char="•"/>
            </a:pPr>
            <a:r>
              <a:rPr altLang="en-US" lang="en-US">
                <a:solidFill>
                  <a:schemeClr val="accent2"/>
                </a:solidFill>
                <a:latin typeface="Times New Roman" pitchFamily="18" charset="0"/>
                <a:ea typeface="Times New Roman" pitchFamily="18" charset="0"/>
              </a:rPr>
              <a:t>A problem is formulated in the form of a question; it serves as the basis or origin from which a hypothesis is derived.  </a:t>
            </a:r>
          </a:p>
          <a:p>
            <a:pPr algn="just" indent="-342900" lvl="0" marL="342900">
              <a:buSzPct val="100000"/>
              <a:buFontTx/>
              <a:buChar char="•"/>
            </a:pPr>
            <a:r>
              <a:rPr altLang="en-US" lang="en-US">
                <a:solidFill>
                  <a:schemeClr val="accent2"/>
                </a:solidFill>
                <a:latin typeface="Times New Roman" pitchFamily="18" charset="0"/>
                <a:ea typeface="Times New Roman" pitchFamily="18" charset="0"/>
              </a:rPr>
              <a:t>A hypothesis is a suggested solution to a problem.  </a:t>
            </a:r>
          </a:p>
          <a:p>
            <a:pPr algn="just" indent="-342900" lvl="0" marL="342900">
              <a:buSzPct val="100000"/>
              <a:buFontTx/>
              <a:buChar char="•"/>
            </a:pPr>
            <a:r>
              <a:rPr altLang="en-US" lang="en-US">
                <a:solidFill>
                  <a:schemeClr val="accent2"/>
                </a:solidFill>
                <a:latin typeface="Times New Roman" pitchFamily="18" charset="0"/>
                <a:ea typeface="Times New Roman" pitchFamily="18" charset="0"/>
              </a:rPr>
              <a:t>A problem (question) cannot be directly tested, whereas a hypothesis can be tested and verified.</a:t>
            </a:r>
          </a:p>
        </p:txBody>
      </p:sp>
      <p:sp>
        <p:nvSpPr>
          <p:cNvPr id="1048592" name="Slide Number Placeholder 3"/>
          <p:cNvSpPr/>
          <p:nvPr/>
        </p:nvSpPr>
        <p:spPr>
          <a:xfrm rot="0">
            <a:off x="6667500" y="61722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20675" latinLnBrk="0" marL="32067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A402"/>
              </a:buClr>
              <a:buSzPct val="60000"/>
              <a:buFont typeface="Wingdings" pitchFamily="2" charset="2"/>
              <a:buChar char="n"/>
              <a:defRPr baseline="0" b="0" sz="28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-268287" latinLnBrk="0" marL="6937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5000"/>
              <a:buFont typeface="Wingdings" pitchFamily="2" charset="2"/>
              <a:buChar char="n"/>
              <a:defRPr baseline="0" b="0" sz="24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-215900" latinLnBrk="0" marL="10683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-212725" latinLnBrk="0" marL="14938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-212725" latinLnBrk="0" marL="19192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indent="0" lvl="0" marL="0">
              <a:spcBef>
                <a:spcPct val="0"/>
              </a:spcBef>
              <a:buSzPct val="100000"/>
              <a:buFontTx/>
              <a:buNone/>
            </a:pPr>
            <a:fld id="{566ABCEB-ACFC-4714-9973-3DA970169C29}" type="slidenum">
              <a:rPr altLang="en-US" sz="1400" lang="en-US">
                <a:solidFill>
                  <a:schemeClr val="dk1"/>
                </a:solidFill>
                <a:latin typeface="Times New Roman" pitchFamily="18" charset="0"/>
              </a:rPr>
              <a:pPr algn="r" indent="0" lvl="0" marL="0">
                <a:spcBef>
                  <a:spcPct val="0"/>
                </a:spcBef>
                <a:buSzPct val="100000"/>
                <a:buFontTx/>
                <a:buNone/>
              </a:pPr>
              <a:t>5</a:t>
            </a:fld>
            <a:endParaRPr altLang="en-US" sz="1400" lang="en-US">
              <a:solidFill>
                <a:schemeClr val="dk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3" name="Rectangle 2"/>
          <p:cNvSpPr/>
          <p:nvPr>
            <p:ph type="title" sz="full" idx="4294967295"/>
          </p:nvPr>
        </p:nvSpPr>
        <p:spPr>
          <a:xfrm rot="0">
            <a:off x="609600" y="76200"/>
            <a:ext cx="7924800" cy="990600"/>
          </a:xfrm>
          <a:prstGeom prst="rect"/>
          <a:noFill/>
          <a:ln>
            <a:noFill/>
          </a:ln>
        </p:spPr>
        <p:txBody>
          <a:bodyPr anchor="b" bIns="42672" lIns="85342" rIns="85342" tIns="42672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600" i="0" u="none">
                <a:solidFill>
                  <a:srgbClr val="FEA402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pPr eaLnBrk="1" hangingPunct="1" lvl="0"/>
            <a:r>
              <a:rPr altLang="en-US" lang="en-US"/>
              <a:t>What is a Hypothesis?</a:t>
            </a:r>
          </a:p>
        </p:txBody>
      </p:sp>
      <p:sp>
        <p:nvSpPr>
          <p:cNvPr id="1048594" name="Rectangle 3"/>
          <p:cNvSpPr/>
          <p:nvPr>
            <p:ph type="body" sz="full" idx="4294967295"/>
          </p:nvPr>
        </p:nvSpPr>
        <p:spPr>
          <a:xfrm rot="0">
            <a:off x="533400" y="1447800"/>
            <a:ext cx="8077200" cy="4419600"/>
          </a:xfrm>
          <a:prstGeom prst="rect"/>
          <a:noFill/>
          <a:ln>
            <a:noFill/>
          </a:ln>
        </p:spPr>
        <p:txBody>
          <a:bodyPr anchor="t" bIns="42672" lIns="85342" rIns="85342" tIns="42672" vert="horz"/>
          <a:lstStyle>
            <a:lvl1pPr algn="l" eaLnBrk="0" fontAlgn="base" hangingPunct="0" indent="-320675" latinLnBrk="0" marL="32067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A402"/>
              </a:buClr>
              <a:buSzPct val="60000"/>
              <a:buFont typeface="Wingdings" pitchFamily="2" charset="2"/>
              <a:buChar char="n"/>
              <a:defRPr baseline="0" b="0" sz="28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-268287" latinLnBrk="0" marL="6937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5000"/>
              <a:buFont typeface="Wingdings" pitchFamily="2" charset="2"/>
              <a:buChar char="n"/>
              <a:defRPr baseline="0" b="0" sz="24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-215900" latinLnBrk="0" marL="10683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-212725" latinLnBrk="0" marL="14938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-212725" latinLnBrk="0" marL="19192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>
              <a:lnSpc>
                <a:spcPct val="70000"/>
              </a:lnSpc>
            </a:pPr>
            <a:r>
              <a:rPr altLang="en-US" sz="3100" lang="en-US"/>
              <a:t>A hypothesis is a claim </a:t>
            </a:r>
          </a:p>
          <a:p>
            <a:pPr eaLnBrk="1" hangingPunct="1" lvl="0">
              <a:lnSpc>
                <a:spcPct val="70000"/>
              </a:lnSpc>
              <a:buNone/>
            </a:pPr>
            <a:r>
              <a:rPr altLang="en-US" sz="3100" lang="en-US"/>
              <a:t>	(assertion) about a </a:t>
            </a:r>
          </a:p>
          <a:p>
            <a:pPr eaLnBrk="1" hangingPunct="1" lvl="0">
              <a:lnSpc>
                <a:spcPct val="70000"/>
              </a:lnSpc>
              <a:buNone/>
            </a:pPr>
            <a:r>
              <a:rPr altLang="en-US" sz="3100" lang="en-US"/>
              <a:t>	population parameter:</a:t>
            </a:r>
          </a:p>
          <a:p>
            <a:pPr eaLnBrk="1" hangingPunct="1" lvl="0">
              <a:lnSpc>
                <a:spcPct val="70000"/>
              </a:lnSpc>
              <a:buNone/>
            </a:pPr>
            <a:endParaRPr altLang="en-US" sz="2300" lang="en-US"/>
          </a:p>
          <a:p>
            <a:pPr eaLnBrk="1" hangingPunct="1" lvl="1"/>
            <a:r>
              <a:rPr altLang="en-US" sz="2700" lang="en-US">
                <a:solidFill>
                  <a:srgbClr val="C1BAF8"/>
                </a:solidFill>
              </a:rPr>
              <a:t>population mean</a:t>
            </a:r>
          </a:p>
          <a:p>
            <a:pPr eaLnBrk="1" hangingPunct="1" lvl="1">
              <a:buNone/>
            </a:pPr>
            <a:endParaRPr altLang="en-US" sz="2700" lang="en-US"/>
          </a:p>
          <a:p>
            <a:pPr eaLnBrk="1" hangingPunct="1" lvl="1"/>
            <a:endParaRPr altLang="en-US" sz="2700" lang="en-US"/>
          </a:p>
          <a:p>
            <a:pPr eaLnBrk="1" hangingPunct="1" lvl="1"/>
            <a:r>
              <a:rPr altLang="en-US" sz="2700" lang="en-US">
                <a:solidFill>
                  <a:srgbClr val="C1BAF8"/>
                </a:solidFill>
              </a:rPr>
              <a:t>population proportion</a:t>
            </a:r>
          </a:p>
          <a:p>
            <a:pPr eaLnBrk="1" hangingPunct="1" lvl="1">
              <a:buNone/>
            </a:pPr>
            <a:endParaRPr altLang="en-US" lang="en-US"/>
          </a:p>
        </p:txBody>
      </p:sp>
      <p:sp>
        <p:nvSpPr>
          <p:cNvPr id="1048595" name="Rectangle 4"/>
          <p:cNvSpPr/>
          <p:nvPr/>
        </p:nvSpPr>
        <p:spPr>
          <a:xfrm rot="0">
            <a:off x="1524000" y="3657600"/>
            <a:ext cx="6629400" cy="800100"/>
          </a:xfrm>
          <a:prstGeom prst="rect"/>
          <a:solidFill>
            <a:srgbClr val="FDE0BD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t" bIns="44450" lIns="90488" rIns="90488" tIns="4445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altLang="en-US" b="1" lang="en-US"/>
              <a:t>Example:  The mean monthly cell phone bill in this city is  </a:t>
            </a:r>
            <a:r>
              <a:rPr altLang="en-US" b="1" lang="el-GR">
                <a:sym typeface="Symbol" pitchFamily="18" charset="2"/>
              </a:rPr>
              <a:t>μ</a:t>
            </a:r>
            <a:r>
              <a:rPr altLang="en-US" b="1" lang="en-US">
                <a:sym typeface="Symbol" pitchFamily="18" charset="2"/>
              </a:rPr>
              <a:t> =</a:t>
            </a:r>
            <a:r>
              <a:rPr altLang="en-US" b="1" lang="en-US"/>
              <a:t> $42</a:t>
            </a:r>
          </a:p>
        </p:txBody>
      </p:sp>
      <p:pic>
        <p:nvPicPr>
          <p:cNvPr id="2097154" name="Picture 5" descr="j0174123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172200" y="1219200"/>
            <a:ext cx="2260600" cy="2244725"/>
          </a:xfrm>
          <a:prstGeom prst="rect"/>
          <a:noFill/>
          <a:ln>
            <a:noFill/>
          </a:ln>
        </p:spPr>
      </p:pic>
      <p:sp>
        <p:nvSpPr>
          <p:cNvPr id="1048596" name="Rectangle 6"/>
          <p:cNvSpPr/>
          <p:nvPr/>
        </p:nvSpPr>
        <p:spPr>
          <a:xfrm rot="0">
            <a:off x="1524000" y="5181600"/>
            <a:ext cx="6629400" cy="800100"/>
          </a:xfrm>
          <a:prstGeom prst="rect"/>
          <a:solidFill>
            <a:srgbClr val="C7DAF7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t" bIns="44450" lIns="90488" rIns="90488" tIns="4445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altLang="en-US" b="1" lang="en-US"/>
              <a:t>Example:  The proportion of adults in this city with cell phones is  </a:t>
            </a:r>
            <a:r>
              <a:rPr altLang="en-US" b="1" lang="el-GR">
                <a:latin typeface="Times New Roman" pitchFamily="18" charset="0"/>
                <a:ea typeface="Times New Roman" pitchFamily="18" charset="0"/>
              </a:rPr>
              <a:t>π</a:t>
            </a:r>
            <a:r>
              <a:rPr altLang="en-US" b="1" lang="en-US"/>
              <a:t> = 0.68</a:t>
            </a:r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7" name="Oval 7"/>
          <p:cNvSpPr/>
          <p:nvPr/>
        </p:nvSpPr>
        <p:spPr>
          <a:xfrm rot="0">
            <a:off x="5257800" y="4724400"/>
            <a:ext cx="1981200" cy="1371600"/>
          </a:xfrm>
          <a:prstGeom prst="ellipse"/>
          <a:solidFill>
            <a:schemeClr val="lt1"/>
          </a:solidFill>
          <a:ln w="76200" cap="flat" cmpd="sng">
            <a:solidFill>
              <a:schemeClr val="hlink">
                <a:alpha val="100000"/>
              </a:schemeClr>
            </a:solidFill>
            <a:prstDash val="solid"/>
            <a:miter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endParaRPr altLang="en-US" sz="2800" lang="en-US"/>
          </a:p>
        </p:txBody>
      </p:sp>
      <p:sp>
        <p:nvSpPr>
          <p:cNvPr id="1048598" name="Rectangle 2"/>
          <p:cNvSpPr/>
          <p:nvPr/>
        </p:nvSpPr>
        <p:spPr>
          <a:xfrm rot="0">
            <a:off x="990600" y="1981200"/>
            <a:ext cx="7680325" cy="1143000"/>
          </a:xfrm>
          <a:prstGeom prst="rect"/>
          <a:solidFill>
            <a:srgbClr val="FDE0BD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endParaRPr altLang="en-US" sz="2800" lang="en-US"/>
          </a:p>
        </p:txBody>
      </p:sp>
      <p:sp>
        <p:nvSpPr>
          <p:cNvPr id="1048599" name="Line 3"/>
          <p:cNvSpPr/>
          <p:nvPr/>
        </p:nvSpPr>
        <p:spPr>
          <a:xfrm rot="0" flipV="1">
            <a:off x="5638800" y="4953000"/>
            <a:ext cx="1371600" cy="990600"/>
          </a:xfrm>
          <a:prstGeom prst="line"/>
          <a:noFill/>
          <a:ln w="76200" cap="flat" cmpd="sng">
            <a:solidFill>
              <a:schemeClr val="hlink">
                <a:alpha val="100000"/>
              </a:schemeClr>
            </a:solidFill>
            <a:prstDash val="solid"/>
            <a:miter/>
          </a:ln>
        </p:spPr>
      </p:sp>
      <p:sp>
        <p:nvSpPr>
          <p:cNvPr id="1048600" name="Rectangle 4"/>
          <p:cNvSpPr/>
          <p:nvPr>
            <p:ph type="title" sz="full" idx="4294967295"/>
          </p:nvPr>
        </p:nvSpPr>
        <p:spPr>
          <a:xfrm rot="0">
            <a:off x="609600" y="76200"/>
            <a:ext cx="7924800" cy="990600"/>
          </a:xfrm>
          <a:prstGeom prst="rect"/>
          <a:noFill/>
          <a:ln>
            <a:noFill/>
          </a:ln>
        </p:spPr>
        <p:txBody>
          <a:bodyPr anchor="b" bIns="42672" lIns="85342" rIns="85342" tIns="42672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600" i="0" u="none">
                <a:solidFill>
                  <a:srgbClr val="FEA402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pPr eaLnBrk="1" hangingPunct="1" lvl="0"/>
            <a:r>
              <a:rPr altLang="en-US" lang="en-US"/>
              <a:t>The Null Hypothesis, H</a:t>
            </a:r>
            <a:r>
              <a:rPr altLang="en-US" baseline="-25000" lang="en-US"/>
              <a:t>0</a:t>
            </a:r>
          </a:p>
        </p:txBody>
      </p:sp>
      <p:sp>
        <p:nvSpPr>
          <p:cNvPr id="1048601" name="Rectangle 5"/>
          <p:cNvSpPr/>
          <p:nvPr>
            <p:ph type="body" sz="full" idx="4294967295"/>
          </p:nvPr>
        </p:nvSpPr>
        <p:spPr>
          <a:xfrm rot="0">
            <a:off x="533400" y="1371600"/>
            <a:ext cx="8077200" cy="4532312"/>
          </a:xfrm>
          <a:prstGeom prst="rect"/>
          <a:noFill/>
          <a:ln>
            <a:noFill/>
          </a:ln>
        </p:spPr>
        <p:txBody>
          <a:bodyPr anchor="t" bIns="42672" lIns="85342" rIns="85342" tIns="42672" vert="horz"/>
          <a:lstStyle>
            <a:lvl1pPr algn="l" eaLnBrk="0" fontAlgn="base" hangingPunct="0" indent="-320675" latinLnBrk="0" marL="32067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A402"/>
              </a:buClr>
              <a:buSzPct val="60000"/>
              <a:buFont typeface="Wingdings" pitchFamily="2" charset="2"/>
              <a:buChar char="n"/>
              <a:defRPr baseline="0" b="0" sz="28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-268287" latinLnBrk="0" marL="6937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5000"/>
              <a:buFont typeface="Wingdings" pitchFamily="2" charset="2"/>
              <a:buChar char="n"/>
              <a:defRPr baseline="0" b="0" sz="24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-215900" latinLnBrk="0" marL="10683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-212725" latinLnBrk="0" marL="14938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-212725" latinLnBrk="0" marL="19192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>
              <a:spcBef>
                <a:spcPct val="40000"/>
              </a:spcBef>
            </a:pPr>
            <a:r>
              <a:rPr altLang="en-US" sz="3100" lang="en-US"/>
              <a:t>States the claim or assertion to be tested</a:t>
            </a:r>
          </a:p>
          <a:p>
            <a:pPr eaLnBrk="1" hangingPunct="1" lvl="1">
              <a:lnSpc>
                <a:spcPct val="120000"/>
              </a:lnSpc>
              <a:spcBef>
                <a:spcPct val="40000"/>
              </a:spcBef>
              <a:buNone/>
            </a:pPr>
            <a:r>
              <a:rPr altLang="en-US" sz="2700" lang="en-US">
                <a:solidFill>
                  <a:schemeClr val="folHlink"/>
                </a:solidFill>
              </a:rPr>
              <a:t>Example:</a:t>
            </a:r>
            <a:r>
              <a:rPr altLang="en-US" sz="2700" lang="en-US"/>
              <a:t>  </a:t>
            </a:r>
            <a:r>
              <a:rPr altLang="en-US" sz="2700" lang="en-US">
                <a:solidFill>
                  <a:schemeClr val="dk1"/>
                </a:solidFill>
              </a:rPr>
              <a:t>The mean diameter of a manufactured bolt is 30mm    (</a:t>
            </a:r>
            <a:r>
              <a:rPr altLang="en-US" sz="2700" lang="en-US"/>
              <a:t>                 </a:t>
            </a:r>
            <a:r>
              <a:rPr altLang="en-US" sz="2700" lang="en-US">
                <a:solidFill>
                  <a:schemeClr val="dk1"/>
                </a:solidFill>
              </a:rPr>
              <a:t> )</a:t>
            </a:r>
          </a:p>
          <a:p>
            <a:pPr eaLnBrk="1" hangingPunct="1" lvl="0">
              <a:spcBef>
                <a:spcPct val="40000"/>
              </a:spcBef>
            </a:pPr>
            <a:r>
              <a:rPr altLang="en-US" sz="3100" lang="en-US"/>
              <a:t>Is always about a population parameter,         not about a sample statistic</a:t>
            </a:r>
            <a:r>
              <a:rPr altLang="en-US" sz="2700" lang="en-US"/>
              <a:t> </a:t>
            </a:r>
          </a:p>
        </p:txBody>
      </p:sp>
      <p:sp>
        <p:nvSpPr>
          <p:cNvPr id="1048602" name="Oval 6"/>
          <p:cNvSpPr/>
          <p:nvPr/>
        </p:nvSpPr>
        <p:spPr>
          <a:xfrm rot="0">
            <a:off x="2057400" y="4724400"/>
            <a:ext cx="1981200" cy="1371600"/>
          </a:xfrm>
          <a:prstGeom prst="ellipse"/>
          <a:solidFill>
            <a:schemeClr val="lt1"/>
          </a:solidFill>
          <a:ln w="76200" cap="flat" cmpd="sng">
            <a:solidFill>
              <a:schemeClr val="hlink">
                <a:alpha val="100000"/>
              </a:schemeClr>
            </a:solidFill>
            <a:prstDash val="solid"/>
            <a:miter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endParaRPr altLang="en-US" sz="2800" lang="en-US"/>
          </a:p>
        </p:txBody>
      </p:sp>
      <p:graphicFrame>
        <p:nvGraphicFramePr>
          <p:cNvPr id="4194304" name=""/>
          <p:cNvGraphicFramePr>
            <a:graphicFrameLocks/>
          </p:cNvGraphicFramePr>
          <p:nvPr/>
        </p:nvGraphicFramePr>
        <p:xfrm rot="0">
          <a:off x="3733800" y="2568575"/>
          <a:ext cx="18161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" spid="" imgH="560387" imgW="1816100" showAsIcon="0" progId="Equation.3">
                  <p:embed followColorScheme="full"/>
                  <p:pic>
                    <p:nvPicPr>
                      <p:cNvPr id="2097155" name="Object 8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3733800" y="2568575"/>
                        <a:ext cx="1816100" cy="560387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Choice>
              <mc:Fallback>
                <p:oleObj name="Equation" r:id="rId1" spid="" imgH="560387" imgW="1816100" showAsIcon="0" progId="Equation.3">
                  <p:embed followColorScheme="full"/>
                  <p:pic>
                    <p:nvPicPr>
                      <p:cNvPr id="2097155" name="Object 8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3733800" y="2568575"/>
                        <a:ext cx="1816100" cy="560387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5" name=""/>
          <p:cNvGraphicFramePr>
            <a:graphicFrameLocks/>
          </p:cNvGraphicFramePr>
          <p:nvPr/>
        </p:nvGraphicFramePr>
        <p:xfrm rot="0">
          <a:off x="2192337" y="5105400"/>
          <a:ext cx="171132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spid="" imgH="560387" imgW="1711325" showAsIcon="0" progId="Equation.3">
                  <p:embed followColorScheme="full"/>
                  <p:pic>
                    <p:nvPicPr>
                      <p:cNvPr id="2097156" name="Object 9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4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2192337" y="5105400"/>
                        <a:ext cx="1711325" cy="560387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Choice>
              <mc:Fallback>
                <p:oleObj name="Equation" r:id="rId3" spid="" imgH="560387" imgW="1711325" showAsIcon="0" progId="Equation.3">
                  <p:embed followColorScheme="full"/>
                  <p:pic>
                    <p:nvPicPr>
                      <p:cNvPr id="2097156" name="Object 9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4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2192337" y="5105400"/>
                        <a:ext cx="1711325" cy="560387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6" name=""/>
          <p:cNvGraphicFramePr>
            <a:graphicFrameLocks/>
          </p:cNvGraphicFramePr>
          <p:nvPr/>
        </p:nvGraphicFramePr>
        <p:xfrm rot="0">
          <a:off x="5378450" y="5029200"/>
          <a:ext cx="177323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spid="" imgH="622300" imgW="1773237" showAsIcon="0" progId="Equation.3">
                  <p:embed followColorScheme="full"/>
                  <p:pic>
                    <p:nvPicPr>
                      <p:cNvPr id="2097157" name="Object 10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6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5378450" y="5029200"/>
                        <a:ext cx="1773237" cy="622300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Choice>
              <mc:Fallback>
                <p:oleObj name="Equation" r:id="rId5" spid="" imgH="622300" imgW="1773237" showAsIcon="0" progId="Equation.3">
                  <p:embed followColorScheme="full"/>
                  <p:pic>
                    <p:nvPicPr>
                      <p:cNvPr id="2097157" name="Object 10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6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5378450" y="5029200"/>
                        <a:ext cx="1773237" cy="622300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97158" name="Picture 3" descr="C:\Documents and Settings\schurpj\Local Settings\Temporary Internet Files\Content.IE5\LPEFQR5X\MPj04011440000[1].jpg"/>
          <p:cNvPicPr>
            <a:picLocks/>
          </p:cNvPicPr>
          <p:nvPr/>
        </p:nvPicPr>
        <p:blipFill>
          <a:blip xmlns:r="http://schemas.openxmlformats.org/officeDocument/2006/relationships" r:embed="rId7"/>
          <a:srcRect l="0" t="0" r="0" b="0"/>
          <a:stretch>
            <a:fillRect/>
          </a:stretch>
        </p:blipFill>
        <p:spPr>
          <a:xfrm rot="0">
            <a:off x="7772400" y="5029200"/>
            <a:ext cx="792162" cy="99060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3" name="Rectangle 2"/>
          <p:cNvSpPr/>
          <p:nvPr>
            <p:ph type="title" sz="full" idx="0"/>
          </p:nvPr>
        </p:nvSpPr>
        <p:spPr>
          <a:xfrm rot="0">
            <a:off x="609600" y="228600"/>
            <a:ext cx="7924800" cy="990600"/>
          </a:xfrm>
          <a:prstGeom prst="rect"/>
          <a:noFill/>
          <a:ln>
            <a:noFill/>
          </a:ln>
        </p:spPr>
        <p:txBody>
          <a:bodyPr anchor="b" bIns="42672" lIns="85342" rIns="85342" tIns="42672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600" i="0" u="none">
                <a:solidFill>
                  <a:srgbClr val="FEA402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pPr eaLnBrk="1" hangingPunct="1" lvl="0"/>
            <a:r>
              <a:rPr altLang="en-US" lang="en-US"/>
              <a:t>The Null Hypothesis, H</a:t>
            </a:r>
            <a:r>
              <a:rPr altLang="en-US" baseline="-25000" lang="en-US"/>
              <a:t>0</a:t>
            </a:r>
          </a:p>
        </p:txBody>
      </p:sp>
      <p:sp>
        <p:nvSpPr>
          <p:cNvPr id="1048604" name="Rectangle 3"/>
          <p:cNvSpPr/>
          <p:nvPr>
            <p:ph sz="full" idx="1"/>
          </p:nvPr>
        </p:nvSpPr>
        <p:spPr>
          <a:xfrm rot="0">
            <a:off x="609600" y="1600200"/>
            <a:ext cx="8077200" cy="4532312"/>
          </a:xfrm>
          <a:prstGeom prst="rect"/>
          <a:noFill/>
          <a:ln>
            <a:noFill/>
          </a:ln>
        </p:spPr>
        <p:txBody>
          <a:bodyPr anchor="t" bIns="42672" lIns="85342" rIns="85342" tIns="42672" vert="horz"/>
          <a:lstStyle>
            <a:lvl1pPr algn="l" eaLnBrk="0" fontAlgn="base" hangingPunct="0" indent="-320675" latinLnBrk="0" marL="32067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A402"/>
              </a:buClr>
              <a:buSzPct val="60000"/>
              <a:buFont typeface="Wingdings" pitchFamily="2" charset="2"/>
              <a:buChar char="n"/>
              <a:defRPr baseline="0" b="0" sz="28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-268287" latinLnBrk="0" marL="6937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5000"/>
              <a:buFont typeface="Wingdings" pitchFamily="2" charset="2"/>
              <a:buChar char="n"/>
              <a:defRPr baseline="0" b="0" sz="24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-215900" latinLnBrk="0" marL="10683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-212725" latinLnBrk="0" marL="14938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-212725" latinLnBrk="0" marL="19192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>
              <a:lnSpc>
                <a:spcPct val="90000"/>
              </a:lnSpc>
              <a:buFont typeface="Wingdings" pitchFamily="2" charset="2"/>
              <a:buChar char="§"/>
            </a:pPr>
            <a:r>
              <a:rPr altLang="en-US" sz="3100" lang="en-US"/>
              <a:t>Begin with the assumption that the null hypothesis is true x</a:t>
            </a:r>
          </a:p>
          <a:p>
            <a:pPr eaLnBrk="1" hangingPunct="1" lvl="1">
              <a:lnSpc>
                <a:spcPct val="90000"/>
              </a:lnSpc>
              <a:buFont typeface="Wingdings" pitchFamily="2" charset="2"/>
              <a:buChar char="§"/>
            </a:pPr>
            <a:r>
              <a:rPr altLang="en-US" sz="3100" lang="en-US"/>
              <a:t>Similar to the notion of innocent until</a:t>
            </a:r>
            <a:br>
              <a:rPr altLang="en-US" sz="3100" lang="en-US"/>
            </a:br>
            <a:r>
              <a:rPr altLang="en-US" sz="3100" lang="en-US"/>
              <a:t> proven guilty</a:t>
            </a:r>
          </a:p>
          <a:p>
            <a:pPr eaLnBrk="1" hangingPunct="1" lvl="1">
              <a:lnSpc>
                <a:spcPct val="90000"/>
              </a:lnSpc>
              <a:buFont typeface="Wingdings" pitchFamily="2" charset="2"/>
              <a:buChar char="§"/>
            </a:pPr>
            <a:endParaRPr altLang="en-US" sz="3100" lang="en-US"/>
          </a:p>
          <a:p>
            <a:pPr eaLnBrk="1" hangingPunct="1" lvl="0">
              <a:lnSpc>
                <a:spcPct val="90000"/>
              </a:lnSpc>
              <a:buFont typeface="Wingdings" pitchFamily="2" charset="2"/>
              <a:buChar char="§"/>
            </a:pPr>
            <a:r>
              <a:rPr altLang="en-US" sz="3100" lang="en-US"/>
              <a:t>Always contains “=“, or “≤”, or “≥” sign</a:t>
            </a:r>
          </a:p>
          <a:p>
            <a:pPr eaLnBrk="1" hangingPunct="1" lvl="0">
              <a:lnSpc>
                <a:spcPct val="90000"/>
              </a:lnSpc>
              <a:buFont typeface="Wingdings" pitchFamily="2" charset="2"/>
              <a:buChar char="§"/>
            </a:pPr>
            <a:r>
              <a:rPr altLang="en-US" sz="3100" lang="en-US"/>
              <a:t>May or may not be rejected</a:t>
            </a:r>
          </a:p>
        </p:txBody>
      </p:sp>
      <p:pic>
        <p:nvPicPr>
          <p:cNvPr id="2097159" name="Object 4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191000" y="3124200"/>
            <a:ext cx="1066800" cy="914400"/>
          </a:xfrm>
          <a:prstGeom prst="rect"/>
          <a:noFill/>
          <a:ln>
            <a:noFill/>
          </a:ln>
        </p:spPr>
      </p:pic>
      <p:sp>
        <p:nvSpPr>
          <p:cNvPr id="1048605" name="Text Box 5"/>
          <p:cNvSpPr txBox="1"/>
          <p:nvPr/>
        </p:nvSpPr>
        <p:spPr>
          <a:xfrm rot="0">
            <a:off x="5867400" y="990600"/>
            <a:ext cx="1479273" cy="3962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r>
              <a:rPr altLang="en-US" b="1" sz="2000" i="1" lang="en-US">
                <a:solidFill>
                  <a:srgbClr val="FEA402"/>
                </a:solidFill>
              </a:rPr>
              <a:t>(continued)</a:t>
            </a: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8" name="Rectangle 2"/>
          <p:cNvSpPr/>
          <p:nvPr>
            <p:ph type="title" sz="full" idx="0"/>
          </p:nvPr>
        </p:nvSpPr>
        <p:spPr>
          <a:xfrm rot="0">
            <a:off x="609600" y="228600"/>
            <a:ext cx="7924800" cy="990600"/>
          </a:xfrm>
          <a:prstGeom prst="rect"/>
          <a:noFill/>
          <a:ln>
            <a:noFill/>
          </a:ln>
        </p:spPr>
        <p:txBody>
          <a:bodyPr anchor="b" bIns="42672" lIns="85342" rIns="85342" tIns="42672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600" i="0" u="none">
                <a:solidFill>
                  <a:srgbClr val="FEA402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pPr eaLnBrk="1" hangingPunct="1" lvl="0"/>
            <a:r>
              <a:rPr altLang="en-US" lang="en-US"/>
              <a:t>The Alternative Hypothesis, H</a:t>
            </a:r>
            <a:r>
              <a:rPr altLang="en-US" baseline="-25000" lang="en-US"/>
              <a:t>1</a:t>
            </a:r>
          </a:p>
        </p:txBody>
      </p:sp>
      <p:sp>
        <p:nvSpPr>
          <p:cNvPr id="1048609" name="Rectangle 3"/>
          <p:cNvSpPr/>
          <p:nvPr>
            <p:ph sz="full" idx="1"/>
          </p:nvPr>
        </p:nvSpPr>
        <p:spPr>
          <a:xfrm rot="0">
            <a:off x="609600" y="1600200"/>
            <a:ext cx="8077200" cy="4532312"/>
          </a:xfrm>
          <a:prstGeom prst="rect"/>
          <a:noFill/>
          <a:ln>
            <a:noFill/>
          </a:ln>
        </p:spPr>
        <p:txBody>
          <a:bodyPr anchor="t" bIns="42672" lIns="85342" rIns="85342" tIns="42672" vert="horz"/>
          <a:lstStyle>
            <a:lvl1pPr algn="l" eaLnBrk="0" fontAlgn="base" hangingPunct="0" indent="-320675" latinLnBrk="0" marL="32067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A402"/>
              </a:buClr>
              <a:buSzPct val="60000"/>
              <a:buFont typeface="Wingdings" pitchFamily="2" charset="2"/>
              <a:buChar char="n"/>
              <a:defRPr baseline="0" b="0" sz="28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0" fontAlgn="base" hangingPunct="0" indent="-268287" latinLnBrk="0" marL="6937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5000"/>
              <a:buFont typeface="Wingdings" pitchFamily="2" charset="2"/>
              <a:buChar char="n"/>
              <a:defRPr baseline="0" b="0" sz="24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0" fontAlgn="base" hangingPunct="0" indent="-215900" latinLnBrk="0" marL="10683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0" fontAlgn="base" hangingPunct="0" indent="-212725" latinLnBrk="0" marL="149383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0" fontAlgn="base" hangingPunct="0" indent="-212725" latinLnBrk="0" marL="19192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eaLnBrk="1" hangingPunct="1" lvl="0">
              <a:buFont typeface="Wingdings" pitchFamily="2" charset="2"/>
              <a:buChar char="§"/>
            </a:pPr>
            <a:r>
              <a:rPr altLang="en-US" lang="en-US"/>
              <a:t>Is the opposite of the null hypothesis</a:t>
            </a:r>
          </a:p>
          <a:p>
            <a:pPr eaLnBrk="1" hangingPunct="1" lvl="1">
              <a:buFont typeface="Wingdings" pitchFamily="2" charset="2"/>
              <a:buChar char="§"/>
            </a:pPr>
            <a:r>
              <a:rPr altLang="en-US" lang="en-US"/>
              <a:t>e.g., The mean diameter of a manufactured bolt is not equal to 30mm  ( H</a:t>
            </a:r>
            <a:r>
              <a:rPr altLang="en-US" baseline="-25000" lang="en-US"/>
              <a:t>1</a:t>
            </a:r>
            <a:r>
              <a:rPr altLang="en-US" lang="en-US"/>
              <a:t>: </a:t>
            </a:r>
            <a:r>
              <a:rPr altLang="en-US" lang="el-GR">
                <a:sym typeface="Symbol" pitchFamily="18" charset="2"/>
              </a:rPr>
              <a:t>μ</a:t>
            </a:r>
            <a:r>
              <a:rPr altLang="en-US" lang="en-US">
                <a:sym typeface="Symbol" pitchFamily="18" charset="2"/>
              </a:rPr>
              <a:t> ≠ 30 </a:t>
            </a:r>
            <a:r>
              <a:rPr altLang="en-US" lang="en-US"/>
              <a:t>)</a:t>
            </a:r>
          </a:p>
          <a:p>
            <a:pPr eaLnBrk="1" hangingPunct="1" lvl="0">
              <a:buFont typeface="Wingdings" pitchFamily="2" charset="2"/>
              <a:buChar char="§"/>
            </a:pPr>
            <a:r>
              <a:rPr altLang="en-US" lang="en-US"/>
              <a:t>Never contains the </a:t>
            </a:r>
            <a:r>
              <a:rPr altLang="en-US" sz="3100" lang="en-US"/>
              <a:t>“=“, or “≤”, or “≥” </a:t>
            </a:r>
            <a:r>
              <a:rPr altLang="en-US" lang="en-US"/>
              <a:t>sign</a:t>
            </a:r>
          </a:p>
          <a:p>
            <a:pPr eaLnBrk="1" hangingPunct="1" lvl="0">
              <a:buFont typeface="Wingdings" pitchFamily="2" charset="2"/>
              <a:buChar char="§"/>
            </a:pPr>
            <a:r>
              <a:rPr altLang="en-US" lang="en-US"/>
              <a:t>May or may not be proven</a:t>
            </a:r>
          </a:p>
          <a:p>
            <a:pPr eaLnBrk="1" hangingPunct="1" lvl="0">
              <a:buFont typeface="Wingdings" pitchFamily="2" charset="2"/>
              <a:buChar char="§"/>
            </a:pPr>
            <a:r>
              <a:rPr altLang="en-US" lang="en-US"/>
              <a:t>Is generally the hypothesis that the researcher is trying to prove</a:t>
            </a:r>
          </a:p>
        </p:txBody>
      </p:sp>
      <p:pic>
        <p:nvPicPr>
          <p:cNvPr id="2097160" name="Picture 3" descr="C:\Documents and Settings\schurpj\Local Settings\Temporary Internet Files\Content.IE5\LPEFQR5X\MPj04011440000[1].jp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7772400" y="5105400"/>
            <a:ext cx="792162" cy="99060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1C1C1C"/>
      </a:dk2>
      <a:lt2>
        <a:srgbClr val="333399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FFFFFF"/>
        </a:dk1>
        <a:lt1>
          <a:srgbClr val="000000"/>
        </a:lt1>
        <a:dk2>
          <a:srgbClr val="969696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</a:extraClrScheme>
    <a:extraClrScheme>
      <a:clrScheme name="Default Color Scheme 2">
        <a:dk1>
          <a:srgbClr val="000000"/>
        </a:dk1>
        <a:lt1>
          <a:srgbClr val="FFFFFF"/>
        </a:lt1>
        <a:dk2>
          <a:srgbClr val="1C1C1C"/>
        </a:dk2>
        <a:lt2>
          <a:srgbClr val="333399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</a:extraClrScheme>
    <a:extraClrScheme>
      <a:clrScheme name="Default Color Scheme 3">
        <a:dk1>
          <a:srgbClr val="000000"/>
        </a:dk1>
        <a:lt1>
          <a:srgbClr val="FFFFFF"/>
        </a:lt1>
        <a:dk2>
          <a:srgbClr val="5F5F5F"/>
        </a:dk2>
        <a:lt2>
          <a:srgbClr val="000000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2F2F2"/>
        </a:accent5>
        <a:accent6>
          <a:srgbClr val="727272"/>
        </a:accent6>
        <a:hlink>
          <a:srgbClr val="4D4D4D"/>
        </a:hlink>
        <a:folHlink>
          <a:srgbClr val="C0C0C0"/>
        </a:folHlink>
      </a:clrScheme>
    </a:extraClrScheme>
    <a:extraClrScheme>
      <a:clrScheme name="Default Color Scheme 4">
        <a:dk1>
          <a:srgbClr val="FFFFFF"/>
        </a:dk1>
        <a:lt1>
          <a:srgbClr val="0000CC"/>
        </a:lt1>
        <a:dk2>
          <a:srgbClr val="000094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</a:extraClrScheme>
    <a:extraClrScheme>
      <a:clrScheme name="Default Color Scheme 5">
        <a:dk1>
          <a:srgbClr val="000000"/>
        </a:dk1>
        <a:lt1>
          <a:srgbClr val="FFFFFF"/>
        </a:lt1>
        <a:dk2>
          <a:srgbClr val="333333"/>
        </a:dk2>
        <a:lt2>
          <a:srgbClr val="000066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</a:extraClrScheme>
    <a:extraClrScheme>
      <a:clrScheme name="Default Color Scheme 6">
        <a:dk1>
          <a:srgbClr val="000000"/>
        </a:dk1>
        <a:lt1>
          <a:srgbClr val="FFFFFF"/>
        </a:lt1>
        <a:dk2>
          <a:srgbClr val="969696"/>
        </a:dk2>
        <a:lt2>
          <a:srgbClr val="6A407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</a:extraClrScheme>
    <a:extraClrScheme>
      <a:clrScheme name="Default Color Scheme 7">
        <a:dk1>
          <a:srgbClr val="000000"/>
        </a:dk1>
        <a:lt1>
          <a:srgbClr val="FFFFFF"/>
        </a:lt1>
        <a:dk2>
          <a:srgbClr val="808080"/>
        </a:dk2>
        <a:lt2>
          <a:srgbClr val="515F7B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919191"/>
      </a:dk2>
      <a:lt2>
        <a:srgbClr val="000000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C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Chapter 9: Fundamentals of Hypothesis Testing:  One-Sample Tests</dc:title>
  <dc:creator>Levine/Szabat/Stephan</dc:creator>
  <cp:lastModifiedBy>Abeer Irfan</cp:lastModifiedBy>
  <dcterms:created xsi:type="dcterms:W3CDTF">2001-01-12T19:04:22Z</dcterms:created>
  <dcterms:modified xsi:type="dcterms:W3CDTF">2024-01-31T08:24:02Z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18c6eedd79ca42a6bca2ff565d07480f</vt:lpwstr>
  </property>
</Properties>
</file>