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63" r:id="rId3"/>
    <p:sldId id="346" r:id="rId5"/>
    <p:sldId id="349" r:id="rId6"/>
    <p:sldId id="341" r:id="rId7"/>
    <p:sldId id="356" r:id="rId8"/>
  </p:sldIdLst>
  <p:sldSz cx="12192000" cy="6858000"/>
  <p:notesSz cx="6858000" cy="9144000"/>
  <p:custDataLst>
    <p:tags r:id="rId1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dan-XD" initials="XD" lastIdx="1" clrIdx="0"/>
  <p:cmAuthor id="2" name="Administrator" initials="l" lastIdx="1" clrIdx="1"/>
  <p:cmAuthor id="3" name="作者" initials="A" lastIdx="0" clrIdx="2"/>
  <p:cmAuthor id="4" name="HP" initials="H" lastIdx="4" clrIdx="3"/>
  <p:cmAuthor id="0" name="Mia Vida Villanueva" initials="MVV" lastIdx="1" clrIdx="0"/>
  <p:cmAuthor id="5" name="宋洁然" initials="宋" lastIdx="2" clrIdx="1"/>
  <p:cmAuthor id="6" name="ming qiu" initials="m" lastIdx="17" clrIdx="1"/>
  <p:cmAuthor id="7" name="1206988966@qq.com" initials="1" lastIdx="1" clrIdx="2"/>
  <p:cmAuthor id="8" name="姜伟光" initials="姜" lastIdx="1" clrIdx="0"/>
  <p:cmAuthor id="9" name="ASUS" initials="A" lastIdx="28" clrIdx="4"/>
  <p:cmAuthor id="10" name="lenovo" initials="l" lastIdx="6" clrIdx="2"/>
  <p:cmAuthor id="11" name="xiedk" initials="x" lastIdx="2" clrIdx="10"/>
  <p:cmAuthor id="12" name="未知用户1" initials="未知用户1" lastIdx="2" clrIdx="11"/>
  <p:cmAuthor id="16" name="孟伟伟" initials="孟" lastIdx="1" clrIdx="15"/>
  <p:cmAuthor id="76" name="许 志军" initials="许" lastIdx="1" clrIdx="25"/>
  <p:cmAuthor id="77" name="欧 志芳" initials="欧" lastIdx="1" clrIdx="26"/>
  <p:cmAuthor id="13" name="马云飞10014438" initials="马" lastIdx="4" clrIdx="0"/>
  <p:cmAuthor id="14" name="10077969" initials="10077969" lastIdx="2" clrIdx="13"/>
  <p:cmAuthor id="15" name="康浩杰|hnkanghaojie" initials="A" lastIdx="1" clrIdx="14"/>
  <p:cmAuthor id="17" name="dongrp" initials="d" lastIdx="1" clrIdx="16"/>
  <p:cmAuthor id="18" name="hc" initials="h" lastIdx="1" clrIdx="17"/>
  <p:cmAuthor id="19" name="Saku Uchikawa" initials="S" lastIdx="11" clrIdx="0"/>
  <p:cmAuthor id="20" name="00065088" initials="0" lastIdx="2" clrIdx="19"/>
  <p:cmAuthor id="21" name="10066351" initials="1" lastIdx="2" clrIdx="0"/>
  <p:cmAuthor id="22" name="蔡建楠" initials="caijianna" lastIdx="15" clrIdx="17"/>
  <p:cmAuthor id="23" name="赵诚荣10027092" initials="赵" lastIdx="2" clrIdx="25"/>
  <p:cmAuthor id="24" name="李蕾00009994" initials="李" lastIdx="6" clrIdx="17"/>
  <p:cmAuthor id="25" name="wyz" initials="w" lastIdx="1" clrIdx="24"/>
  <p:cmAuthor id="26" name="10270945" initials="1" lastIdx="1" clrIdx="25"/>
  <p:cmAuthor id="27" name="10295142" initials="1" lastIdx="1" clrIdx="26"/>
  <p:cmAuthor id="28" name="Hou Yingfeng" initials="H" lastIdx="10" clrIdx="23"/>
  <p:cmAuthor id="30" name="10056791" initials="ZTE" lastIdx="1" clrIdx="29"/>
  <p:cmAuthor id="31" name="Author" initials="A" lastIdx="0" clrIdx="30"/>
  <p:cmAuthor id="32" name="李楠10047711" initials="李楠10047711" lastIdx="2" clrIdx="31"/>
  <p:cmAuthor id="33" name="610007" initials="6" lastIdx="0" clrIdx="32"/>
  <p:cmAuthor id="34" name="Jason" initials="J" lastIdx="18" clrIdx="33"/>
  <p:cmAuthor id="35" name="stephen" initials="s" lastIdx="1" clrIdx="34"/>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52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gs" Target="tags/tag6.xml"/><Relationship Id="rId12" Type="http://schemas.openxmlformats.org/officeDocument/2006/relationships/commentAuthors" Target="commentAuthors.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1D65E3-4FAB-45C0-877F-79EA9FB3FCB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8A382-C2C2-4751-A0FA-0C5A92182E3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D817DD0-38E7-46ED-A2FE-994A5C249761}" type="slidenum">
              <a:rPr lang="de-DE" smtClean="0"/>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制造业替换成公共事业</a:t>
            </a:r>
            <a:endParaRPr lang="zh-CN" altLang="en-US" dirty="0"/>
          </a:p>
          <a:p>
            <a:r>
              <a:rPr lang="zh-CN" altLang="en-US" dirty="0"/>
              <a:t>智慧农业</a:t>
            </a:r>
            <a:r>
              <a:rPr lang="en-US" altLang="zh-CN" dirty="0"/>
              <a:t> - </a:t>
            </a:r>
            <a:r>
              <a:rPr lang="zh-CN" altLang="en-US" dirty="0"/>
              <a:t>智慧零售</a:t>
            </a:r>
            <a:r>
              <a:rPr lang="en-US" altLang="zh-CN" dirty="0"/>
              <a:t> </a:t>
            </a:r>
            <a:endParaRPr lang="en-US" altLang="zh-CN" dirty="0"/>
          </a:p>
          <a:p>
            <a:endParaRPr lang="en-US" altLang="zh-CN" dirty="0"/>
          </a:p>
          <a:p>
            <a:r>
              <a:rPr lang="zh-CN" altLang="en-US" dirty="0"/>
              <a:t>物联网卡设备</a:t>
            </a:r>
            <a:r>
              <a:rPr lang="en-US" altLang="zh-CN" dirty="0"/>
              <a:t> </a:t>
            </a:r>
            <a:r>
              <a:rPr lang="zh-CN" altLang="en-US" dirty="0"/>
              <a:t>确保物联网设备的</a:t>
            </a:r>
            <a:r>
              <a:rPr lang="en-US" altLang="zh-CN" dirty="0"/>
              <a:t>  </a:t>
            </a:r>
            <a:r>
              <a:rPr lang="zh-CN" altLang="en-US" dirty="0"/>
              <a:t>被合理使用</a:t>
            </a:r>
            <a:r>
              <a:rPr lang="en-US" altLang="zh-CN" dirty="0"/>
              <a:t>  </a:t>
            </a:r>
            <a:r>
              <a:rPr lang="zh-CN" altLang="en-US" dirty="0"/>
              <a:t>机卡绑定</a:t>
            </a:r>
            <a:r>
              <a:rPr lang="en-US" altLang="zh-CN" dirty="0"/>
              <a:t> </a:t>
            </a:r>
            <a:r>
              <a:rPr lang="zh-CN" altLang="en-US" dirty="0"/>
              <a:t>区域限制</a:t>
            </a:r>
            <a:r>
              <a:rPr lang="en-US" altLang="zh-CN" dirty="0"/>
              <a:t> </a:t>
            </a:r>
            <a:r>
              <a:rPr lang="zh-CN" altLang="en-US" dirty="0"/>
              <a:t>并在一起</a:t>
            </a:r>
            <a:endParaRPr lang="zh-CN" altLang="en-US" dirty="0"/>
          </a:p>
        </p:txBody>
      </p:sp>
      <p:sp>
        <p:nvSpPr>
          <p:cNvPr id="4" name="灯片编号占位符 3"/>
          <p:cNvSpPr>
            <a:spLocks noGrp="1"/>
          </p:cNvSpPr>
          <p:nvPr>
            <p:ph type="sldNum" sz="quarter" idx="10"/>
          </p:nvPr>
        </p:nvSpPr>
        <p:spPr/>
        <p:txBody>
          <a:bodyPr/>
          <a:lstStyle/>
          <a:p>
            <a:fld id="{EEDDE9C1-3A93-4484-ADD9-54060A054C8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只提供查询能力</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只提供查询能力</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image" Target="../media/image2.png"/><Relationship Id="rId6" Type="http://schemas.openxmlformats.org/officeDocument/2006/relationships/image" Target="../media/image5.emf"/><Relationship Id="rId5" Type="http://schemas.openxmlformats.org/officeDocument/2006/relationships/image" Target="../media/image1.emf"/><Relationship Id="rId4" Type="http://schemas.openxmlformats.org/officeDocument/2006/relationships/oleObject" Target="../embeddings/oleObject2.bin"/><Relationship Id="rId3" Type="http://schemas.openxmlformats.org/officeDocument/2006/relationships/tags" Target="../tags/tag2.xml"/><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1 Column">
    <p:bg>
      <p:bgRef idx="1001">
        <a:schemeClr val="bg1"/>
      </p:bgRef>
    </p:bg>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nvPr>
        </p:nvGraphicFramePr>
        <p:xfrm>
          <a:off x="1681" y="1682"/>
          <a:ext cx="1679" cy="1678"/>
        </p:xfrm>
        <a:graphic>
          <a:graphicData uri="http://schemas.openxmlformats.org/presentationml/2006/ole">
            <mc:AlternateContent xmlns:mc="http://schemas.openxmlformats.org/markup-compatibility/2006">
              <mc:Choice xmlns:v="urn:schemas-microsoft-com:vml" Requires="v">
                <p:oleObj spid="_x0000_s2" name="think-cell Folie" r:id="rId3" imgW="12700" imgH="12700" progId="TCLayout.ActiveDocument.1">
                  <p:embed/>
                </p:oleObj>
              </mc:Choice>
              <mc:Fallback>
                <p:oleObj name="think-cell Folie" r:id="rId3" imgW="12700" imgH="12700" progId="TCLayout.ActiveDocument.1">
                  <p:embed/>
                  <p:pic>
                    <p:nvPicPr>
                      <p:cNvPr id="0" name="Objekt 5" hidden="1"/>
                      <p:cNvPicPr/>
                      <p:nvPr/>
                    </p:nvPicPr>
                    <p:blipFill>
                      <a:blip r:embed="rId4"/>
                      <a:stretch>
                        <a:fillRect/>
                      </a:stretch>
                    </p:blipFill>
                    <p:spPr>
                      <a:xfrm>
                        <a:off x="1681" y="1682"/>
                        <a:ext cx="1679" cy="1678"/>
                      </a:xfrm>
                      <a:prstGeom prst="rect">
                        <a:avLst/>
                      </a:prstGeom>
                    </p:spPr>
                  </p:pic>
                </p:oleObj>
              </mc:Fallback>
            </mc:AlternateContent>
          </a:graphicData>
        </a:graphic>
      </p:graphicFrame>
      <p:pic>
        <p:nvPicPr>
          <p:cNvPr id="4" name="Grafik 3"/>
          <p:cNvPicPr>
            <a:picLocks noChangeAspect="1"/>
          </p:cNvPicPr>
          <p:nvPr userDrawn="1"/>
        </p:nvPicPr>
        <p:blipFill>
          <a:blip r:embed="rId5"/>
          <a:stretch>
            <a:fillRect/>
          </a:stretch>
        </p:blipFill>
        <p:spPr>
          <a:xfrm>
            <a:off x="8228916" y="497258"/>
            <a:ext cx="3684694" cy="708970"/>
          </a:xfrm>
          <a:prstGeom prst="rect">
            <a:avLst/>
          </a:prstGeom>
        </p:spPr>
      </p:pic>
      <p:pic>
        <p:nvPicPr>
          <p:cNvPr id="11" name="Picture 10"/>
          <p:cNvPicPr>
            <a:picLocks noChangeAspect="1"/>
          </p:cNvPicPr>
          <p:nvPr userDrawn="1"/>
        </p:nvPicPr>
        <p:blipFill>
          <a:blip r:embed="rId6"/>
          <a:stretch>
            <a:fillRect/>
          </a:stretch>
        </p:blipFill>
        <p:spPr>
          <a:xfrm>
            <a:off x="1" y="0"/>
            <a:ext cx="8382468" cy="1786654"/>
          </a:xfrm>
          <a:prstGeom prst="rect">
            <a:avLst/>
          </a:prstGeom>
        </p:spPr>
      </p:pic>
      <p:sp>
        <p:nvSpPr>
          <p:cNvPr id="12" name="Title 1"/>
          <p:cNvSpPr>
            <a:spLocks noGrp="1"/>
          </p:cNvSpPr>
          <p:nvPr>
            <p:ph type="title" hasCustomPrompt="1"/>
          </p:nvPr>
        </p:nvSpPr>
        <p:spPr>
          <a:xfrm>
            <a:off x="470211" y="436920"/>
            <a:ext cx="11580552" cy="829647"/>
          </a:xfrm>
          <a:prstGeom prst="rect">
            <a:avLst/>
          </a:prstGeom>
        </p:spPr>
        <p:txBody>
          <a:bodyPr vert="horz"/>
          <a:lstStyle>
            <a:lvl1pPr>
              <a:defRPr b="0" i="0">
                <a:solidFill>
                  <a:schemeClr val="bg1"/>
                </a:solidFill>
                <a:latin typeface="Montserrat Light" pitchFamily="2" charset="77"/>
              </a:defRPr>
            </a:lvl1pPr>
          </a:lstStyle>
          <a:p>
            <a:r>
              <a:rPr lang="en-US" sz="2540" dirty="0">
                <a:solidFill>
                  <a:schemeClr val="bg1"/>
                </a:solidFill>
              </a:rPr>
              <a:t>Slide</a:t>
            </a:r>
            <a:br>
              <a:rPr lang="en-US" sz="2540" dirty="0">
                <a:solidFill>
                  <a:schemeClr val="bg1"/>
                </a:solidFill>
              </a:rPr>
            </a:br>
            <a:r>
              <a:rPr lang="en-US" sz="2540" dirty="0">
                <a:solidFill>
                  <a:schemeClr val="bg1"/>
                </a:solidFill>
              </a:rPr>
              <a:t>Title</a:t>
            </a:r>
            <a:endParaRPr lang="en-US" sz="2540" dirty="0">
              <a:solidFill>
                <a:schemeClr val="bg1"/>
              </a:solidFill>
            </a:endParaRPr>
          </a:p>
        </p:txBody>
      </p:sp>
      <p:sp>
        <p:nvSpPr>
          <p:cNvPr id="20" name="Content Placeholder 17"/>
          <p:cNvSpPr>
            <a:spLocks noGrp="1"/>
          </p:cNvSpPr>
          <p:nvPr>
            <p:ph sz="quarter" idx="10" hasCustomPrompt="1"/>
          </p:nvPr>
        </p:nvSpPr>
        <p:spPr>
          <a:xfrm>
            <a:off x="470211" y="1999093"/>
            <a:ext cx="11580552" cy="4361648"/>
          </a:xfrm>
        </p:spPr>
        <p:txBody>
          <a:bodyPr/>
          <a:lstStyle>
            <a:lvl1pPr>
              <a:defRPr sz="1585" b="0" i="0">
                <a:solidFill>
                  <a:schemeClr val="tx2"/>
                </a:solidFill>
                <a:latin typeface="Montserrat Light" pitchFamily="2" charset="77"/>
              </a:defRPr>
            </a:lvl1pPr>
            <a:lvl2pPr>
              <a:defRPr sz="1585" b="0" i="0">
                <a:solidFill>
                  <a:schemeClr val="tx2"/>
                </a:solidFill>
                <a:latin typeface="Montserrat Light" pitchFamily="2" charset="77"/>
              </a:defRPr>
            </a:lvl2pPr>
            <a:lvl3pPr>
              <a:defRPr sz="1585" b="0" i="0">
                <a:solidFill>
                  <a:schemeClr val="tx2"/>
                </a:solidFill>
                <a:latin typeface="Montserrat Light" pitchFamily="2" charset="77"/>
              </a:defRPr>
            </a:lvl3pPr>
            <a:lvl4pPr>
              <a:defRPr sz="1585" b="0" i="0">
                <a:solidFill>
                  <a:schemeClr val="tx2"/>
                </a:solidFill>
                <a:latin typeface="Montserrat Light" pitchFamily="2" charset="77"/>
              </a:defRPr>
            </a:lvl4pPr>
            <a:lvl5pPr>
              <a:defRPr sz="1585" b="0" i="0">
                <a:solidFill>
                  <a:schemeClr val="tx2"/>
                </a:solidFill>
                <a:latin typeface="Montserrat Light" pitchFamily="2" charset="77"/>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Title Slide Blu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3"/>
            </p:custDataLst>
          </p:nvPr>
        </p:nvGraphicFramePr>
        <p:xfrm>
          <a:off x="1680" y="1682"/>
          <a:ext cx="1679" cy="1678"/>
        </p:xfrm>
        <a:graphic>
          <a:graphicData uri="http://schemas.openxmlformats.org/presentationml/2006/ole">
            <mc:AlternateContent xmlns:mc="http://schemas.openxmlformats.org/markup-compatibility/2006">
              <mc:Choice xmlns:v="urn:schemas-microsoft-com:vml" Requires="v">
                <p:oleObj spid="_x0000_s2078" name="think-cell Folie" r:id="rId4" imgW="12700" imgH="12700" progId="TCLayout.ActiveDocument.1">
                  <p:embed/>
                </p:oleObj>
              </mc:Choice>
              <mc:Fallback>
                <p:oleObj name="think-cell Folie" r:id="rId4" imgW="12700" imgH="12700" progId="TCLayout.ActiveDocument.1">
                  <p:embed/>
                  <p:pic>
                    <p:nvPicPr>
                      <p:cNvPr id="0" name="Objekt 4" hidden="1"/>
                      <p:cNvPicPr/>
                      <p:nvPr/>
                    </p:nvPicPr>
                    <p:blipFill>
                      <a:blip r:embed="rId5"/>
                      <a:stretch>
                        <a:fillRect/>
                      </a:stretch>
                    </p:blipFill>
                    <p:spPr>
                      <a:xfrm>
                        <a:off x="1680" y="1682"/>
                        <a:ext cx="1679" cy="1678"/>
                      </a:xfrm>
                      <a:prstGeom prst="rect">
                        <a:avLst/>
                      </a:prstGeom>
                    </p:spPr>
                  </p:pic>
                </p:oleObj>
              </mc:Fallback>
            </mc:AlternateContent>
          </a:graphicData>
        </a:graphic>
      </p:graphicFrame>
      <p:sp>
        <p:nvSpPr>
          <p:cNvPr id="9" name="Textfeld 8"/>
          <p:cNvSpPr txBox="1"/>
          <p:nvPr userDrawn="1"/>
        </p:nvSpPr>
        <p:spPr>
          <a:xfrm>
            <a:off x="5290458" y="6423342"/>
            <a:ext cx="1709057" cy="277013"/>
          </a:xfrm>
          <a:prstGeom prst="rect">
            <a:avLst/>
          </a:prstGeom>
          <a:noFill/>
        </p:spPr>
        <p:txBody>
          <a:bodyPr wrap="square" lIns="0" tIns="0" rIns="0" bIns="0" rtlCol="0">
            <a:noAutofit/>
          </a:bodyPr>
          <a:lstStyle/>
          <a:p>
            <a:endParaRPr lang="de-DE" sz="1905"/>
          </a:p>
        </p:txBody>
      </p:sp>
      <p:sp>
        <p:nvSpPr>
          <p:cNvPr id="4" name="Textplatzhalter 3"/>
          <p:cNvSpPr>
            <a:spLocks noGrp="1"/>
          </p:cNvSpPr>
          <p:nvPr>
            <p:ph type="body" sz="quarter" idx="12" hasCustomPrompt="1"/>
          </p:nvPr>
        </p:nvSpPr>
        <p:spPr>
          <a:xfrm>
            <a:off x="1401303" y="2998047"/>
            <a:ext cx="9403181" cy="2345288"/>
          </a:xfrm>
          <a:prstGeom prst="rect">
            <a:avLst/>
          </a:prstGeom>
        </p:spPr>
        <p:txBody>
          <a:bodyPr>
            <a:noAutofit/>
          </a:bodyPr>
          <a:lstStyle>
            <a:lvl1pPr>
              <a:lnSpc>
                <a:spcPct val="104000"/>
              </a:lnSpc>
              <a:spcBef>
                <a:spcPts val="0"/>
              </a:spcBef>
              <a:defRPr sz="4655" b="0" i="0" baseline="0">
                <a:solidFill>
                  <a:schemeClr val="bg1"/>
                </a:solidFill>
                <a:latin typeface="Montserrat Light" pitchFamily="2" charset="77"/>
                <a:ea typeface="Montserrat Light" pitchFamily="2" charset="77"/>
              </a:defRPr>
            </a:lvl1pPr>
          </a:lstStyle>
          <a:p>
            <a:pPr lvl="0"/>
            <a:r>
              <a:rPr lang="de-DE" dirty="0"/>
              <a:t>Montserrat Light</a:t>
            </a:r>
            <a:br>
              <a:rPr lang="de-DE" dirty="0"/>
            </a:br>
            <a:r>
              <a:rPr lang="de-DE" dirty="0"/>
              <a:t>Maximum 3 </a:t>
            </a:r>
            <a:r>
              <a:rPr lang="de-DE" dirty="0" err="1"/>
              <a:t>lines</a:t>
            </a:r>
            <a:br>
              <a:rPr lang="de-DE" dirty="0"/>
            </a:br>
            <a:r>
              <a:rPr lang="de-DE" dirty="0"/>
              <a:t>44 </a:t>
            </a:r>
            <a:r>
              <a:rPr lang="de-DE" dirty="0" err="1"/>
              <a:t>pt</a:t>
            </a:r>
            <a:endParaRPr lang="de-DE" dirty="0"/>
          </a:p>
        </p:txBody>
      </p:sp>
      <p:sp>
        <p:nvSpPr>
          <p:cNvPr id="6" name="Textplatzhalter 5"/>
          <p:cNvSpPr>
            <a:spLocks noGrp="1"/>
          </p:cNvSpPr>
          <p:nvPr>
            <p:ph type="body" sz="quarter" idx="13" hasCustomPrompt="1"/>
          </p:nvPr>
        </p:nvSpPr>
        <p:spPr>
          <a:xfrm>
            <a:off x="1401303" y="5800211"/>
            <a:ext cx="9403181" cy="316683"/>
          </a:xfrm>
          <a:prstGeom prst="rect">
            <a:avLst/>
          </a:prstGeom>
        </p:spPr>
        <p:txBody>
          <a:bodyPr wrap="square">
            <a:spAutoFit/>
          </a:bodyPr>
          <a:lstStyle>
            <a:lvl1pPr>
              <a:spcBef>
                <a:spcPts val="0"/>
              </a:spcBef>
              <a:defRPr sz="2115" b="0" i="0" baseline="0">
                <a:solidFill>
                  <a:schemeClr val="bg1"/>
                </a:solidFill>
                <a:latin typeface="Montserrat Light" pitchFamily="2" charset="77"/>
                <a:ea typeface="Montserrat Light" pitchFamily="2" charset="77"/>
              </a:defRPr>
            </a:lvl1pPr>
            <a:lvl5pPr>
              <a:defRPr/>
            </a:lvl5pPr>
          </a:lstStyle>
          <a:p>
            <a:pPr lvl="0"/>
            <a:r>
              <a:rPr lang="de-DE" dirty="0" err="1"/>
              <a:t>Subheading</a:t>
            </a:r>
            <a:r>
              <a:rPr lang="de-DE" dirty="0"/>
              <a:t> Montserrat Light, 20 </a:t>
            </a:r>
            <a:r>
              <a:rPr lang="de-DE" dirty="0" err="1"/>
              <a:t>pt</a:t>
            </a:r>
            <a:endParaRPr lang="de-DE" dirty="0"/>
          </a:p>
        </p:txBody>
      </p:sp>
      <p:grpSp>
        <p:nvGrpSpPr>
          <p:cNvPr id="147" name="Gruppieren 146"/>
          <p:cNvGrpSpPr/>
          <p:nvPr userDrawn="1"/>
        </p:nvGrpSpPr>
        <p:grpSpPr>
          <a:xfrm>
            <a:off x="-368850" y="-326337"/>
            <a:ext cx="12916643" cy="7537262"/>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Rectangle 1"/>
          <p:cNvSpPr/>
          <p:nvPr userDrawn="1"/>
        </p:nvSpPr>
        <p:spPr>
          <a:xfrm>
            <a:off x="0" y="0"/>
            <a:ext cx="12192000" cy="1551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5"/>
          </a:p>
        </p:txBody>
      </p:sp>
      <p:pic>
        <p:nvPicPr>
          <p:cNvPr id="7" name="Picture 6"/>
          <p:cNvPicPr>
            <a:picLocks noChangeAspect="1"/>
          </p:cNvPicPr>
          <p:nvPr userDrawn="1"/>
        </p:nvPicPr>
        <p:blipFill>
          <a:blip r:embed="rId6"/>
          <a:stretch>
            <a:fillRect/>
          </a:stretch>
        </p:blipFill>
        <p:spPr>
          <a:xfrm>
            <a:off x="-1" y="782104"/>
            <a:ext cx="12192000" cy="1551928"/>
          </a:xfrm>
          <a:prstGeom prst="rect">
            <a:avLst/>
          </a:prstGeom>
        </p:spPr>
      </p:pic>
      <p:pic>
        <p:nvPicPr>
          <p:cNvPr id="3" name="Grafik 21"/>
          <p:cNvPicPr>
            <a:picLocks noChangeAspect="1"/>
          </p:cNvPicPr>
          <p:nvPr userDrawn="1"/>
        </p:nvPicPr>
        <p:blipFill>
          <a:blip r:embed="rId7"/>
          <a:stretch>
            <a:fillRect/>
          </a:stretch>
        </p:blipFill>
        <p:spPr>
          <a:xfrm>
            <a:off x="304745" y="432740"/>
            <a:ext cx="5402508" cy="1039544"/>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C4FCFC-3304-4443-8A0B-CD0B670D593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E998C0-1F6E-4F8E-B1CD-EA8315FACA3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2.xml"/><Relationship Id="rId4" Type="http://schemas.openxmlformats.org/officeDocument/2006/relationships/image" Target="../media/image9.png"/><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401445" y="2997835"/>
            <a:ext cx="10329545" cy="2173605"/>
          </a:xfrm>
        </p:spPr>
        <p:txBody>
          <a:bodyPr anchor="ctr"/>
          <a:lstStyle/>
          <a:p>
            <a:pPr marL="0" algn="l" defTabSz="457200">
              <a:buClrTx/>
              <a:buSzTx/>
              <a:buNone/>
            </a:pPr>
            <a:r>
              <a:rPr lang="en-US" sz="4400" dirty="0">
                <a:latin typeface="微软雅黑" panose="020B0503020204020204" pitchFamily="34" charset="-122"/>
                <a:ea typeface="微软雅黑" panose="020B0503020204020204" pitchFamily="34" charset="-122"/>
                <a:cs typeface="Open Sans" pitchFamily="34" charset="0"/>
              </a:rPr>
              <a:t>IoT SIM Fraud Prevention</a:t>
            </a:r>
            <a:endParaRPr lang="en-US" sz="4400" dirty="0">
              <a:latin typeface="微软雅黑" panose="020B0503020204020204" pitchFamily="34" charset="-122"/>
              <a:ea typeface="微软雅黑" panose="020B0503020204020204" pitchFamily="34" charset="-122"/>
              <a:cs typeface="Open Sans" pitchFamily="34" charset="0"/>
            </a:endParaRPr>
          </a:p>
        </p:txBody>
      </p:sp>
      <p:sp>
        <p:nvSpPr>
          <p:cNvPr id="3" name="Textplatzhalter 2"/>
          <p:cNvSpPr>
            <a:spLocks noGrp="1"/>
          </p:cNvSpPr>
          <p:nvPr>
            <p:ph type="body" sz="quarter" idx="13"/>
          </p:nvPr>
        </p:nvSpPr>
        <p:spPr>
          <a:xfrm>
            <a:off x="1386533" y="5170728"/>
            <a:ext cx="9398174" cy="970280"/>
          </a:xfrm>
        </p:spPr>
        <p:txBody>
          <a:bodyPr/>
          <a:lstStyle/>
          <a:p>
            <a:r>
              <a:rPr lang="en-US" altLang="de-DE" dirty="0" smtClean="0">
                <a:solidFill>
                  <a:schemeClr val="accent1">
                    <a:lumMod val="20000"/>
                    <a:lumOff val="80000"/>
                  </a:schemeClr>
                </a:solidFill>
                <a:latin typeface="微软雅黑" panose="020B0503020204020204" pitchFamily="34" charset="-122"/>
                <a:ea typeface="微软雅黑" panose="020B0503020204020204" pitchFamily="34" charset="-122"/>
              </a:rPr>
              <a:t>China Telecom</a:t>
            </a:r>
            <a:endParaRPr lang="zh-CN" altLang="en-US" dirty="0" smtClean="0">
              <a:solidFill>
                <a:schemeClr val="accent1">
                  <a:lumMod val="20000"/>
                  <a:lumOff val="80000"/>
                </a:schemeClr>
              </a:solidFill>
              <a:latin typeface="微软雅黑" panose="020B0503020204020204" pitchFamily="34" charset="-122"/>
              <a:ea typeface="微软雅黑" panose="020B0503020204020204" pitchFamily="34" charset="-122"/>
              <a:sym typeface="+mn-ea"/>
            </a:endParaRPr>
          </a:p>
          <a:p>
            <a:r>
              <a:rPr lang="en-US" altLang="zh-CN" dirty="0" smtClean="0">
                <a:solidFill>
                  <a:schemeClr val="accent1">
                    <a:lumMod val="20000"/>
                    <a:lumOff val="80000"/>
                  </a:schemeClr>
                </a:solidFill>
                <a:latin typeface="微软雅黑" panose="020B0503020204020204" pitchFamily="34" charset="-122"/>
                <a:ea typeface="微软雅黑" panose="020B0503020204020204" pitchFamily="34" charset="-122"/>
              </a:rPr>
              <a:t>Contacts: chenfr2@chinatelecom.cn</a:t>
            </a:r>
            <a:endParaRPr lang="de-DE" dirty="0" smtClean="0">
              <a:solidFill>
                <a:schemeClr val="accent1">
                  <a:lumMod val="20000"/>
                  <a:lumOff val="80000"/>
                </a:schemeClr>
              </a:solidFill>
            </a:endParaRPr>
          </a:p>
          <a:p>
            <a:endParaRPr lang="de-DE" dirty="0">
              <a:solidFill>
                <a:schemeClr val="accent1">
                  <a:lumMod val="20000"/>
                  <a:lumOff val="8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梯形 23"/>
          <p:cNvSpPr/>
          <p:nvPr/>
        </p:nvSpPr>
        <p:spPr>
          <a:xfrm>
            <a:off x="5960225" y="4663440"/>
            <a:ext cx="6076603" cy="794397"/>
          </a:xfrm>
          <a:prstGeom prst="trapezoid">
            <a:avLst>
              <a:gd name="adj" fmla="val 233391"/>
            </a:avLst>
          </a:prstGeom>
          <a:solidFill>
            <a:schemeClr val="bg1">
              <a:lumMod val="85000"/>
              <a:alpha val="50000"/>
            </a:schemeClr>
          </a:solidFill>
          <a:ln w="3175">
            <a:gradFill>
              <a:gsLst>
                <a:gs pos="100000">
                  <a:srgbClr val="FFFFFF">
                    <a:alpha val="20000"/>
                  </a:srgbClr>
                </a:gs>
                <a:gs pos="0">
                  <a:srgbClr val="FFFFFF">
                    <a:alpha val="0"/>
                  </a:srgbClr>
                </a:gs>
              </a:gsLst>
              <a:lin ang="5400000" scaled="0"/>
            </a:gra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C7000B"/>
              </a:solidFill>
              <a:effectLst/>
              <a:uLnTx/>
              <a:uFillTx/>
              <a:cs typeface="+mn-ea"/>
              <a:sym typeface="+mn-lt"/>
            </a:endParaRPr>
          </a:p>
        </p:txBody>
      </p:sp>
      <p:sp>
        <p:nvSpPr>
          <p:cNvPr id="23" name="梯形 22"/>
          <p:cNvSpPr/>
          <p:nvPr/>
        </p:nvSpPr>
        <p:spPr>
          <a:xfrm>
            <a:off x="213360" y="4749107"/>
            <a:ext cx="5902036" cy="708499"/>
          </a:xfrm>
          <a:prstGeom prst="trapezoid">
            <a:avLst>
              <a:gd name="adj" fmla="val 233391"/>
            </a:avLst>
          </a:prstGeom>
          <a:solidFill>
            <a:schemeClr val="bg1">
              <a:lumMod val="85000"/>
              <a:alpha val="50000"/>
            </a:schemeClr>
          </a:solidFill>
          <a:ln w="3175">
            <a:gradFill>
              <a:gsLst>
                <a:gs pos="100000">
                  <a:srgbClr val="FFFFFF">
                    <a:alpha val="20000"/>
                  </a:srgbClr>
                </a:gs>
                <a:gs pos="0">
                  <a:srgbClr val="FFFFFF">
                    <a:alpha val="0"/>
                  </a:srgbClr>
                </a:gs>
              </a:gsLst>
              <a:lin ang="5400000" scaled="0"/>
            </a:gra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C7000B"/>
              </a:solidFill>
              <a:effectLst/>
              <a:uLnTx/>
              <a:uFillTx/>
              <a:cs typeface="+mn-ea"/>
              <a:sym typeface="+mn-lt"/>
            </a:endParaRPr>
          </a:p>
        </p:txBody>
      </p:sp>
      <p:sp>
        <p:nvSpPr>
          <p:cNvPr id="2" name="标题 1"/>
          <p:cNvSpPr>
            <a:spLocks noGrp="1"/>
          </p:cNvSpPr>
          <p:nvPr>
            <p:ph type="title"/>
          </p:nvPr>
        </p:nvSpPr>
        <p:spPr>
          <a:xfrm>
            <a:off x="124136" y="380405"/>
            <a:ext cx="11580552" cy="829647"/>
          </a:xfrm>
        </p:spPr>
        <p:txBody>
          <a:bodyPr>
            <a:normAutofit/>
          </a:bodyPr>
          <a:lstStyle/>
          <a:p>
            <a:r>
              <a:rPr lang="en-US" altLang="zh-CN" dirty="0">
                <a:sym typeface="+mn-ea"/>
              </a:rPr>
              <a:t>Use Cases</a:t>
            </a:r>
            <a:endParaRPr lang="zh-CN" altLang="en-US" dirty="0"/>
          </a:p>
        </p:txBody>
      </p:sp>
      <p:sp>
        <p:nvSpPr>
          <p:cNvPr id="4" name="矩形 3"/>
          <p:cNvSpPr/>
          <p:nvPr/>
        </p:nvSpPr>
        <p:spPr>
          <a:xfrm>
            <a:off x="639847" y="2919671"/>
            <a:ext cx="2335877" cy="581891"/>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86050" y="2945477"/>
            <a:ext cx="2335877" cy="581891"/>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87437" y="2953787"/>
            <a:ext cx="2335877" cy="581891"/>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53415" y="2934335"/>
            <a:ext cx="2296795" cy="566420"/>
          </a:xfrm>
          <a:prstGeom prst="rect">
            <a:avLst/>
          </a:prstGeom>
          <a:noFill/>
        </p:spPr>
        <p:txBody>
          <a:bodyPr wrap="square" rtlCol="0">
            <a:noAutofit/>
          </a:bodyPr>
          <a:lstStyle/>
          <a:p>
            <a:pPr algn="ctr">
              <a:lnSpc>
                <a:spcPct val="150000"/>
              </a:lnSpc>
            </a:pPr>
            <a:r>
              <a:rPr b="1">
                <a:solidFill>
                  <a:schemeClr val="bg1"/>
                </a:solidFill>
                <a:highlight>
                  <a:srgbClr val="FFFFFF">
                    <a:alpha val="0"/>
                  </a:srgbClr>
                </a:highlight>
                <a:latin typeface="微软雅黑" panose="020B0503020204020204" pitchFamily="34" charset="-122"/>
                <a:sym typeface="+mn-ea"/>
              </a:rPr>
              <a:t>public service</a:t>
            </a:r>
            <a:endParaRPr lang="zh-CN" b="1">
              <a:solidFill>
                <a:schemeClr val="bg1"/>
              </a:solidFill>
              <a:highlight>
                <a:srgbClr val="FFFFFF">
                  <a:alpha val="0"/>
                </a:srgbClr>
              </a:highlight>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3386455" y="2934970"/>
            <a:ext cx="2321560" cy="565785"/>
          </a:xfrm>
          <a:prstGeom prst="rect">
            <a:avLst/>
          </a:prstGeom>
          <a:noFill/>
        </p:spPr>
        <p:txBody>
          <a:bodyPr wrap="square" rtlCol="0">
            <a:noAutofit/>
          </a:bodyPr>
          <a:lstStyle/>
          <a:p>
            <a:pPr algn="ctr">
              <a:lnSpc>
                <a:spcPct val="150000"/>
              </a:lnSpc>
            </a:pPr>
            <a:r>
              <a:rPr lang="en-US" altLang="zh-CN" b="1" dirty="0">
                <a:solidFill>
                  <a:schemeClr val="bg1"/>
                </a:solidFill>
                <a:highlight>
                  <a:srgbClr val="FFFFFF">
                    <a:alpha val="0"/>
                  </a:srgbClr>
                </a:highlight>
                <a:latin typeface="微软雅黑" panose="020B0503020204020204" pitchFamily="34" charset="-122"/>
                <a:ea typeface="微软雅黑" panose="020B0503020204020204" pitchFamily="34" charset="-122"/>
                <a:sym typeface="+mn-ea"/>
              </a:rPr>
              <a:t>F</a:t>
            </a:r>
            <a:r>
              <a:rPr lang="zh-CN" altLang="en-US" b="1" dirty="0">
                <a:solidFill>
                  <a:schemeClr val="bg1"/>
                </a:solidFill>
                <a:highlight>
                  <a:srgbClr val="FFFFFF">
                    <a:alpha val="0"/>
                  </a:srgbClr>
                </a:highlight>
                <a:latin typeface="微软雅黑" panose="020B0503020204020204" pitchFamily="34" charset="-122"/>
                <a:ea typeface="微软雅黑" panose="020B0503020204020204" pitchFamily="34" charset="-122"/>
                <a:sym typeface="+mn-ea"/>
              </a:rPr>
              <a:t>inancial</a:t>
            </a:r>
            <a:endParaRPr lang="zh-CN" altLang="en-US" b="1" dirty="0">
              <a:solidFill>
                <a:schemeClr val="bg1"/>
              </a:solidFill>
              <a:highlight>
                <a:srgbClr val="FFFFFF">
                  <a:alpha val="0"/>
                </a:srgbClr>
              </a:highlight>
              <a:latin typeface="微软雅黑" panose="020B0503020204020204" pitchFamily="34" charset="-122"/>
              <a:ea typeface="微软雅黑" panose="020B0503020204020204" pitchFamily="34" charset="-122"/>
              <a:sym typeface="+mn-ea"/>
            </a:endParaRPr>
          </a:p>
        </p:txBody>
      </p:sp>
      <p:sp>
        <p:nvSpPr>
          <p:cNvPr id="9" name="文本框 8"/>
          <p:cNvSpPr txBox="1"/>
          <p:nvPr/>
        </p:nvSpPr>
        <p:spPr>
          <a:xfrm>
            <a:off x="6181725" y="2956560"/>
            <a:ext cx="2307590" cy="543560"/>
          </a:xfrm>
          <a:prstGeom prst="rect">
            <a:avLst/>
          </a:prstGeom>
          <a:noFill/>
        </p:spPr>
        <p:txBody>
          <a:bodyPr wrap="square" rtlCol="0">
            <a:noAutofit/>
          </a:bodyPr>
          <a:lstStyle/>
          <a:p>
            <a:pPr algn="ctr">
              <a:lnSpc>
                <a:spcPct val="150000"/>
              </a:lnSpc>
            </a:pPr>
            <a:r>
              <a:rPr lang="en-US" altLang="zh-CN" b="1" dirty="0">
                <a:solidFill>
                  <a:schemeClr val="bg1"/>
                </a:solidFill>
                <a:highlight>
                  <a:srgbClr val="FFFFFF">
                    <a:alpha val="0"/>
                  </a:srgbClr>
                </a:highlight>
                <a:latin typeface="微软雅黑" panose="020B0503020204020204" pitchFamily="34" charset="-122"/>
                <a:ea typeface="微软雅黑" panose="020B0503020204020204" pitchFamily="34" charset="-122"/>
                <a:sym typeface="+mn-ea"/>
              </a:rPr>
              <a:t>Smart City</a:t>
            </a:r>
            <a:endParaRPr lang="en-US" altLang="zh-CN" b="1" dirty="0">
              <a:solidFill>
                <a:schemeClr val="bg1"/>
              </a:solidFill>
              <a:highlight>
                <a:srgbClr val="FFFFFF">
                  <a:alpha val="0"/>
                </a:srgbClr>
              </a:highlight>
              <a:latin typeface="微软雅黑" panose="020B0503020204020204" pitchFamily="34" charset="-122"/>
              <a:ea typeface="微软雅黑" panose="020B0503020204020204" pitchFamily="34" charset="-122"/>
              <a:sym typeface="+mn-ea"/>
            </a:endParaRPr>
          </a:p>
        </p:txBody>
      </p:sp>
      <p:sp>
        <p:nvSpPr>
          <p:cNvPr id="10" name="矩形 9"/>
          <p:cNvSpPr/>
          <p:nvPr/>
        </p:nvSpPr>
        <p:spPr>
          <a:xfrm>
            <a:off x="8950033" y="2956558"/>
            <a:ext cx="2471654" cy="581891"/>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8949690" y="2955925"/>
            <a:ext cx="2472055" cy="589280"/>
          </a:xfrm>
          <a:prstGeom prst="rect">
            <a:avLst/>
          </a:prstGeom>
          <a:noFill/>
        </p:spPr>
        <p:txBody>
          <a:bodyPr wrap="square" rtlCol="0">
            <a:noAutofit/>
          </a:bodyPr>
          <a:lstStyle/>
          <a:p>
            <a:pPr algn="ctr">
              <a:lnSpc>
                <a:spcPct val="150000"/>
              </a:lnSpc>
            </a:pPr>
            <a:r>
              <a:rPr lang="en-US" altLang="zh-CN" b="1" dirty="0">
                <a:solidFill>
                  <a:schemeClr val="bg1"/>
                </a:solidFill>
                <a:latin typeface="微软雅黑" panose="020B0503020204020204" pitchFamily="34" charset="-122"/>
                <a:ea typeface="微软雅黑" panose="020B0503020204020204" pitchFamily="34" charset="-122"/>
              </a:rPr>
              <a:t>Smart Retail</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17" name="文本框 16"/>
          <p:cNvSpPr txBox="1"/>
          <p:nvPr/>
        </p:nvSpPr>
        <p:spPr>
          <a:xfrm>
            <a:off x="258445" y="5518150"/>
            <a:ext cx="5537200" cy="1383665"/>
          </a:xfrm>
          <a:prstGeom prst="rect">
            <a:avLst/>
          </a:prstGeom>
          <a:noFill/>
        </p:spPr>
        <p:txBody>
          <a:bodyPr wrap="square" rtlCol="0">
            <a:spAutoFit/>
          </a:bodyPr>
          <a:lstStyle/>
          <a:p>
            <a:r>
              <a:rPr lang="en-US" sz="1400">
                <a:latin typeface="等线" panose="02010600030101010101" charset="-122"/>
                <a:ea typeface="等线" panose="02010600030101010101" charset="-122"/>
                <a:cs typeface="Calibri" panose="020F0502020204030204" pitchFamily="34" charset="0"/>
                <a:sym typeface="+mn-ea"/>
              </a:rPr>
              <a:t>        </a:t>
            </a:r>
            <a:r>
              <a:rPr sz="1400">
                <a:latin typeface="等线" panose="02010600030101010101" charset="-122"/>
                <a:ea typeface="等线" panose="02010600030101010101" charset="-122"/>
                <a:cs typeface="Calibri" panose="020F0502020204030204" pitchFamily="34" charset="0"/>
                <a:sym typeface="+mn-ea"/>
              </a:rPr>
              <a:t>In industrial automation, numerous sensors and controllers connect to the network via SIM cards for real-time monitoring and control of production processes. Device-SIM binding ensures these SIM cards can only be used on authorized sensors or controllers, preventing tampering or unauthorized use and securing production data and process continuity.</a:t>
            </a:r>
            <a:endParaRPr sz="1400">
              <a:latin typeface="等线" panose="02010600030101010101" charset="-122"/>
              <a:ea typeface="等线" panose="02010600030101010101" charset="-122"/>
              <a:cs typeface="Calibri" panose="020F0502020204030204" pitchFamily="34" charset="0"/>
              <a:sym typeface="+mn-ea"/>
            </a:endParaRPr>
          </a:p>
        </p:txBody>
      </p:sp>
      <p:sp>
        <p:nvSpPr>
          <p:cNvPr id="19" name="文本框 18"/>
          <p:cNvSpPr txBox="1"/>
          <p:nvPr/>
        </p:nvSpPr>
        <p:spPr>
          <a:xfrm>
            <a:off x="6115685" y="5641340"/>
            <a:ext cx="5306060" cy="953135"/>
          </a:xfrm>
          <a:prstGeom prst="rect">
            <a:avLst/>
          </a:prstGeom>
          <a:noFill/>
        </p:spPr>
        <p:txBody>
          <a:bodyPr wrap="square" rtlCol="0">
            <a:spAutoFit/>
          </a:bodyPr>
          <a:lstStyle/>
          <a:p>
            <a:r>
              <a:rPr lang="en-US" sz="1400">
                <a:solidFill>
                  <a:schemeClr val="tx1"/>
                </a:solidFill>
                <a:cs typeface="+mn-lt"/>
                <a:sym typeface="+mn-ea"/>
              </a:rPr>
              <a:t>       </a:t>
            </a:r>
            <a:r>
              <a:rPr sz="1400">
                <a:solidFill>
                  <a:schemeClr val="tx1"/>
                </a:solidFill>
                <a:cs typeface="+mn-lt"/>
                <a:sym typeface="+mn-ea"/>
              </a:rPr>
              <a:t>In banking and financial institutions, mobile devices like Pos terminals or mobile banking equipment may be restricted to specific geographic areas. If taken outside this area, the network connection is disabled to prevent fraud or data breaches.</a:t>
            </a:r>
            <a:endParaRPr sz="1400">
              <a:solidFill>
                <a:schemeClr val="tx1"/>
              </a:solidFill>
              <a:cs typeface="+mn-lt"/>
              <a:sym typeface="+mn-ea"/>
            </a:endParaRPr>
          </a:p>
        </p:txBody>
      </p:sp>
      <p:sp>
        <p:nvSpPr>
          <p:cNvPr id="21" name="文本框 20"/>
          <p:cNvSpPr txBox="1"/>
          <p:nvPr/>
        </p:nvSpPr>
        <p:spPr>
          <a:xfrm>
            <a:off x="2327562" y="2410691"/>
            <a:ext cx="1620983" cy="368300"/>
          </a:xfrm>
          <a:prstGeom prst="rect">
            <a:avLst/>
          </a:prstGeom>
          <a:noFill/>
        </p:spPr>
        <p:txBody>
          <a:bodyPr wrap="square" rtlCol="0">
            <a:spAutoFit/>
          </a:bodyPr>
          <a:lstStyle/>
          <a:p>
            <a:pPr algn="ctr"/>
            <a:r>
              <a:rPr b="1" dirty="0"/>
              <a:t>Mature Fields  </a:t>
            </a:r>
            <a:endParaRPr b="1" dirty="0"/>
          </a:p>
        </p:txBody>
      </p:sp>
      <p:sp>
        <p:nvSpPr>
          <p:cNvPr id="22" name="文本框 21"/>
          <p:cNvSpPr txBox="1"/>
          <p:nvPr/>
        </p:nvSpPr>
        <p:spPr>
          <a:xfrm>
            <a:off x="7384415" y="2388235"/>
            <a:ext cx="3582035" cy="368300"/>
          </a:xfrm>
          <a:prstGeom prst="rect">
            <a:avLst/>
          </a:prstGeom>
          <a:noFill/>
        </p:spPr>
        <p:txBody>
          <a:bodyPr wrap="square" rtlCol="0">
            <a:spAutoFit/>
          </a:bodyPr>
          <a:lstStyle/>
          <a:p>
            <a:pPr algn="ctr"/>
            <a:r>
              <a:rPr lang="zh-CN" altLang="en-US" b="1" dirty="0"/>
              <a:t>New Potential Valued Fields </a:t>
            </a:r>
            <a:endParaRPr lang="zh-CN" altLang="en-US" b="1" dirty="0"/>
          </a:p>
        </p:txBody>
      </p:sp>
      <p:grpSp>
        <p:nvGrpSpPr>
          <p:cNvPr id="25" name="组合 24"/>
          <p:cNvGrpSpPr/>
          <p:nvPr/>
        </p:nvGrpSpPr>
        <p:grpSpPr>
          <a:xfrm rot="5400000">
            <a:off x="5643922" y="3107288"/>
            <a:ext cx="590242" cy="286746"/>
            <a:chOff x="3445743" y="1608190"/>
            <a:chExt cx="821395" cy="399043"/>
          </a:xfrm>
        </p:grpSpPr>
        <p:sp>
          <p:nvSpPr>
            <p:cNvPr id="26" name="等腰三角形 25"/>
            <p:cNvSpPr/>
            <p:nvPr/>
          </p:nvSpPr>
          <p:spPr>
            <a:xfrm>
              <a:off x="3445743" y="1608190"/>
              <a:ext cx="821395" cy="315753"/>
            </a:xfrm>
            <a:prstGeom prst="triangle">
              <a:avLst/>
            </a:prstGeom>
            <a:gradFill>
              <a:gsLst>
                <a:gs pos="0">
                  <a:srgbClr val="666666">
                    <a:lumMod val="60000"/>
                    <a:lumOff val="40000"/>
                  </a:srgbClr>
                </a:gs>
                <a:gs pos="100000">
                  <a:srgbClr val="666666">
                    <a:lumMod val="20000"/>
                    <a:lumOff val="80000"/>
                    <a:alpha val="0"/>
                  </a:srgbClr>
                </a:gs>
              </a:gsLst>
              <a:lin ang="5400000" scaled="0"/>
            </a:gradFill>
            <a:ln w="12700" cap="flat" cmpd="sng" algn="ctr">
              <a:gradFill flip="none" rotWithShape="1">
                <a:gsLst>
                  <a:gs pos="0">
                    <a:srgbClr val="FFFFFF">
                      <a:alpha val="0"/>
                    </a:srgbClr>
                  </a:gs>
                  <a:gs pos="100000">
                    <a:srgbClr val="666666">
                      <a:lumMod val="75000"/>
                    </a:srgbClr>
                  </a:gs>
                </a:gsLst>
                <a:lin ang="16200000" scaled="0"/>
                <a:tileRect/>
              </a:gradFill>
              <a:prstDash val="solid"/>
              <a:miter lim="800000"/>
            </a:ln>
            <a:effectLst/>
          </p:spPr>
          <p:txBody>
            <a:bodyPr rtlCol="0" anchor="ctr"/>
            <a:lstStyle/>
            <a:p>
              <a:pPr marL="0" marR="0" lvl="0" indent="0" defTabSz="134620" eaLnBrk="1" fontAlgn="auto" latinLnBrk="0" hangingPunct="1">
                <a:lnSpc>
                  <a:spcPct val="100000"/>
                </a:lnSpc>
                <a:spcBef>
                  <a:spcPts val="0"/>
                </a:spcBef>
                <a:spcAft>
                  <a:spcPts val="0"/>
                </a:spcAft>
                <a:buClrTx/>
                <a:buSzTx/>
                <a:buFontTx/>
                <a:buNone/>
                <a:defRPr/>
              </a:pPr>
              <a:endParaRPr kumimoji="0" lang="zh-CN" altLang="en-US" sz="530" b="0" i="0" u="none" strike="noStrike" kern="0" cap="none" spc="0" normalizeH="0" baseline="0" noProof="0">
                <a:ln>
                  <a:noFill/>
                </a:ln>
                <a:solidFill>
                  <a:srgbClr val="1D1D1A"/>
                </a:solidFill>
                <a:effectLst/>
                <a:uLnTx/>
                <a:uFillTx/>
              </a:endParaRPr>
            </a:p>
          </p:txBody>
        </p:sp>
        <p:sp>
          <p:nvSpPr>
            <p:cNvPr id="27" name="等腰三角形 26"/>
            <p:cNvSpPr/>
            <p:nvPr/>
          </p:nvSpPr>
          <p:spPr>
            <a:xfrm>
              <a:off x="3445743" y="1691480"/>
              <a:ext cx="821395" cy="315753"/>
            </a:xfrm>
            <a:prstGeom prst="triangle">
              <a:avLst/>
            </a:prstGeom>
            <a:gradFill>
              <a:gsLst>
                <a:gs pos="0">
                  <a:srgbClr val="666666">
                    <a:lumMod val="60000"/>
                    <a:lumOff val="40000"/>
                  </a:srgbClr>
                </a:gs>
                <a:gs pos="100000">
                  <a:srgbClr val="666666">
                    <a:lumMod val="20000"/>
                    <a:lumOff val="80000"/>
                    <a:alpha val="0"/>
                  </a:srgbClr>
                </a:gs>
              </a:gsLst>
              <a:lin ang="5400000" scaled="0"/>
            </a:gradFill>
            <a:ln w="12700" cap="flat" cmpd="sng" algn="ctr">
              <a:gradFill flip="none" rotWithShape="1">
                <a:gsLst>
                  <a:gs pos="0">
                    <a:srgbClr val="FFFFFF">
                      <a:alpha val="0"/>
                    </a:srgbClr>
                  </a:gs>
                  <a:gs pos="100000">
                    <a:srgbClr val="666666">
                      <a:lumMod val="75000"/>
                    </a:srgbClr>
                  </a:gs>
                </a:gsLst>
                <a:lin ang="16200000" scaled="0"/>
                <a:tileRect/>
              </a:gradFill>
              <a:prstDash val="solid"/>
              <a:miter lim="800000"/>
            </a:ln>
            <a:effectLst/>
          </p:spPr>
          <p:txBody>
            <a:bodyPr rtlCol="0" anchor="ctr"/>
            <a:lstStyle/>
            <a:p>
              <a:pPr marL="0" marR="0" lvl="0" indent="0" defTabSz="134620" eaLnBrk="1" fontAlgn="auto" latinLnBrk="0" hangingPunct="1">
                <a:lnSpc>
                  <a:spcPct val="100000"/>
                </a:lnSpc>
                <a:spcBef>
                  <a:spcPts val="0"/>
                </a:spcBef>
                <a:spcAft>
                  <a:spcPts val="0"/>
                </a:spcAft>
                <a:buClrTx/>
                <a:buSzTx/>
                <a:buFontTx/>
                <a:buNone/>
                <a:defRPr/>
              </a:pPr>
              <a:endParaRPr kumimoji="0" lang="zh-CN" altLang="en-US" sz="530" b="0" i="0" u="none" strike="noStrike" kern="0" cap="none" spc="0" normalizeH="0" baseline="0" noProof="0">
                <a:ln>
                  <a:noFill/>
                </a:ln>
                <a:solidFill>
                  <a:srgbClr val="1D1D1A"/>
                </a:solidFill>
                <a:effectLst/>
                <a:uLnTx/>
                <a:uFillTx/>
              </a:endParaRPr>
            </a:p>
          </p:txBody>
        </p:sp>
      </p:grpSp>
      <p:sp>
        <p:nvSpPr>
          <p:cNvPr id="28" name="文本框 27"/>
          <p:cNvSpPr txBox="1"/>
          <p:nvPr/>
        </p:nvSpPr>
        <p:spPr>
          <a:xfrm>
            <a:off x="410311" y="1049669"/>
            <a:ext cx="10997456" cy="1630045"/>
          </a:xfrm>
          <a:prstGeom prst="rect">
            <a:avLst/>
          </a:prstGeom>
          <a:noFill/>
        </p:spPr>
        <p:txBody>
          <a:bodyPr wrap="square" rtlCol="0">
            <a:spAutoFit/>
          </a:bodyPr>
          <a:lstStyle/>
          <a:p>
            <a:r>
              <a:rPr lang="en-US" altLang="zh-CN" b="1" dirty="0">
                <a:sym typeface="+mn-ea"/>
              </a:rPr>
              <a:t>Reason :</a:t>
            </a:r>
            <a:endParaRPr lang="zh-CN" altLang="en-US" b="1" dirty="0"/>
          </a:p>
          <a:p>
            <a:r>
              <a:rPr lang="zh-CN" altLang="en-US" b="1" dirty="0"/>
              <a:t> </a:t>
            </a:r>
            <a:r>
              <a:rPr lang="en-US" altLang="zh-CN" b="1" dirty="0"/>
              <a:t>       </a:t>
            </a:r>
            <a:r>
              <a:rPr sz="1600">
                <a:latin typeface="等线" panose="02010600030101010101" charset="-122"/>
                <a:ea typeface="等线" panose="02010600030101010101" charset="-122"/>
                <a:cs typeface="等线" panose="02010600030101010101" charset="-122"/>
                <a:sym typeface="+mn-ea"/>
              </a:rPr>
              <a:t>To safeguard the security and compliance of IoT devices, measures are often taken to bind the device to a specific card, restricting its use to a designated geographic area. This mechanism helps prevent the device from being stolen or misused while reducing the risk of data leakage. Once it detects that a card has been separated from a device or that a device has left its preset usage range, the system will automatically disconnect from the network and send a real-time alert to the customer.</a:t>
            </a:r>
            <a:endParaRPr sz="1600">
              <a:latin typeface="等线" panose="02010600030101010101" charset="-122"/>
              <a:ea typeface="等线" panose="02010600030101010101" charset="-122"/>
              <a:cs typeface="等线" panose="02010600030101010101" charset="-122"/>
              <a:sym typeface="+mn-ea"/>
            </a:endParaRPr>
          </a:p>
        </p:txBody>
      </p:sp>
      <p:pic>
        <p:nvPicPr>
          <p:cNvPr id="14" name="图片 13" descr="C:/Users/verac/Pictures/电表.jpg电表"/>
          <p:cNvPicPr>
            <a:picLocks noChangeAspect="1"/>
          </p:cNvPicPr>
          <p:nvPr/>
        </p:nvPicPr>
        <p:blipFill>
          <a:blip r:embed="rId1"/>
          <a:srcRect l="2920" r="2920"/>
          <a:stretch>
            <a:fillRect/>
          </a:stretch>
        </p:blipFill>
        <p:spPr>
          <a:xfrm>
            <a:off x="565150" y="3759200"/>
            <a:ext cx="2548255" cy="1500505"/>
          </a:xfrm>
          <a:prstGeom prst="rect">
            <a:avLst/>
          </a:prstGeom>
        </p:spPr>
      </p:pic>
      <p:pic>
        <p:nvPicPr>
          <p:cNvPr id="29" name="图片 28" descr="C:/Users/verac/Pictures/下载.jpg下载"/>
          <p:cNvPicPr>
            <a:picLocks noChangeAspect="1"/>
          </p:cNvPicPr>
          <p:nvPr/>
        </p:nvPicPr>
        <p:blipFill>
          <a:blip r:embed="rId2"/>
          <a:srcRect t="1044" b="1044"/>
          <a:stretch>
            <a:fillRect/>
          </a:stretch>
        </p:blipFill>
        <p:spPr>
          <a:xfrm>
            <a:off x="3350895" y="3783330"/>
            <a:ext cx="2372360" cy="1452245"/>
          </a:xfrm>
          <a:prstGeom prst="rect">
            <a:avLst/>
          </a:prstGeom>
        </p:spPr>
      </p:pic>
      <p:pic>
        <p:nvPicPr>
          <p:cNvPr id="31" name="图片 30" descr="C:/Users/verac/Pictures/SmartCity.jpgSmartCity"/>
          <p:cNvPicPr>
            <a:picLocks noChangeAspect="1"/>
          </p:cNvPicPr>
          <p:nvPr/>
        </p:nvPicPr>
        <p:blipFill>
          <a:blip r:embed="rId3"/>
          <a:srcRect t="5874" b="5874"/>
          <a:stretch>
            <a:fillRect/>
          </a:stretch>
        </p:blipFill>
        <p:spPr>
          <a:xfrm>
            <a:off x="5991225" y="3706495"/>
            <a:ext cx="2524125" cy="1485900"/>
          </a:xfrm>
          <a:prstGeom prst="rect">
            <a:avLst/>
          </a:prstGeom>
        </p:spPr>
      </p:pic>
      <p:pic>
        <p:nvPicPr>
          <p:cNvPr id="32" name="图片 31" descr="C:/Users/verac/Pictures/智慧零售.png智慧零售"/>
          <p:cNvPicPr>
            <a:picLocks noChangeAspect="1"/>
          </p:cNvPicPr>
          <p:nvPr/>
        </p:nvPicPr>
        <p:blipFill>
          <a:blip r:embed="rId4"/>
          <a:srcRect t="2189" b="2189"/>
          <a:stretch>
            <a:fillRect/>
          </a:stretch>
        </p:blipFill>
        <p:spPr>
          <a:xfrm>
            <a:off x="8897620" y="3691890"/>
            <a:ext cx="2524125" cy="15087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50" y="307975"/>
            <a:ext cx="7846060" cy="1022985"/>
          </a:xfrm>
        </p:spPr>
        <p:txBody>
          <a:bodyPr>
            <a:normAutofit/>
          </a:bodyPr>
          <a:lstStyle/>
          <a:p>
            <a:r>
              <a:rPr lang="zh-CN" altLang="en-US" b="1">
                <a:latin typeface="微软雅黑" panose="020B0503020204020204" pitchFamily="34" charset="-122"/>
                <a:ea typeface="微软雅黑" panose="020B0503020204020204" pitchFamily="34" charset="-122"/>
                <a:sym typeface="+mn-ea"/>
              </a:rPr>
              <a:t>Statement of operations</a:t>
            </a:r>
            <a:endParaRPr lang="zh-CN" altLang="en-US" dirty="0"/>
          </a:p>
        </p:txBody>
      </p:sp>
      <p:sp>
        <p:nvSpPr>
          <p:cNvPr id="170" name="文本框 169"/>
          <p:cNvSpPr txBox="1"/>
          <p:nvPr/>
        </p:nvSpPr>
        <p:spPr>
          <a:xfrm>
            <a:off x="354330" y="1839595"/>
            <a:ext cx="11351895" cy="4794250"/>
          </a:xfrm>
          <a:prstGeom prst="rect">
            <a:avLst/>
          </a:prstGeom>
          <a:noFill/>
        </p:spPr>
        <p:txBody>
          <a:bodyPr wrap="square" rtlCol="0">
            <a:noAutofit/>
          </a:bodyPr>
          <a:lstStyle/>
          <a:p>
            <a:r>
              <a:rPr lang="en-US" altLang="zh-CN" b="1" dirty="0"/>
              <a:t>API Integration</a:t>
            </a:r>
            <a:endParaRPr lang="en-US" altLang="zh-CN" b="1" dirty="0"/>
          </a:p>
          <a:p>
            <a:r>
              <a:rPr lang="zh-CN" altLang="en-US" sz="1400" dirty="0"/>
              <a:t>      The IoT SIM Fraud Prevention </a:t>
            </a:r>
            <a:r>
              <a:rPr lang="en-US" altLang="zh-CN" sz="1400" dirty="0"/>
              <a:t>API </a:t>
            </a:r>
            <a:r>
              <a:rPr lang="zh-CN" altLang="en-US" sz="1400" dirty="0"/>
              <a:t>is registered to the public service application of China Telecom's API gateway.</a:t>
            </a:r>
            <a:endParaRPr lang="zh-CN" altLang="en-US" sz="1400" dirty="0"/>
          </a:p>
          <a:p>
            <a:endParaRPr lang="en-US" altLang="zh-CN" sz="1400" dirty="0"/>
          </a:p>
          <a:p>
            <a:r>
              <a:rPr lang="en-US" altLang="zh-CN" sz="1400" dirty="0"/>
              <a:t>      C</a:t>
            </a:r>
            <a:r>
              <a:rPr lang="zh-CN" altLang="en-US" sz="1400" dirty="0"/>
              <a:t>ustomer applies for APPKEY and APPSECRET of the gateway API, </a:t>
            </a:r>
            <a:r>
              <a:rPr lang="en-US" altLang="zh-CN" sz="1400" dirty="0"/>
              <a:t>then</a:t>
            </a:r>
            <a:r>
              <a:rPr lang="zh-CN" altLang="en-US" sz="1400" dirty="0"/>
              <a:t> calls the</a:t>
            </a:r>
            <a:r>
              <a:rPr lang="zh-CN" altLang="en-US" sz="1400" dirty="0">
                <a:sym typeface="+mn-ea"/>
              </a:rPr>
              <a:t>IoT SIM Fraud Prevention </a:t>
            </a:r>
            <a:r>
              <a:rPr lang="en-US" altLang="zh-CN" sz="1400" dirty="0">
                <a:sym typeface="+mn-ea"/>
              </a:rPr>
              <a:t>API</a:t>
            </a:r>
            <a:r>
              <a:rPr lang="zh-CN" altLang="en-US" sz="1400" dirty="0"/>
              <a:t> via HTTP/HTTPS to query</a:t>
            </a:r>
            <a:r>
              <a:rPr lang="en-US" altLang="zh-CN" sz="1400" dirty="0"/>
              <a:t>  and subcribe</a:t>
            </a:r>
            <a:r>
              <a:rPr lang="zh-CN" altLang="en-US" sz="1400" dirty="0"/>
              <a:t> the relevant risk control information of the IoT SIM card.</a:t>
            </a:r>
            <a:endParaRPr lang="zh-CN" altLang="en-US" sz="1400" dirty="0"/>
          </a:p>
          <a:p>
            <a:endParaRPr lang="en-US" altLang="zh-CN" sz="1400" b="1" dirty="0"/>
          </a:p>
          <a:p>
            <a:r>
              <a:rPr lang="zh-CN" altLang="en-US" b="1" dirty="0"/>
              <a:t>Revenue Model</a:t>
            </a:r>
            <a:endParaRPr lang="zh-CN" altLang="en-US" b="1" dirty="0"/>
          </a:p>
          <a:p>
            <a:endParaRPr lang="en-US" altLang="zh-CN" sz="1400" dirty="0"/>
          </a:p>
          <a:p>
            <a:r>
              <a:rPr lang="zh-CN" altLang="en-US" sz="1400" dirty="0"/>
              <a:t>     </a:t>
            </a:r>
            <a:r>
              <a:rPr lang="zh-CN" sz="1400" dirty="0">
                <a:sym typeface="+mn-ea"/>
              </a:rPr>
              <a:t>Fees are charged monthly or annually based on the number of cards querying the Fraud Prevention Services API.</a:t>
            </a:r>
            <a:endParaRPr lang="zh-CN" sz="1400" dirty="0">
              <a:sym typeface="+mn-ea"/>
            </a:endParaRPr>
          </a:p>
          <a:p>
            <a:endParaRPr lang="en-US" altLang="zh-CN" sz="1400" dirty="0"/>
          </a:p>
          <a:p>
            <a:r>
              <a:rPr lang="zh-CN" altLang="en-US" b="1" dirty="0"/>
              <a:t>Current Scale</a:t>
            </a:r>
            <a:endParaRPr lang="zh-CN" altLang="en-US" b="1" dirty="0"/>
          </a:p>
          <a:p>
            <a:endParaRPr lang="en-US" altLang="zh-CN" sz="1400" b="1" dirty="0"/>
          </a:p>
          <a:p>
            <a:r>
              <a:rPr lang="zh-CN" altLang="en-US" sz="1400" dirty="0"/>
              <a:t>     Currently China Telecom has about 6 million IoT cards using area restriction services and 30 million IoT cards subscribing to machine-card binding services.</a:t>
            </a:r>
            <a:endParaRPr lang="zh-CN" altLang="en-US" sz="1400" dirty="0"/>
          </a:p>
          <a:p>
            <a:endParaRPr lang="en-US" altLang="zh-CN" sz="1400" dirty="0"/>
          </a:p>
        </p:txBody>
      </p:sp>
      <p:sp>
        <p:nvSpPr>
          <p:cNvPr id="42" name="文本框 41"/>
          <p:cNvSpPr txBox="1"/>
          <p:nvPr>
            <p:custDataLst>
              <p:tags r:id="rId1"/>
            </p:custDataLst>
          </p:nvPr>
        </p:nvSpPr>
        <p:spPr>
          <a:xfrm>
            <a:off x="6584950" y="4457700"/>
            <a:ext cx="1755775" cy="584775"/>
          </a:xfrm>
          <a:prstGeom prst="rect">
            <a:avLst/>
          </a:prstGeom>
          <a:noFill/>
        </p:spPr>
        <p:txBody>
          <a:bodyPr wrap="square" rtlCol="0" anchor="t">
            <a:spAutoFit/>
          </a:bodyPr>
          <a:lstStyle/>
          <a:p>
            <a:endParaRPr lang="en-US" altLang="zh-CN" sz="1600" dirty="0"/>
          </a:p>
          <a:p>
            <a:endParaRPr lang="en-US" altLang="zh-C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911" y="227244"/>
            <a:ext cx="7587933" cy="829647"/>
          </a:xfrm>
        </p:spPr>
        <p:txBody>
          <a:bodyPr>
            <a:normAutofit fontScale="90000"/>
          </a:bodyPr>
          <a:lstStyle/>
          <a:p>
            <a:r>
              <a:rPr lang="en-US" altLang="zh-CN" sz="3555" dirty="0">
                <a:sym typeface="+mn-ea"/>
              </a:rPr>
              <a:t>The API definition proposal(query)</a:t>
            </a:r>
            <a:endParaRPr lang="zh-CN" altLang="en-US" sz="3555" dirty="0">
              <a:sym typeface="+mn-ea"/>
            </a:endParaRPr>
          </a:p>
        </p:txBody>
      </p:sp>
      <p:graphicFrame>
        <p:nvGraphicFramePr>
          <p:cNvPr id="4" name="表格 3"/>
          <p:cNvGraphicFramePr>
            <a:graphicFrameLocks noGrp="1"/>
          </p:cNvGraphicFramePr>
          <p:nvPr>
            <p:custDataLst>
              <p:tags r:id="rId1"/>
            </p:custDataLst>
          </p:nvPr>
        </p:nvGraphicFramePr>
        <p:xfrm>
          <a:off x="481965" y="1701165"/>
          <a:ext cx="10493375" cy="4436110"/>
        </p:xfrm>
        <a:graphic>
          <a:graphicData uri="http://schemas.openxmlformats.org/drawingml/2006/table">
            <a:tbl>
              <a:tblPr firstRow="1" bandRow="1"/>
              <a:tblGrid>
                <a:gridCol w="2509520"/>
                <a:gridCol w="7983855"/>
              </a:tblGrid>
              <a:tr h="497840">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r>
                        <a:rPr lang="en-US" altLang="zh-CN" sz="1200" dirty="0">
                          <a:solidFill>
                            <a:schemeClr val="tx1"/>
                          </a:solidFill>
                          <a:latin typeface="Arial" panose="020B0604020202020204" pitchFamily="34" charset="0"/>
                          <a:ea typeface="微软雅黑" panose="020B0503020204020204" pitchFamily="34" charset="-122"/>
                          <a:cs typeface="Arial" panose="020B0604020202020204" pitchFamily="34" charset="0"/>
                        </a:rPr>
                        <a:t>API Name</a:t>
                      </a:r>
                      <a:endParaRPr lang="zh-CN" altLang="en-US" sz="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lnSpc>
                          <a:spcPct val="150000"/>
                        </a:lnSpc>
                      </a:pPr>
                      <a:r>
                        <a:rPr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IoT SIM Fraud Prevention Query</a:t>
                      </a:r>
                      <a:r>
                        <a:rPr 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 API</a:t>
                      </a:r>
                      <a:endParaRPr 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r>
              <a:tr h="640080">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1200" b="1" dirty="0">
                          <a:solidFill>
                            <a:schemeClr val="tx1"/>
                          </a:solidFill>
                          <a:latin typeface="Arial" panose="020B0604020202020204" pitchFamily="34" charset="0"/>
                          <a:ea typeface="微软雅黑" panose="020B0503020204020204" pitchFamily="34" charset="-122"/>
                          <a:cs typeface="Arial" panose="020B0604020202020204" pitchFamily="34" charset="0"/>
                        </a:rPr>
                        <a:t>Description</a:t>
                      </a:r>
                      <a:endParaRPr lang="zh-CN" altLang="en-US" sz="1200" b="1"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6350" cap="flat" cmpd="sng" algn="ctr">
                      <a:solidFill>
                        <a:srgbClr val="666666"/>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l"/>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This API allows enterprise customers to query risk control information related to IoT SIM cards, such as machine-card binding, region restriction. With this information, enterprises can assess the security and reliability of IoT cards, helping to assess security, detect, and prevent possible fraud.</a:t>
                      </a:r>
                      <a:endParaRPr lang="en-US" altLang="zh-CN"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88620">
                <a:tc rowSpan="6">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1200" b="1" dirty="0">
                          <a:latin typeface="Arial" panose="020B0604020202020204" pitchFamily="34" charset="0"/>
                          <a:ea typeface="微软雅黑" panose="020B0503020204020204" pitchFamily="34" charset="-122"/>
                          <a:cs typeface="Arial" panose="020B0604020202020204" pitchFamily="34" charset="0"/>
                        </a:rPr>
                        <a:t>Input Parameters</a:t>
                      </a:r>
                      <a:endParaRPr lang="zh-CN" altLang="en-US" sz="1200" b="1" dirty="0">
                        <a:latin typeface="Arial" panose="020B0604020202020204" pitchFamily="34" charset="0"/>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spc="-10" dirty="0">
                          <a:solidFill>
                            <a:srgbClr val="0070C0"/>
                          </a:solidFill>
                          <a:latin typeface="微软雅黑" panose="020B0503020204020204" pitchFamily="34" charset="-122"/>
                          <a:cs typeface="Arial" panose="020B0604020202020204" pitchFamily="34" charset="0"/>
                          <a:sym typeface="+mn-ea"/>
                        </a:rPr>
                        <a:t>device</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(Device)</a:t>
                      </a:r>
                      <a:r>
                        <a:rPr lang="zh-CN" altLang="en-US"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lang="en-US" altLang="zh-CN"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The developer can choose to provide the below specified device identifiers: ipv4Address, ipv6Address, phoneNumber,networkAccessIdentifier.</a:t>
                      </a:r>
                      <a:endParaRPr lang="en-US" altLang="zh-CN"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509270">
                <a:tc vMerge="1">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spc="-10" dirty="0">
                          <a:solidFill>
                            <a:srgbClr val="0070C0"/>
                          </a:solidFill>
                          <a:latin typeface="微软雅黑" panose="020B0503020204020204" pitchFamily="34" charset="-122"/>
                          <a:cs typeface="Arial" panose="020B0604020202020204" pitchFamily="34" charset="0"/>
                          <a:sym typeface="+mn-ea"/>
                        </a:rPr>
                        <a:t>type</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(string)</a:t>
                      </a:r>
                      <a:r>
                        <a:rPr lang="zh-CN" altLang="en-US"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sz="1200" dirty="0">
                          <a:latin typeface="Arial" panose="020B0604020202020204" pitchFamily="34" charset="0"/>
                          <a:ea typeface="微软雅黑" panose="020B0503020204020204" pitchFamily="34" charset="-122"/>
                          <a:cs typeface="Arial" panose="020B0604020202020204" pitchFamily="34" charset="0"/>
                          <a:sym typeface="+mn-ea"/>
                        </a:rPr>
                        <a:t>Such as arealimit or imeibind</a:t>
                      </a:r>
                      <a:endParaRPr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3065">
                <a:tc vMerge="1">
                  <a:tcPr>
                    <a:lnT w="6350" cap="flat" cmpd="sng" algn="ctr">
                      <a:solidFill>
                        <a:schemeClr val="bg1"/>
                      </a:solidFill>
                      <a:prstDash val="solid"/>
                      <a:round/>
                      <a:headEnd type="none" w="med" len="med"/>
                      <a:tailEnd type="none" w="med" len="med"/>
                    </a:lnT>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endParaRPr lang="en-US" altLang="zh-CN"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2430">
                <a:tc vMerge="1">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indent="0" algn="l">
                        <a:lnSpc>
                          <a:spcPct val="120000"/>
                        </a:lnSpc>
                        <a:buFont typeface="Arial" panose="020B0604020202020204" pitchFamily="34" charset="0"/>
                        <a:buNone/>
                      </a:pPr>
                      <a:endParaRPr lang="en-US" altLang="zh-CN"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2430">
                <a:tc vMerge="1">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indent="0" algn="l">
                        <a:lnSpc>
                          <a:spcPct val="120000"/>
                        </a:lnSpc>
                        <a:buFont typeface="Arial" panose="020B0604020202020204" pitchFamily="34" charset="0"/>
                        <a:buNone/>
                      </a:pPr>
                      <a:endParaRPr lang="en-US" altLang="zh-CN" sz="1200" kern="1200" spc="-10"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3065">
                <a:tc vMerge="1">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marL="285750" indent="-285750" algn="l">
                        <a:lnSpc>
                          <a:spcPct val="120000"/>
                        </a:lnSpc>
                        <a:buFont typeface="Arial" panose="020B0604020202020204" pitchFamily="34" charset="0"/>
                        <a:buChar char="•"/>
                      </a:pPr>
                      <a:endPara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829310">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0" marR="0" lvl="0" indent="0" algn="ctr" defTabSz="1186815" rtl="0" eaLnBrk="1" fontAlgn="auto" latinLnBrk="0" hangingPunct="1">
                        <a:lnSpc>
                          <a:spcPct val="100000"/>
                        </a:lnSpc>
                        <a:spcBef>
                          <a:spcPts val="0"/>
                        </a:spcBef>
                        <a:spcAft>
                          <a:spcPts val="0"/>
                        </a:spcAft>
                        <a:buClrTx/>
                        <a:buSzTx/>
                        <a:buFontTx/>
                        <a:buNone/>
                        <a:defRPr/>
                      </a:pPr>
                      <a:r>
                        <a:rPr lang="en-US" altLang="zh-CN" sz="1200" b="1"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Return Results</a:t>
                      </a:r>
                      <a:endParaRPr lang="zh-CN" altLang="en-US" sz="1200" b="1"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code(string): Returns the result identifier</a:t>
                      </a:r>
                      <a:endPar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endParaRPr>
                    </a:p>
                    <a:p>
                      <a:pPr marL="285750" indent="-285750" algn="l">
                        <a:lnSpc>
                          <a:spcPct val="120000"/>
                        </a:lnSpc>
                        <a:buFont typeface="Arial" panose="020B0604020202020204" pitchFamily="34" charset="0"/>
                        <a:buChar char="•"/>
                      </a:pP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message(string): return result description</a:t>
                      </a:r>
                      <a:endPar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endParaRPr>
                    </a:p>
                    <a:p>
                      <a:pPr marL="285750" indent="-285750" algn="l">
                        <a:lnSpc>
                          <a:spcPct val="120000"/>
                        </a:lnSpc>
                        <a:buFont typeface="Arial" panose="020B0604020202020204" pitchFamily="34" charset="0"/>
                        <a:buChar char="•"/>
                      </a:pP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result (object):  </a:t>
                      </a:r>
                      <a:r>
                        <a:rPr lang="zh-CN" altLang="zh-CN" sz="1200" dirty="0">
                          <a:latin typeface="Arial" panose="020B0604020202020204" pitchFamily="34" charset="0"/>
                          <a:ea typeface="微软雅黑" panose="020B0503020204020204" pitchFamily="34" charset="-122"/>
                          <a:cs typeface="Arial" panose="020B0604020202020204" pitchFamily="34" charset="0"/>
                          <a:sym typeface="+mn-ea"/>
                        </a:rPr>
                        <a:t>Card arealimit or imeibind status</a:t>
                      </a:r>
                      <a:endParaRPr lang="zh-CN" altLang="zh-CN"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6540" y="227330"/>
            <a:ext cx="7978140" cy="815975"/>
          </a:xfrm>
        </p:spPr>
        <p:txBody>
          <a:bodyPr>
            <a:normAutofit fontScale="90000"/>
          </a:bodyPr>
          <a:lstStyle/>
          <a:p>
            <a:r>
              <a:rPr lang="en-US" altLang="zh-CN" sz="3555" dirty="0">
                <a:sym typeface="+mn-ea"/>
              </a:rPr>
              <a:t>The API definition proposal(subscribe)</a:t>
            </a:r>
            <a:endParaRPr lang="zh-CN" altLang="en-US" sz="3555" dirty="0"/>
          </a:p>
        </p:txBody>
      </p:sp>
      <p:graphicFrame>
        <p:nvGraphicFramePr>
          <p:cNvPr id="4" name="表格 3"/>
          <p:cNvGraphicFramePr>
            <a:graphicFrameLocks noGrp="1"/>
          </p:cNvGraphicFramePr>
          <p:nvPr>
            <p:custDataLst>
              <p:tags r:id="rId1"/>
            </p:custDataLst>
          </p:nvPr>
        </p:nvGraphicFramePr>
        <p:xfrm>
          <a:off x="481965" y="1701165"/>
          <a:ext cx="10493375" cy="4436110"/>
        </p:xfrm>
        <a:graphic>
          <a:graphicData uri="http://schemas.openxmlformats.org/drawingml/2006/table">
            <a:tbl>
              <a:tblPr firstRow="1" bandRow="1"/>
              <a:tblGrid>
                <a:gridCol w="2509520"/>
                <a:gridCol w="7983855"/>
              </a:tblGrid>
              <a:tr h="497840">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r>
                        <a:rPr lang="en-US" altLang="zh-CN" sz="1200" dirty="0">
                          <a:solidFill>
                            <a:schemeClr val="tx1"/>
                          </a:solidFill>
                          <a:latin typeface="Arial" panose="020B0604020202020204" pitchFamily="34" charset="0"/>
                          <a:ea typeface="微软雅黑" panose="020B0503020204020204" pitchFamily="34" charset="-122"/>
                          <a:cs typeface="Arial" panose="020B0604020202020204" pitchFamily="34" charset="0"/>
                        </a:rPr>
                        <a:t>API Name</a:t>
                      </a:r>
                      <a:endParaRPr lang="zh-CN" altLang="en-US" sz="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lnSpc>
                          <a:spcPct val="150000"/>
                        </a:lnSpc>
                      </a:pPr>
                      <a:r>
                        <a:rPr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IoT SIM Fraud Prevention Subscription</a:t>
                      </a:r>
                      <a:r>
                        <a:rPr 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 </a:t>
                      </a:r>
                      <a:r>
                        <a:rPr lang="en-US"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API </a:t>
                      </a:r>
                      <a:endParaRPr lang="zh-CN" alt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r>
              <a:tr h="640080">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1200" b="1" dirty="0">
                          <a:solidFill>
                            <a:schemeClr val="tx1"/>
                          </a:solidFill>
                          <a:latin typeface="Arial" panose="020B0604020202020204" pitchFamily="34" charset="0"/>
                          <a:ea typeface="微软雅黑" panose="020B0503020204020204" pitchFamily="34" charset="-122"/>
                          <a:cs typeface="Arial" panose="020B0604020202020204" pitchFamily="34" charset="0"/>
                        </a:rPr>
                        <a:t>Description</a:t>
                      </a:r>
                      <a:endParaRPr lang="zh-CN" altLang="en-US" sz="1200" b="1"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6350" cap="flat" cmpd="sng" algn="ctr">
                      <a:solidFill>
                        <a:srgbClr val="666666"/>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l"/>
                      <a:r>
                        <a:rPr sz="1200" dirty="0">
                          <a:latin typeface="Arial" panose="020B0604020202020204" pitchFamily="34" charset="0"/>
                          <a:ea typeface="微软雅黑" panose="020B0503020204020204" pitchFamily="34" charset="-122"/>
                          <a:cs typeface="Arial" panose="020B0604020202020204" pitchFamily="34" charset="0"/>
                          <a:sym typeface="+mn-ea"/>
                        </a:rPr>
                        <a:t>This API allows enterprise customers to subscribe to risk control information related to IoT SIM cards. When the device or region bound to the IoT card changes, the customer can be notified in a timely manner through the callback address registered by the customer, making it convenient for the customer to identify endpoint risks in a timely manner.</a:t>
                      </a:r>
                      <a:endParaRPr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88620">
                <a:tc rowSpan="6">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1200" b="1" dirty="0">
                          <a:latin typeface="Arial" panose="020B0604020202020204" pitchFamily="34" charset="0"/>
                          <a:ea typeface="微软雅黑" panose="020B0503020204020204" pitchFamily="34" charset="-122"/>
                          <a:cs typeface="Arial" panose="020B0604020202020204" pitchFamily="34" charset="0"/>
                        </a:rPr>
                        <a:t>Input Parameters</a:t>
                      </a:r>
                      <a:endParaRPr lang="zh-CN" altLang="en-US" sz="1200" b="1" dirty="0">
                        <a:latin typeface="Arial" panose="020B0604020202020204" pitchFamily="34" charset="0"/>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spc="-10" dirty="0">
                          <a:solidFill>
                            <a:srgbClr val="0070C0"/>
                          </a:solidFill>
                          <a:latin typeface="微软雅黑" panose="020B0503020204020204" pitchFamily="34" charset="-122"/>
                          <a:cs typeface="Arial" panose="020B0604020202020204" pitchFamily="34" charset="0"/>
                          <a:sym typeface="+mn-ea"/>
                        </a:rPr>
                        <a:t>device</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(Device)</a:t>
                      </a:r>
                      <a:r>
                        <a:rPr lang="zh-CN" altLang="en-US"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lang="en-US" altLang="zh-CN"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The developer can choose to provide the below specified device identifiers: ipv4Address, ipv6Address, phoneNumber,networkAccessIdentifier.</a:t>
                      </a:r>
                      <a:endParaRPr lang="en-US" altLang="zh-CN"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509270">
                <a:tc vMerge="1">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spc="-10" dirty="0">
                          <a:solidFill>
                            <a:srgbClr val="0070C0"/>
                          </a:solidFill>
                          <a:latin typeface="微软雅黑" panose="020B0503020204020204" pitchFamily="34" charset="-122"/>
                          <a:cs typeface="Arial" panose="020B0604020202020204" pitchFamily="34" charset="0"/>
                          <a:sym typeface="+mn-ea"/>
                        </a:rPr>
                        <a:t>types</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(string)</a:t>
                      </a:r>
                      <a:r>
                        <a:rPr lang="zh-CN" altLang="en-US"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sz="1200" dirty="0">
                          <a:latin typeface="Arial" panose="020B0604020202020204" pitchFamily="34" charset="0"/>
                          <a:ea typeface="微软雅黑" panose="020B0503020204020204" pitchFamily="34" charset="-122"/>
                          <a:cs typeface="Arial" panose="020B0604020202020204" pitchFamily="34" charset="0"/>
                          <a:sym typeface="+mn-ea"/>
                        </a:rPr>
                        <a:t>Such as arealimit or imeibind</a:t>
                      </a:r>
                      <a:endParaRPr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3065">
                <a:tc vMerge="1">
                  <a:tcPr>
                    <a:lnT w="6350" cap="flat" cmpd="sng" algn="ctr">
                      <a:solidFill>
                        <a:schemeClr val="bg1"/>
                      </a:solidFill>
                      <a:prstDash val="solid"/>
                      <a:round/>
                      <a:headEnd type="none" w="med" len="med"/>
                      <a:tailEnd type="none" w="med" len="med"/>
                    </a:lnT>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b="0" kern="1200" spc="-10" dirty="0">
                          <a:solidFill>
                            <a:srgbClr val="0070C0"/>
                          </a:solidFill>
                          <a:latin typeface="微软雅黑" panose="020B0503020204020204" pitchFamily="34" charset="-122"/>
                          <a:cs typeface="Arial" panose="020B0604020202020204" pitchFamily="34" charset="0"/>
                        </a:rPr>
                        <a:t>sink</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(string)</a:t>
                      </a:r>
                      <a:r>
                        <a:rPr lang="zh-CN" altLang="en-US" sz="1200" dirty="0">
                          <a:latin typeface="Arial" panose="020B0604020202020204" pitchFamily="34" charset="0"/>
                          <a:ea typeface="微软雅黑" panose="020B0503020204020204" pitchFamily="34" charset="-122"/>
                          <a:cs typeface="Arial" panose="020B0604020202020204" pitchFamily="34" charset="0"/>
                          <a:sym typeface="+mn-ea"/>
                        </a:rPr>
                        <a:t>：The address to which events shall be delivered using the selected protocol.</a:t>
                      </a:r>
                      <a:endParaRPr lang="zh-CN" altLang="en-US"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2430">
                <a:tc vMerge="1">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marL="285750" indent="-285750" algn="l">
                        <a:lnSpc>
                          <a:spcPct val="120000"/>
                        </a:lnSpc>
                        <a:buFont typeface="Arial" panose="020B0604020202020204" pitchFamily="34" charset="0"/>
                        <a:buChar char="•"/>
                      </a:pPr>
                      <a:r>
                        <a:rPr lang="en-US" altLang="zh-CN" sz="1200" spc="-10" dirty="0">
                          <a:solidFill>
                            <a:srgbClr val="0070C0"/>
                          </a:solidFill>
                          <a:latin typeface="微软雅黑" panose="020B0503020204020204" pitchFamily="34" charset="-122"/>
                          <a:cs typeface="Arial" panose="020B0604020202020204" pitchFamily="34" charset="0"/>
                          <a:sym typeface="+mn-ea"/>
                        </a:rPr>
                        <a:t>sinkCredential</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(SinkCredential)</a:t>
                      </a:r>
                      <a:r>
                        <a:rPr lang="zh-CN" altLang="en-US" sz="1200" dirty="0">
                          <a:latin typeface="Arial" panose="020B0604020202020204" pitchFamily="34" charset="0"/>
                          <a:ea typeface="微软雅黑" panose="020B0503020204020204" pitchFamily="34" charset="-122"/>
                          <a:cs typeface="Arial" panose="020B0604020202020204" pitchFamily="34" charset="0"/>
                          <a:sym typeface="+mn-ea"/>
                        </a:rPr>
                        <a:t>：A sink credential provides authentication or authorization information necessary to enable delivery of events to a target.</a:t>
                      </a:r>
                      <a:endParaRPr lang="zh-CN" altLang="en-US"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2430">
                <a:tc vMerge="1">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indent="0" algn="l">
                        <a:lnSpc>
                          <a:spcPct val="120000"/>
                        </a:lnSpc>
                        <a:buFont typeface="Arial" panose="020B0604020202020204" pitchFamily="34" charset="0"/>
                        <a:buNone/>
                      </a:pPr>
                      <a:endParaRPr lang="en-US" altLang="zh-CN" sz="1200" kern="1200" spc="-10" dirty="0">
                        <a:solidFill>
                          <a:schemeClr val="tx1"/>
                        </a:solidFill>
                        <a:latin typeface="微软雅黑" panose="020B0503020204020204" pitchFamily="34" charset="-122"/>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93065">
                <a:tc vMerge="1">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marL="285750" indent="-285750" algn="l">
                        <a:lnSpc>
                          <a:spcPct val="120000"/>
                        </a:lnSpc>
                        <a:buFont typeface="Arial" panose="020B0604020202020204" pitchFamily="34" charset="0"/>
                        <a:buChar char="•"/>
                      </a:pPr>
                      <a:endPara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829310">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0" marR="0" lvl="0" indent="0" algn="ctr" defTabSz="1186815" rtl="0" eaLnBrk="1" fontAlgn="auto" latinLnBrk="0" hangingPunct="1">
                        <a:lnSpc>
                          <a:spcPct val="100000"/>
                        </a:lnSpc>
                        <a:spcBef>
                          <a:spcPts val="0"/>
                        </a:spcBef>
                        <a:spcAft>
                          <a:spcPts val="0"/>
                        </a:spcAft>
                        <a:buClrTx/>
                        <a:buSzTx/>
                        <a:buFontTx/>
                        <a:buNone/>
                        <a:defRPr/>
                      </a:pPr>
                      <a:r>
                        <a:rPr lang="en-US" altLang="zh-CN" sz="1200" b="1"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Return Results</a:t>
                      </a:r>
                      <a:endParaRPr lang="zh-CN" altLang="en-US" sz="1200" b="1"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code(string): Returns the result identifier</a:t>
                      </a:r>
                      <a:endPar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endParaRPr>
                    </a:p>
                    <a:p>
                      <a:pPr marL="285750" indent="-285750" algn="l">
                        <a:lnSpc>
                          <a:spcPct val="120000"/>
                        </a:lnSpc>
                        <a:buFont typeface="Arial" panose="020B0604020202020204" pitchFamily="34" charset="0"/>
                        <a:buChar char="•"/>
                      </a:pP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message(string): return result description</a:t>
                      </a:r>
                      <a:endPar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endParaRPr>
                    </a:p>
                    <a:p>
                      <a:pPr marL="285750" indent="-285750" algn="l">
                        <a:lnSpc>
                          <a:spcPct val="120000"/>
                        </a:lnSpc>
                        <a:buFont typeface="Arial" panose="020B0604020202020204" pitchFamily="34" charset="0"/>
                        <a:buChar char="•"/>
                      </a:pP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id(string):  </a:t>
                      </a:r>
                      <a:r>
                        <a:rPr altLang="zh-CN" sz="1200" dirty="0">
                          <a:latin typeface="Arial" panose="020B0604020202020204" pitchFamily="34" charset="0"/>
                          <a:ea typeface="微软雅黑" panose="020B0503020204020204" pitchFamily="34" charset="-122"/>
                          <a:cs typeface="Arial" panose="020B0604020202020204" pitchFamily="34" charset="0"/>
                          <a:sym typeface="+mn-ea"/>
                        </a:rPr>
                        <a:t>SubscriptionId</a:t>
                      </a:r>
                      <a:endParaRPr altLang="zh-CN" sz="1200" dirty="0">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2.xml><?xml version="1.0" encoding="utf-8"?>
<p:tagLst xmlns:p="http://schemas.openxmlformats.org/presentationml/2006/main">
  <p:tag name="THINKCELLSHAPEDONOTDELETE" val="thinkcellActiveDocDoNotDelete"/>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TABLE_ENDDRAG_ORIGIN_RECT" val="826*339"/>
  <p:tag name="TABLE_ENDDRAG_RECT" val="37*133*826*339"/>
</p:tagLst>
</file>

<file path=ppt/tags/tag5.xml><?xml version="1.0" encoding="utf-8"?>
<p:tagLst xmlns:p="http://schemas.openxmlformats.org/presentationml/2006/main">
  <p:tag name="TABLE_ENDDRAG_ORIGIN_RECT" val="826*339"/>
  <p:tag name="TABLE_ENDDRAG_RECT" val="37*133*826*339"/>
</p:tagLst>
</file>

<file path=ppt/tags/tag6.xml><?xml version="1.0" encoding="utf-8"?>
<p:tagLst xmlns:p="http://schemas.openxmlformats.org/presentationml/2006/main">
  <p:tag name="commondata" val="eyJoZGlkIjoiYjVmMTU1Y2ZjNzgxMzljODJkMDkyZDMzNjdhNzViOT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3889</Words>
  <Application>WPS 演示</Application>
  <PresentationFormat>宽屏</PresentationFormat>
  <Paragraphs>113</Paragraphs>
  <Slides>5</Slides>
  <Notes>2</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5</vt:i4>
      </vt:variant>
    </vt:vector>
  </HeadingPairs>
  <TitlesOfParts>
    <vt:vector size="21" baseType="lpstr">
      <vt:lpstr>Arial</vt:lpstr>
      <vt:lpstr>宋体</vt:lpstr>
      <vt:lpstr>Wingdings</vt:lpstr>
      <vt:lpstr>Montserrat Light</vt:lpstr>
      <vt:lpstr>Montserrat</vt:lpstr>
      <vt:lpstr>微软雅黑</vt:lpstr>
      <vt:lpstr>Open Sans</vt:lpstr>
      <vt:lpstr>Segoe Print</vt:lpstr>
      <vt:lpstr>等线</vt:lpstr>
      <vt:lpstr>Calibri</vt:lpstr>
      <vt:lpstr>Calibri</vt:lpstr>
      <vt:lpstr>Arial Unicode MS</vt:lpstr>
      <vt:lpstr>等线 Light</vt:lpstr>
      <vt:lpstr>Office 主题​​</vt:lpstr>
      <vt:lpstr>TCLayout.ActiveDocument.1</vt:lpstr>
      <vt:lpstr>TCLayout.ActiveDocument.1</vt:lpstr>
      <vt:lpstr>PowerPoint 演示文稿</vt:lpstr>
      <vt:lpstr>Use Cases</vt:lpstr>
      <vt:lpstr>Statement of operations</vt:lpstr>
      <vt:lpstr>The API definition proposal(query)</vt:lpstr>
      <vt:lpstr>The API definition proposal(subscribe)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Xianyang Zhang</dc:creator>
  <cp:lastModifiedBy>陈芙蓉</cp:lastModifiedBy>
  <cp:revision>219</cp:revision>
  <dcterms:created xsi:type="dcterms:W3CDTF">2024-09-02T09:41:00Z</dcterms:created>
  <dcterms:modified xsi:type="dcterms:W3CDTF">2024-10-24T06:15:24Z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E5E0841B9F0142039436C0163BF6FB55_13</vt:lpwstr>
  </property>
  <property fmtid="{D5CDD505-2E9C-101B-9397-08002B2CF9AE}" pid="3" name="KSOProductBuildVer">
    <vt:lpwstr>2052-12.1.0.18276</vt:lpwstr>
  </property>
</Properties>
</file>