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122" d="100"/>
          <a:sy n="122" d="100"/>
        </p:scale>
        <p:origin x="128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4/2/2025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4/2/2025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‹Nr.›</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a-Loma/Antikor.git" TargetMode="External"/><Relationship Id="rId2" Type="http://schemas.openxmlformats.org/officeDocument/2006/relationships/hyperlink" Target="https://www.hlnug.de/messwerte/datenportal/luftmessnetz"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marL="0" lvl="0" indent="0">
              <a:buNone/>
            </a:pPr>
            <a:r>
              <a:t>Correlation of O3 and NO2 in Hessen</a:t>
            </a:r>
          </a:p>
        </p:txBody>
      </p:sp>
      <p:sp>
        <p:nvSpPr>
          <p:cNvPr id="3" name="Subtitle 2"/>
          <p:cNvSpPr>
            <a:spLocks noGrp="1"/>
          </p:cNvSpPr>
          <p:nvPr>
            <p:ph type="subTitle" idx="1"/>
          </p:nvPr>
        </p:nvSpPr>
        <p:spPr>
          <a:xfrm>
            <a:off x="1371600" y="3886200"/>
            <a:ext cx="6400800" cy="1752600"/>
          </a:xfrm>
        </p:spPr>
        <p:txBody>
          <a:bodyPr/>
          <a:lstStyle/>
          <a:p>
            <a:pPr marL="0" lvl="0" indent="0">
              <a:buNone/>
            </a:pPr>
            <a:br/>
            <a:br/>
            <a:r>
              <a:t>Matthias Lochmann, HLNUG</a:t>
            </a:r>
          </a:p>
        </p:txBody>
      </p:sp>
      <p:sp>
        <p:nvSpPr>
          <p:cNvPr id="4" name="Date Placeholder 3"/>
          <p:cNvSpPr>
            <a:spLocks noGrp="1"/>
          </p:cNvSpPr>
          <p:nvPr>
            <p:ph type="dt" sz="half" idx="10"/>
          </p:nvPr>
        </p:nvSpPr>
        <p:spPr/>
        <p:txBody>
          <a:bodyPr/>
          <a:lstStyle/>
          <a:p>
            <a:pPr marL="0" lvl="0" indent="0">
              <a:buNone/>
            </a:pPr>
            <a:r>
              <a:t>2025-04-02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Daily resolution</a:t>
            </a:r>
          </a:p>
        </p:txBody>
      </p:sp>
      <p:pic>
        <p:nvPicPr>
          <p:cNvPr id="3" name="Picture 1" descr="VglO3NO2_files/figure-pptx/dailyresolution-1.png"/>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Conclusion</a:t>
            </a:r>
          </a:p>
        </p:txBody>
      </p:sp>
      <p:sp>
        <p:nvSpPr>
          <p:cNvPr id="3" name="Content Placeholder 2"/>
          <p:cNvSpPr>
            <a:spLocks noGrp="1"/>
          </p:cNvSpPr>
          <p:nvPr>
            <p:ph idx="1"/>
          </p:nvPr>
        </p:nvSpPr>
        <p:spPr/>
        <p:txBody>
          <a:bodyPr>
            <a:noAutofit/>
          </a:bodyPr>
          <a:lstStyle/>
          <a:p>
            <a:pPr marL="0" lvl="0" indent="0">
              <a:buNone/>
            </a:pPr>
            <a:r>
              <a:rPr sz="2400" dirty="0"/>
              <a:t>The </a:t>
            </a:r>
            <a:r>
              <a:rPr sz="2400" dirty="0" err="1"/>
              <a:t>analysed</a:t>
            </a:r>
            <a:r>
              <a:rPr sz="2400" dirty="0"/>
              <a:t> data consists only of measurement data from Hessen, Germany and does not include O3 measurements at urban traffic sites. However, the observed anticorrelation might be representative for other regions with similar climate and emission patterns.</a:t>
            </a:r>
          </a:p>
          <a:p>
            <a:pPr marL="0" lvl="0" indent="0">
              <a:buNone/>
            </a:pPr>
            <a:r>
              <a:rPr sz="2400" dirty="0"/>
              <a:t>Most probably, there might be a truly protective effects of NO2 via the complex pathways of air chemistry to effectively reduce O3. The possibly negative slope of relative risk of COPD as a function of NO2 (when using natural cubic spline method) is not necessarily wrong, when using a single pollutant model without adjustment for the possible confounder O3.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Thinking about counterfactual models</a:t>
            </a:r>
          </a:p>
        </p:txBody>
      </p:sp>
      <p:sp>
        <p:nvSpPr>
          <p:cNvPr id="3" name="Content Placeholder 2"/>
          <p:cNvSpPr>
            <a:spLocks noGrp="1"/>
          </p:cNvSpPr>
          <p:nvPr>
            <p:ph idx="1"/>
          </p:nvPr>
        </p:nvSpPr>
        <p:spPr/>
        <p:txBody>
          <a:bodyPr>
            <a:normAutofit lnSpcReduction="10000"/>
          </a:bodyPr>
          <a:lstStyle/>
          <a:p>
            <a:pPr marL="0" lvl="0" indent="0">
              <a:buNone/>
            </a:pPr>
            <a:r>
              <a:t>When considering a re-analysis of the epidemiological data, it might be worth to consider, which counterfactual model to use.</a:t>
            </a:r>
          </a:p>
          <a:p>
            <a:pPr lvl="1"/>
            <a:r>
              <a:t>single pollutant model, with counterfactual scenario NO2 concentration=0 or NO2 concentration=TMREL, but with O3 unchanged. This might be the classical epidemiological approach, however unrealistic, as O3 concentration would increase in most real world scenarios.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Counterfactual model with two pollutants</a:t>
            </a:r>
          </a:p>
        </p:txBody>
      </p:sp>
      <p:sp>
        <p:nvSpPr>
          <p:cNvPr id="3" name="Content Placeholder 2"/>
          <p:cNvSpPr>
            <a:spLocks noGrp="1"/>
          </p:cNvSpPr>
          <p:nvPr>
            <p:ph idx="1"/>
          </p:nvPr>
        </p:nvSpPr>
        <p:spPr/>
        <p:txBody>
          <a:bodyPr>
            <a:normAutofit lnSpcReduction="10000"/>
          </a:bodyPr>
          <a:lstStyle/>
          <a:p>
            <a:pPr lvl="1"/>
            <a:r>
              <a:t>single pollutant model, with counterfactual scenario NO2 concentration=0 or NO2 concentration=TMREL, with rising O3 concentration. This might be a more realistic scenario, implicitly used in the analysed performed so far. However, the ERF should then be allowed to have a negative slope.</a:t>
            </a:r>
          </a:p>
          <a:p>
            <a:pPr lvl="1"/>
            <a:r>
              <a:t>two pollutant model, with counterfactual scenario both NO2 and O3 concentration=0 or TMREL. This might be the most beautiful, however most unrealistic scenario.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Impressum</a:t>
            </a:r>
          </a:p>
        </p:txBody>
      </p:sp>
      <p:sp>
        <p:nvSpPr>
          <p:cNvPr id="3" name="Content Placeholder 2"/>
          <p:cNvSpPr>
            <a:spLocks noGrp="1"/>
          </p:cNvSpPr>
          <p:nvPr>
            <p:ph idx="1"/>
          </p:nvPr>
        </p:nvSpPr>
        <p:spPr/>
        <p:txBody>
          <a:bodyPr/>
          <a:lstStyle/>
          <a:p>
            <a:pPr marL="0" lvl="0" indent="0">
              <a:buNone/>
            </a:pPr>
            <a:r>
              <a:t>All measurement data in this document is available from </a:t>
            </a:r>
            <a:r>
              <a:rPr>
                <a:hlinkClick r:id="rId2"/>
              </a:rPr>
              <a:t>https://www.hlnug.de/messwerte/datenportal/luftmessnetz</a:t>
            </a:r>
            <a:r>
              <a:t>. The analysis is maintained at </a:t>
            </a:r>
            <a:r>
              <a:rPr>
                <a:hlinkClick r:id="rId3"/>
              </a:rPr>
              <a:t>https://github.com/Ma-Loma/Antikor.git</a:t>
            </a:r>
            <a:r>
              <a:t> and was performed by Matthias Lochmann (HLNUG) on 2025-04-02.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Motivation</a:t>
            </a:r>
          </a:p>
        </p:txBody>
      </p:sp>
      <p:sp>
        <p:nvSpPr>
          <p:cNvPr id="3" name="Content Placeholder 2"/>
          <p:cNvSpPr>
            <a:spLocks noGrp="1"/>
          </p:cNvSpPr>
          <p:nvPr>
            <p:ph idx="1"/>
          </p:nvPr>
        </p:nvSpPr>
        <p:spPr/>
        <p:txBody>
          <a:bodyPr>
            <a:normAutofit lnSpcReduction="10000"/>
          </a:bodyPr>
          <a:lstStyle/>
          <a:p>
            <a:pPr marL="0" lvl="0" indent="0">
              <a:buNone/>
            </a:pPr>
            <a:r>
              <a:t>The next slide is a screenshot of the burden-eu webinar with title “Establishing new exposure-response functions for air pollutants and environmental noise”: the results of different metaanalyses on NO2 and relative risk of COPD. The natural cubic spline method without constraints might indicate a negative slope. As it is likely, that O3 increases the risk of COPD, this might be due to the (anti)correlation of NO2 with O3 (via complex pathways of air chemistry).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BestCostScreenshot.png"/>
          <p:cNvPicPr>
            <a:picLocks noGrp="1" noChangeAspect="1"/>
          </p:cNvPicPr>
          <p:nvPr/>
        </p:nvPicPr>
        <p:blipFill>
          <a:blip r:embed="rId2"/>
          <a:stretch>
            <a:fillRect/>
          </a:stretch>
        </p:blipFill>
        <p:spPr bwMode="auto">
          <a:xfrm>
            <a:off x="469900" y="1600200"/>
            <a:ext cx="8191500" cy="4521200"/>
          </a:xfrm>
          <a:prstGeom prst="rect">
            <a:avLst/>
          </a:prstGeom>
          <a:noFill/>
          <a:ln w="9525">
            <a:noFill/>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Measurements from Hessen</a:t>
            </a:r>
          </a:p>
        </p:txBody>
      </p:sp>
      <p:sp>
        <p:nvSpPr>
          <p:cNvPr id="3" name="Content Placeholder 2"/>
          <p:cNvSpPr>
            <a:spLocks noGrp="1"/>
          </p:cNvSpPr>
          <p:nvPr>
            <p:ph idx="1"/>
          </p:nvPr>
        </p:nvSpPr>
        <p:spPr/>
        <p:txBody>
          <a:bodyPr/>
          <a:lstStyle/>
          <a:p>
            <a:pPr marL="0" lvl="0" indent="0">
              <a:buNone/>
            </a:pPr>
            <a:r>
              <a:t>This presentation will show the observed correlation of NO2 and O3 in Hessen (Germany). The next graph shows the annual averages of measured NO2 and O3 concentrations since 2005. The measurement site categories are symbolized as different colors. O3 is measured at all “Rural Background” sites, at most “Urban Background” sites, but not at “Urban Traffic” sites.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NO2 and O3 yearly averages</a:t>
            </a:r>
          </a:p>
        </p:txBody>
      </p:sp>
      <p:pic>
        <p:nvPicPr>
          <p:cNvPr id="3" name="Picture 1" descr="VglO3NO2_files/figure-pptx/jahresmittelverlauf-1.png"/>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Correlation of NO2 and O3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85000" lnSpcReduction="10000"/>
              </a:bodyPr>
              <a:lstStyle/>
              <a:p>
                <a:pPr marL="0" lvl="0" indent="0">
                  <a:buNone/>
                </a:pPr>
                <a:r>
                  <a:t>The next scatterplot of yearly average values since 2005 shows a strong negative correlation of concentrations of NO2 and O3. The red lines are simple two parameter fits with </a:t>
                </a:r>
                <a14:m>
                  <m:oMath xmlns:m="http://schemas.openxmlformats.org/officeDocument/2006/math">
                    <m:r>
                      <a:rPr>
                        <a:latin typeface="Cambria Math" panose="02040503050406030204" pitchFamily="18" charset="0"/>
                      </a:rPr>
                      <m:t>𝑂</m:t>
                    </m:r>
                    <m:r>
                      <a:rPr>
                        <a:latin typeface="Cambria Math" panose="02040503050406030204" pitchFamily="18" charset="0"/>
                      </a:rPr>
                      <m:t>3=</m:t>
                    </m:r>
                    <m:f>
                      <m:fPr>
                        <m:ctrlPr>
                          <a:rPr i="1">
                            <a:latin typeface="Cambria Math" panose="02040503050406030204" pitchFamily="18" charset="0"/>
                          </a:rPr>
                        </m:ctrlPr>
                      </m:fPr>
                      <m:num>
                        <m:r>
                          <a:rPr>
                            <a:latin typeface="Cambria Math" panose="02040503050406030204" pitchFamily="18" charset="0"/>
                          </a:rPr>
                          <m:t>𝑎</m:t>
                        </m:r>
                      </m:num>
                      <m:den>
                        <m:r>
                          <a:rPr>
                            <a:latin typeface="Cambria Math" panose="02040503050406030204" pitchFamily="18" charset="0"/>
                          </a:rPr>
                          <m:t>𝑁𝑂</m:t>
                        </m:r>
                        <m:r>
                          <a:rPr>
                            <a:latin typeface="Cambria Math" panose="02040503050406030204" pitchFamily="18" charset="0"/>
                          </a:rPr>
                          <m:t>2</m:t>
                        </m:r>
                      </m:den>
                    </m:f>
                    <m:r>
                      <a:rPr>
                        <a:latin typeface="Cambria Math" panose="02040503050406030204" pitchFamily="18" charset="0"/>
                      </a:rPr>
                      <m:t>+</m:t>
                    </m:r>
                    <m:r>
                      <a:rPr>
                        <a:latin typeface="Cambria Math" panose="02040503050406030204" pitchFamily="18" charset="0"/>
                      </a:rPr>
                      <m:t>𝑏</m:t>
                    </m:r>
                  </m:oMath>
                </a14:m>
                <a:r>
                  <a:t>. As some stations are only measuring NO2, the data are not included in the fit. However these NO2 datapoints are included in the plot, with the O3 missing values artificially set to 30 or 31 µg/m³, for “Urban Traffic” and “Urban Background” sites respectively. (The graph is faceted and color coded by year, to make visible the time trend. The time trend might be interesting, but is not the main focus of this analysis.)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07" t="-2156" r="-2074"/>
                </a:stretch>
              </a:blipFill>
            </p:spPr>
            <p:txBody>
              <a:bodyPr/>
              <a:lstStyle/>
              <a:p>
                <a:r>
                  <a:rPr lang="de-DE">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Correlation of NO2 and O3</a:t>
            </a:r>
          </a:p>
        </p:txBody>
      </p:sp>
      <p:pic>
        <p:nvPicPr>
          <p:cNvPr id="3" name="Picture 1" descr="VglO3NO2_files/figure-pptx/jahresmittelcorrelation-1.png"/>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Daily resolution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pPr marL="0" lvl="0" indent="0">
                  <a:buNone/>
                </a:pPr>
                <a:r>
                  <a:rPr sz="2400" dirty="0"/>
                  <a:t>The </a:t>
                </a:r>
                <a:r>
                  <a:rPr sz="2400" dirty="0" err="1"/>
                  <a:t>longterm</a:t>
                </a:r>
                <a:r>
                  <a:rPr sz="2400" dirty="0"/>
                  <a:t> epidemiological studies are based on yearly averages. However, the next scatterplot of measured NO2 and O3 concentrations with daily resolution might give insights on air-chemistry dynamics. Most of the facets (measurement site category and season) show similar negative correlation. Again, the red lines are simple two parameter fits with </a:t>
                </a:r>
                <a14:m>
                  <m:oMath xmlns:m="http://schemas.openxmlformats.org/officeDocument/2006/math">
                    <m:r>
                      <a:rPr sz="2400">
                        <a:latin typeface="Cambria Math" panose="02040503050406030204" pitchFamily="18" charset="0"/>
                      </a:rPr>
                      <m:t>𝑂</m:t>
                    </m:r>
                    <m:r>
                      <a:rPr sz="2400">
                        <a:latin typeface="Cambria Math" panose="02040503050406030204" pitchFamily="18" charset="0"/>
                      </a:rPr>
                      <m:t>3=</m:t>
                    </m:r>
                    <m:f>
                      <m:fPr>
                        <m:ctrlPr>
                          <a:rPr sz="2400" i="1">
                            <a:latin typeface="Cambria Math" panose="02040503050406030204" pitchFamily="18" charset="0"/>
                          </a:rPr>
                        </m:ctrlPr>
                      </m:fPr>
                      <m:num>
                        <m:r>
                          <a:rPr sz="2400">
                            <a:latin typeface="Cambria Math" panose="02040503050406030204" pitchFamily="18" charset="0"/>
                          </a:rPr>
                          <m:t>𝑎</m:t>
                        </m:r>
                      </m:num>
                      <m:den>
                        <m:r>
                          <a:rPr sz="2400">
                            <a:latin typeface="Cambria Math" panose="02040503050406030204" pitchFamily="18" charset="0"/>
                          </a:rPr>
                          <m:t>𝑁𝑂</m:t>
                        </m:r>
                        <m:r>
                          <a:rPr sz="2400">
                            <a:latin typeface="Cambria Math" panose="02040503050406030204" pitchFamily="18" charset="0"/>
                          </a:rPr>
                          <m:t>2</m:t>
                        </m:r>
                      </m:den>
                    </m:f>
                    <m:r>
                      <a:rPr sz="2400">
                        <a:latin typeface="Cambria Math" panose="02040503050406030204" pitchFamily="18" charset="0"/>
                      </a:rPr>
                      <m:t>+</m:t>
                    </m:r>
                    <m:r>
                      <a:rPr sz="2400">
                        <a:latin typeface="Cambria Math" panose="02040503050406030204" pitchFamily="18" charset="0"/>
                      </a:rPr>
                      <m:t>𝑏</m:t>
                    </m:r>
                  </m:oMath>
                </a14:m>
                <a:r>
                  <a:rPr sz="2400" dirty="0"/>
                  <a:t>. Obviously, it does not describe the data as well as the yearly data, but still illustrates the anti-correlation of NO2 and O3. (Again, the time is color coded, but not the main focus of the analysis.)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11" t="-1078"/>
                </a:stretch>
              </a:blipFill>
            </p:spPr>
            <p:txBody>
              <a:bodyPr/>
              <a:lstStyle/>
              <a:p>
                <a:r>
                  <a:rPr lang="de-DE">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743</Words>
  <Application>Microsoft Office PowerPoint</Application>
  <PresentationFormat>Bildschirmpräsentation (4:3)</PresentationFormat>
  <Paragraphs>25</Paragraphs>
  <Slides>13</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13</vt:i4>
      </vt:variant>
    </vt:vector>
  </HeadingPairs>
  <TitlesOfParts>
    <vt:vector size="17" baseType="lpstr">
      <vt:lpstr>Arial</vt:lpstr>
      <vt:lpstr>Calibri</vt:lpstr>
      <vt:lpstr>Cambria Math</vt:lpstr>
      <vt:lpstr>Office Theme</vt:lpstr>
      <vt:lpstr>Correlation of O3 and NO2 in Hessen</vt:lpstr>
      <vt:lpstr>Impressum</vt:lpstr>
      <vt:lpstr>Motivation</vt:lpstr>
      <vt:lpstr>PowerPoint-Präsentation</vt:lpstr>
      <vt:lpstr>Measurements from Hessen</vt:lpstr>
      <vt:lpstr>NO2 and O3 yearly averages</vt:lpstr>
      <vt:lpstr>Correlation of NO2 and O3</vt:lpstr>
      <vt:lpstr>Correlation of NO2 and O3</vt:lpstr>
      <vt:lpstr>Daily resolution</vt:lpstr>
      <vt:lpstr>Daily resolution</vt:lpstr>
      <vt:lpstr>Conclusion</vt:lpstr>
      <vt:lpstr>Thinking about counterfactual models</vt:lpstr>
      <vt:lpstr>Counterfactual model with two pollutants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 of O3 and NO2 in Hessen</dc:title>
  <dc:creator>Matthias Lochmann, HLNUG</dc:creator>
  <cp:keywords/>
  <cp:lastModifiedBy>Lochmann, Dr. Matthias (HLNUG)</cp:lastModifiedBy>
  <cp:revision>1</cp:revision>
  <dcterms:created xsi:type="dcterms:W3CDTF">2025-04-02T08:31:21Z</dcterms:created>
  <dcterms:modified xsi:type="dcterms:W3CDTF">2025-04-02T08:32:43Z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2025-04-02</vt:lpwstr>
  </property>
  <property fmtid="{D5CDD505-2E9C-101B-9397-08002B2CF9AE}" pid="3" name="output">
    <vt:lpwstr>powerpoint_presentation</vt:lpwstr>
  </property>
</Properties>
</file>