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33" r:id="rId2"/>
    <p:sldId id="922" r:id="rId3"/>
    <p:sldId id="923" r:id="rId4"/>
    <p:sldId id="846" r:id="rId5"/>
    <p:sldId id="927" r:id="rId6"/>
    <p:sldId id="848" r:id="rId7"/>
    <p:sldId id="849" r:id="rId8"/>
    <p:sldId id="581" r:id="rId9"/>
    <p:sldId id="898" r:id="rId10"/>
    <p:sldId id="906" r:id="rId11"/>
    <p:sldId id="899" r:id="rId12"/>
    <p:sldId id="900" r:id="rId13"/>
    <p:sldId id="668" r:id="rId14"/>
    <p:sldId id="909" r:id="rId15"/>
    <p:sldId id="860" r:id="rId16"/>
    <p:sldId id="867" r:id="rId17"/>
    <p:sldId id="868" r:id="rId18"/>
    <p:sldId id="861" r:id="rId19"/>
    <p:sldId id="864" r:id="rId20"/>
    <p:sldId id="865" r:id="rId21"/>
    <p:sldId id="866" r:id="rId22"/>
    <p:sldId id="869" r:id="rId23"/>
    <p:sldId id="787" r:id="rId24"/>
    <p:sldId id="852" r:id="rId25"/>
    <p:sldId id="790" r:id="rId26"/>
    <p:sldId id="870" r:id="rId27"/>
    <p:sldId id="816" r:id="rId28"/>
    <p:sldId id="817" r:id="rId29"/>
    <p:sldId id="818" r:id="rId30"/>
    <p:sldId id="820" r:id="rId31"/>
    <p:sldId id="821" r:id="rId32"/>
    <p:sldId id="908" r:id="rId33"/>
    <p:sldId id="872" r:id="rId34"/>
    <p:sldId id="824" r:id="rId35"/>
    <p:sldId id="825" r:id="rId36"/>
    <p:sldId id="840" r:id="rId37"/>
    <p:sldId id="925" r:id="rId38"/>
    <p:sldId id="685" r:id="rId39"/>
  </p:sldIdLst>
  <p:sldSz cx="9144000" cy="6858000" type="screen4x3"/>
  <p:notesSz cx="6708775" cy="9774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50305040509030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50305040509030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50305040509030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50305040509030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503050405090304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503050405090304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503050405090304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503050405090304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50305040509030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">
          <p15:clr>
            <a:srgbClr val="A4A3A4"/>
          </p15:clr>
        </p15:guide>
        <p15:guide id="2" pos="5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00FF00"/>
    <a:srgbClr val="66FF66"/>
    <a:srgbClr val="FFFFCC"/>
    <a:srgbClr val="CCFFCC"/>
    <a:srgbClr val="CCFFFF"/>
    <a:srgbClr val="CCEC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3" autoAdjust="0"/>
    <p:restoredTop sz="90929"/>
  </p:normalViewPr>
  <p:slideViewPr>
    <p:cSldViewPr>
      <p:cViewPr varScale="1">
        <p:scale>
          <a:sx n="88" d="100"/>
          <a:sy n="88" d="100"/>
        </p:scale>
        <p:origin x="1284" y="29"/>
      </p:cViewPr>
      <p:guideLst>
        <p:guide orient="horz" pos="152"/>
        <p:guide pos="5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636"/>
    </p:cViewPr>
  </p:sorterViewPr>
  <p:notesViewPr>
    <p:cSldViewPr>
      <p:cViewPr varScale="1">
        <p:scale>
          <a:sx n="83" d="100"/>
          <a:sy n="83" d="100"/>
        </p:scale>
        <p:origin x="-1866" y="-90"/>
      </p:cViewPr>
      <p:guideLst>
        <p:guide orient="horz" pos="3078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t" anchorCtr="0" compatLnSpc="1"/>
          <a:lstStyle>
            <a:lvl1pPr defTabSz="899795" eaLnBrk="0" hangingPunct="0">
              <a:defRPr sz="1200">
                <a:latin typeface="Times New Roman" panose="0202050305040509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2063" y="0"/>
            <a:ext cx="2925762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t" anchorCtr="0" compatLnSpc="1"/>
          <a:lstStyle>
            <a:lvl1pPr algn="r" defTabSz="899795" eaLnBrk="0" hangingPunct="0">
              <a:defRPr sz="1200">
                <a:latin typeface="Times New Roman" panose="0202050305040509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24175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b" anchorCtr="0" compatLnSpc="1"/>
          <a:lstStyle>
            <a:lvl1pPr defTabSz="899795" eaLnBrk="0" hangingPunct="0">
              <a:defRPr sz="1200">
                <a:latin typeface="Times New Roman" panose="0202050305040509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2063" y="9307513"/>
            <a:ext cx="2925762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b" anchorCtr="0" compatLnSpc="1"/>
          <a:lstStyle>
            <a:lvl1pPr algn="r" defTabSz="899795" eaLnBrk="0" hangingPunct="0">
              <a:defRPr sz="1200">
                <a:latin typeface="Times New Roman" panose="02020503050405090304" charset="0"/>
                <a:ea typeface="宋体" charset="-122"/>
              </a:defRPr>
            </a:lvl1pPr>
          </a:lstStyle>
          <a:p>
            <a:pPr>
              <a:defRPr/>
            </a:pPr>
            <a:fld id="{5696F05F-D35A-174D-9014-6CB236AB479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/>
          <a:lstStyle>
            <a:lvl1pPr defTabSz="915670" eaLnBrk="0" hangingPunct="0">
              <a:defRPr sz="1200">
                <a:latin typeface="Times New Roman" panose="0202050305040509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2063" y="0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/>
          <a:lstStyle>
            <a:lvl1pPr algn="r" defTabSz="915670" eaLnBrk="0" hangingPunct="0">
              <a:defRPr sz="1200">
                <a:latin typeface="Times New Roman" panose="0202050305040509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33425"/>
            <a:ext cx="4887913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41850"/>
            <a:ext cx="4921250" cy="4398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/>
          <a:lstStyle>
            <a:lvl1pPr defTabSz="915670" eaLnBrk="0" hangingPunct="0">
              <a:defRPr sz="1200">
                <a:latin typeface="Times New Roman" panose="0202050305040509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63" y="9285288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/>
          <a:lstStyle>
            <a:lvl1pPr algn="r" defTabSz="915670" eaLnBrk="0" hangingPunct="0">
              <a:defRPr sz="1200">
                <a:latin typeface="Times New Roman" panose="02020503050405090304" charset="0"/>
                <a:ea typeface="宋体" charset="-122"/>
              </a:defRPr>
            </a:lvl1pPr>
          </a:lstStyle>
          <a:p>
            <a:pPr>
              <a:defRPr/>
            </a:pPr>
            <a:fld id="{1FE16FE5-D9DC-8749-9C1C-1EF8F75B602D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charset="0"/>
        <a:ea typeface="+mn-ea"/>
        <a:cs typeface="+mn-cs"/>
      </a:defRPr>
    </a:lvl2pPr>
    <a:lvl3pPr marL="93535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charset="0"/>
        <a:ea typeface="+mn-ea"/>
        <a:cs typeface="+mn-cs"/>
      </a:defRPr>
    </a:lvl3pPr>
    <a:lvl4pPr marL="1402080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charset="0"/>
        <a:ea typeface="+mn-ea"/>
        <a:cs typeface="+mn-cs"/>
      </a:defRPr>
    </a:lvl4pPr>
    <a:lvl5pPr marL="187007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457200"/>
            <a:ext cx="18859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55054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8"/>
          <p:cNvSpPr>
            <a:spLocks noChangeArrowheads="1"/>
          </p:cNvSpPr>
          <p:nvPr userDrawn="1"/>
        </p:nvSpPr>
        <p:spPr bwMode="auto">
          <a:xfrm>
            <a:off x="8885238" y="6426200"/>
            <a:ext cx="144462" cy="431800"/>
          </a:xfrm>
          <a:prstGeom prst="rect">
            <a:avLst/>
          </a:prstGeom>
          <a:solidFill>
            <a:srgbClr val="8ABC1D"/>
          </a:solidFill>
          <a:ln>
            <a:noFill/>
          </a:ln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矩形 99"/>
          <p:cNvSpPr>
            <a:spLocks noChangeArrowheads="1"/>
          </p:cNvSpPr>
          <p:nvPr userDrawn="1"/>
        </p:nvSpPr>
        <p:spPr bwMode="auto">
          <a:xfrm>
            <a:off x="9024938" y="6426200"/>
            <a:ext cx="144462" cy="431800"/>
          </a:xfrm>
          <a:prstGeom prst="rect">
            <a:avLst/>
          </a:prstGeom>
          <a:solidFill>
            <a:srgbClr val="00517A"/>
          </a:solidFill>
          <a:ln>
            <a:noFill/>
          </a:ln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543800" cy="914400"/>
          </a:xfrm>
        </p:spPr>
        <p:txBody>
          <a:bodyPr/>
          <a:lstStyle>
            <a:lvl1pPr>
              <a:defRPr baseline="0"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华文仿宋" panose="02010600040101010101" pitchFamily="2" charset="-122"/>
              </a:defRPr>
            </a:lvl1pPr>
            <a:lvl2pPr>
              <a:defRPr baseline="0">
                <a:ea typeface="华文仿宋" panose="02010600040101010101" pitchFamily="2" charset="-122"/>
              </a:defRPr>
            </a:lvl2pPr>
            <a:lvl3pPr>
              <a:defRPr baseline="0">
                <a:ea typeface="华文仿宋" panose="02010600040101010101" pitchFamily="2" charset="-122"/>
              </a:defRPr>
            </a:lvl3pPr>
            <a:lvl4pPr>
              <a:defRPr baseline="0">
                <a:ea typeface="华文仿宋" panose="02010600040101010101" pitchFamily="2" charset="-122"/>
              </a:defRPr>
            </a:lvl4pPr>
            <a:lvl5pPr>
              <a:defRPr baseline="0"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>
                <a:latin typeface="Times New Roman" panose="0202050305040509030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 eaLnBrk="0" hangingPunct="0">
              <a:defRPr sz="1400">
                <a:latin typeface="Times New Roman" panose="0202050305040509030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 eaLnBrk="0" hangingPunct="0">
              <a:defRPr sz="1400">
                <a:latin typeface="Times New Roman" panose="0202050305040509030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7543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7543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88925" y="425450"/>
            <a:ext cx="8574088" cy="1173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4191000" y="6477000"/>
            <a:ext cx="3905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  <a:ea typeface="宋体" charset="-122"/>
              </a:defRPr>
            </a:lvl9pPr>
          </a:lstStyle>
          <a:p>
            <a:pPr>
              <a:defRPr/>
            </a:pPr>
            <a:fld id="{D0823A63-CB2B-3145-B379-73DFE6648968}" type="slidenum">
              <a:rPr lang="zh-CN" altLang="en-US" sz="1400" smtClean="0">
                <a:solidFill>
                  <a:schemeClr val="tx2"/>
                </a:solidFill>
              </a:rPr>
              <a:t>‹#›</a:t>
            </a:fld>
            <a:endParaRPr lang="en-US" altLang="zh-CN" sz="1200">
              <a:solidFill>
                <a:schemeClr val="tx2"/>
              </a:solidFill>
              <a:latin typeface="Arial" panose="020B0604020202090204" pitchFamily="34" charset="0"/>
            </a:endParaRPr>
          </a:p>
        </p:txBody>
      </p:sp>
      <p:pic>
        <p:nvPicPr>
          <p:cNvPr id="1033" name="Picture 15" descr="ict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35052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7"/>
          <p:cNvSpPr>
            <a:spLocks noChangeArrowheads="1"/>
          </p:cNvSpPr>
          <p:nvPr/>
        </p:nvSpPr>
        <p:spPr bwMode="gray">
          <a:xfrm>
            <a:off x="917575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Monotype Sorts" charset="2"/>
        <a:buChar char="ä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ojiacheng@ict.ac.cn" TargetMode="External"/><Relationship Id="rId2" Type="http://schemas.openxmlformats.org/officeDocument/2006/relationships/hyperlink" Target="http://www.carch.ac.cn/~huimin/mai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7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grpSp>
        <p:nvGrpSpPr>
          <p:cNvPr id="5123" name="Group 3"/>
          <p:cNvGrpSpPr/>
          <p:nvPr/>
        </p:nvGrpSpPr>
        <p:grpSpPr bwMode="auto">
          <a:xfrm>
            <a:off x="3578225" y="1989138"/>
            <a:ext cx="2894013" cy="4748212"/>
            <a:chOff x="0" y="-404946"/>
            <a:chExt cx="2893858" cy="3560589"/>
          </a:xfrm>
        </p:grpSpPr>
        <p:sp>
          <p:nvSpPr>
            <p:cNvPr id="5131" name="矩形 14"/>
            <p:cNvSpPr>
              <a:spLocks noChangeArrowheads="1"/>
            </p:cNvSpPr>
            <p:nvPr/>
          </p:nvSpPr>
          <p:spPr bwMode="auto">
            <a:xfrm rot="2700000">
              <a:off x="648276" y="910061"/>
              <a:ext cx="2503541" cy="1987623"/>
            </a:xfrm>
            <a:prstGeom prst="rect">
              <a:avLst/>
            </a:prstGeom>
            <a:gradFill rotWithShape="1">
              <a:gsLst>
                <a:gs pos="0">
                  <a:srgbClr val="00517A"/>
                </a:gs>
                <a:gs pos="20000">
                  <a:srgbClr val="00517A"/>
                </a:gs>
                <a:gs pos="100000">
                  <a:srgbClr val="00517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panose="0202050305040509030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panose="0202050305040509030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50305040509030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50305040509030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5132" name="椭圆 11"/>
            <p:cNvSpPr>
              <a:spLocks noChangeArrowheads="1"/>
            </p:cNvSpPr>
            <p:nvPr/>
          </p:nvSpPr>
          <p:spPr bwMode="auto">
            <a:xfrm>
              <a:off x="0" y="-404946"/>
              <a:ext cx="1987623" cy="1987623"/>
            </a:xfrm>
            <a:prstGeom prst="ellipse">
              <a:avLst/>
            </a:prstGeom>
            <a:solidFill>
              <a:srgbClr val="00B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panose="0202050305040509030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panose="0202050305040509030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50305040509030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50305040509030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5133" name="椭圆 13"/>
            <p:cNvSpPr>
              <a:spLocks noChangeArrowheads="1"/>
            </p:cNvSpPr>
            <p:nvPr/>
          </p:nvSpPr>
          <p:spPr bwMode="auto">
            <a:xfrm>
              <a:off x="137272" y="-404946"/>
              <a:ext cx="1713078" cy="1713078"/>
            </a:xfrm>
            <a:prstGeom prst="ellipse">
              <a:avLst/>
            </a:prstGeom>
            <a:solidFill>
              <a:srgbClr val="008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panose="0202050305040509030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panose="0202050305040509030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50305040509030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50305040509030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5124" name="矩形 15"/>
          <p:cNvSpPr>
            <a:spLocks noChangeArrowheads="1"/>
          </p:cNvSpPr>
          <p:nvPr/>
        </p:nvSpPr>
        <p:spPr bwMode="auto">
          <a:xfrm>
            <a:off x="0" y="906463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编译原理研讨课</a:t>
            </a:r>
          </a:p>
        </p:txBody>
      </p:sp>
      <p:sp>
        <p:nvSpPr>
          <p:cNvPr id="5125" name="矩形 18"/>
          <p:cNvSpPr>
            <a:spLocks noChangeArrowheads="1"/>
          </p:cNvSpPr>
          <p:nvPr/>
        </p:nvSpPr>
        <p:spPr bwMode="auto">
          <a:xfrm>
            <a:off x="-12700" y="4867213"/>
            <a:ext cx="9144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仿宋" charset="-122"/>
                <a:ea typeface="仿宋" charset="-122"/>
              </a:rPr>
              <a:t>崔慧敏</a:t>
            </a:r>
            <a:endParaRPr lang="en-US" altLang="zh-CN" sz="2800" dirty="0">
              <a:solidFill>
                <a:schemeClr val="bg1"/>
              </a:solidFill>
              <a:latin typeface="仿宋" charset="-122"/>
              <a:ea typeface="仿宋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仿宋" charset="-122"/>
                <a:ea typeface="仿宋" charset="-122"/>
              </a:rPr>
              <a:t>cuihm@ict.ac.cn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u="sng" dirty="0">
                <a:solidFill>
                  <a:srgbClr val="00FF00"/>
                </a:solidFill>
                <a:latin typeface="Arial" panose="020B0604020202090204" pitchFamily="34" charset="0"/>
                <a:hlinkClick r:id="rId2"/>
              </a:rPr>
              <a:t>http://www.carch.ac.cn/~huimin/main.html</a:t>
            </a:r>
            <a:endParaRPr lang="en-US" altLang="zh-CN" sz="2400" u="sng" dirty="0">
              <a:solidFill>
                <a:srgbClr val="00FF00"/>
              </a:solidFill>
              <a:latin typeface="Arial" panose="020B060402020209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>
                <a:solidFill>
                  <a:srgbClr val="00FF00"/>
                </a:solidFill>
                <a:latin typeface="Arial" panose="020B0604020202090204" pitchFamily="34" charset="0"/>
              </a:rPr>
              <a:t>助教：李奕瑾</a:t>
            </a:r>
            <a:r>
              <a:rPr lang="en-US" altLang="zh-CN" sz="2400" u="sng">
                <a:solidFill>
                  <a:srgbClr val="00FF00"/>
                </a:solidFill>
                <a:latin typeface="Arial" panose="020B0604020202090204" pitchFamily="34" charset="0"/>
              </a:rPr>
              <a:t>, </a:t>
            </a:r>
            <a:r>
              <a:rPr lang="en-US" altLang="zh-CN" sz="2400" u="sng">
                <a:solidFill>
                  <a:srgbClr val="FF0000"/>
                </a:solidFill>
                <a:latin typeface="Arial" panose="020B0604020202090204" pitchFamily="34" charset="0"/>
              </a:rPr>
              <a:t>liyijin</a:t>
            </a:r>
            <a:r>
              <a:rPr lang="en-US" altLang="zh-CN" sz="2400" u="sng">
                <a:solidFill>
                  <a:srgbClr val="00FF00"/>
                </a:solidFill>
                <a:latin typeface="Arial" panose="020B0604020202090204" pitchFamily="34" charset="0"/>
                <a:hlinkClick r:id="rId3"/>
              </a:rPr>
              <a:t>@</a:t>
            </a:r>
            <a:r>
              <a:rPr lang="en-US" altLang="zh-CN" sz="2400" u="sng" dirty="0">
                <a:solidFill>
                  <a:srgbClr val="00FF00"/>
                </a:solidFill>
                <a:latin typeface="Arial" panose="020B0604020202090204" pitchFamily="34" charset="0"/>
                <a:hlinkClick r:id="rId3"/>
              </a:rPr>
              <a:t>ict.ac.cn</a:t>
            </a:r>
            <a:endParaRPr lang="en-US" altLang="zh-CN" sz="2400" u="sng" dirty="0">
              <a:solidFill>
                <a:srgbClr val="00FF00"/>
              </a:solidFill>
              <a:latin typeface="Arial" panose="020B060402020209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 dirty="0">
                <a:solidFill>
                  <a:srgbClr val="00FF00"/>
                </a:solidFill>
                <a:latin typeface="Arial" panose="020B0604020202090204" pitchFamily="34" charset="0"/>
              </a:rPr>
              <a:t>李帅江，</a:t>
            </a:r>
            <a:r>
              <a:rPr lang="en-US" altLang="zh-CN" sz="2400" u="sng" dirty="0">
                <a:solidFill>
                  <a:srgbClr val="00FF00"/>
                </a:solidFill>
                <a:latin typeface="Arial" panose="020B0604020202090204" pitchFamily="34" charset="0"/>
                <a:hlinkClick r:id="rId3"/>
              </a:rPr>
              <a:t> lishuaijiang19b@ict.ac.cn</a:t>
            </a:r>
            <a:endParaRPr lang="en-US" altLang="zh-CN" sz="2400" u="sng" dirty="0">
              <a:solidFill>
                <a:srgbClr val="00FF00"/>
              </a:solidFill>
              <a:latin typeface="Arial" panose="020B0604020202090204" pitchFamily="34" charset="0"/>
            </a:endParaRPr>
          </a:p>
        </p:txBody>
      </p:sp>
      <p:sp>
        <p:nvSpPr>
          <p:cNvPr id="5126" name="矩形 20"/>
          <p:cNvSpPr>
            <a:spLocks noChangeArrowheads="1"/>
          </p:cNvSpPr>
          <p:nvPr/>
        </p:nvSpPr>
        <p:spPr bwMode="auto">
          <a:xfrm>
            <a:off x="0" y="2228850"/>
            <a:ext cx="144463" cy="2400300"/>
          </a:xfrm>
          <a:prstGeom prst="rect">
            <a:avLst/>
          </a:prstGeom>
          <a:solidFill>
            <a:srgbClr val="8AB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sp>
        <p:nvSpPr>
          <p:cNvPr id="5127" name="矩形 24"/>
          <p:cNvSpPr>
            <a:spLocks noChangeArrowheads="1"/>
          </p:cNvSpPr>
          <p:nvPr/>
        </p:nvSpPr>
        <p:spPr bwMode="auto">
          <a:xfrm>
            <a:off x="139700" y="2228850"/>
            <a:ext cx="144463" cy="2400300"/>
          </a:xfrm>
          <a:prstGeom prst="rect">
            <a:avLst/>
          </a:prstGeom>
          <a:solidFill>
            <a:srgbClr val="00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sp>
        <p:nvSpPr>
          <p:cNvPr id="5128" name="矩形 25"/>
          <p:cNvSpPr>
            <a:spLocks noChangeArrowheads="1"/>
          </p:cNvSpPr>
          <p:nvPr/>
        </p:nvSpPr>
        <p:spPr bwMode="auto">
          <a:xfrm>
            <a:off x="8870950" y="2228850"/>
            <a:ext cx="144463" cy="2400300"/>
          </a:xfrm>
          <a:prstGeom prst="rect">
            <a:avLst/>
          </a:prstGeom>
          <a:solidFill>
            <a:srgbClr val="00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sp>
        <p:nvSpPr>
          <p:cNvPr id="5129" name="矩形 26"/>
          <p:cNvSpPr>
            <a:spLocks noChangeArrowheads="1"/>
          </p:cNvSpPr>
          <p:nvPr/>
        </p:nvSpPr>
        <p:spPr bwMode="auto">
          <a:xfrm>
            <a:off x="9012238" y="2228850"/>
            <a:ext cx="144462" cy="2400300"/>
          </a:xfrm>
          <a:prstGeom prst="rect">
            <a:avLst/>
          </a:prstGeom>
          <a:solidFill>
            <a:srgbClr val="8AB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pic>
        <p:nvPicPr>
          <p:cNvPr id="5130" name="图片 249"/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1989138"/>
            <a:ext cx="19716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FCC43-0DB8-4EAF-96AC-99F9F3D0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如何构造一个编译器？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E4E0F-FAD2-43E2-B5FE-709B76C0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工业级编译器：</a:t>
            </a:r>
            <a:r>
              <a:rPr lang="en-US" altLang="zh-CN" dirty="0"/>
              <a:t>Clang/LLVM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3D33DED-148A-47DD-9D18-475A5F57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528" y="2492896"/>
            <a:ext cx="375650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AAADF5-0B2A-42E7-ADEC-C52A169E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80" y="2492896"/>
            <a:ext cx="4187517" cy="2779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B757BDA-2089-4579-94A2-AADB5D05FF67}"/>
              </a:ext>
            </a:extLst>
          </p:cNvPr>
          <p:cNvSpPr txBox="1"/>
          <p:nvPr/>
        </p:nvSpPr>
        <p:spPr>
          <a:xfrm>
            <a:off x="5561275" y="583364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2-Hal-Finkel-LLVM-2017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004578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7253B-EB9B-403D-AF71-1716D0C6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如何构造一个编译器？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B28E1-EFF9-4A1C-83D6-A57059BE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工业级编译器：</a:t>
            </a:r>
            <a:r>
              <a:rPr lang="en-US" altLang="zh-CN" dirty="0"/>
              <a:t>Clang/LLVM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词法分析和语法分析以及语义分析：</a:t>
            </a:r>
            <a:r>
              <a:rPr lang="zh-CN" altLang="en-US" dirty="0">
                <a:solidFill>
                  <a:srgbClr val="C00000"/>
                </a:solidFill>
              </a:rPr>
              <a:t>手写的递归下降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C/C++/Obj-C/</a:t>
            </a:r>
            <a:r>
              <a:rPr lang="en-US" altLang="zh-CN" dirty="0" err="1"/>
              <a:t>Objc</a:t>
            </a:r>
            <a:r>
              <a:rPr lang="en-US" altLang="zh-CN" dirty="0"/>
              <a:t>-C++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中间代码：</a:t>
            </a:r>
            <a:r>
              <a:rPr lang="en-US" altLang="zh-CN" dirty="0"/>
              <a:t>LLVM IR</a:t>
            </a:r>
          </a:p>
          <a:p>
            <a:pPr lvl="2"/>
            <a:r>
              <a:rPr kumimoji="1" lang="zh-CN" altLang="en-US" dirty="0"/>
              <a:t>机器无关的</a:t>
            </a:r>
            <a:r>
              <a:rPr kumimoji="1" lang="en-US" altLang="zh-CN" dirty="0" err="1"/>
              <a:t>中间表示IR</a:t>
            </a:r>
            <a:endParaRPr kumimoji="1" lang="en-US" altLang="zh-CN" dirty="0"/>
          </a:p>
          <a:p>
            <a:pPr lvl="2"/>
            <a:r>
              <a:rPr lang="en-US" altLang="zh-CN" dirty="0"/>
              <a:t>SSA</a:t>
            </a:r>
          </a:p>
          <a:p>
            <a:pPr lvl="2"/>
            <a:r>
              <a:rPr lang="zh-CN" altLang="en-US" dirty="0"/>
              <a:t>无限寄存器</a:t>
            </a:r>
            <a:endParaRPr lang="en-US" altLang="zh-CN" dirty="0"/>
          </a:p>
          <a:p>
            <a:pPr lvl="1"/>
            <a:r>
              <a:rPr lang="zh-CN" altLang="en-US" dirty="0"/>
              <a:t>目标体系结构：</a:t>
            </a:r>
            <a:endParaRPr lang="en-US" altLang="zh-CN" dirty="0"/>
          </a:p>
          <a:p>
            <a:pPr lvl="2"/>
            <a:r>
              <a:rPr lang="en-US" altLang="zh-CN" dirty="0"/>
              <a:t>AMD64</a:t>
            </a:r>
            <a:r>
              <a:rPr lang="zh-CN" altLang="en-US" dirty="0"/>
              <a:t>，</a:t>
            </a:r>
            <a:r>
              <a:rPr lang="en-US" altLang="zh-CN" dirty="0"/>
              <a:t>RISC-V</a:t>
            </a:r>
            <a:r>
              <a:rPr lang="zh-CN" altLang="en-US" dirty="0"/>
              <a:t>，</a:t>
            </a:r>
            <a:r>
              <a:rPr lang="en-US" altLang="zh-CN" dirty="0"/>
              <a:t>ARM</a:t>
            </a:r>
            <a:r>
              <a:rPr lang="zh-CN" altLang="en-US" dirty="0"/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25222788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A7F4A-7F97-40D9-9960-4A14EF45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如何构造一个编译器？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AD6C0-36B3-43ED-ABF3-CDA88837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课程实验编译器：</a:t>
            </a:r>
            <a:endParaRPr lang="en-US" altLang="zh-CN" dirty="0"/>
          </a:p>
          <a:p>
            <a:pPr lvl="1"/>
            <a:r>
              <a:rPr lang="zh-CN" altLang="en-US" dirty="0"/>
              <a:t>词法分析和语法分析以及语义分析</a:t>
            </a:r>
            <a:endParaRPr lang="en-US" altLang="zh-CN" dirty="0"/>
          </a:p>
          <a:p>
            <a:pPr lvl="2"/>
            <a:r>
              <a:rPr lang="en-US" altLang="zh-CN" dirty="0"/>
              <a:t>Option 1</a:t>
            </a:r>
            <a:r>
              <a:rPr lang="zh-CN" altLang="en-US" dirty="0"/>
              <a:t>：手写递归下降</a:t>
            </a:r>
            <a:endParaRPr lang="en-US" altLang="zh-CN" dirty="0"/>
          </a:p>
          <a:p>
            <a:pPr lvl="2"/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：使用工具自动生成</a:t>
            </a:r>
            <a:r>
              <a:rPr lang="en-US" altLang="zh-CN" dirty="0" err="1"/>
              <a:t>Lexer</a:t>
            </a:r>
            <a:r>
              <a:rPr lang="en-US" altLang="zh-CN" dirty="0"/>
              <a:t>/Parser</a:t>
            </a:r>
          </a:p>
          <a:p>
            <a:pPr lvl="2"/>
            <a:r>
              <a:rPr lang="zh-CN" altLang="en-US" dirty="0"/>
              <a:t>输出抽象语法树</a:t>
            </a:r>
            <a:r>
              <a:rPr lang="en-US" altLang="zh-CN" dirty="0"/>
              <a:t>AST</a:t>
            </a:r>
          </a:p>
          <a:p>
            <a:pPr lvl="1"/>
            <a:r>
              <a:rPr lang="zh-CN" altLang="en-US" dirty="0"/>
              <a:t>中间表示：</a:t>
            </a:r>
            <a:endParaRPr lang="en-US" altLang="zh-CN" dirty="0"/>
          </a:p>
          <a:p>
            <a:pPr lvl="2"/>
            <a:r>
              <a:rPr lang="en-US" altLang="zh-CN" dirty="0"/>
              <a:t>Option 1</a:t>
            </a:r>
            <a:r>
              <a:rPr lang="zh-CN" altLang="en-US" dirty="0"/>
              <a:t>：</a:t>
            </a:r>
            <a:r>
              <a:rPr lang="en-US" altLang="zh-CN" dirty="0"/>
              <a:t>LLVM IR</a:t>
            </a:r>
          </a:p>
          <a:p>
            <a:pPr lvl="2"/>
            <a:r>
              <a:rPr lang="en-US" altLang="zh-CN" dirty="0"/>
              <a:t>Option 2</a:t>
            </a:r>
            <a:r>
              <a:rPr lang="zh-CN" altLang="en-US" dirty="0"/>
              <a:t>：自行设计简单的三地址中间表示</a:t>
            </a:r>
            <a:endParaRPr lang="en-US" altLang="zh-CN" dirty="0"/>
          </a:p>
          <a:p>
            <a:pPr lvl="2"/>
            <a:r>
              <a:rPr lang="en-US" altLang="zh-CN" dirty="0"/>
              <a:t>AST</a:t>
            </a:r>
            <a:r>
              <a:rPr lang="zh-CN" altLang="en-US" dirty="0"/>
              <a:t>到中间表示</a:t>
            </a:r>
            <a:endParaRPr lang="en-US" altLang="zh-CN" dirty="0"/>
          </a:p>
          <a:p>
            <a:pPr lvl="1"/>
            <a:r>
              <a:rPr lang="zh-CN" altLang="en-US" dirty="0"/>
              <a:t>目标体系结构：中间表示到</a:t>
            </a:r>
            <a:r>
              <a:rPr lang="en-US" altLang="zh-CN" dirty="0"/>
              <a:t>RISC-V</a:t>
            </a:r>
            <a:r>
              <a:rPr lang="zh-CN" altLang="en-US" dirty="0"/>
              <a:t>汇编</a:t>
            </a:r>
            <a:endParaRPr lang="en-US" altLang="zh-CN" dirty="0"/>
          </a:p>
          <a:p>
            <a:pPr lvl="2"/>
            <a:r>
              <a:rPr lang="zh-CN" altLang="en-US" dirty="0"/>
              <a:t>仅需考虑</a:t>
            </a:r>
            <a:r>
              <a:rPr lang="en-US" altLang="zh-CN" dirty="0"/>
              <a:t>RISC-V</a:t>
            </a:r>
          </a:p>
        </p:txBody>
      </p:sp>
    </p:spTree>
    <p:extLst>
      <p:ext uri="{BB962C8B-B14F-4D97-AF65-F5344CB8AC3E}">
        <p14:creationId xmlns:p14="http://schemas.microsoft.com/office/powerpoint/2010/main" val="358937691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编译整体流程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00808"/>
            <a:ext cx="7543800" cy="4848944"/>
          </a:xfrm>
        </p:spPr>
        <p:txBody>
          <a:bodyPr/>
          <a:lstStyle/>
          <a:p>
            <a:r>
              <a:rPr lang="en-US" altLang="en-US" dirty="0"/>
              <a:t>“Clang”</a:t>
            </a:r>
            <a:r>
              <a:rPr lang="en-US" dirty="0"/>
              <a:t>:</a:t>
            </a:r>
          </a:p>
          <a:p>
            <a:pPr lvl="1"/>
            <a:r>
              <a:rPr lang="en-US" altLang="en-US" dirty="0"/>
              <a:t>一个驱动程序</a:t>
            </a:r>
          </a:p>
          <a:p>
            <a:pPr lvl="2"/>
            <a:r>
              <a:rPr lang="en-US" altLang="en-US" dirty="0"/>
              <a:t>负责驱动整个编译流程</a:t>
            </a:r>
          </a:p>
          <a:p>
            <a:pPr lvl="1"/>
            <a:r>
              <a:rPr lang="en-US" altLang="en-US" dirty="0"/>
              <a:t>编译器前端</a:t>
            </a:r>
          </a:p>
          <a:p>
            <a:pPr lvl="2"/>
            <a:r>
              <a:rPr lang="en-US" altLang="en-US" dirty="0"/>
              <a:t>负责</a:t>
            </a:r>
            <a:r>
              <a:rPr lang="en-US" altLang="en-US" dirty="0" err="1"/>
              <a:t>Lexing</a:t>
            </a:r>
            <a:r>
              <a:rPr lang="en-US" altLang="en-US" dirty="0"/>
              <a:t>/Parsing/Generating LLVM IR</a:t>
            </a:r>
          </a:p>
          <a:p>
            <a:r>
              <a:rPr lang="en-US" altLang="en-US" dirty="0"/>
              <a:t>Clang：clang 1.c</a:t>
            </a:r>
          </a:p>
          <a:p>
            <a:pPr lvl="1"/>
            <a:r>
              <a:rPr lang="en-US" altLang="en-US" b="1" i="1" dirty="0"/>
              <a:t>前端</a:t>
            </a:r>
            <a:r>
              <a:rPr lang="en-US" altLang="en-US" dirty="0"/>
              <a:t>：</a:t>
            </a:r>
            <a:r>
              <a:rPr lang="en-US" altLang="en-US" dirty="0" err="1"/>
              <a:t>libclang</a:t>
            </a:r>
            <a:r>
              <a:rPr lang="en-US" altLang="en-US" dirty="0"/>
              <a:t> (1.c -&gt; 1.s (In LLVM IR format))</a:t>
            </a:r>
          </a:p>
          <a:p>
            <a:pPr lvl="1"/>
            <a:r>
              <a:rPr lang="en-US" altLang="en-US" dirty="0"/>
              <a:t>优化：opt (1.s -&gt; 1.ll )</a:t>
            </a:r>
          </a:p>
          <a:p>
            <a:pPr lvl="1"/>
            <a:r>
              <a:rPr lang="en-US" altLang="en-US" b="1" i="1" dirty="0"/>
              <a:t>代码生成</a:t>
            </a:r>
            <a:r>
              <a:rPr lang="en-US" altLang="en-US" dirty="0"/>
              <a:t>： </a:t>
            </a:r>
            <a:r>
              <a:rPr lang="en-US" altLang="en-US" dirty="0" err="1"/>
              <a:t>llc</a:t>
            </a:r>
            <a:r>
              <a:rPr lang="en-US" altLang="en-US" dirty="0"/>
              <a:t> (1.ll -&gt; 1.s (In machine assembly))</a:t>
            </a:r>
          </a:p>
          <a:p>
            <a:pPr lvl="1"/>
            <a:r>
              <a:rPr lang="en-US" altLang="en-US" dirty="0"/>
              <a:t>汇编器：as (1.s -&gt; 1.o)</a:t>
            </a:r>
          </a:p>
          <a:p>
            <a:pPr lvl="1"/>
            <a:r>
              <a:rPr lang="en-US" altLang="en-US" dirty="0"/>
              <a:t>链接器：</a:t>
            </a:r>
            <a:r>
              <a:rPr lang="en-US" altLang="en-US" dirty="0" err="1"/>
              <a:t>ld</a:t>
            </a:r>
            <a:r>
              <a:rPr lang="en-US" altLang="en-US" dirty="0"/>
              <a:t> (or </a:t>
            </a:r>
            <a:r>
              <a:rPr lang="en-US" altLang="en-US" dirty="0" err="1"/>
              <a:t>lld</a:t>
            </a:r>
            <a:r>
              <a:rPr lang="en-US" altLang="en-US" dirty="0"/>
              <a:t>) (1.o -&gt; </a:t>
            </a:r>
            <a:r>
              <a:rPr lang="en-US" altLang="en-US" dirty="0" err="1"/>
              <a:t>a.out</a:t>
            </a:r>
            <a:r>
              <a:rPr lang="en-US" alt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7E7C3-4020-4123-B94C-8B2FD096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编译整体流程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98EDF-84CB-4A0F-BBA7-9F82F153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源代码</a:t>
            </a:r>
            <a:r>
              <a:rPr lang="en-US" altLang="zh-CN" dirty="0">
                <a:solidFill>
                  <a:srgbClr val="C00000"/>
                </a:solidFill>
              </a:rPr>
              <a:t>-&gt;</a:t>
            </a:r>
            <a:r>
              <a:rPr lang="zh-CN" altLang="en-US" dirty="0">
                <a:solidFill>
                  <a:srgbClr val="C00000"/>
                </a:solidFill>
              </a:rPr>
              <a:t>词法分析、语法分析、语义分析</a:t>
            </a:r>
            <a:r>
              <a:rPr lang="en-US" altLang="zh-CN" dirty="0">
                <a:solidFill>
                  <a:srgbClr val="C00000"/>
                </a:solidFill>
              </a:rPr>
              <a:t>-&gt;</a:t>
            </a:r>
            <a:r>
              <a:rPr lang="zh-CN" altLang="en-US" dirty="0">
                <a:solidFill>
                  <a:srgbClr val="C00000"/>
                </a:solidFill>
              </a:rPr>
              <a:t>抽象语法树</a:t>
            </a:r>
            <a:r>
              <a:rPr lang="en-US" altLang="zh-CN" dirty="0">
                <a:solidFill>
                  <a:srgbClr val="C00000"/>
                </a:solidFill>
              </a:rPr>
              <a:t>AST</a:t>
            </a:r>
          </a:p>
          <a:p>
            <a:r>
              <a:rPr lang="zh-CN" altLang="en-US" dirty="0"/>
              <a:t>第二步：</a:t>
            </a:r>
            <a:endParaRPr lang="en-US" altLang="zh-CN" dirty="0"/>
          </a:p>
          <a:p>
            <a:pPr lvl="1"/>
            <a:r>
              <a:rPr lang="zh-CN" altLang="en-US" dirty="0"/>
              <a:t>抽象语法树</a:t>
            </a:r>
            <a:r>
              <a:rPr lang="en-US" altLang="zh-CN" dirty="0"/>
              <a:t>AST-&gt;</a:t>
            </a:r>
            <a:r>
              <a:rPr lang="zh-CN" altLang="en-US" dirty="0"/>
              <a:t>编译下降</a:t>
            </a:r>
            <a:r>
              <a:rPr lang="en-US" altLang="zh-CN" dirty="0"/>
              <a:t>-&gt;</a:t>
            </a:r>
            <a:r>
              <a:rPr lang="zh-CN" altLang="en-US" dirty="0"/>
              <a:t>中间表示</a:t>
            </a:r>
            <a:endParaRPr lang="en-US" altLang="zh-CN" dirty="0"/>
          </a:p>
          <a:p>
            <a:r>
              <a:rPr lang="zh-CN" altLang="en-US" dirty="0"/>
              <a:t>第三步：</a:t>
            </a:r>
            <a:endParaRPr lang="en-US" altLang="zh-CN" dirty="0"/>
          </a:p>
          <a:p>
            <a:pPr lvl="1"/>
            <a:r>
              <a:rPr lang="zh-CN" altLang="en-US" dirty="0"/>
              <a:t>中间表示</a:t>
            </a:r>
            <a:r>
              <a:rPr lang="en-US" altLang="zh-CN" dirty="0"/>
              <a:t>-&gt;</a:t>
            </a:r>
            <a:r>
              <a:rPr lang="zh-CN" altLang="en-US" dirty="0"/>
              <a:t>代码生成</a:t>
            </a:r>
            <a:r>
              <a:rPr lang="en-US" altLang="zh-CN" dirty="0"/>
              <a:t>-&gt;</a:t>
            </a:r>
            <a:r>
              <a:rPr lang="zh-CN" altLang="en-US" dirty="0"/>
              <a:t>目标体系结构汇编代码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66020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</a:t>
            </a:r>
            <a:r>
              <a:rPr lang="zh-CN" altLang="en-US" dirty="0"/>
              <a:t>语言前端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Clang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Lexer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include/clang/Lex</a:t>
            </a:r>
          </a:p>
          <a:p>
            <a:pPr lvl="2"/>
            <a:r>
              <a:rPr lang="en-US" altLang="zh-CN" dirty="0"/>
              <a:t>Preprocessor + </a:t>
            </a:r>
            <a:r>
              <a:rPr lang="en-US" altLang="zh-CN" dirty="0" err="1"/>
              <a:t>Lexer</a:t>
            </a:r>
            <a:endParaRPr lang="en-US" altLang="zh-CN" dirty="0"/>
          </a:p>
          <a:p>
            <a:pPr lvl="1"/>
            <a:r>
              <a:rPr lang="en-US" altLang="zh-CN" dirty="0"/>
              <a:t>Parser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语法分析</a:t>
            </a:r>
            <a:r>
              <a:rPr lang="en-US" altLang="zh-CN" dirty="0"/>
              <a:t>,</a:t>
            </a:r>
            <a:r>
              <a:rPr lang="zh-CN" altLang="en-US" dirty="0"/>
              <a:t>手写的递归下降</a:t>
            </a:r>
            <a:endParaRPr lang="en-US" altLang="zh-CN" dirty="0"/>
          </a:p>
          <a:p>
            <a:pPr lvl="2"/>
            <a:r>
              <a:rPr lang="en-US" altLang="zh-CN" dirty="0"/>
              <a:t>include/clang/Parse</a:t>
            </a:r>
          </a:p>
          <a:p>
            <a:pPr lvl="1"/>
            <a:r>
              <a:rPr lang="en-US" altLang="zh-CN" dirty="0" err="1"/>
              <a:t>Sema</a:t>
            </a:r>
            <a:r>
              <a:rPr lang="zh-CN" altLang="en-US" dirty="0"/>
              <a:t>：语义分析</a:t>
            </a:r>
            <a:endParaRPr lang="en-US" altLang="zh-CN" dirty="0"/>
          </a:p>
          <a:p>
            <a:pPr lvl="2"/>
            <a:r>
              <a:rPr lang="en-US" altLang="zh-CN" dirty="0"/>
              <a:t>Include/clang/</a:t>
            </a:r>
            <a:r>
              <a:rPr lang="en-US" altLang="zh-CN" dirty="0" err="1"/>
              <a:t>Sema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6164D3-2387-47A0-BE36-A402E899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831" y="3573016"/>
            <a:ext cx="3918809" cy="26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2009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4F297-3519-429F-B0D0-8F8D7B6D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Standard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A37CF6-4DEE-4C6E-A9EE-CE4EABF6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573016"/>
            <a:ext cx="3744416" cy="25987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C27D17-A940-44B9-8F70-B5DDE5DC1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511621"/>
            <a:ext cx="4685805" cy="19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8320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DB047-AD3A-4501-95AE-9B04AE0A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Standard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F3DCA-49E0-4889-883B-29AC8F12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0ADCCD02-4DA1-44C7-A749-A8BF5661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7664" y="1319064"/>
            <a:ext cx="655335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69292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207AF8-6895-4D1D-A961-1946805F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204864"/>
            <a:ext cx="4889121" cy="22203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FD39DF-C767-4B12-9157-699C5A87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 </a:t>
            </a:r>
            <a:r>
              <a:rPr lang="en-US" altLang="zh-CN" dirty="0" err="1"/>
              <a:t>Lexer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289B9-C5F4-44CB-98BE-6DC87D2FD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Lexer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编译课程：字符</a:t>
            </a:r>
            <a:r>
              <a:rPr lang="en-US" altLang="zh-CN" dirty="0"/>
              <a:t>-&gt;</a:t>
            </a:r>
            <a:r>
              <a:rPr lang="zh-CN" altLang="en-US" dirty="0"/>
              <a:t>符号</a:t>
            </a:r>
            <a:endParaRPr lang="en-US" altLang="zh-CN" dirty="0"/>
          </a:p>
          <a:p>
            <a:pPr lvl="1"/>
            <a:r>
              <a:rPr lang="zh-CN" altLang="en-US" dirty="0"/>
              <a:t>预处理器</a:t>
            </a:r>
            <a:endParaRPr lang="en-US" altLang="zh-CN" dirty="0"/>
          </a:p>
          <a:p>
            <a:pPr lvl="2"/>
            <a:r>
              <a:rPr lang="en-US" altLang="zh-CN" dirty="0"/>
              <a:t>include</a:t>
            </a:r>
          </a:p>
          <a:p>
            <a:pPr lvl="2"/>
            <a:r>
              <a:rPr lang="zh-CN" altLang="en-US" dirty="0"/>
              <a:t>宏</a:t>
            </a:r>
            <a:endParaRPr lang="en-US" altLang="zh-CN" dirty="0"/>
          </a:p>
          <a:p>
            <a:pPr lvl="1"/>
            <a:r>
              <a:rPr lang="zh-CN" altLang="en-US" dirty="0"/>
              <a:t>二者实现在一起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C27D17-A940-44B9-8F70-B5DDE5DC1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517651"/>
            <a:ext cx="3779912" cy="15359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FC1346-9967-4FF5-8740-3B0B6559B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00" y="4670051"/>
            <a:ext cx="3779912" cy="15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8388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 Token 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786"/>
            <a:ext cx="9144000" cy="34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9708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华文仿宋" panose="02010600040101010101" pitchFamily="2" charset="-122"/>
              </a:rPr>
              <a:t>编译原理研讨课实验</a:t>
            </a:r>
            <a:endParaRPr lang="en-US" altLang="zh-CN" dirty="0">
              <a:ea typeface="华文仿宋" panose="02010600040101010101" pitchFamily="2" charset="-122"/>
            </a:endParaRPr>
          </a:p>
          <a:p>
            <a:pPr lvl="1"/>
            <a:r>
              <a:rPr lang="en-US" altLang="zh-CN" dirty="0"/>
              <a:t>LLVM—</a:t>
            </a:r>
            <a:r>
              <a:rPr lang="zh-CN" altLang="en-US" dirty="0"/>
              <a:t>侧重于理解一个工业界的编译器</a:t>
            </a:r>
            <a:endParaRPr lang="en-US" altLang="zh-CN" dirty="0"/>
          </a:p>
          <a:p>
            <a:pPr lvl="1"/>
            <a:r>
              <a:rPr lang="en-US" altLang="zh-CN"/>
              <a:t>PR001-PR003</a:t>
            </a:r>
            <a:endParaRPr lang="en-US" altLang="zh-CN" dirty="0">
              <a:ea typeface="华文仿宋" panose="02010600040101010101" pitchFamily="2" charset="-122"/>
            </a:endParaRPr>
          </a:p>
          <a:p>
            <a:r>
              <a:rPr lang="zh-CN" altLang="en-US" dirty="0">
                <a:ea typeface="华文仿宋" panose="02010600040101010101" pitchFamily="2" charset="-122"/>
              </a:rPr>
              <a:t>练习：</a:t>
            </a:r>
            <a:r>
              <a:rPr lang="en-US" altLang="zh-CN" dirty="0">
                <a:ea typeface="华文仿宋" panose="02010600040101010101" pitchFamily="2" charset="-122"/>
              </a:rPr>
              <a:t>30min</a:t>
            </a:r>
          </a:p>
          <a:p>
            <a:pPr lvl="1"/>
            <a:r>
              <a:rPr lang="en-US" altLang="zh-CN" dirty="0"/>
              <a:t>LLVM-</a:t>
            </a:r>
            <a:r>
              <a:rPr lang="zh-CN" altLang="en-US" dirty="0"/>
              <a:t>熟悉</a:t>
            </a:r>
            <a:r>
              <a:rPr lang="en-US" altLang="zh-CN" dirty="0"/>
              <a:t>LLVM</a:t>
            </a:r>
            <a:r>
              <a:rPr lang="zh-CN" altLang="en-US" dirty="0"/>
              <a:t>的编译</a:t>
            </a:r>
            <a:r>
              <a:rPr lang="zh-CN" altLang="en-US"/>
              <a:t>安装；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264731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2204864"/>
            <a:ext cx="4393178" cy="22322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16632"/>
            <a:ext cx="4056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29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3F186-E40E-468B-BEC5-BE607EBC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 Parser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73347-7ADC-4ADC-AC17-F8B8517FD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语法分析器：</a:t>
            </a:r>
            <a:endParaRPr lang="en-US" altLang="zh-CN" dirty="0"/>
          </a:p>
          <a:p>
            <a:pPr lvl="1"/>
            <a:r>
              <a:rPr lang="zh-CN" altLang="en-US" dirty="0"/>
              <a:t>手写递归下降</a:t>
            </a:r>
            <a:endParaRPr lang="en-US" altLang="zh-CN" dirty="0"/>
          </a:p>
          <a:p>
            <a:pPr lvl="2"/>
            <a:r>
              <a:rPr lang="zh-CN" altLang="en-US" dirty="0"/>
              <a:t>针对</a:t>
            </a:r>
            <a:r>
              <a:rPr lang="en-US" altLang="zh-CN" dirty="0"/>
              <a:t>C</a:t>
            </a:r>
            <a:r>
              <a:rPr lang="zh-CN" altLang="en-US" dirty="0"/>
              <a:t>语言家族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Token</a:t>
            </a:r>
            <a:r>
              <a:rPr lang="zh-CN" altLang="en-US" dirty="0"/>
              <a:t>流</a:t>
            </a:r>
            <a:endParaRPr lang="en-US" altLang="zh-CN" dirty="0"/>
          </a:p>
          <a:p>
            <a:pPr lvl="1"/>
            <a:r>
              <a:rPr lang="zh-CN" altLang="en-US" dirty="0"/>
              <a:t>是否符合语法规则</a:t>
            </a:r>
            <a:endParaRPr lang="en-US" altLang="zh-CN" dirty="0"/>
          </a:p>
          <a:p>
            <a:pPr lvl="2"/>
            <a:r>
              <a:rPr lang="zh-CN" altLang="en-US" dirty="0"/>
              <a:t>关系表达式</a:t>
            </a:r>
            <a:endParaRPr lang="en-US" altLang="zh-CN" dirty="0"/>
          </a:p>
          <a:p>
            <a:pPr lvl="2"/>
            <a:r>
              <a:rPr lang="zh-CN" altLang="en-US" dirty="0"/>
              <a:t>变量声明</a:t>
            </a:r>
            <a:endParaRPr lang="en-US" altLang="zh-CN" dirty="0"/>
          </a:p>
          <a:p>
            <a:pPr lvl="2"/>
            <a:r>
              <a:rPr lang="zh-CN" altLang="en-US" dirty="0"/>
              <a:t>等等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44EEA9-0F61-477B-B87C-ABA02ACC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276872"/>
            <a:ext cx="3779912" cy="20081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03B393-8F1D-4E00-9605-732E7A8E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509120"/>
            <a:ext cx="430079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324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E61B0-6BE8-484B-BC0B-D205CC6C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 </a:t>
            </a:r>
            <a:r>
              <a:rPr lang="en-US" altLang="zh-CN" dirty="0" err="1"/>
              <a:t>Sema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AE7B3-82D8-4F42-8F1C-7C83C4FD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语义分析器：</a:t>
            </a:r>
            <a:endParaRPr lang="en-US" altLang="zh-CN" dirty="0"/>
          </a:p>
          <a:p>
            <a:pPr lvl="1"/>
            <a:r>
              <a:rPr lang="zh-CN" altLang="en-US" dirty="0"/>
              <a:t>构建</a:t>
            </a:r>
            <a:r>
              <a:rPr lang="en-US" altLang="zh-CN" dirty="0"/>
              <a:t>AST</a:t>
            </a:r>
          </a:p>
          <a:p>
            <a:pPr lvl="1"/>
            <a:r>
              <a:rPr lang="en-US" altLang="zh-CN" dirty="0" err="1"/>
              <a:t>ParseAST</a:t>
            </a:r>
            <a:endParaRPr lang="en-US" altLang="zh-CN" dirty="0"/>
          </a:p>
          <a:p>
            <a:pPr lvl="2"/>
            <a:r>
              <a:rPr lang="en-US" altLang="zh-CN" dirty="0"/>
              <a:t>clang</a:t>
            </a:r>
            <a:r>
              <a:rPr lang="zh-CN" altLang="en-US" dirty="0"/>
              <a:t>处理入口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AE01C6-C921-4A7B-8A95-292D8D915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5" y="4733887"/>
            <a:ext cx="9144000" cy="1826481"/>
          </a:xfrm>
          <a:prstGeom prst="rect">
            <a:avLst/>
          </a:prstGeom>
        </p:spPr>
      </p:pic>
      <p:grpSp>
        <p:nvGrpSpPr>
          <p:cNvPr id="6" name="Group 8401">
            <a:extLst>
              <a:ext uri="{FF2B5EF4-FFF2-40B4-BE49-F238E27FC236}">
                <a16:creationId xmlns:a16="http://schemas.microsoft.com/office/drawing/2014/main" id="{4C4CA8A2-CE0C-4E0B-B9B3-64EE77F52FE0}"/>
              </a:ext>
            </a:extLst>
          </p:cNvPr>
          <p:cNvGrpSpPr/>
          <p:nvPr/>
        </p:nvGrpSpPr>
        <p:grpSpPr>
          <a:xfrm>
            <a:off x="1907704" y="1676400"/>
            <a:ext cx="7308991" cy="3381296"/>
            <a:chOff x="1961832" y="0"/>
            <a:chExt cx="7309056" cy="3381695"/>
          </a:xfrm>
        </p:grpSpPr>
        <p:sp>
          <p:nvSpPr>
            <p:cNvPr id="49" name="Rectangle 8266">
              <a:extLst>
                <a:ext uri="{FF2B5EF4-FFF2-40B4-BE49-F238E27FC236}">
                  <a16:creationId xmlns:a16="http://schemas.microsoft.com/office/drawing/2014/main" id="{36E4EC85-860D-469B-9398-0B6F110126CB}"/>
                </a:ext>
              </a:extLst>
            </p:cNvPr>
            <p:cNvSpPr/>
            <p:nvPr/>
          </p:nvSpPr>
          <p:spPr>
            <a:xfrm>
              <a:off x="1961832" y="944811"/>
              <a:ext cx="152293" cy="541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8" name="Picture 568">
              <a:extLst>
                <a:ext uri="{FF2B5EF4-FFF2-40B4-BE49-F238E27FC236}">
                  <a16:creationId xmlns:a16="http://schemas.microsoft.com/office/drawing/2014/main" id="{71A243C1-8945-481E-92C5-70B76811DE9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310127" y="0"/>
              <a:ext cx="1741467" cy="1084217"/>
            </a:xfrm>
            <a:prstGeom prst="rect">
              <a:avLst/>
            </a:prstGeom>
          </p:spPr>
        </p:pic>
        <p:pic>
          <p:nvPicPr>
            <p:cNvPr id="9" name="Picture 571">
              <a:extLst>
                <a:ext uri="{FF2B5EF4-FFF2-40B4-BE49-F238E27FC236}">
                  <a16:creationId xmlns:a16="http://schemas.microsoft.com/office/drawing/2014/main" id="{B211E11B-1F94-4696-A8C5-FA42C8224385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422016" y="0"/>
              <a:ext cx="1702111" cy="1084217"/>
            </a:xfrm>
            <a:prstGeom prst="rect">
              <a:avLst/>
            </a:prstGeom>
          </p:spPr>
        </p:pic>
        <p:pic>
          <p:nvPicPr>
            <p:cNvPr id="10" name="Picture 574">
              <a:extLst>
                <a:ext uri="{FF2B5EF4-FFF2-40B4-BE49-F238E27FC236}">
                  <a16:creationId xmlns:a16="http://schemas.microsoft.com/office/drawing/2014/main" id="{A47F5952-362E-498A-9076-9118A962C9BF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322297" y="1674546"/>
              <a:ext cx="1721788" cy="1103930"/>
            </a:xfrm>
            <a:prstGeom prst="rect">
              <a:avLst/>
            </a:prstGeom>
          </p:spPr>
        </p:pic>
        <p:pic>
          <p:nvPicPr>
            <p:cNvPr id="11" name="Picture 8848">
              <a:extLst>
                <a:ext uri="{FF2B5EF4-FFF2-40B4-BE49-F238E27FC236}">
                  <a16:creationId xmlns:a16="http://schemas.microsoft.com/office/drawing/2014/main" id="{6B0D358C-BB41-4B2F-9CDA-E241105CA89E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555820" y="1005271"/>
              <a:ext cx="1645920" cy="1027176"/>
            </a:xfrm>
            <a:prstGeom prst="rect">
              <a:avLst/>
            </a:prstGeom>
          </p:spPr>
        </p:pic>
        <p:pic>
          <p:nvPicPr>
            <p:cNvPr id="12" name="Picture 8849">
              <a:extLst>
                <a:ext uri="{FF2B5EF4-FFF2-40B4-BE49-F238E27FC236}">
                  <a16:creationId xmlns:a16="http://schemas.microsoft.com/office/drawing/2014/main" id="{C198DACF-F9C9-496D-A672-CEAE456441E0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555820" y="2354519"/>
              <a:ext cx="1645920" cy="1027176"/>
            </a:xfrm>
            <a:prstGeom prst="rect">
              <a:avLst/>
            </a:prstGeom>
          </p:spPr>
        </p:pic>
        <p:sp>
          <p:nvSpPr>
            <p:cNvPr id="13" name="Shape 9632">
              <a:extLst>
                <a:ext uri="{FF2B5EF4-FFF2-40B4-BE49-F238E27FC236}">
                  <a16:creationId xmlns:a16="http://schemas.microsoft.com/office/drawing/2014/main" id="{6C2B5893-AD94-45A1-AE3D-80F234F736D8}"/>
                </a:ext>
              </a:extLst>
            </p:cNvPr>
            <p:cNvSpPr/>
            <p:nvPr/>
          </p:nvSpPr>
          <p:spPr>
            <a:xfrm>
              <a:off x="5418353" y="68996"/>
              <a:ext cx="1523381" cy="859621"/>
            </a:xfrm>
            <a:custGeom>
              <a:avLst/>
              <a:gdLst/>
              <a:ahLst/>
              <a:cxnLst/>
              <a:rect l="0" t="0" r="0" b="0"/>
              <a:pathLst>
                <a:path w="1523381" h="859621">
                  <a:moveTo>
                    <a:pt x="0" y="0"/>
                  </a:moveTo>
                  <a:lnTo>
                    <a:pt x="1523381" y="0"/>
                  </a:lnTo>
                  <a:lnTo>
                    <a:pt x="1523381" y="859621"/>
                  </a:lnTo>
                  <a:lnTo>
                    <a:pt x="0" y="859621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BEBE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582">
              <a:extLst>
                <a:ext uri="{FF2B5EF4-FFF2-40B4-BE49-F238E27FC236}">
                  <a16:creationId xmlns:a16="http://schemas.microsoft.com/office/drawing/2014/main" id="{EA98D740-E531-40F2-8ECB-C7923DE76970}"/>
                </a:ext>
              </a:extLst>
            </p:cNvPr>
            <p:cNvSpPr/>
            <p:nvPr/>
          </p:nvSpPr>
          <p:spPr>
            <a:xfrm>
              <a:off x="5418352" y="68996"/>
              <a:ext cx="1523380" cy="859621"/>
            </a:xfrm>
            <a:custGeom>
              <a:avLst/>
              <a:gdLst/>
              <a:ahLst/>
              <a:cxnLst/>
              <a:rect l="0" t="0" r="0" b="0"/>
              <a:pathLst>
                <a:path w="1523380" h="859621">
                  <a:moveTo>
                    <a:pt x="0" y="0"/>
                  </a:moveTo>
                  <a:lnTo>
                    <a:pt x="1523380" y="0"/>
                  </a:lnTo>
                  <a:lnTo>
                    <a:pt x="1523380" y="859621"/>
                  </a:lnTo>
                  <a:lnTo>
                    <a:pt x="0" y="859621"/>
                  </a:lnTo>
                  <a:close/>
                </a:path>
              </a:pathLst>
            </a:custGeom>
            <a:ln w="98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583">
              <a:extLst>
                <a:ext uri="{FF2B5EF4-FFF2-40B4-BE49-F238E27FC236}">
                  <a16:creationId xmlns:a16="http://schemas.microsoft.com/office/drawing/2014/main" id="{F4A67FD1-7F1D-49DC-B83D-F2C7CB969B3C}"/>
                </a:ext>
              </a:extLst>
            </p:cNvPr>
            <p:cNvSpPr/>
            <p:nvPr/>
          </p:nvSpPr>
          <p:spPr>
            <a:xfrm>
              <a:off x="5839818" y="338840"/>
              <a:ext cx="221722" cy="4094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i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584">
              <a:extLst>
                <a:ext uri="{FF2B5EF4-FFF2-40B4-BE49-F238E27FC236}">
                  <a16:creationId xmlns:a16="http://schemas.microsoft.com/office/drawing/2014/main" id="{57764CA6-4777-41F6-8609-B26D75E7287E}"/>
                </a:ext>
              </a:extLst>
            </p:cNvPr>
            <p:cNvSpPr/>
            <p:nvPr/>
          </p:nvSpPr>
          <p:spPr>
            <a:xfrm>
              <a:off x="6006079" y="338840"/>
              <a:ext cx="678671" cy="4094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i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ction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Shape 9635">
              <a:extLst>
                <a:ext uri="{FF2B5EF4-FFF2-40B4-BE49-F238E27FC236}">
                  <a16:creationId xmlns:a16="http://schemas.microsoft.com/office/drawing/2014/main" id="{380269F8-64CC-4AA4-90EC-69D465543107}"/>
                </a:ext>
              </a:extLst>
            </p:cNvPr>
            <p:cNvSpPr/>
            <p:nvPr/>
          </p:nvSpPr>
          <p:spPr>
            <a:xfrm>
              <a:off x="3530243" y="68996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BEBE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586">
              <a:extLst>
                <a:ext uri="{FF2B5EF4-FFF2-40B4-BE49-F238E27FC236}">
                  <a16:creationId xmlns:a16="http://schemas.microsoft.com/office/drawing/2014/main" id="{F6BE77E8-28AA-42EE-ACC5-5E1430EB3E16}"/>
                </a:ext>
              </a:extLst>
            </p:cNvPr>
            <p:cNvSpPr/>
            <p:nvPr/>
          </p:nvSpPr>
          <p:spPr>
            <a:xfrm>
              <a:off x="3530242" y="68996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close/>
                </a:path>
              </a:pathLst>
            </a:custGeom>
            <a:ln w="98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587">
              <a:extLst>
                <a:ext uri="{FF2B5EF4-FFF2-40B4-BE49-F238E27FC236}">
                  <a16:creationId xmlns:a16="http://schemas.microsoft.com/office/drawing/2014/main" id="{BF872180-43EF-4160-B836-5F7A53C852DB}"/>
                </a:ext>
              </a:extLst>
            </p:cNvPr>
            <p:cNvSpPr/>
            <p:nvPr/>
          </p:nvSpPr>
          <p:spPr>
            <a:xfrm>
              <a:off x="3935180" y="338724"/>
              <a:ext cx="169589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588">
              <a:extLst>
                <a:ext uri="{FF2B5EF4-FFF2-40B4-BE49-F238E27FC236}">
                  <a16:creationId xmlns:a16="http://schemas.microsoft.com/office/drawing/2014/main" id="{576B2767-78A1-4433-84B6-A86669BCA791}"/>
                </a:ext>
              </a:extLst>
            </p:cNvPr>
            <p:cNvSpPr/>
            <p:nvPr/>
          </p:nvSpPr>
          <p:spPr>
            <a:xfrm>
              <a:off x="4056359" y="338724"/>
              <a:ext cx="724523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arser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Shape 589">
              <a:extLst>
                <a:ext uri="{FF2B5EF4-FFF2-40B4-BE49-F238E27FC236}">
                  <a16:creationId xmlns:a16="http://schemas.microsoft.com/office/drawing/2014/main" id="{CDFCE808-6BA5-4DEC-A41D-AAE5D82752F8}"/>
                </a:ext>
              </a:extLst>
            </p:cNvPr>
            <p:cNvSpPr/>
            <p:nvPr/>
          </p:nvSpPr>
          <p:spPr>
            <a:xfrm>
              <a:off x="5009614" y="498806"/>
              <a:ext cx="311335" cy="0"/>
            </a:xfrm>
            <a:custGeom>
              <a:avLst/>
              <a:gdLst/>
              <a:ahLst/>
              <a:cxnLst/>
              <a:rect l="0" t="0" r="0" b="0"/>
              <a:pathLst>
                <a:path w="311335">
                  <a:moveTo>
                    <a:pt x="0" y="0"/>
                  </a:moveTo>
                  <a:lnTo>
                    <a:pt x="311335" y="0"/>
                  </a:lnTo>
                </a:path>
              </a:pathLst>
            </a:custGeom>
            <a:ln w="98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590">
              <a:extLst>
                <a:ext uri="{FF2B5EF4-FFF2-40B4-BE49-F238E27FC236}">
                  <a16:creationId xmlns:a16="http://schemas.microsoft.com/office/drawing/2014/main" id="{E8A3A73F-CC8A-47C1-A41A-DC49142AB916}"/>
                </a:ext>
              </a:extLst>
            </p:cNvPr>
            <p:cNvSpPr/>
            <p:nvPr/>
          </p:nvSpPr>
          <p:spPr>
            <a:xfrm>
              <a:off x="5320949" y="469238"/>
              <a:ext cx="78711" cy="59139"/>
            </a:xfrm>
            <a:custGeom>
              <a:avLst/>
              <a:gdLst/>
              <a:ahLst/>
              <a:cxnLst/>
              <a:rect l="0" t="0" r="0" b="0"/>
              <a:pathLst>
                <a:path w="78711" h="59139">
                  <a:moveTo>
                    <a:pt x="0" y="0"/>
                  </a:moveTo>
                  <a:lnTo>
                    <a:pt x="78711" y="29570"/>
                  </a:lnTo>
                  <a:lnTo>
                    <a:pt x="0" y="59139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591">
              <a:extLst>
                <a:ext uri="{FF2B5EF4-FFF2-40B4-BE49-F238E27FC236}">
                  <a16:creationId xmlns:a16="http://schemas.microsoft.com/office/drawing/2014/main" id="{0C49EF87-2EA8-4CF3-B85C-A32B5526B0B0}"/>
                </a:ext>
              </a:extLst>
            </p:cNvPr>
            <p:cNvSpPr/>
            <p:nvPr/>
          </p:nvSpPr>
          <p:spPr>
            <a:xfrm>
              <a:off x="5320949" y="469237"/>
              <a:ext cx="78710" cy="59140"/>
            </a:xfrm>
            <a:custGeom>
              <a:avLst/>
              <a:gdLst/>
              <a:ahLst/>
              <a:cxnLst/>
              <a:rect l="0" t="0" r="0" b="0"/>
              <a:pathLst>
                <a:path w="78710" h="59140">
                  <a:moveTo>
                    <a:pt x="78710" y="29570"/>
                  </a:moveTo>
                  <a:lnTo>
                    <a:pt x="0" y="0"/>
                  </a:lnTo>
                  <a:lnTo>
                    <a:pt x="0" y="59140"/>
                  </a:lnTo>
                  <a:close/>
                </a:path>
              </a:pathLst>
            </a:custGeom>
            <a:ln w="9839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9638">
              <a:extLst>
                <a:ext uri="{FF2B5EF4-FFF2-40B4-BE49-F238E27FC236}">
                  <a16:creationId xmlns:a16="http://schemas.microsoft.com/office/drawing/2014/main" id="{8016C872-4A35-4D19-A8A7-FFC96DF73BC5}"/>
                </a:ext>
              </a:extLst>
            </p:cNvPr>
            <p:cNvSpPr/>
            <p:nvPr/>
          </p:nvSpPr>
          <p:spPr>
            <a:xfrm>
              <a:off x="5440363" y="1753398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B1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594">
              <a:extLst>
                <a:ext uri="{FF2B5EF4-FFF2-40B4-BE49-F238E27FC236}">
                  <a16:creationId xmlns:a16="http://schemas.microsoft.com/office/drawing/2014/main" id="{B11C2C1A-D708-4644-8313-B3CDF5DFC4E5}"/>
                </a:ext>
              </a:extLst>
            </p:cNvPr>
            <p:cNvSpPr/>
            <p:nvPr/>
          </p:nvSpPr>
          <p:spPr>
            <a:xfrm>
              <a:off x="5440362" y="1753398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close/>
                </a:path>
              </a:pathLst>
            </a:custGeom>
            <a:ln w="2951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595">
              <a:extLst>
                <a:ext uri="{FF2B5EF4-FFF2-40B4-BE49-F238E27FC236}">
                  <a16:creationId xmlns:a16="http://schemas.microsoft.com/office/drawing/2014/main" id="{323AE930-0828-4D1F-A00B-1478196E35FA}"/>
                </a:ext>
              </a:extLst>
            </p:cNvPr>
            <p:cNvSpPr/>
            <p:nvPr/>
          </p:nvSpPr>
          <p:spPr>
            <a:xfrm>
              <a:off x="5879889" y="2023127"/>
              <a:ext cx="793615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Sema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Shape 596">
              <a:extLst>
                <a:ext uri="{FF2B5EF4-FFF2-40B4-BE49-F238E27FC236}">
                  <a16:creationId xmlns:a16="http://schemas.microsoft.com/office/drawing/2014/main" id="{73B427CB-A8EF-47E6-9967-C24A535A5A72}"/>
                </a:ext>
              </a:extLst>
            </p:cNvPr>
            <p:cNvSpPr/>
            <p:nvPr/>
          </p:nvSpPr>
          <p:spPr>
            <a:xfrm>
              <a:off x="6180042" y="1095192"/>
              <a:ext cx="4" cy="658206"/>
            </a:xfrm>
            <a:custGeom>
              <a:avLst/>
              <a:gdLst/>
              <a:ahLst/>
              <a:cxnLst/>
              <a:rect l="0" t="0" r="0" b="0"/>
              <a:pathLst>
                <a:path w="4" h="658206">
                  <a:moveTo>
                    <a:pt x="4" y="658206"/>
                  </a:moveTo>
                  <a:lnTo>
                    <a:pt x="0" y="0"/>
                  </a:lnTo>
                </a:path>
              </a:pathLst>
            </a:custGeom>
            <a:ln w="1967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597">
              <a:extLst>
                <a:ext uri="{FF2B5EF4-FFF2-40B4-BE49-F238E27FC236}">
                  <a16:creationId xmlns:a16="http://schemas.microsoft.com/office/drawing/2014/main" id="{E02FCFCF-8974-4AB6-B45D-B09DE21863EE}"/>
                </a:ext>
              </a:extLst>
            </p:cNvPr>
            <p:cNvSpPr/>
            <p:nvPr/>
          </p:nvSpPr>
          <p:spPr>
            <a:xfrm>
              <a:off x="6097397" y="953258"/>
              <a:ext cx="165293" cy="141934"/>
            </a:xfrm>
            <a:custGeom>
              <a:avLst/>
              <a:gdLst/>
              <a:ahLst/>
              <a:cxnLst/>
              <a:rect l="0" t="0" r="0" b="0"/>
              <a:pathLst>
                <a:path w="165293" h="141934">
                  <a:moveTo>
                    <a:pt x="82645" y="0"/>
                  </a:moveTo>
                  <a:lnTo>
                    <a:pt x="0" y="141934"/>
                  </a:lnTo>
                  <a:lnTo>
                    <a:pt x="165293" y="141933"/>
                  </a:lnTo>
                  <a:close/>
                </a:path>
              </a:pathLst>
            </a:custGeom>
            <a:ln w="1967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9641">
              <a:extLst>
                <a:ext uri="{FF2B5EF4-FFF2-40B4-BE49-F238E27FC236}">
                  <a16:creationId xmlns:a16="http://schemas.microsoft.com/office/drawing/2014/main" id="{08FBAD80-3E51-464D-AB95-BCE5C18EFB66}"/>
                </a:ext>
              </a:extLst>
            </p:cNvPr>
            <p:cNvSpPr/>
            <p:nvPr/>
          </p:nvSpPr>
          <p:spPr>
            <a:xfrm>
              <a:off x="7638319" y="1046913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BEBE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600">
              <a:extLst>
                <a:ext uri="{FF2B5EF4-FFF2-40B4-BE49-F238E27FC236}">
                  <a16:creationId xmlns:a16="http://schemas.microsoft.com/office/drawing/2014/main" id="{09979CB3-5CEE-4F9C-BD93-F01DF28AA108}"/>
                </a:ext>
              </a:extLst>
            </p:cNvPr>
            <p:cNvSpPr/>
            <p:nvPr/>
          </p:nvSpPr>
          <p:spPr>
            <a:xfrm>
              <a:off x="7638319" y="1046913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close/>
                </a:path>
              </a:pathLst>
            </a:custGeom>
            <a:ln w="98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601">
              <a:extLst>
                <a:ext uri="{FF2B5EF4-FFF2-40B4-BE49-F238E27FC236}">
                  <a16:creationId xmlns:a16="http://schemas.microsoft.com/office/drawing/2014/main" id="{2BD7550F-8193-4A03-8AAF-33162EF7753C}"/>
                </a:ext>
              </a:extLst>
            </p:cNvPr>
            <p:cNvSpPr/>
            <p:nvPr/>
          </p:nvSpPr>
          <p:spPr>
            <a:xfrm>
              <a:off x="8168299" y="1159052"/>
              <a:ext cx="397279" cy="4094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i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AS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602">
              <a:extLst>
                <a:ext uri="{FF2B5EF4-FFF2-40B4-BE49-F238E27FC236}">
                  <a16:creationId xmlns:a16="http://schemas.microsoft.com/office/drawing/2014/main" id="{8F76E27F-72C3-4D55-BF41-D3A51F07247B}"/>
                </a:ext>
              </a:extLst>
            </p:cNvPr>
            <p:cNvSpPr/>
            <p:nvPr/>
          </p:nvSpPr>
          <p:spPr>
            <a:xfrm>
              <a:off x="8470842" y="1159052"/>
              <a:ext cx="150432" cy="4094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i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603">
              <a:extLst>
                <a:ext uri="{FF2B5EF4-FFF2-40B4-BE49-F238E27FC236}">
                  <a16:creationId xmlns:a16="http://schemas.microsoft.com/office/drawing/2014/main" id="{6ADDC52E-13E2-4799-8B9A-5715D94B8FE7}"/>
                </a:ext>
              </a:extLst>
            </p:cNvPr>
            <p:cNvSpPr/>
            <p:nvPr/>
          </p:nvSpPr>
          <p:spPr>
            <a:xfrm>
              <a:off x="7841313" y="1474461"/>
              <a:ext cx="1422667" cy="4094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i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Consumer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Shape 9646">
              <a:extLst>
                <a:ext uri="{FF2B5EF4-FFF2-40B4-BE49-F238E27FC236}">
                  <a16:creationId xmlns:a16="http://schemas.microsoft.com/office/drawing/2014/main" id="{C7148894-A7A7-4B1A-BB18-92DE7D4E07A2}"/>
                </a:ext>
              </a:extLst>
            </p:cNvPr>
            <p:cNvSpPr/>
            <p:nvPr/>
          </p:nvSpPr>
          <p:spPr>
            <a:xfrm>
              <a:off x="7638319" y="2396132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BEBE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605">
              <a:extLst>
                <a:ext uri="{FF2B5EF4-FFF2-40B4-BE49-F238E27FC236}">
                  <a16:creationId xmlns:a16="http://schemas.microsoft.com/office/drawing/2014/main" id="{5DCDC831-2BA4-4F06-B749-C10AD71EFA3E}"/>
                </a:ext>
              </a:extLst>
            </p:cNvPr>
            <p:cNvSpPr/>
            <p:nvPr/>
          </p:nvSpPr>
          <p:spPr>
            <a:xfrm>
              <a:off x="7638319" y="2396132"/>
              <a:ext cx="1479371" cy="859621"/>
            </a:xfrm>
            <a:custGeom>
              <a:avLst/>
              <a:gdLst/>
              <a:ahLst/>
              <a:cxnLst/>
              <a:rect l="0" t="0" r="0" b="0"/>
              <a:pathLst>
                <a:path w="1479371" h="859621">
                  <a:moveTo>
                    <a:pt x="0" y="0"/>
                  </a:moveTo>
                  <a:lnTo>
                    <a:pt x="1479371" y="0"/>
                  </a:lnTo>
                  <a:lnTo>
                    <a:pt x="1479371" y="859621"/>
                  </a:lnTo>
                  <a:lnTo>
                    <a:pt x="0" y="859621"/>
                  </a:lnTo>
                  <a:close/>
                </a:path>
              </a:pathLst>
            </a:custGeom>
            <a:ln w="98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606">
              <a:extLst>
                <a:ext uri="{FF2B5EF4-FFF2-40B4-BE49-F238E27FC236}">
                  <a16:creationId xmlns:a16="http://schemas.microsoft.com/office/drawing/2014/main" id="{025C6F45-5CEF-4EC7-B0E5-65D08473F845}"/>
                </a:ext>
              </a:extLst>
            </p:cNvPr>
            <p:cNvSpPr/>
            <p:nvPr/>
          </p:nvSpPr>
          <p:spPr>
            <a:xfrm>
              <a:off x="7798883" y="2508156"/>
              <a:ext cx="151375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607">
              <a:extLst>
                <a:ext uri="{FF2B5EF4-FFF2-40B4-BE49-F238E27FC236}">
                  <a16:creationId xmlns:a16="http://schemas.microsoft.com/office/drawing/2014/main" id="{51117464-E95A-405E-A089-42DB37B293C0}"/>
                </a:ext>
              </a:extLst>
            </p:cNvPr>
            <p:cNvSpPr/>
            <p:nvPr/>
          </p:nvSpPr>
          <p:spPr>
            <a:xfrm>
              <a:off x="7904727" y="2508156"/>
              <a:ext cx="117457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608">
              <a:extLst>
                <a:ext uri="{FF2B5EF4-FFF2-40B4-BE49-F238E27FC236}">
                  <a16:creationId xmlns:a16="http://schemas.microsoft.com/office/drawing/2014/main" id="{DF8BE094-A650-4141-8749-5D34036B4348}"/>
                </a:ext>
              </a:extLst>
            </p:cNvPr>
            <p:cNvSpPr/>
            <p:nvPr/>
          </p:nvSpPr>
          <p:spPr>
            <a:xfrm>
              <a:off x="7991431" y="2508156"/>
              <a:ext cx="1279457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anslation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609">
              <a:extLst>
                <a:ext uri="{FF2B5EF4-FFF2-40B4-BE49-F238E27FC236}">
                  <a16:creationId xmlns:a16="http://schemas.microsoft.com/office/drawing/2014/main" id="{97C46F57-9EEC-4875-B111-EDA9EBF0951B}"/>
                </a:ext>
              </a:extLst>
            </p:cNvPr>
            <p:cNvSpPr/>
            <p:nvPr/>
          </p:nvSpPr>
          <p:spPr>
            <a:xfrm>
              <a:off x="8161727" y="2823564"/>
              <a:ext cx="232086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610">
              <a:extLst>
                <a:ext uri="{FF2B5EF4-FFF2-40B4-BE49-F238E27FC236}">
                  <a16:creationId xmlns:a16="http://schemas.microsoft.com/office/drawing/2014/main" id="{7F327E3B-ACAA-43E0-BE7B-847DDB69D18D}"/>
                </a:ext>
              </a:extLst>
            </p:cNvPr>
            <p:cNvSpPr/>
            <p:nvPr/>
          </p:nvSpPr>
          <p:spPr>
            <a:xfrm>
              <a:off x="8337787" y="2823564"/>
              <a:ext cx="336039" cy="408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nit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Shape 611">
              <a:extLst>
                <a:ext uri="{FF2B5EF4-FFF2-40B4-BE49-F238E27FC236}">
                  <a16:creationId xmlns:a16="http://schemas.microsoft.com/office/drawing/2014/main" id="{0751D933-EF9D-43DA-9073-3F84E03242DF}"/>
                </a:ext>
              </a:extLst>
            </p:cNvPr>
            <p:cNvSpPr/>
            <p:nvPr/>
          </p:nvSpPr>
          <p:spPr>
            <a:xfrm>
              <a:off x="6919733" y="1529582"/>
              <a:ext cx="636711" cy="411060"/>
            </a:xfrm>
            <a:custGeom>
              <a:avLst/>
              <a:gdLst/>
              <a:ahLst/>
              <a:cxnLst/>
              <a:rect l="0" t="0" r="0" b="0"/>
              <a:pathLst>
                <a:path w="636711" h="411060">
                  <a:moveTo>
                    <a:pt x="0" y="411060"/>
                  </a:moveTo>
                  <a:lnTo>
                    <a:pt x="636711" y="0"/>
                  </a:lnTo>
                </a:path>
              </a:pathLst>
            </a:custGeom>
            <a:ln w="98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612">
              <a:extLst>
                <a:ext uri="{FF2B5EF4-FFF2-40B4-BE49-F238E27FC236}">
                  <a16:creationId xmlns:a16="http://schemas.microsoft.com/office/drawing/2014/main" id="{6BF294E4-87C7-4B35-A442-2C0E1126FEF1}"/>
                </a:ext>
              </a:extLst>
            </p:cNvPr>
            <p:cNvSpPr/>
            <p:nvPr/>
          </p:nvSpPr>
          <p:spPr>
            <a:xfrm>
              <a:off x="7540455" y="1486868"/>
              <a:ext cx="82150" cy="67570"/>
            </a:xfrm>
            <a:custGeom>
              <a:avLst/>
              <a:gdLst/>
              <a:ahLst/>
              <a:cxnLst/>
              <a:rect l="0" t="0" r="0" b="0"/>
              <a:pathLst>
                <a:path w="82150" h="67570">
                  <a:moveTo>
                    <a:pt x="82150" y="0"/>
                  </a:moveTo>
                  <a:lnTo>
                    <a:pt x="31978" y="67570"/>
                  </a:lnTo>
                  <a:lnTo>
                    <a:pt x="0" y="17859"/>
                  </a:lnTo>
                  <a:lnTo>
                    <a:pt x="8215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Shape 613">
              <a:extLst>
                <a:ext uri="{FF2B5EF4-FFF2-40B4-BE49-F238E27FC236}">
                  <a16:creationId xmlns:a16="http://schemas.microsoft.com/office/drawing/2014/main" id="{DD8289BC-B79B-4AC7-B8C5-DE042182E28C}"/>
                </a:ext>
              </a:extLst>
            </p:cNvPr>
            <p:cNvSpPr/>
            <p:nvPr/>
          </p:nvSpPr>
          <p:spPr>
            <a:xfrm>
              <a:off x="7540455" y="1486868"/>
              <a:ext cx="82151" cy="67569"/>
            </a:xfrm>
            <a:custGeom>
              <a:avLst/>
              <a:gdLst/>
              <a:ahLst/>
              <a:cxnLst/>
              <a:rect l="0" t="0" r="0" b="0"/>
              <a:pathLst>
                <a:path w="82151" h="67569">
                  <a:moveTo>
                    <a:pt x="82151" y="0"/>
                  </a:moveTo>
                  <a:lnTo>
                    <a:pt x="0" y="17858"/>
                  </a:lnTo>
                  <a:lnTo>
                    <a:pt x="31979" y="67569"/>
                  </a:lnTo>
                  <a:close/>
                </a:path>
              </a:pathLst>
            </a:custGeom>
            <a:ln w="9839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Shape 615">
              <a:extLst>
                <a:ext uri="{FF2B5EF4-FFF2-40B4-BE49-F238E27FC236}">
                  <a16:creationId xmlns:a16="http://schemas.microsoft.com/office/drawing/2014/main" id="{94A02686-2608-4107-829B-4B55B63CE4D4}"/>
                </a:ext>
              </a:extLst>
            </p:cNvPr>
            <p:cNvSpPr/>
            <p:nvPr/>
          </p:nvSpPr>
          <p:spPr>
            <a:xfrm>
              <a:off x="6919733" y="2183209"/>
              <a:ext cx="645927" cy="577745"/>
            </a:xfrm>
            <a:custGeom>
              <a:avLst/>
              <a:gdLst/>
              <a:ahLst/>
              <a:cxnLst/>
              <a:rect l="0" t="0" r="0" b="0"/>
              <a:pathLst>
                <a:path w="645927" h="577745">
                  <a:moveTo>
                    <a:pt x="0" y="0"/>
                  </a:moveTo>
                  <a:lnTo>
                    <a:pt x="645927" y="577745"/>
                  </a:lnTo>
                </a:path>
              </a:pathLst>
            </a:custGeom>
            <a:ln w="983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Shape 616">
              <a:extLst>
                <a:ext uri="{FF2B5EF4-FFF2-40B4-BE49-F238E27FC236}">
                  <a16:creationId xmlns:a16="http://schemas.microsoft.com/office/drawing/2014/main" id="{A9A0797E-0BB9-4711-A104-E2ED6F182111}"/>
                </a:ext>
              </a:extLst>
            </p:cNvPr>
            <p:cNvSpPr/>
            <p:nvPr/>
          </p:nvSpPr>
          <p:spPr>
            <a:xfrm>
              <a:off x="7546003" y="2738896"/>
              <a:ext cx="78372" cy="74575"/>
            </a:xfrm>
            <a:custGeom>
              <a:avLst/>
              <a:gdLst/>
              <a:ahLst/>
              <a:cxnLst/>
              <a:rect l="0" t="0" r="0" b="0"/>
              <a:pathLst>
                <a:path w="78372" h="74575">
                  <a:moveTo>
                    <a:pt x="39317" y="0"/>
                  </a:moveTo>
                  <a:lnTo>
                    <a:pt x="78372" y="74575"/>
                  </a:lnTo>
                  <a:lnTo>
                    <a:pt x="0" y="44115"/>
                  </a:lnTo>
                  <a:lnTo>
                    <a:pt x="39317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Shape 617">
              <a:extLst>
                <a:ext uri="{FF2B5EF4-FFF2-40B4-BE49-F238E27FC236}">
                  <a16:creationId xmlns:a16="http://schemas.microsoft.com/office/drawing/2014/main" id="{2D9F36B1-DA97-4375-BAE0-14174E08122E}"/>
                </a:ext>
              </a:extLst>
            </p:cNvPr>
            <p:cNvSpPr/>
            <p:nvPr/>
          </p:nvSpPr>
          <p:spPr>
            <a:xfrm>
              <a:off x="7546002" y="2738896"/>
              <a:ext cx="78372" cy="74573"/>
            </a:xfrm>
            <a:custGeom>
              <a:avLst/>
              <a:gdLst/>
              <a:ahLst/>
              <a:cxnLst/>
              <a:rect l="0" t="0" r="0" b="0"/>
              <a:pathLst>
                <a:path w="78372" h="74573">
                  <a:moveTo>
                    <a:pt x="78372" y="74573"/>
                  </a:moveTo>
                  <a:lnTo>
                    <a:pt x="39316" y="0"/>
                  </a:lnTo>
                  <a:lnTo>
                    <a:pt x="0" y="44114"/>
                  </a:lnTo>
                  <a:close/>
                </a:path>
              </a:pathLst>
            </a:custGeom>
            <a:ln w="9839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953110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抽象语法树（</a:t>
            </a:r>
            <a:r>
              <a:rPr kumimoji="1" dirty="0"/>
              <a:t>AST: Abstract Syntax Tree</a:t>
            </a:r>
            <a:r>
              <a:rPr kumimoji="1" lang="zh-CN" dirty="0"/>
              <a:t>）</a:t>
            </a:r>
          </a:p>
          <a:p>
            <a:pPr lvl="1"/>
            <a:r>
              <a:rPr kumimoji="1" lang="zh-CN" dirty="0"/>
              <a:t>常见的中间表示</a:t>
            </a:r>
          </a:p>
          <a:p>
            <a:pPr lvl="1"/>
            <a:r>
              <a:rPr kumimoji="1" lang="en-US" altLang="zh-CN" dirty="0"/>
              <a:t>Abstract</a:t>
            </a:r>
            <a:r>
              <a:rPr kumimoji="1" lang="zh-CN" altLang="en-US" dirty="0"/>
              <a:t>：去掉了和语义无关的中间细节，如括号</a:t>
            </a:r>
          </a:p>
          <a:p>
            <a:pPr lvl="1"/>
            <a:r>
              <a:rPr kumimoji="1" lang="zh-CN" altLang="en-US" dirty="0"/>
              <a:t>AST的构造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ParseAST</a:t>
            </a:r>
            <a:endParaRPr kumimoji="1" lang="zh-CN" altLang="en-US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Clang抽象语法树(AST: Abstract Syntax Tree)</a:t>
            </a:r>
          </a:p>
          <a:p>
            <a:pPr lvl="1"/>
            <a:r>
              <a:rPr kumimoji="1" lang="en-US" altLang="zh-CN" dirty="0"/>
              <a:t>&gt;100KLOC</a:t>
            </a:r>
          </a:p>
          <a:p>
            <a:pPr lvl="1"/>
            <a:r>
              <a:rPr kumimoji="1" lang="en-US" altLang="zh-CN" dirty="0"/>
              <a:t>支持C/C++/ObjC/OpenMP...</a:t>
            </a:r>
          </a:p>
          <a:p>
            <a:r>
              <a:rPr kumimoji="1" lang="en-US" altLang="zh-CN" dirty="0"/>
              <a:t>Clang抽象语法树</a:t>
            </a:r>
            <a:r>
              <a:rPr kumimoji="1" lang="zh-CN" altLang="en-US" dirty="0"/>
              <a:t>基本结构</a:t>
            </a:r>
          </a:p>
          <a:p>
            <a:pPr lvl="1"/>
            <a:r>
              <a:rPr kumimoji="1" lang="en-US" altLang="zh-CN" dirty="0"/>
              <a:t>ASTContext</a:t>
            </a:r>
            <a:endParaRPr kumimoji="1" lang="zh-CN" altLang="en-US" sz="2400" dirty="0"/>
          </a:p>
          <a:p>
            <a:pPr lvl="2"/>
            <a:r>
              <a:rPr kumimoji="1" lang="zh-CN" altLang="en-US" dirty="0"/>
              <a:t>语法树相关基本信息：符号表，源程序信息</a:t>
            </a:r>
          </a:p>
          <a:p>
            <a:pPr lvl="2"/>
            <a:r>
              <a:rPr kumimoji="1" lang="zh-CN" altLang="en-US" dirty="0"/>
              <a:t>抽象语法树入口节点：TranslationUnitDecl</a:t>
            </a:r>
          </a:p>
          <a:p>
            <a:pPr lvl="1"/>
            <a:r>
              <a:rPr kumimoji="1" lang="zh-CN" altLang="en-US" sz="2400" dirty="0"/>
              <a:t>语法树节点</a:t>
            </a:r>
          </a:p>
          <a:p>
            <a:pPr lvl="2"/>
            <a:r>
              <a:rPr kumimoji="1" lang="en-US" altLang="zh-CN" sz="2200" dirty="0"/>
              <a:t>Stmt, Decl</a:t>
            </a:r>
          </a:p>
          <a:p>
            <a:pPr lvl="2"/>
            <a:r>
              <a:rPr kumimoji="1" lang="en-US" altLang="zh-CN" sz="2200" dirty="0"/>
              <a:t>Type </a:t>
            </a:r>
            <a:r>
              <a:rPr kumimoji="1" lang="zh-CN" altLang="en-US" sz="2200" dirty="0"/>
              <a:t>信息依附于语法树节点上</a:t>
            </a:r>
          </a:p>
          <a:p>
            <a:pPr lvl="1"/>
            <a:r>
              <a:rPr kumimoji="1" lang="zh-CN" altLang="en-US" dirty="0"/>
              <a:t>遍历</a:t>
            </a:r>
            <a:r>
              <a:rPr kumimoji="1" lang="en-US" altLang="zh-CN" dirty="0"/>
              <a:t>AST</a:t>
            </a:r>
            <a:r>
              <a:rPr kumimoji="1" lang="zh-CN" altLang="en-US" dirty="0"/>
              <a:t>树</a:t>
            </a:r>
          </a:p>
          <a:p>
            <a:pPr lvl="0"/>
            <a:endParaRPr kumimoji="1" lang="en-US" altLang="zh-CN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Clang AST</a:t>
            </a:r>
            <a:r>
              <a:rPr kumimoji="1" lang="zh-CN" altLang="en-US" dirty="0"/>
              <a:t>语法树的基本结构</a:t>
            </a:r>
          </a:p>
          <a:p>
            <a:endParaRPr kumimoji="1" lang="zh-CN" altLang="en-US" dirty="0"/>
          </a:p>
          <a:p>
            <a:pPr lvl="0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410460"/>
            <a:ext cx="6287135" cy="26543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582D2-64F8-422F-AA94-336F9EE1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932D9-9012-4E68-A75E-D37411C1F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B8386C-D681-4A61-B43C-3C14CD060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7543800" cy="50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99416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dirty="0"/>
              <a:t>Clang AST基本数据结构</a:t>
            </a:r>
          </a:p>
          <a:p>
            <a:pPr lvl="1"/>
            <a:r>
              <a:rPr kumimoji="1" dirty="0"/>
              <a:t>Decl声明</a:t>
            </a:r>
          </a:p>
          <a:p>
            <a:pPr lvl="2"/>
            <a:r>
              <a:rPr kumimoji="1" dirty="0"/>
              <a:t>TranslationUnitDecl, VarDecl...</a:t>
            </a:r>
          </a:p>
          <a:p>
            <a:pPr lvl="2"/>
            <a:r>
              <a:rPr kumimoji="1" dirty="0"/>
              <a:t>包含的其他声明DeclContext</a:t>
            </a:r>
          </a:p>
          <a:p>
            <a:pPr lvl="1"/>
            <a:r>
              <a:rPr kumimoji="1" sz="2400" dirty="0">
                <a:sym typeface="+mn-ea"/>
              </a:rPr>
              <a:t>Stmt语句</a:t>
            </a:r>
            <a:endParaRPr kumimoji="1" sz="2400" dirty="0"/>
          </a:p>
          <a:p>
            <a:pPr lvl="2"/>
            <a:r>
              <a:rPr kumimoji="1" sz="2400" dirty="0">
                <a:sym typeface="+mn-ea"/>
              </a:rPr>
              <a:t>CompoundStmt, Expr, IfStmt...</a:t>
            </a:r>
            <a:endParaRPr kumimoji="1" dirty="0"/>
          </a:p>
          <a:p>
            <a:pPr lvl="1"/>
            <a:r>
              <a:rPr kumimoji="1" dirty="0"/>
              <a:t>Type类型</a:t>
            </a:r>
          </a:p>
          <a:p>
            <a:pPr lvl="2"/>
            <a:r>
              <a:rPr kumimoji="1" dirty="0"/>
              <a:t>基本类型PointerType, IntType...</a:t>
            </a:r>
          </a:p>
          <a:p>
            <a:pPr lvl="2"/>
            <a:r>
              <a:rPr kumimoji="1" lang="zh-CN" altLang="en-US" dirty="0"/>
              <a:t>修饰</a:t>
            </a:r>
            <a:r>
              <a:rPr kumimoji="1" dirty="0" err="1"/>
              <a:t>类型QualType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Const</a:t>
            </a:r>
            <a:r>
              <a:rPr kumimoji="1" lang="zh-CN" altLang="en-US" dirty="0"/>
              <a:t>等等</a:t>
            </a:r>
            <a:endParaRPr kumimoji="1" dirty="0"/>
          </a:p>
          <a:p>
            <a:pPr lvl="1"/>
            <a:endParaRPr kumimoji="1" dirty="0"/>
          </a:p>
          <a:p>
            <a:endParaRPr kumimoji="1" lang="zh-CN" altLang="en-US" dirty="0"/>
          </a:p>
          <a:p>
            <a:pPr lvl="0"/>
            <a:endParaRPr kumimoji="1" lang="en-US" altLang="zh-CN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kumimoji="1" sz="2600" dirty="0">
                <a:sym typeface="+mn-ea"/>
              </a:rPr>
              <a:t>Clang AST基本数据结构</a:t>
            </a:r>
            <a:endParaRPr kumimoji="1" sz="2600" dirty="0"/>
          </a:p>
          <a:p>
            <a:pPr lvl="1" indent="-342900" algn="l"/>
            <a:r>
              <a:rPr kumimoji="1" sz="2600" dirty="0">
                <a:cs typeface="+mn-cs"/>
              </a:rPr>
              <a:t>TranslationUnitDecl：翻译单元</a:t>
            </a:r>
          </a:p>
          <a:p>
            <a:pPr lvl="2" indent="-342900" algn="l"/>
            <a:r>
              <a:rPr kumimoji="1" sz="2600" dirty="0" err="1">
                <a:cs typeface="+mn-cs"/>
              </a:rPr>
              <a:t>AST树的入口</a:t>
            </a:r>
            <a:endParaRPr kumimoji="1" lang="en-US" altLang="zh-CN" sz="2600" dirty="0">
              <a:cs typeface="+mn-cs"/>
            </a:endParaRPr>
          </a:p>
          <a:p>
            <a:pPr lvl="2" indent="-342900" algn="l"/>
            <a:r>
              <a:rPr kumimoji="1" lang="zh-CN" altLang="en-US" sz="2600" dirty="0">
                <a:cs typeface="+mn-cs"/>
              </a:rPr>
              <a:t>一个</a:t>
            </a:r>
            <a:r>
              <a:rPr kumimoji="1" lang="en-US" altLang="zh-CN" sz="2600" dirty="0">
                <a:cs typeface="+mn-cs"/>
              </a:rPr>
              <a:t>C</a:t>
            </a:r>
            <a:r>
              <a:rPr kumimoji="1" lang="zh-CN" altLang="en-US" sz="2600" dirty="0">
                <a:cs typeface="+mn-cs"/>
              </a:rPr>
              <a:t>语言文件：</a:t>
            </a:r>
            <a:r>
              <a:rPr kumimoji="1" lang="en-US" altLang="zh-CN" sz="2600" dirty="0">
                <a:cs typeface="+mn-cs"/>
              </a:rPr>
              <a:t>.c</a:t>
            </a:r>
            <a:endParaRPr kumimoji="1" sz="2600" dirty="0">
              <a:cs typeface="+mn-cs"/>
            </a:endParaRPr>
          </a:p>
          <a:p>
            <a:pPr lvl="2" indent="-342900" algn="l"/>
            <a:r>
              <a:rPr kumimoji="1" sz="2600" dirty="0">
                <a:cs typeface="+mn-cs"/>
              </a:rPr>
              <a:t>DeclContext包含其他声明</a:t>
            </a:r>
          </a:p>
          <a:p>
            <a:pPr lvl="3" indent="-342900" algn="l"/>
            <a:r>
              <a:rPr kumimoji="1" sz="2600" dirty="0">
                <a:cs typeface="+mn-cs"/>
              </a:rPr>
              <a:t>TypeDecl</a:t>
            </a:r>
          </a:p>
          <a:p>
            <a:pPr lvl="3" indent="-342900" algn="l"/>
            <a:r>
              <a:rPr kumimoji="1" sz="2600" dirty="0">
                <a:cs typeface="+mn-cs"/>
              </a:rPr>
              <a:t>VarDecl</a:t>
            </a:r>
          </a:p>
          <a:p>
            <a:pPr lvl="3" indent="-342900" algn="l"/>
            <a:r>
              <a:rPr kumimoji="1" sz="2600" dirty="0">
                <a:cs typeface="+mn-cs"/>
              </a:rPr>
              <a:t>FunctionDecl</a:t>
            </a:r>
            <a:endParaRPr kumimoji="1" lang="zh-CN" altLang="en-US" sz="1690" dirty="0"/>
          </a:p>
          <a:p>
            <a:pPr lvl="2"/>
            <a:endParaRPr kumimoji="1" lang="zh-CN" altLang="en-US" sz="1860" dirty="0"/>
          </a:p>
          <a:p>
            <a:pPr lvl="2"/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55" y="4144010"/>
            <a:ext cx="4117975" cy="182181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sz="2600" dirty="0">
                <a:sym typeface="+mn-ea"/>
              </a:rPr>
              <a:t>Clang AST基本数据结构</a:t>
            </a:r>
            <a:endParaRPr kumimoji="1" sz="2600" dirty="0"/>
          </a:p>
          <a:p>
            <a:pPr lvl="1"/>
            <a:r>
              <a:rPr kumimoji="1" sz="2600" dirty="0">
                <a:cs typeface="+mn-cs"/>
              </a:rPr>
              <a:t>TypeDecl: 类型声明</a:t>
            </a:r>
          </a:p>
          <a:p>
            <a:pPr lvl="2"/>
            <a:r>
              <a:rPr kumimoji="1" sz="2600" dirty="0">
                <a:cs typeface="+mn-cs"/>
              </a:rPr>
              <a:t>TypedefNameDecl: typdef定义类型/别名类型</a:t>
            </a:r>
          </a:p>
          <a:p>
            <a:pPr lvl="2"/>
            <a:r>
              <a:rPr kumimoji="1" sz="2600" dirty="0">
                <a:cs typeface="+mn-cs"/>
              </a:rPr>
              <a:t>TagDecl: 定义结构体/类...</a:t>
            </a:r>
          </a:p>
          <a:p>
            <a:pPr lvl="2"/>
            <a:r>
              <a:rPr kumimoji="1" sz="2600" dirty="0">
                <a:cs typeface="+mn-cs"/>
              </a:rPr>
              <a:t>提供API访问声明的类型Type</a:t>
            </a:r>
            <a:endParaRPr kumimoji="1" lang="zh-CN" altLang="en-US" sz="1545" dirty="0"/>
          </a:p>
          <a:p>
            <a:pPr lvl="2"/>
            <a:endParaRPr kumimoji="1" lang="zh-CN" altLang="en-US" sz="1860" dirty="0"/>
          </a:p>
          <a:p>
            <a:pPr lvl="2"/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45" y="4490720"/>
            <a:ext cx="6467475" cy="17621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7744-4784-426D-9D62-235CFB2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</a:t>
            </a:r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6000-073E-4D4B-A1CF-1A0D7DF9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PR001</a:t>
            </a:r>
            <a:r>
              <a:rPr lang="zh-CN" altLang="en-US"/>
              <a:t>内容</a:t>
            </a:r>
            <a:endParaRPr lang="en-US" altLang="zh-CN"/>
          </a:p>
          <a:p>
            <a:r>
              <a:rPr lang="en-US" altLang="zh-CN"/>
              <a:t>C</a:t>
            </a:r>
            <a:r>
              <a:rPr lang="zh-CN" altLang="en-US"/>
              <a:t>语言添加</a:t>
            </a:r>
            <a:r>
              <a:rPr lang="en-US" altLang="zh-CN"/>
              <a:t>overflow check</a:t>
            </a:r>
            <a:r>
              <a:rPr lang="zh-CN" altLang="en-US"/>
              <a:t>的支持</a:t>
            </a:r>
            <a:endParaRPr lang="en-US" altLang="zh-CN" dirty="0"/>
          </a:p>
          <a:p>
            <a:r>
              <a:rPr lang="en-US" altLang="zh-CN">
                <a:ea typeface="华文仿宋" charset="-122"/>
              </a:rPr>
              <a:t>Clang</a:t>
            </a:r>
            <a:r>
              <a:rPr lang="zh-CN" altLang="en-US" dirty="0">
                <a:ea typeface="华文仿宋" charset="-122"/>
              </a:rPr>
              <a:t>处理</a:t>
            </a:r>
            <a:r>
              <a:rPr lang="en-US" altLang="zh-CN" dirty="0">
                <a:ea typeface="华文仿宋" charset="-122"/>
              </a:rPr>
              <a:t>pragma</a:t>
            </a:r>
          </a:p>
          <a:p>
            <a:r>
              <a:rPr lang="zh-CN" altLang="en-US" dirty="0">
                <a:ea typeface="华文仿宋" charset="-122"/>
              </a:rPr>
              <a:t>总结与讨论</a:t>
            </a:r>
            <a:endParaRPr lang="en-US" altLang="zh-CN" dirty="0">
              <a:ea typeface="华文仿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568174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sz="2600" dirty="0">
                <a:sym typeface="+mn-ea"/>
              </a:rPr>
              <a:t>Clang AST基本数据结构</a:t>
            </a:r>
            <a:endParaRPr kumimoji="1" sz="2600" dirty="0"/>
          </a:p>
          <a:p>
            <a:pPr lvl="1"/>
            <a:r>
              <a:rPr kumimoji="1" sz="2600" dirty="0">
                <a:cs typeface="+mn-cs"/>
              </a:rPr>
              <a:t>FunctionDecl: 函数声明</a:t>
            </a:r>
          </a:p>
          <a:p>
            <a:pPr lvl="2"/>
            <a:r>
              <a:rPr kumimoji="1" lang="zh-CN" sz="2380" dirty="0">
                <a:cs typeface="+mn-cs"/>
              </a:rPr>
              <a:t>可以是函数的声明或定义</a:t>
            </a:r>
          </a:p>
          <a:p>
            <a:pPr lvl="2"/>
            <a:r>
              <a:rPr kumimoji="1" lang="zh-CN" sz="2380" dirty="0">
                <a:cs typeface="+mn-cs"/>
              </a:rPr>
              <a:t>可以重复定义</a:t>
            </a:r>
          </a:p>
          <a:p>
            <a:pPr lvl="2"/>
            <a:r>
              <a:rPr kumimoji="1" sz="2380" dirty="0">
                <a:cs typeface="+mn-cs"/>
                <a:sym typeface="+mn-ea"/>
              </a:rPr>
              <a:t>DeclContext</a:t>
            </a:r>
            <a:r>
              <a:rPr kumimoji="1" lang="zh-CN" sz="2380" dirty="0">
                <a:cs typeface="+mn-cs"/>
              </a:rPr>
              <a:t>包括</a:t>
            </a:r>
          </a:p>
          <a:p>
            <a:pPr lvl="3"/>
            <a:r>
              <a:rPr kumimoji="1" lang="zh-CN" sz="2160" dirty="0">
                <a:cs typeface="+mn-cs"/>
              </a:rPr>
              <a:t>ParaVarDecl参数声明</a:t>
            </a:r>
          </a:p>
          <a:p>
            <a:pPr lvl="3"/>
            <a:r>
              <a:rPr kumimoji="1" lang="en-US" altLang="zh-CN" sz="2160" dirty="0">
                <a:cs typeface="+mn-cs"/>
              </a:rPr>
              <a:t>Stmt(Body)</a:t>
            </a:r>
            <a:r>
              <a:rPr kumimoji="1" lang="zh-CN" altLang="en-US" sz="2160" dirty="0">
                <a:cs typeface="+mn-cs"/>
              </a:rPr>
              <a:t>（如果是函数定义）</a:t>
            </a:r>
            <a:endParaRPr kumimoji="1" lang="zh-CN" sz="2160" dirty="0">
              <a:cs typeface="+mn-cs"/>
            </a:endParaRPr>
          </a:p>
          <a:p>
            <a:pPr lvl="2"/>
            <a:endParaRPr kumimoji="1" sz="2380" dirty="0">
              <a:cs typeface="+mn-cs"/>
            </a:endParaRPr>
          </a:p>
          <a:p>
            <a:pPr lvl="2"/>
            <a:endParaRPr kumimoji="1" lang="zh-CN" altLang="en-US" sz="1860" dirty="0"/>
          </a:p>
          <a:p>
            <a:pPr lvl="2"/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55" y="4723130"/>
            <a:ext cx="5962015" cy="181546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sz="2600" dirty="0">
                <a:sym typeface="+mn-ea"/>
              </a:rPr>
              <a:t>Clang AST基本数据结构</a:t>
            </a:r>
            <a:endParaRPr kumimoji="1" sz="2600" dirty="0"/>
          </a:p>
          <a:p>
            <a:pPr lvl="1"/>
            <a:r>
              <a:rPr kumimoji="1" sz="2600" dirty="0">
                <a:cs typeface="+mn-cs"/>
              </a:rPr>
              <a:t>Stmt 语句：</a:t>
            </a:r>
          </a:p>
          <a:p>
            <a:pPr lvl="2"/>
            <a:r>
              <a:rPr kumimoji="1" sz="2600" dirty="0">
                <a:cs typeface="+mn-cs"/>
              </a:rPr>
              <a:t> </a:t>
            </a:r>
            <a:r>
              <a:rPr kumimoji="1" sz="2600" dirty="0">
                <a:cs typeface="+mn-cs"/>
                <a:sym typeface="+mn-ea"/>
              </a:rPr>
              <a:t>表示程序中的一个语句，相当于一条完整的计算机指令</a:t>
            </a:r>
          </a:p>
          <a:p>
            <a:pPr lvl="2"/>
            <a:r>
              <a:rPr kumimoji="1" lang="zh-CN" sz="2600" dirty="0">
                <a:cs typeface="+mn-cs"/>
                <a:sym typeface="+mn-ea"/>
              </a:rPr>
              <a:t>主要包括：</a:t>
            </a:r>
          </a:p>
          <a:p>
            <a:pPr lvl="3"/>
            <a:r>
              <a:rPr kumimoji="1" lang="zh-CN" altLang="en-US" sz="2360" dirty="0">
                <a:sym typeface="+mn-ea"/>
              </a:rPr>
              <a:t>赋值语句</a:t>
            </a:r>
          </a:p>
          <a:p>
            <a:pPr lvl="3"/>
            <a:r>
              <a:rPr kumimoji="1" lang="zh-CN" altLang="en-US" sz="2360" dirty="0">
                <a:sym typeface="+mn-ea"/>
              </a:rPr>
              <a:t>复合语句（由</a:t>
            </a:r>
            <a:r>
              <a:rPr kumimoji="1" lang="en-US" altLang="zh-CN" sz="2360" dirty="0">
                <a:sym typeface="+mn-ea"/>
              </a:rPr>
              <a:t>{}</a:t>
            </a:r>
            <a:r>
              <a:rPr kumimoji="1" lang="zh-CN" altLang="en-US" sz="2360" dirty="0">
                <a:sym typeface="+mn-ea"/>
              </a:rPr>
              <a:t>括起来的）</a:t>
            </a:r>
          </a:p>
          <a:p>
            <a:pPr lvl="3"/>
            <a:r>
              <a:rPr kumimoji="1" lang="zh-CN" altLang="en-US" sz="2360" dirty="0">
                <a:sym typeface="+mn-ea"/>
              </a:rPr>
              <a:t>空语句</a:t>
            </a:r>
          </a:p>
          <a:p>
            <a:pPr lvl="3"/>
            <a:r>
              <a:rPr kumimoji="1" lang="zh-CN" altLang="en-US" sz="2360" dirty="0">
                <a:sym typeface="+mn-ea"/>
              </a:rPr>
              <a:t>控制语句</a:t>
            </a:r>
          </a:p>
          <a:p>
            <a:pPr lvl="3"/>
            <a:r>
              <a:rPr kumimoji="1" lang="en-US" altLang="zh-CN" sz="2360" dirty="0">
                <a:sym typeface="+mn-ea"/>
              </a:rPr>
              <a:t>Expr </a:t>
            </a:r>
            <a:r>
              <a:rPr kumimoji="1" lang="zh-CN" altLang="en-US" sz="2360" dirty="0">
                <a:sym typeface="+mn-ea"/>
              </a:rPr>
              <a:t>表达式</a:t>
            </a:r>
            <a:endParaRPr kumimoji="1" lang="en-US" altLang="zh-CN" sz="2360" dirty="0">
              <a:sym typeface="+mn-ea"/>
            </a:endParaRPr>
          </a:p>
          <a:p>
            <a:pPr lvl="3"/>
            <a:r>
              <a:rPr kumimoji="1" lang="en-US" altLang="zh-CN" sz="2360" dirty="0">
                <a:sym typeface="+mn-ea"/>
              </a:rPr>
              <a:t>...</a:t>
            </a:r>
            <a:endParaRPr kumimoji="1" lang="zh-CN" altLang="en-US" sz="2360" dirty="0">
              <a:sym typeface="+mn-ea"/>
            </a:endParaRPr>
          </a:p>
          <a:p>
            <a:pPr lvl="3"/>
            <a:endParaRPr kumimoji="1" lang="zh-CN" altLang="en-US" sz="1550" dirty="0"/>
          </a:p>
          <a:p>
            <a:pPr lvl="2"/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7E7C3-4020-4123-B94C-8B2FD096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编译整体流程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98EDF-84CB-4A0F-BBA7-9F82F153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</a:t>
            </a:r>
            <a:endParaRPr lang="en-US" altLang="zh-CN" dirty="0"/>
          </a:p>
          <a:p>
            <a:pPr lvl="1"/>
            <a:r>
              <a:rPr lang="zh-CN" altLang="en-US" dirty="0"/>
              <a:t>源代码</a:t>
            </a:r>
            <a:r>
              <a:rPr lang="en-US" altLang="zh-CN" dirty="0"/>
              <a:t>-&gt;</a:t>
            </a:r>
            <a:r>
              <a:rPr lang="zh-CN" altLang="en-US" dirty="0"/>
              <a:t>词法分析、语法分析、语义分析</a:t>
            </a:r>
            <a:r>
              <a:rPr lang="en-US" altLang="zh-CN" dirty="0"/>
              <a:t>-&gt;</a:t>
            </a:r>
            <a:r>
              <a:rPr lang="zh-CN" altLang="en-US" dirty="0"/>
              <a:t>抽象语法树</a:t>
            </a:r>
            <a:r>
              <a:rPr lang="en-US" altLang="zh-CN" dirty="0"/>
              <a:t>AST</a:t>
            </a:r>
          </a:p>
          <a:p>
            <a:r>
              <a:rPr lang="zh-CN" altLang="en-US" dirty="0"/>
              <a:t>第二步：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抽象语法树</a:t>
            </a:r>
            <a:r>
              <a:rPr lang="en-US" altLang="zh-CN" dirty="0">
                <a:solidFill>
                  <a:srgbClr val="C00000"/>
                </a:solidFill>
              </a:rPr>
              <a:t>AST-&gt;</a:t>
            </a:r>
            <a:r>
              <a:rPr lang="zh-CN" altLang="en-US" dirty="0">
                <a:solidFill>
                  <a:srgbClr val="C00000"/>
                </a:solidFill>
              </a:rPr>
              <a:t>编译下降</a:t>
            </a:r>
            <a:r>
              <a:rPr lang="en-US" altLang="zh-CN" dirty="0">
                <a:solidFill>
                  <a:srgbClr val="C00000"/>
                </a:solidFill>
              </a:rPr>
              <a:t>-&gt;</a:t>
            </a:r>
            <a:r>
              <a:rPr lang="zh-CN" altLang="en-US" dirty="0">
                <a:solidFill>
                  <a:srgbClr val="C00000"/>
                </a:solidFill>
              </a:rPr>
              <a:t>中间表示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第三步：</a:t>
            </a:r>
            <a:endParaRPr lang="en-US" altLang="zh-CN" dirty="0"/>
          </a:p>
          <a:p>
            <a:pPr lvl="1"/>
            <a:r>
              <a:rPr lang="zh-CN" altLang="en-US" dirty="0"/>
              <a:t>中间表示</a:t>
            </a:r>
            <a:r>
              <a:rPr lang="en-US" altLang="zh-CN" dirty="0"/>
              <a:t>-&gt;</a:t>
            </a:r>
            <a:r>
              <a:rPr lang="zh-CN" altLang="en-US" dirty="0"/>
              <a:t>代码生成</a:t>
            </a:r>
            <a:r>
              <a:rPr lang="en-US" altLang="zh-CN" dirty="0"/>
              <a:t>-&gt;</a:t>
            </a:r>
            <a:r>
              <a:rPr lang="zh-CN" altLang="en-US" dirty="0"/>
              <a:t>目标体系结构汇编代码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542314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LLVM</a:t>
            </a:r>
            <a:r>
              <a:rPr kumimoji="1" lang="zh-CN" altLang="en-US" dirty="0"/>
              <a:t>编译器基础框架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zh-CN" altLang="en-US" dirty="0"/>
              <a:t>前中后端</a:t>
            </a:r>
            <a:r>
              <a:rPr kumimoji="1" lang="en-US" altLang="zh-CN" dirty="0"/>
              <a:t>三段式设计</a:t>
            </a:r>
          </a:p>
          <a:p>
            <a:pPr lvl="1"/>
            <a:r>
              <a:rPr kumimoji="1" lang="zh-CN" altLang="en-US" dirty="0"/>
              <a:t>机器无关的</a:t>
            </a:r>
            <a:r>
              <a:rPr kumimoji="1" lang="en-US" altLang="zh-CN" dirty="0"/>
              <a:t>中间表示IR</a:t>
            </a:r>
          </a:p>
          <a:p>
            <a:pPr lvl="2"/>
            <a:r>
              <a:rPr kumimoji="1" lang="en-US" altLang="zh-CN" dirty="0"/>
              <a:t>不受某一种特定语言或者特定设备的约束</a:t>
            </a:r>
            <a:r>
              <a:rPr kumimoji="1" lang="zh-CN" altLang="en-US" dirty="0"/>
              <a:t>，对优化器友好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05" y="4192270"/>
            <a:ext cx="6447155" cy="22682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LLVM中间表示</a:t>
            </a:r>
          </a:p>
          <a:p>
            <a:pPr lvl="1"/>
            <a:r>
              <a:rPr kumimoji="1" lang="zh-CN" altLang="en-US" dirty="0"/>
              <a:t>强类型、静态类型、</a:t>
            </a:r>
            <a:r>
              <a:rPr kumimoji="1" lang="en-US" altLang="zh-CN" dirty="0"/>
              <a:t>RISC-like</a:t>
            </a:r>
            <a:r>
              <a:rPr kumimoji="1" lang="zh-CN" altLang="en-US" dirty="0"/>
              <a:t>的指令形式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Module</a:t>
            </a:r>
          </a:p>
          <a:p>
            <a:pPr lvl="2"/>
            <a:r>
              <a:rPr kumimoji="1" lang="zh-CN" altLang="en-US" dirty="0"/>
              <a:t>Function</a:t>
            </a:r>
          </a:p>
          <a:p>
            <a:pPr lvl="3"/>
            <a:r>
              <a:rPr kumimoji="1" lang="zh-CN" altLang="en-US" dirty="0"/>
              <a:t>Argument</a:t>
            </a:r>
          </a:p>
          <a:p>
            <a:pPr lvl="3"/>
            <a:r>
              <a:rPr kumimoji="1" lang="zh-CN" altLang="en-US" dirty="0"/>
              <a:t>BasicBlock</a:t>
            </a:r>
          </a:p>
          <a:p>
            <a:pPr lvl="4"/>
            <a:r>
              <a:rPr kumimoji="1" lang="zh-CN" altLang="en-US" dirty="0"/>
              <a:t>Instruction</a:t>
            </a:r>
          </a:p>
          <a:p>
            <a:pPr lvl="2"/>
            <a:r>
              <a:rPr kumimoji="1" lang="zh-CN" altLang="en-US" dirty="0"/>
              <a:t>GlobalVariable</a:t>
            </a:r>
          </a:p>
          <a:p>
            <a:pPr lvl="2"/>
            <a:r>
              <a:rPr kumimoji="1" lang="zh-CN" altLang="en-US" dirty="0"/>
              <a:t>SymbolTable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236F08-799A-475D-9616-6F809444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708920"/>
            <a:ext cx="9144000" cy="14833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9AD485-F203-4EB8-A39D-D189C36A2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289252"/>
            <a:ext cx="4405685" cy="191527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Instruction</a:t>
            </a:r>
          </a:p>
          <a:p>
            <a:pPr lvl="1"/>
            <a:r>
              <a:rPr kumimoji="1" lang="zh-CN" altLang="en-US" dirty="0"/>
              <a:t>大部分指令是3地址码的形式</a:t>
            </a:r>
          </a:p>
          <a:p>
            <a:pPr lvl="2"/>
            <a:r>
              <a:rPr kumimoji="1" lang="zh-CN" altLang="en-US" dirty="0"/>
              <a:t>运算指令BinaryOperator/UnaryOperator</a:t>
            </a:r>
          </a:p>
          <a:p>
            <a:pPr lvl="2"/>
            <a:r>
              <a:rPr kumimoji="1" lang="zh-CN" altLang="en-US" dirty="0"/>
              <a:t>存储指令StoreInst/LoadInst</a:t>
            </a:r>
          </a:p>
          <a:p>
            <a:pPr lvl="2"/>
            <a:r>
              <a:rPr kumimoji="1" lang="zh-CN" altLang="en-US" dirty="0"/>
              <a:t>内存空间分配指令AllocaInst</a:t>
            </a:r>
          </a:p>
          <a:p>
            <a:pPr lvl="1"/>
            <a:r>
              <a:rPr kumimoji="1" lang="zh-CN" altLang="en-US" dirty="0"/>
              <a:t>非3地址码指令</a:t>
            </a:r>
          </a:p>
          <a:p>
            <a:pPr lvl="2"/>
            <a:r>
              <a:rPr kumimoji="1" lang="zh-CN" altLang="en-US" dirty="0"/>
              <a:t>条件跳转Branch</a:t>
            </a:r>
          </a:p>
          <a:p>
            <a:pPr lvl="2"/>
            <a:r>
              <a:rPr kumimoji="1" lang="zh-CN" altLang="en-US" dirty="0"/>
              <a:t>函数调用指令CallInst/Invoke</a:t>
            </a:r>
          </a:p>
          <a:p>
            <a:pPr lvl="2"/>
            <a:r>
              <a:rPr kumimoji="1" lang="zh-CN" altLang="en-US" dirty="0"/>
              <a:t>地址计算指令GetElementPtr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39C993-5922-40B0-AEF4-AAD5C4AD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212976"/>
            <a:ext cx="3051448" cy="30514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编译流程实例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编译过程:</a:t>
            </a:r>
          </a:p>
          <a:p>
            <a:pPr lvl="1"/>
            <a:r>
              <a:rPr lang="en-US" altLang="en-US" dirty="0"/>
              <a:t>源代码 -&gt; 汇编代码 -&gt; 目标文件 -&gt; 可执行文件</a:t>
            </a:r>
          </a:p>
          <a:p>
            <a:pPr lvl="1"/>
            <a:r>
              <a:rPr lang="en-US" altLang="en-US" dirty="0"/>
              <a:t>1.c -&gt; 1.s-&gt; 1.o 	-&gt; </a:t>
            </a:r>
            <a:r>
              <a:rPr lang="en-US" altLang="en-US" dirty="0" err="1"/>
              <a:t>a.out</a:t>
            </a:r>
            <a:endParaRPr lang="en-US" altLang="en-US" dirty="0"/>
          </a:p>
          <a:p>
            <a:r>
              <a:rPr lang="en-US" dirty="0"/>
              <a:t>Clang/LLVM</a:t>
            </a:r>
            <a:r>
              <a:rPr lang="en-US" altLang="en-US" dirty="0"/>
              <a:t>编译过程：</a:t>
            </a:r>
          </a:p>
          <a:p>
            <a:pPr lvl="1"/>
            <a:r>
              <a:rPr lang="en-US" altLang="en-US" dirty="0"/>
              <a:t>源代码 -&gt; LLVM IR -&gt; 汇编代码 -&gt; 目标文件 -&gt; 可执行文件</a:t>
            </a:r>
          </a:p>
          <a:p>
            <a:pPr lvl="1"/>
            <a:r>
              <a:rPr lang="en-US" altLang="en-US" dirty="0"/>
              <a:t>clang 1.c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DAF58-0108-4831-89F6-10C012B9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A8D21-E769-4A85-9B46-A0DD129D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服务器：每组有自己的账号</a:t>
            </a:r>
            <a:endParaRPr lang="en-US" altLang="zh-CN" dirty="0"/>
          </a:p>
          <a:p>
            <a:pPr lvl="1"/>
            <a:r>
              <a:rPr lang="zh-CN" altLang="en-US" dirty="0"/>
              <a:t>实验服务器</a:t>
            </a:r>
            <a:endParaRPr lang="en-US" altLang="zh-CN" dirty="0"/>
          </a:p>
          <a:p>
            <a:pPr lvl="1"/>
            <a:r>
              <a:rPr lang="zh-CN" altLang="en-US" dirty="0"/>
              <a:t>测试</a:t>
            </a:r>
            <a:r>
              <a:rPr lang="en-US" altLang="zh-CN" dirty="0"/>
              <a:t>/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en-US" altLang="zh-CN" dirty="0"/>
              <a:t>Gitlab</a:t>
            </a:r>
            <a:r>
              <a:rPr lang="zh-CN" altLang="en-US" dirty="0"/>
              <a:t>：每组有自己的账号</a:t>
            </a:r>
            <a:endParaRPr lang="en-US" altLang="zh-CN" dirty="0"/>
          </a:p>
          <a:p>
            <a:pPr lvl="1"/>
            <a:r>
              <a:rPr lang="zh-CN" altLang="en-US" dirty="0"/>
              <a:t>代码托管服务</a:t>
            </a:r>
            <a:endParaRPr lang="en-US" altLang="zh-CN" dirty="0"/>
          </a:p>
          <a:p>
            <a:pPr lvl="1"/>
            <a:r>
              <a:rPr lang="zh-CN" altLang="en-US" dirty="0"/>
              <a:t>验收</a:t>
            </a:r>
            <a:endParaRPr lang="en-US" altLang="zh-CN" dirty="0"/>
          </a:p>
          <a:p>
            <a:r>
              <a:rPr lang="zh-CN" altLang="en-US" dirty="0"/>
              <a:t>机器环境简介</a:t>
            </a:r>
          </a:p>
        </p:txBody>
      </p:sp>
    </p:spTree>
    <p:extLst>
      <p:ext uri="{BB962C8B-B14F-4D97-AF65-F5344CB8AC3E}">
        <p14:creationId xmlns:p14="http://schemas.microsoft.com/office/powerpoint/2010/main" val="3070248018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7252-C332-0B49-8695-EA80C59A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LLVM-PR001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9204-A545-8440-9244-1B368AB92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PR001</a:t>
            </a:r>
            <a:r>
              <a:rPr lang="zh-Hans" altLang="en-US" dirty="0"/>
              <a:t>实验说明书</a:t>
            </a:r>
            <a:r>
              <a:rPr lang="en-US" altLang="zh-Hans" dirty="0"/>
              <a:t>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842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</a:t>
            </a:r>
            <a:r>
              <a:rPr lang="en-US" altLang="zh-CN"/>
              <a:t>overflow 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原代码：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915816" y="1988840"/>
            <a:ext cx="4572000" cy="243656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>
                <a:solidFill>
                  <a:srgbClr val="BC7A0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#pragma overflowCheck</a:t>
            </a:r>
            <a:b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func_</a:t>
            </a:r>
            <a:r>
              <a:rPr lang="en-US" altLang="zh-CN" err="1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name</a:t>
            </a:r>
            <a:r>
              <a:rPr lang="en-US" altLang="zh-CN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(int x){</a:t>
            </a:r>
            <a:b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 A[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1000</a:t>
            </a:r>
            <a:r>
              <a:rPr lang="en-US" altLang="zh-CN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];</a:t>
            </a:r>
          </a:p>
          <a:p>
            <a:pPr latinLnBrk="1">
              <a:spcAft>
                <a:spcPts val="1000"/>
              </a:spcAft>
            </a:pPr>
            <a:r>
              <a:rPr lang="en-US" altLang="zh-CN">
                <a:latin typeface="Consolas" panose="020B0609020204030204" pitchFamily="49" charset="0"/>
                <a:cs typeface="Times New Roman" panose="02020503050405090304" charset="0"/>
              </a:rPr>
              <a:t>      int m = A[x];</a:t>
            </a:r>
            <a:b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</a:br>
            <a:r>
              <a:rPr lang="en-US" altLang="zh-CN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	</a:t>
            </a: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return</a:t>
            </a:r>
            <a:r>
              <a:rPr lang="en-US" altLang="zh-CN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charset="-122"/>
              <a:cs typeface="Times New Roman" panose="0202050305040509030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</a:t>
            </a:r>
            <a:r>
              <a:rPr lang="en-US" altLang="zh-CN"/>
              <a:t>overflow 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等价</a:t>
            </a:r>
            <a:r>
              <a:rPr lang="zh-CN" altLang="en-US"/>
              <a:t>代码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915816" y="1988840"/>
            <a:ext cx="4572000" cy="479618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>
                <a:solidFill>
                  <a:srgbClr val="BC7A0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#pragma overflowCheck</a:t>
            </a:r>
            <a:b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func_</a:t>
            </a:r>
            <a:r>
              <a:rPr lang="en-US" altLang="zh-CN" err="1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name</a:t>
            </a:r>
            <a:r>
              <a:rPr lang="en-US" altLang="zh-CN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(int x){</a:t>
            </a:r>
            <a:b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 A[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1000</a:t>
            </a:r>
            <a:r>
              <a:rPr lang="en-US" altLang="zh-CN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];</a:t>
            </a:r>
          </a:p>
          <a:p>
            <a:pPr latinLnBrk="1">
              <a:spcAft>
                <a:spcPts val="1000"/>
              </a:spcAft>
            </a:pPr>
            <a:r>
              <a:rPr lang="en-US" altLang="zh-CN">
                <a:latin typeface="Consolas" panose="020B0609020204030204" pitchFamily="49" charset="0"/>
                <a:cs typeface="Times New Roman" panose="02020503050405090304" charset="0"/>
              </a:rPr>
              <a:t>      if (x &gt;= 1000) {</a:t>
            </a:r>
          </a:p>
          <a:p>
            <a:pPr latinLnBrk="1">
              <a:spcAft>
                <a:spcPts val="1000"/>
              </a:spcAft>
            </a:pPr>
            <a:r>
              <a:rPr lang="en-US" altLang="zh-CN">
                <a:latin typeface="Consolas" panose="020B0609020204030204" pitchFamily="49" charset="0"/>
                <a:cs typeface="Times New Roman" panose="02020503050405090304" charset="0"/>
              </a:rPr>
              <a:t>         printf(“overflow check failed!\n”);</a:t>
            </a:r>
          </a:p>
          <a:p>
            <a:pPr latinLnBrk="1">
              <a:spcAft>
                <a:spcPts val="1000"/>
              </a:spcAft>
            </a:pPr>
            <a:r>
              <a:rPr lang="en-US" altLang="zh-CN">
                <a:latin typeface="Consolas" panose="020B0609020204030204" pitchFamily="49" charset="0"/>
                <a:cs typeface="Times New Roman" panose="02020503050405090304" charset="0"/>
              </a:rPr>
              <a:t>          exit(1);</a:t>
            </a:r>
          </a:p>
          <a:p>
            <a:pPr latinLnBrk="1">
              <a:spcAft>
                <a:spcPts val="1000"/>
              </a:spcAft>
            </a:pPr>
            <a:r>
              <a:rPr lang="en-US" altLang="zh-CN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      }</a:t>
            </a:r>
          </a:p>
          <a:p>
            <a:pPr latinLnBrk="1">
              <a:spcAft>
                <a:spcPts val="1000"/>
              </a:spcAft>
            </a:pPr>
            <a:r>
              <a:rPr lang="en-US" altLang="zh-CN">
                <a:latin typeface="Consolas" panose="020B0609020204030204" pitchFamily="49" charset="0"/>
                <a:cs typeface="Times New Roman" panose="02020503050405090304" charset="0"/>
              </a:rPr>
              <a:t>      int m = A[x];</a:t>
            </a:r>
            <a:b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</a:br>
            <a:r>
              <a:rPr lang="en-US" altLang="zh-CN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	</a:t>
            </a: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return</a:t>
            </a:r>
            <a:r>
              <a:rPr lang="en-US" altLang="zh-CN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charset="-122"/>
              <a:cs typeface="Times New Roman" panose="0202050305040509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0784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</a:t>
            </a:r>
            <a:r>
              <a:rPr lang="en-US" altLang="zh-CN"/>
              <a:t>overflow 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具体要求：</a:t>
            </a:r>
            <a:endParaRPr lang="en-US" altLang="zh-CN" dirty="0"/>
          </a:p>
          <a:p>
            <a:pPr lvl="1"/>
            <a:r>
              <a:rPr lang="zh-CN" altLang="en-US" dirty="0"/>
              <a:t>只有被</a:t>
            </a: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#</a:t>
            </a:r>
            <a:r>
              <a:rPr lang="en-US" altLang="zh-CN">
                <a:solidFill>
                  <a:srgbClr val="BC7A0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pragma overflowCheck</a:t>
            </a:r>
            <a:r>
              <a:rPr lang="zh-CN" altLang="en-US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标注</a:t>
            </a:r>
            <a:r>
              <a:rPr lang="zh-CN" altLang="en-US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的</a:t>
            </a:r>
            <a:r>
              <a:rPr lang="zh-CN" altLang="en-US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函数才需要支持</a:t>
            </a:r>
            <a:r>
              <a:rPr lang="en-US" altLang="zh-CN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overflow check</a:t>
            </a:r>
            <a:r>
              <a:rPr lang="zh-CN" altLang="en-US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 </a:t>
            </a:r>
            <a:endParaRPr lang="en-US" altLang="zh-CN" dirty="0">
              <a:latin typeface="Consolas" panose="020B0609020204030204" pitchFamily="49" charset="0"/>
              <a:ea typeface="宋体" charset="-122"/>
              <a:cs typeface="Times New Roman" panose="02020503050405090304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只做上溢，不做下溢</a:t>
            </a:r>
            <a:endParaRPr lang="en-US" altLang="zh-CN" dirty="0">
              <a:latin typeface="Consolas" panose="020B0609020204030204" pitchFamily="49" charset="0"/>
              <a:ea typeface="宋体" charset="-122"/>
              <a:cs typeface="Times New Roman" panose="02020503050405090304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支持</a:t>
            </a:r>
            <a:r>
              <a:rPr lang="zh-CN" altLang="en-US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一维静态大小输入，形如：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 C[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1000</a:t>
            </a:r>
            <a:r>
              <a:rPr lang="en-US" altLang="zh-CN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];</a:t>
            </a:r>
          </a:p>
          <a:p>
            <a:pPr lvl="1"/>
            <a:r>
              <a:rPr lang="zh-CN" altLang="en-US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索引可为静态或动态，静态时编译报错，动态时执行报错</a:t>
            </a:r>
            <a:endParaRPr lang="en-US" altLang="zh-CN" dirty="0">
              <a:latin typeface="Consolas" panose="020B0609020204030204" pitchFamily="49" charset="0"/>
              <a:ea typeface="宋体" charset="-122"/>
              <a:cs typeface="Times New Roman" panose="02020503050405090304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做简单的优化，如循环不变量外提等</a:t>
            </a:r>
            <a:endParaRPr lang="en-US" altLang="zh-CN" dirty="0">
              <a:latin typeface="Consolas" panose="020B0609020204030204" pitchFamily="49" charset="0"/>
              <a:ea typeface="宋体" charset="-122"/>
              <a:cs typeface="Times New Roman" panose="02020503050405090304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对话气泡: 矩形 3"/>
          <p:cNvSpPr/>
          <p:nvPr/>
        </p:nvSpPr>
        <p:spPr bwMode="auto">
          <a:xfrm>
            <a:off x="6876256" y="1772816"/>
            <a:ext cx="1152128" cy="360040"/>
          </a:xfrm>
          <a:prstGeom prst="wedgeRectCallou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503050405090304" charset="0"/>
              </a:rPr>
              <a:t>PR001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anose="020205030504050903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882136" y="2564904"/>
            <a:ext cx="1152128" cy="1584176"/>
            <a:chOff x="7882136" y="2564904"/>
            <a:chExt cx="1152128" cy="1584176"/>
          </a:xfrm>
        </p:grpSpPr>
        <p:sp>
          <p:nvSpPr>
            <p:cNvPr id="5" name="右大括号 4"/>
            <p:cNvSpPr/>
            <p:nvPr/>
          </p:nvSpPr>
          <p:spPr bwMode="auto">
            <a:xfrm>
              <a:off x="8155360" y="2996952"/>
              <a:ext cx="360040" cy="1152128"/>
            </a:xfrm>
            <a:prstGeom prst="rightBrac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charset="0"/>
              </a:endParaRPr>
            </a:p>
          </p:txBody>
        </p:sp>
        <p:sp>
          <p:nvSpPr>
            <p:cNvPr id="6" name="对话气泡: 矩形 5"/>
            <p:cNvSpPr/>
            <p:nvPr/>
          </p:nvSpPr>
          <p:spPr bwMode="auto">
            <a:xfrm>
              <a:off x="7882136" y="2564904"/>
              <a:ext cx="1152128" cy="360040"/>
            </a:xfrm>
            <a:prstGeom prst="wedgeRectCallou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anose="02020503050405090304" charset="0"/>
                </a:rPr>
                <a:t>PR002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503050405090304" charset="0"/>
              </a:endParaRPr>
            </a:p>
          </p:txBody>
        </p:sp>
      </p:grpSp>
      <p:sp>
        <p:nvSpPr>
          <p:cNvPr id="7" name="对话气泡: 矩形 6"/>
          <p:cNvSpPr/>
          <p:nvPr/>
        </p:nvSpPr>
        <p:spPr bwMode="auto">
          <a:xfrm>
            <a:off x="7054834" y="4653136"/>
            <a:ext cx="1152128" cy="360040"/>
          </a:xfrm>
          <a:prstGeom prst="wedgeRectCallou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503050405090304" charset="0"/>
              </a:rPr>
              <a:t>PR003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anose="020205030504050903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</a:t>
            </a:r>
            <a:r>
              <a:rPr lang="en-US" altLang="zh-CN"/>
              <a:t>overflow 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三次作业间的关系：</a:t>
            </a:r>
            <a:endParaRPr lang="en-US" altLang="zh-CN" dirty="0"/>
          </a:p>
          <a:p>
            <a:pPr lvl="1"/>
            <a:r>
              <a:rPr lang="en-US" altLang="zh-CN" dirty="0"/>
              <a:t>PR001:</a:t>
            </a:r>
          </a:p>
          <a:p>
            <a:pPr lvl="2"/>
            <a:r>
              <a:rPr lang="zh-CN" altLang="en-US" dirty="0"/>
              <a:t>前端</a:t>
            </a: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#pragma </a:t>
            </a:r>
            <a:r>
              <a:rPr lang="zh-CN" altLang="en-US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AST</a:t>
            </a:r>
            <a:r>
              <a:rPr lang="zh-CN" altLang="en-US" dirty="0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的信息传递</a:t>
            </a:r>
            <a:endParaRPr lang="en-US" altLang="zh-CN" dirty="0">
              <a:latin typeface="Consolas" panose="020B0609020204030204" pitchFamily="49" charset="0"/>
              <a:ea typeface="宋体" charset="-122"/>
              <a:cs typeface="Times New Roman" panose="02020503050405090304" charset="0"/>
            </a:endParaRPr>
          </a:p>
          <a:p>
            <a:pPr lvl="1"/>
            <a:r>
              <a:rPr lang="en-US" altLang="zh-CN"/>
              <a:t>PR002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>
                <a:latin typeface="Consolas" panose="020B0609020204030204" pitchFamily="49" charset="0"/>
                <a:ea typeface="宋体" charset="-122"/>
                <a:cs typeface="Times New Roman" panose="02020503050405090304" charset="0"/>
              </a:rPr>
              <a:t>静态检查：分析溢出报错</a:t>
            </a:r>
            <a:endParaRPr lang="en-US" altLang="zh-CN" dirty="0">
              <a:latin typeface="Consolas" panose="020B0609020204030204" pitchFamily="49" charset="0"/>
              <a:ea typeface="宋体" charset="-122"/>
              <a:cs typeface="Times New Roman" panose="02020503050405090304" charset="0"/>
            </a:endParaRPr>
          </a:p>
          <a:p>
            <a:pPr lvl="2"/>
            <a:r>
              <a:rPr lang="zh-CN" altLang="en-US"/>
              <a:t>动态检查：在</a:t>
            </a:r>
            <a:r>
              <a:rPr lang="en-US" altLang="zh-CN"/>
              <a:t>LLVM IR</a:t>
            </a:r>
            <a:r>
              <a:rPr lang="zh-CN" altLang="en-US"/>
              <a:t>上插入检查指令</a:t>
            </a:r>
            <a:endParaRPr lang="en-US" altLang="zh-CN" dirty="0"/>
          </a:p>
          <a:p>
            <a:pPr lvl="1"/>
            <a:r>
              <a:rPr lang="en-US" altLang="zh-CN" dirty="0"/>
              <a:t>PR003:</a:t>
            </a:r>
          </a:p>
          <a:p>
            <a:pPr lvl="2"/>
            <a:r>
              <a:rPr lang="en-US" altLang="zh-CN"/>
              <a:t>LLVM IR</a:t>
            </a:r>
            <a:r>
              <a:rPr lang="zh-CN" altLang="en-US"/>
              <a:t>上的优化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543800" cy="914400"/>
          </a:xfrm>
        </p:spPr>
        <p:txBody>
          <a:bodyPr/>
          <a:lstStyle/>
          <a:p>
            <a:r>
              <a:rPr lang="en-US" altLang="zh-CN" dirty="0">
                <a:ea typeface="华文仿宋" charset="-122"/>
              </a:rPr>
              <a:t>PR001</a:t>
            </a:r>
            <a:endParaRPr lang="zh-CN" altLang="en-US" dirty="0">
              <a:ea typeface="华文仿宋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914400" y="1484313"/>
            <a:ext cx="7543800" cy="4687887"/>
          </a:xfrm>
        </p:spPr>
        <p:txBody>
          <a:bodyPr/>
          <a:lstStyle/>
          <a:p>
            <a:r>
              <a:rPr lang="zh-CN" altLang="en-US" dirty="0">
                <a:ea typeface="华文仿宋" charset="-122"/>
              </a:rPr>
              <a:t>实验内容</a:t>
            </a:r>
            <a:r>
              <a:rPr lang="en-US" altLang="zh-CN" dirty="0">
                <a:ea typeface="华文仿宋" charset="-122"/>
              </a:rPr>
              <a:t>1:</a:t>
            </a:r>
            <a:r>
              <a:rPr lang="zh-CN" altLang="en-US" dirty="0">
                <a:ea typeface="华文仿宋" charset="-122"/>
              </a:rPr>
              <a:t> 熟悉</a:t>
            </a:r>
            <a:r>
              <a:rPr lang="en-US" altLang="zh-CN" dirty="0">
                <a:ea typeface="华文仿宋" charset="-122"/>
              </a:rPr>
              <a:t>Clang</a:t>
            </a:r>
            <a:r>
              <a:rPr lang="zh-CN" altLang="en-US" dirty="0">
                <a:ea typeface="华文仿宋" charset="-122"/>
              </a:rPr>
              <a:t>的安装和使用</a:t>
            </a:r>
            <a:endParaRPr lang="en-US" altLang="zh-CN" dirty="0">
              <a:ea typeface="华文仿宋" charset="-122"/>
            </a:endParaRPr>
          </a:p>
          <a:p>
            <a:pPr lvl="1"/>
            <a:r>
              <a:rPr lang="zh-CN" altLang="en-US" dirty="0">
                <a:ea typeface="华文仿宋" charset="-122"/>
              </a:rPr>
              <a:t>源代码编译安装</a:t>
            </a:r>
            <a:r>
              <a:rPr lang="en-US" altLang="zh-CN" dirty="0">
                <a:ea typeface="华文仿宋" charset="-122"/>
              </a:rPr>
              <a:t>LLVM</a:t>
            </a:r>
            <a:r>
              <a:rPr lang="zh-CN" altLang="en-US" dirty="0">
                <a:ea typeface="华文仿宋" charset="-122"/>
              </a:rPr>
              <a:t>和</a:t>
            </a:r>
            <a:r>
              <a:rPr lang="en-US" altLang="zh-CN" dirty="0">
                <a:ea typeface="华文仿宋" charset="-122"/>
              </a:rPr>
              <a:t>Clang</a:t>
            </a:r>
          </a:p>
          <a:p>
            <a:pPr lvl="1"/>
            <a:r>
              <a:rPr lang="zh-CN" altLang="en-US" dirty="0">
                <a:ea typeface="华文仿宋" charset="-122"/>
              </a:rPr>
              <a:t>生成和查看</a:t>
            </a:r>
            <a:r>
              <a:rPr lang="en-US" altLang="zh-CN" dirty="0">
                <a:ea typeface="华文仿宋" charset="-122"/>
              </a:rPr>
              <a:t>C</a:t>
            </a:r>
            <a:r>
              <a:rPr lang="zh-CN" altLang="en-US" dirty="0">
                <a:ea typeface="华文仿宋" charset="-122"/>
              </a:rPr>
              <a:t>程序对应的</a:t>
            </a:r>
            <a:r>
              <a:rPr lang="en-US" altLang="zh-CN" dirty="0">
                <a:ea typeface="华文仿宋" charset="-122"/>
              </a:rPr>
              <a:t>AST</a:t>
            </a:r>
          </a:p>
          <a:p>
            <a:pPr lvl="1"/>
            <a:r>
              <a:rPr lang="en-US" altLang="zh-CN" dirty="0">
                <a:ea typeface="华文仿宋" charset="-122"/>
              </a:rPr>
              <a:t>PR001-LLVM</a:t>
            </a:r>
            <a:r>
              <a:rPr lang="zh-CN" altLang="en-US" dirty="0">
                <a:ea typeface="华文仿宋" charset="-122"/>
              </a:rPr>
              <a:t>实验说明</a:t>
            </a:r>
            <a:endParaRPr lang="en-US" altLang="zh-CN" dirty="0">
              <a:ea typeface="华文仿宋" charset="-122"/>
            </a:endParaRPr>
          </a:p>
          <a:p>
            <a:r>
              <a:rPr lang="zh-CN" altLang="en-US" dirty="0">
                <a:ea typeface="华文仿宋" charset="-122"/>
              </a:rPr>
              <a:t>实验内容</a:t>
            </a:r>
            <a:r>
              <a:rPr lang="en-US" altLang="zh-CN" dirty="0">
                <a:ea typeface="华文仿宋" charset="-122"/>
              </a:rPr>
              <a:t>2:</a:t>
            </a:r>
            <a:r>
              <a:rPr lang="zh-CN" altLang="en-US" dirty="0">
                <a:ea typeface="华文仿宋" charset="-122"/>
              </a:rPr>
              <a:t>添加新的制导支持</a:t>
            </a:r>
            <a:r>
              <a:rPr lang="en-US" altLang="zh-CN" dirty="0">
                <a:ea typeface="华文仿宋" charset="-122"/>
              </a:rPr>
              <a:t>—</a:t>
            </a:r>
            <a:r>
              <a:rPr lang="zh-CN" altLang="en-US" dirty="0">
                <a:ea typeface="华文仿宋" charset="-122"/>
              </a:rPr>
              <a:t>课下独立完成</a:t>
            </a:r>
            <a:endParaRPr lang="en-US" altLang="zh-CN" dirty="0">
              <a:ea typeface="华文仿宋" charset="-122"/>
            </a:endParaRPr>
          </a:p>
          <a:p>
            <a:pPr lvl="1"/>
            <a:r>
              <a:rPr lang="en-US" altLang="zh-Hans" dirty="0">
                <a:ea typeface="华文仿宋" charset="-122"/>
              </a:rPr>
              <a:t>#</a:t>
            </a:r>
            <a:r>
              <a:rPr lang="en-US" altLang="zh-Hans">
                <a:ea typeface="华文仿宋" charset="-122"/>
              </a:rPr>
              <a:t>pragma</a:t>
            </a:r>
            <a:r>
              <a:rPr lang="zh-Hans" altLang="en-US">
                <a:ea typeface="华文仿宋" charset="-122"/>
              </a:rPr>
              <a:t> </a:t>
            </a:r>
            <a:r>
              <a:rPr lang="en-US" altLang="zh-CN">
                <a:ea typeface="华文仿宋" charset="-122"/>
              </a:rPr>
              <a:t>overflowCheck</a:t>
            </a:r>
            <a:endParaRPr lang="en-US" altLang="zh-Hans" dirty="0">
              <a:ea typeface="华文仿宋" charset="-122"/>
            </a:endParaRPr>
          </a:p>
          <a:p>
            <a:pPr marL="457200" lvl="1" indent="0">
              <a:buNone/>
            </a:pPr>
            <a:r>
              <a:rPr lang="en-US" altLang="zh-Hans" dirty="0">
                <a:ea typeface="华文仿宋" charset="-122"/>
              </a:rPr>
              <a:t> int </a:t>
            </a:r>
            <a:r>
              <a:rPr lang="en-US" altLang="zh-Hans" dirty="0" err="1">
                <a:ea typeface="华文仿宋" charset="-122"/>
              </a:rPr>
              <a:t>vec_add</a:t>
            </a:r>
            <a:r>
              <a:rPr lang="en-US" altLang="zh-Hans" dirty="0">
                <a:ea typeface="华文仿宋" charset="-122"/>
              </a:rPr>
              <a:t>()</a:t>
            </a:r>
            <a:r>
              <a:rPr lang="en-US" altLang="zh-CN" dirty="0">
                <a:ea typeface="华文仿宋" charset="-122"/>
              </a:rPr>
              <a:t>{}</a:t>
            </a:r>
            <a:endParaRPr lang="en-US" altLang="zh-Hans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CN" altLang="en-US" dirty="0">
                <a:ea typeface="华文仿宋" charset="-122"/>
              </a:rPr>
              <a:t>区域以函数</a:t>
            </a:r>
            <a:r>
              <a:rPr lang="en-US" altLang="zh-CN" dirty="0">
                <a:ea typeface="华文仿宋" charset="-122"/>
              </a:rPr>
              <a:t>/</a:t>
            </a:r>
            <a:r>
              <a:rPr lang="zh-CN" altLang="en-US" dirty="0">
                <a:ea typeface="华文仿宋" charset="-122"/>
              </a:rPr>
              <a:t>过程为单位</a:t>
            </a:r>
            <a:endParaRPr lang="en-US" altLang="zh-CN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CN" altLang="en-US" dirty="0">
                <a:ea typeface="华文仿宋" charset="-122"/>
              </a:rPr>
              <a:t>输入有制导的源程序</a:t>
            </a:r>
            <a:endParaRPr lang="en-US" altLang="zh-CN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CN" altLang="en-US" dirty="0">
                <a:ea typeface="华文仿宋" charset="-122"/>
              </a:rPr>
              <a:t>输出源代码中的每个函数是否在制导范围内</a:t>
            </a:r>
            <a:endParaRPr lang="en-US" altLang="zh-Hans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endParaRPr lang="en-US" altLang="zh-CN" dirty="0">
              <a:ea typeface="华文仿宋" charset="-122"/>
            </a:endParaRPr>
          </a:p>
          <a:p>
            <a:pPr lvl="1"/>
            <a:endParaRPr lang="zh-CN" altLang="en-US" dirty="0">
              <a:ea typeface="华文仿宋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F0E54-C03A-4A6D-AA44-1FF270F4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如何构造一个编译器？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5B966-BF9D-44BC-85C0-2FA34C25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编译原理教科书：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词法分析，语法分析，语义分析，中间代码生成</a:t>
            </a:r>
            <a:r>
              <a:rPr lang="zh-CN" altLang="en-US" dirty="0"/>
              <a:t>，中间代码优化，代码生成</a:t>
            </a:r>
            <a:endParaRPr lang="en-US" altLang="zh-CN" dirty="0"/>
          </a:p>
          <a:p>
            <a:pPr lvl="1"/>
            <a:r>
              <a:rPr lang="zh-CN" altLang="en-US" dirty="0"/>
              <a:t>文法，乔姆斯基文法分类</a:t>
            </a:r>
            <a:endParaRPr lang="en-US" altLang="zh-CN" dirty="0"/>
          </a:p>
          <a:p>
            <a:pPr lvl="1"/>
            <a:r>
              <a:rPr lang="zh-CN" altLang="en-US" dirty="0"/>
              <a:t>语法制导的翻译</a:t>
            </a:r>
            <a:endParaRPr lang="en-US" altLang="zh-CN" dirty="0"/>
          </a:p>
          <a:p>
            <a:pPr lvl="1"/>
            <a:r>
              <a:rPr lang="zh-CN" altLang="en-US" dirty="0"/>
              <a:t>存储过程</a:t>
            </a:r>
            <a:endParaRPr lang="en-US" altLang="zh-CN" dirty="0"/>
          </a:p>
          <a:p>
            <a:pPr lvl="1"/>
            <a:r>
              <a:rPr lang="zh-CN" altLang="en-US" dirty="0"/>
              <a:t>寄存器分配等等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554394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ibm0325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ibm0325">
      <a:majorFont>
        <a:latin typeface="Book Antiqu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charset="0"/>
          </a:defRPr>
        </a:defPPr>
      </a:lstStyle>
    </a:lnDef>
  </a:objectDefaults>
  <a:extraClrSchemeLst>
    <a:extraClrScheme>
      <a:clrScheme name="ibm0325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0325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E:\weldon\src\ipd_seminar\ibm0325.ppt</Template>
  <TotalTime>1487</TotalTime>
  <Words>1262</Words>
  <Application>Microsoft Office PowerPoint</Application>
  <PresentationFormat>全屏显示(4:3)</PresentationFormat>
  <Paragraphs>279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Monotype Sorts</vt:lpstr>
      <vt:lpstr>仿宋</vt:lpstr>
      <vt:lpstr>微软雅黑</vt:lpstr>
      <vt:lpstr>Arial</vt:lpstr>
      <vt:lpstr>Book Antiqua</vt:lpstr>
      <vt:lpstr>Calibri</vt:lpstr>
      <vt:lpstr>Consolas</vt:lpstr>
      <vt:lpstr>Tahoma</vt:lpstr>
      <vt:lpstr>Times New Roman</vt:lpstr>
      <vt:lpstr>Wingdings</vt:lpstr>
      <vt:lpstr>ibm0325</vt:lpstr>
      <vt:lpstr>PowerPoint 演示文稿</vt:lpstr>
      <vt:lpstr>提纲</vt:lpstr>
      <vt:lpstr>LLVM提纲</vt:lpstr>
      <vt:lpstr>支持overflow check</vt:lpstr>
      <vt:lpstr>支持overflow check</vt:lpstr>
      <vt:lpstr>支持overflow check</vt:lpstr>
      <vt:lpstr>支持overflow check</vt:lpstr>
      <vt:lpstr>PR001</vt:lpstr>
      <vt:lpstr>如何构造一个编译器？</vt:lpstr>
      <vt:lpstr>如何构造一个编译器？</vt:lpstr>
      <vt:lpstr>如何构造一个编译器？</vt:lpstr>
      <vt:lpstr>如何构造一个编译器？</vt:lpstr>
      <vt:lpstr>编译整体流程</vt:lpstr>
      <vt:lpstr>编译整体流程</vt:lpstr>
      <vt:lpstr>Clang语言前端</vt:lpstr>
      <vt:lpstr>C Standard</vt:lpstr>
      <vt:lpstr>C Standard</vt:lpstr>
      <vt:lpstr>Clang Lexer</vt:lpstr>
      <vt:lpstr>Clang Token Stream</vt:lpstr>
      <vt:lpstr>PowerPoint 演示文稿</vt:lpstr>
      <vt:lpstr>Clang Parser</vt:lpstr>
      <vt:lpstr>Clang Sema</vt:lpstr>
      <vt:lpstr>Clang</vt:lpstr>
      <vt:lpstr>Clang</vt:lpstr>
      <vt:lpstr>Clang</vt:lpstr>
      <vt:lpstr>Clang</vt:lpstr>
      <vt:lpstr>Clang</vt:lpstr>
      <vt:lpstr>Clang</vt:lpstr>
      <vt:lpstr>Clang</vt:lpstr>
      <vt:lpstr>Clang</vt:lpstr>
      <vt:lpstr>Clang</vt:lpstr>
      <vt:lpstr>编译整体流程</vt:lpstr>
      <vt:lpstr>LLVM</vt:lpstr>
      <vt:lpstr>LLVM</vt:lpstr>
      <vt:lpstr>LLVM</vt:lpstr>
      <vt:lpstr>编译流程实例</vt:lpstr>
      <vt:lpstr>实验环境</vt:lpstr>
      <vt:lpstr>LLVM-PR001</vt:lpstr>
    </vt:vector>
  </TitlesOfParts>
  <Company>Micron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ekin li</cp:lastModifiedBy>
  <cp:revision>1901</cp:revision>
  <cp:lastPrinted>2020-04-23T13:06:40Z</cp:lastPrinted>
  <dcterms:created xsi:type="dcterms:W3CDTF">2020-04-23T13:06:40Z</dcterms:created>
  <dcterms:modified xsi:type="dcterms:W3CDTF">2022-04-01T02:05:51Z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