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533" r:id="rId2"/>
    <p:sldId id="714" r:id="rId3"/>
    <p:sldId id="715" r:id="rId4"/>
    <p:sldId id="701" r:id="rId5"/>
    <p:sldId id="735" r:id="rId6"/>
    <p:sldId id="736" r:id="rId7"/>
    <p:sldId id="746" r:id="rId8"/>
    <p:sldId id="581" r:id="rId9"/>
    <p:sldId id="703" r:id="rId10"/>
    <p:sldId id="872" r:id="rId11"/>
    <p:sldId id="787" r:id="rId12"/>
    <p:sldId id="852" r:id="rId13"/>
    <p:sldId id="790" r:id="rId14"/>
    <p:sldId id="870" r:id="rId15"/>
    <p:sldId id="816" r:id="rId16"/>
    <p:sldId id="817" r:id="rId17"/>
    <p:sldId id="818" r:id="rId18"/>
    <p:sldId id="820" r:id="rId19"/>
    <p:sldId id="821" r:id="rId20"/>
    <p:sldId id="822" r:id="rId21"/>
    <p:sldId id="871" r:id="rId22"/>
    <p:sldId id="823" r:id="rId23"/>
    <p:sldId id="874" r:id="rId24"/>
    <p:sldId id="873" r:id="rId25"/>
    <p:sldId id="824" r:id="rId26"/>
    <p:sldId id="825" r:id="rId27"/>
    <p:sldId id="826" r:id="rId28"/>
    <p:sldId id="827" r:id="rId29"/>
    <p:sldId id="828" r:id="rId30"/>
    <p:sldId id="829" r:id="rId31"/>
    <p:sldId id="799" r:id="rId32"/>
    <p:sldId id="800" r:id="rId33"/>
    <p:sldId id="801" r:id="rId34"/>
    <p:sldId id="802" r:id="rId35"/>
    <p:sldId id="804" r:id="rId36"/>
    <p:sldId id="805" r:id="rId37"/>
    <p:sldId id="807" r:id="rId38"/>
    <p:sldId id="808" r:id="rId39"/>
    <p:sldId id="737" r:id="rId40"/>
    <p:sldId id="738" r:id="rId41"/>
    <p:sldId id="739" r:id="rId42"/>
    <p:sldId id="740" r:id="rId43"/>
    <p:sldId id="744" r:id="rId44"/>
    <p:sldId id="741" r:id="rId45"/>
    <p:sldId id="742" r:id="rId46"/>
    <p:sldId id="743" r:id="rId47"/>
    <p:sldId id="706" r:id="rId48"/>
    <p:sldId id="707" r:id="rId49"/>
    <p:sldId id="745" r:id="rId50"/>
    <p:sldId id="747" r:id="rId51"/>
  </p:sldIdLst>
  <p:sldSz cx="9144000" cy="6858000" type="screen4x3"/>
  <p:notesSz cx="6708775" cy="9774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CCFF"/>
    <a:srgbClr val="66FF66"/>
    <a:srgbClr val="FFFFCC"/>
    <a:srgbClr val="CCFFCC"/>
    <a:srgbClr val="CCFFFF"/>
    <a:srgbClr val="CCE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 autoAdjust="0"/>
    <p:restoredTop sz="83344" autoAdjust="0"/>
  </p:normalViewPr>
  <p:slideViewPr>
    <p:cSldViewPr>
      <p:cViewPr varScale="1">
        <p:scale>
          <a:sx n="88" d="100"/>
          <a:sy n="88" d="100"/>
        </p:scale>
        <p:origin x="1041" y="54"/>
      </p:cViewPr>
      <p:guideLst>
        <p:guide orient="horz" pos="1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36"/>
    </p:cViewPr>
  </p:sorterViewPr>
  <p:notesViewPr>
    <p:cSldViewPr>
      <p:cViewPr varScale="1">
        <p:scale>
          <a:sx n="83" d="100"/>
          <a:sy n="83" d="100"/>
        </p:scale>
        <p:origin x="-1866" y="-90"/>
      </p:cViewPr>
      <p:guideLst>
        <p:guide orient="horz" pos="3079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D176726F-C8F3-4915-8D5F-D4C51A064B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10A585DF-4186-4C18-91B7-3DF6800243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2063" y="0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algn="r"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03D9A49E-5938-446B-A6D9-23DA9B37C4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8D6162B7-ECE7-4CB3-80DB-FC5DA11319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07513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algn="r" defTabSz="900113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96F05F-D35A-174D-9014-6CB236AB47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DF6AFB7-C417-4099-8276-6220BDCD03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9B1E778-F317-463D-9700-7CC38981B5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CA204BA-E150-4989-82BE-16189CF0AD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6905A2D4-E4D1-4011-A225-49F875CC74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63CBBBE1-4E95-485D-9C4D-72CDE2C15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E16FE5-D9DC-8749-9C1C-1EF8F75B6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8">
            <a:extLst>
              <a:ext uri="{FF2B5EF4-FFF2-40B4-BE49-F238E27FC236}">
                <a16:creationId xmlns:a16="http://schemas.microsoft.com/office/drawing/2014/main" id="{6AD9D671-0B18-46B6-A238-02D79585A3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85238" y="6426200"/>
            <a:ext cx="144462" cy="431800"/>
          </a:xfrm>
          <a:prstGeom prst="rect">
            <a:avLst/>
          </a:prstGeom>
          <a:solidFill>
            <a:srgbClr val="8ABC1D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矩形 99">
            <a:extLst>
              <a:ext uri="{FF2B5EF4-FFF2-40B4-BE49-F238E27FC236}">
                <a16:creationId xmlns:a16="http://schemas.microsoft.com/office/drawing/2014/main" id="{8AFD98A8-EE5C-4085-97D3-66150B3083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24938" y="6426200"/>
            <a:ext cx="144462" cy="431800"/>
          </a:xfrm>
          <a:prstGeom prst="rect">
            <a:avLst/>
          </a:prstGeom>
          <a:solidFill>
            <a:srgbClr val="00517A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543800" cy="914400"/>
          </a:xfrm>
        </p:spPr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  <a:lvl2pPr>
              <a:defRPr baseline="0">
                <a:ea typeface="华文仿宋" panose="02010600040101010101" pitchFamily="2" charset="-122"/>
              </a:defRPr>
            </a:lvl2pPr>
            <a:lvl3pPr>
              <a:defRPr baseline="0">
                <a:ea typeface="华文仿宋" panose="02010600040101010101" pitchFamily="2" charset="-122"/>
              </a:defRPr>
            </a:lvl3pPr>
            <a:lvl4pPr>
              <a:defRPr baseline="0">
                <a:ea typeface="华文仿宋" panose="02010600040101010101" pitchFamily="2" charset="-122"/>
              </a:defRPr>
            </a:lvl4pPr>
            <a:lvl5pPr>
              <a:defRPr baseline="0"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D43437-5ABF-4EFB-AC62-EE28A6452A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5D4483-5525-45EB-AB3B-81B7D2EDB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0ECF8B3-07AC-4A4C-9E72-7216D8846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13">
            <a:extLst>
              <a:ext uri="{FF2B5EF4-FFF2-40B4-BE49-F238E27FC236}">
                <a16:creationId xmlns:a16="http://schemas.microsoft.com/office/drawing/2014/main" id="{7043BDA5-7862-4516-BDAB-3C72979A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4">
            <a:extLst>
              <a:ext uri="{FF2B5EF4-FFF2-40B4-BE49-F238E27FC236}">
                <a16:creationId xmlns:a16="http://schemas.microsoft.com/office/drawing/2014/main" id="{E8E72EE0-53E5-45C6-8C32-B21BC532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0823A63-CB2B-3145-B379-73DFE6648968}" type="slidenum">
              <a:rPr lang="zh-CN" altLang="en-US" sz="1400" smtClean="0">
                <a:solidFill>
                  <a:schemeClr val="tx2"/>
                </a:solidFill>
              </a:rPr>
              <a:pPr>
                <a:defRPr/>
              </a:pPr>
              <a:t>‹#›</a:t>
            </a:fld>
            <a:endParaRPr lang="en-US" altLang="zh-CN" sz="12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33" name="Picture 15" descr="ict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>
            <a:extLst>
              <a:ext uri="{FF2B5EF4-FFF2-40B4-BE49-F238E27FC236}">
                <a16:creationId xmlns:a16="http://schemas.microsoft.com/office/drawing/2014/main" id="{B7CB346E-8718-4A9B-86FE-775B0EBBAA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5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Font typeface="Wingdings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charset="2"/>
        <a:buChar char="Ø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yijin@ict.ac.cn" TargetMode="External"/><Relationship Id="rId2" Type="http://schemas.openxmlformats.org/officeDocument/2006/relationships/hyperlink" Target="http://www.carch.ac.cn/~huimin/mai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GetElementPtr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7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3578225" y="1989138"/>
            <a:ext cx="2894013" cy="4748212"/>
            <a:chOff x="0" y="-404946"/>
            <a:chExt cx="2893858" cy="3560589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 rot="2700000">
              <a:off x="648276" y="910061"/>
              <a:ext cx="2503541" cy="1987623"/>
            </a:xfrm>
            <a:prstGeom prst="rect">
              <a:avLst/>
            </a:prstGeom>
            <a:gradFill rotWithShape="1">
              <a:gsLst>
                <a:gs pos="0">
                  <a:srgbClr val="00517A"/>
                </a:gs>
                <a:gs pos="20000">
                  <a:srgbClr val="00517A"/>
                </a:gs>
                <a:gs pos="100000">
                  <a:srgbClr val="00517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charset="2"/>
                <a:buChar char="§"/>
                <a:defRPr sz="22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v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32" name="椭圆 11"/>
            <p:cNvSpPr>
              <a:spLocks noChangeArrowheads="1"/>
            </p:cNvSpPr>
            <p:nvPr/>
          </p:nvSpPr>
          <p:spPr bwMode="auto">
            <a:xfrm>
              <a:off x="0" y="-404946"/>
              <a:ext cx="1987623" cy="1987623"/>
            </a:xfrm>
            <a:prstGeom prst="ellipse">
              <a:avLst/>
            </a:prstGeom>
            <a:solidFill>
              <a:srgbClr val="00B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charset="2"/>
                <a:buChar char="§"/>
                <a:defRPr sz="22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v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33" name="椭圆 13"/>
            <p:cNvSpPr>
              <a:spLocks noChangeArrowheads="1"/>
            </p:cNvSpPr>
            <p:nvPr/>
          </p:nvSpPr>
          <p:spPr bwMode="auto">
            <a:xfrm>
              <a:off x="137272" y="-404946"/>
              <a:ext cx="1713078" cy="1713078"/>
            </a:xfrm>
            <a:prstGeom prst="ellipse">
              <a:avLst/>
            </a:prstGeom>
            <a:solidFill>
              <a:srgbClr val="008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charset="2"/>
                <a:buChar char="§"/>
                <a:defRPr sz="22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v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5124" name="矩形 15"/>
          <p:cNvSpPr>
            <a:spLocks noChangeArrowheads="1"/>
          </p:cNvSpPr>
          <p:nvPr/>
        </p:nvSpPr>
        <p:spPr bwMode="auto">
          <a:xfrm>
            <a:off x="0" y="90646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编译原理研讨课：</a:t>
            </a:r>
            <a:r>
              <a:rPr lang="en-US" altLang="zh-CN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PR00</a:t>
            </a:r>
            <a:r>
              <a:rPr lang="en-US" altLang="zh-Hans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5125" name="矩形 18"/>
          <p:cNvSpPr>
            <a:spLocks noChangeArrowheads="1"/>
          </p:cNvSpPr>
          <p:nvPr/>
        </p:nvSpPr>
        <p:spPr bwMode="auto">
          <a:xfrm>
            <a:off x="26056" y="4785749"/>
            <a:ext cx="91440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仿宋" charset="-122"/>
                <a:ea typeface="仿宋" charset="-122"/>
              </a:rPr>
              <a:t>崔慧敏</a:t>
            </a:r>
            <a:endParaRPr lang="en-US" altLang="zh-CN" sz="2800" dirty="0">
              <a:solidFill>
                <a:schemeClr val="bg1"/>
              </a:solidFill>
              <a:latin typeface="仿宋" charset="-122"/>
              <a:ea typeface="仿宋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仿宋" charset="-122"/>
                <a:ea typeface="仿宋" charset="-122"/>
              </a:rPr>
              <a:t>cuihm@ict.ac.cn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sng" dirty="0">
                <a:solidFill>
                  <a:srgbClr val="00FF00"/>
                </a:solidFill>
                <a:latin typeface="Arial" charset="0"/>
                <a:hlinkClick r:id="rId2"/>
              </a:rPr>
              <a:t>http://www.carch.ac.cn/~huimin/main.html</a:t>
            </a:r>
            <a:endParaRPr lang="en-US" altLang="zh-CN" sz="2400" u="sng" dirty="0">
              <a:solidFill>
                <a:srgbClr val="00FF00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>
                <a:solidFill>
                  <a:srgbClr val="00FF00"/>
                </a:solidFill>
                <a:latin typeface="Arial" charset="0"/>
              </a:rPr>
              <a:t>助教：李奕瑾 </a:t>
            </a:r>
            <a:r>
              <a:rPr lang="en-US" altLang="zh-CN" sz="2400" u="sng">
                <a:solidFill>
                  <a:srgbClr val="00FF00"/>
                </a:solidFill>
                <a:latin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liyijin@</a:t>
            </a:r>
            <a:r>
              <a:rPr lang="en-US" altLang="zh-CN" sz="2400" u="sng" dirty="0">
                <a:solidFill>
                  <a:srgbClr val="00FF00"/>
                </a:solidFill>
                <a:latin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ict.ac.cn</a:t>
            </a:r>
            <a:endParaRPr lang="en-US" altLang="zh-CN" sz="2400" u="sng" dirty="0">
              <a:solidFill>
                <a:srgbClr val="00FF00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charset="0"/>
              </a:rPr>
              <a:t>李帅江 </a:t>
            </a:r>
            <a:r>
              <a:rPr lang="en-US" altLang="zh-CN" sz="2400" u="sng" dirty="0">
                <a:solidFill>
                  <a:srgbClr val="00FF00"/>
                </a:solidFill>
                <a:latin typeface="Arial" charset="0"/>
              </a:rPr>
              <a:t>lishuaijiang@ict.ac.cn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u="sng" dirty="0">
              <a:solidFill>
                <a:srgbClr val="00FF00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u="sng" dirty="0">
              <a:solidFill>
                <a:srgbClr val="00FF00"/>
              </a:solidFill>
              <a:latin typeface="Arial" charset="0"/>
            </a:endParaRPr>
          </a:p>
        </p:txBody>
      </p:sp>
      <p:sp>
        <p:nvSpPr>
          <p:cNvPr id="5126" name="矩形 20"/>
          <p:cNvSpPr>
            <a:spLocks noChangeArrowheads="1"/>
          </p:cNvSpPr>
          <p:nvPr/>
        </p:nvSpPr>
        <p:spPr bwMode="auto">
          <a:xfrm>
            <a:off x="0" y="2228850"/>
            <a:ext cx="144463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7" name="矩形 24"/>
          <p:cNvSpPr>
            <a:spLocks noChangeArrowheads="1"/>
          </p:cNvSpPr>
          <p:nvPr/>
        </p:nvSpPr>
        <p:spPr bwMode="auto">
          <a:xfrm>
            <a:off x="13970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8" name="矩形 25"/>
          <p:cNvSpPr>
            <a:spLocks noChangeArrowheads="1"/>
          </p:cNvSpPr>
          <p:nvPr/>
        </p:nvSpPr>
        <p:spPr bwMode="auto">
          <a:xfrm>
            <a:off x="887095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9" name="矩形 26"/>
          <p:cNvSpPr>
            <a:spLocks noChangeArrowheads="1"/>
          </p:cNvSpPr>
          <p:nvPr/>
        </p:nvSpPr>
        <p:spPr bwMode="auto">
          <a:xfrm>
            <a:off x="9012238" y="2228850"/>
            <a:ext cx="144462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5130" name="图片 249"/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989138"/>
            <a:ext cx="19716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语言扩展</a:t>
            </a:r>
            <a:r>
              <a:rPr lang="en-US" altLang="zh-CN"/>
              <a:t>overflow  check</a:t>
            </a:r>
            <a:r>
              <a:rPr lang="zh-CN" altLang="en-US"/>
              <a:t>操作</a:t>
            </a:r>
            <a:endParaRPr lang="en-US" altLang="zh-CN"/>
          </a:p>
          <a:p>
            <a:r>
              <a:rPr lang="en-US" altLang="zh-CN"/>
              <a:t>PR002</a:t>
            </a:r>
            <a:r>
              <a:rPr lang="zh-CN" altLang="en-US"/>
              <a:t>要求</a:t>
            </a:r>
            <a:endParaRPr lang="en-US" altLang="zh-CN"/>
          </a:p>
          <a:p>
            <a:r>
              <a:rPr lang="en-US" altLang="zh-CN">
                <a:solidFill>
                  <a:srgbClr val="FFC000"/>
                </a:solidFill>
              </a:rPr>
              <a:t>PR002</a:t>
            </a:r>
            <a:r>
              <a:rPr lang="zh-CN" altLang="en-US" dirty="0">
                <a:solidFill>
                  <a:srgbClr val="FFC000"/>
                </a:solidFill>
              </a:rPr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268741463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抽象语法树（</a:t>
            </a:r>
            <a:r>
              <a:rPr kumimoji="1" dirty="0"/>
              <a:t>AST: Abstract Syntax Tree</a:t>
            </a:r>
            <a:r>
              <a:rPr kumimoji="1" lang="zh-CN" dirty="0"/>
              <a:t>）</a:t>
            </a:r>
          </a:p>
          <a:p>
            <a:pPr lvl="1"/>
            <a:r>
              <a:rPr kumimoji="1" lang="zh-CN" dirty="0"/>
              <a:t>常见的中间表示</a:t>
            </a:r>
          </a:p>
          <a:p>
            <a:pPr lvl="1"/>
            <a:r>
              <a:rPr kumimoji="1" lang="en-US" altLang="zh-CN" dirty="0"/>
              <a:t>Abstract</a:t>
            </a:r>
            <a:r>
              <a:rPr kumimoji="1" lang="zh-CN" altLang="en-US" dirty="0"/>
              <a:t>：去掉了和语义无关的中间细节，如括号</a:t>
            </a:r>
          </a:p>
          <a:p>
            <a:pPr lvl="1"/>
            <a:r>
              <a:rPr kumimoji="1" lang="zh-CN" altLang="en-US" dirty="0"/>
              <a:t>AST的构造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ParseAST</a:t>
            </a:r>
            <a:endParaRPr kumimoji="1" lang="zh-CN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Clang抽象语法树(AST: Abstract Syntax Tree)</a:t>
            </a:r>
          </a:p>
          <a:p>
            <a:pPr lvl="1"/>
            <a:r>
              <a:rPr kumimoji="1" lang="en-US" altLang="zh-CN" dirty="0"/>
              <a:t>&gt;100KLOC</a:t>
            </a:r>
          </a:p>
          <a:p>
            <a:pPr lvl="1"/>
            <a:r>
              <a:rPr kumimoji="1" lang="en-US" altLang="zh-CN" dirty="0"/>
              <a:t>支持C/C++/ObjC/OpenMP...</a:t>
            </a:r>
          </a:p>
          <a:p>
            <a:r>
              <a:rPr kumimoji="1" lang="en-US" altLang="zh-CN" dirty="0"/>
              <a:t>Clang抽象语法树</a:t>
            </a:r>
            <a:r>
              <a:rPr kumimoji="1" lang="zh-CN" altLang="en-US" dirty="0"/>
              <a:t>基本结构</a:t>
            </a:r>
          </a:p>
          <a:p>
            <a:pPr lvl="1"/>
            <a:r>
              <a:rPr kumimoji="1" lang="en-US" altLang="zh-CN" dirty="0"/>
              <a:t>ASTContext</a:t>
            </a:r>
            <a:endParaRPr kumimoji="1" lang="zh-CN" altLang="en-US" sz="2400" dirty="0"/>
          </a:p>
          <a:p>
            <a:pPr lvl="2"/>
            <a:r>
              <a:rPr kumimoji="1" lang="zh-CN" altLang="en-US" dirty="0"/>
              <a:t>语法树相关基本信息：符号表，源程序信息</a:t>
            </a:r>
          </a:p>
          <a:p>
            <a:pPr lvl="2"/>
            <a:r>
              <a:rPr kumimoji="1" lang="zh-CN" altLang="en-US" dirty="0"/>
              <a:t>抽象语法树入口节点：TranslationUnitDecl</a:t>
            </a:r>
          </a:p>
          <a:p>
            <a:pPr lvl="1"/>
            <a:r>
              <a:rPr kumimoji="1" lang="zh-CN" altLang="en-US" sz="2400" dirty="0"/>
              <a:t>语法树节点</a:t>
            </a:r>
          </a:p>
          <a:p>
            <a:pPr lvl="2"/>
            <a:r>
              <a:rPr kumimoji="1" lang="en-US" altLang="zh-CN" sz="2200" dirty="0"/>
              <a:t>Stmt, Decl</a:t>
            </a:r>
          </a:p>
          <a:p>
            <a:pPr lvl="2"/>
            <a:r>
              <a:rPr kumimoji="1" lang="en-US" altLang="zh-CN" sz="2200" dirty="0"/>
              <a:t>Type </a:t>
            </a:r>
            <a:r>
              <a:rPr kumimoji="1" lang="zh-CN" altLang="en-US" sz="2200" dirty="0"/>
              <a:t>信息依附于语法树节点上</a:t>
            </a:r>
          </a:p>
          <a:p>
            <a:pPr lvl="1"/>
            <a:r>
              <a:rPr kumimoji="1" lang="zh-CN" altLang="en-US" dirty="0"/>
              <a:t>遍历</a:t>
            </a:r>
            <a:r>
              <a:rPr kumimoji="1" lang="en-US" altLang="zh-CN" dirty="0"/>
              <a:t>AST</a:t>
            </a:r>
            <a:r>
              <a:rPr kumimoji="1" lang="zh-CN" altLang="en-US" dirty="0"/>
              <a:t>树</a:t>
            </a:r>
          </a:p>
          <a:p>
            <a:pPr lvl="0"/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Clang AST</a:t>
            </a:r>
            <a:r>
              <a:rPr kumimoji="1" lang="zh-CN" altLang="en-US" dirty="0"/>
              <a:t>语法树的基本结构</a:t>
            </a:r>
          </a:p>
          <a:p>
            <a:endParaRPr kumimoji="1" lang="zh-CN" altLang="en-US" dirty="0"/>
          </a:p>
          <a:p>
            <a:pPr lvl="0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6287135" cy="2654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82D2-64F8-422F-AA94-336F9EE1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932D9-9012-4E68-A75E-D37411C1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B8386C-D681-4A61-B43C-3C14CD06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7543800" cy="50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9941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dirty="0"/>
              <a:t>Clang AST基本数据结构</a:t>
            </a:r>
          </a:p>
          <a:p>
            <a:pPr lvl="1"/>
            <a:r>
              <a:rPr kumimoji="1" dirty="0"/>
              <a:t>Decl声明</a:t>
            </a:r>
          </a:p>
          <a:p>
            <a:pPr lvl="2"/>
            <a:r>
              <a:rPr kumimoji="1" dirty="0"/>
              <a:t>TranslationUnitDecl, VarDecl...</a:t>
            </a:r>
          </a:p>
          <a:p>
            <a:pPr lvl="2"/>
            <a:r>
              <a:rPr kumimoji="1" dirty="0"/>
              <a:t>包含的其他声明DeclContext</a:t>
            </a:r>
          </a:p>
          <a:p>
            <a:pPr lvl="1"/>
            <a:r>
              <a:rPr kumimoji="1" sz="2400" dirty="0">
                <a:sym typeface="+mn-ea"/>
              </a:rPr>
              <a:t>Stmt语句</a:t>
            </a:r>
            <a:endParaRPr kumimoji="1" sz="2400" dirty="0"/>
          </a:p>
          <a:p>
            <a:pPr lvl="2"/>
            <a:r>
              <a:rPr kumimoji="1" sz="2400" dirty="0">
                <a:sym typeface="+mn-ea"/>
              </a:rPr>
              <a:t>CompoundStmt, Expr, IfStmt...</a:t>
            </a:r>
            <a:endParaRPr kumimoji="1" dirty="0"/>
          </a:p>
          <a:p>
            <a:pPr lvl="1"/>
            <a:r>
              <a:rPr kumimoji="1" dirty="0"/>
              <a:t>Type类型</a:t>
            </a:r>
          </a:p>
          <a:p>
            <a:pPr lvl="2"/>
            <a:r>
              <a:rPr kumimoji="1" dirty="0"/>
              <a:t>基本类型PointerType, IntType...</a:t>
            </a:r>
          </a:p>
          <a:p>
            <a:pPr lvl="2"/>
            <a:r>
              <a:rPr kumimoji="1" lang="zh-CN" altLang="en-US" dirty="0"/>
              <a:t>修饰</a:t>
            </a:r>
            <a:r>
              <a:rPr kumimoji="1" dirty="0" err="1"/>
              <a:t>类型QualType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Const</a:t>
            </a:r>
            <a:r>
              <a:rPr kumimoji="1" lang="zh-CN" altLang="en-US" dirty="0"/>
              <a:t>等等</a:t>
            </a:r>
            <a:endParaRPr kumimoji="1" dirty="0"/>
          </a:p>
          <a:p>
            <a:pPr lvl="1"/>
            <a:endParaRPr kumimoji="1" dirty="0"/>
          </a:p>
          <a:p>
            <a:endParaRPr kumimoji="1" lang="zh-CN" altLang="en-US" dirty="0"/>
          </a:p>
          <a:p>
            <a:pPr lvl="0"/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 indent="-342900" algn="l"/>
            <a:r>
              <a:rPr kumimoji="1" sz="2600" dirty="0">
                <a:cs typeface="+mn-cs"/>
              </a:rPr>
              <a:t>TranslationUnitDecl：翻译单元</a:t>
            </a:r>
          </a:p>
          <a:p>
            <a:pPr lvl="2" indent="-342900" algn="l"/>
            <a:r>
              <a:rPr kumimoji="1" sz="2600" dirty="0" err="1">
                <a:cs typeface="+mn-cs"/>
              </a:rPr>
              <a:t>AST树的入口</a:t>
            </a:r>
            <a:endParaRPr kumimoji="1" lang="en-US" altLang="zh-CN" sz="2600" dirty="0">
              <a:cs typeface="+mn-cs"/>
            </a:endParaRPr>
          </a:p>
          <a:p>
            <a:pPr lvl="2" indent="-342900" algn="l"/>
            <a:r>
              <a:rPr kumimoji="1" lang="zh-CN" altLang="en-US" sz="2600" dirty="0">
                <a:cs typeface="+mn-cs"/>
              </a:rPr>
              <a:t>一个</a:t>
            </a:r>
            <a:r>
              <a:rPr kumimoji="1" lang="en-US" altLang="zh-CN" sz="2600" dirty="0">
                <a:cs typeface="+mn-cs"/>
              </a:rPr>
              <a:t>C</a:t>
            </a:r>
            <a:r>
              <a:rPr kumimoji="1" lang="zh-CN" altLang="en-US" sz="2600" dirty="0">
                <a:cs typeface="+mn-cs"/>
              </a:rPr>
              <a:t>语言文件：</a:t>
            </a:r>
            <a:r>
              <a:rPr kumimoji="1" lang="en-US" altLang="zh-CN" sz="2600" dirty="0">
                <a:cs typeface="+mn-cs"/>
              </a:rPr>
              <a:t>.c</a:t>
            </a:r>
            <a:endParaRPr kumimoji="1" sz="2600" dirty="0">
              <a:cs typeface="+mn-cs"/>
            </a:endParaRPr>
          </a:p>
          <a:p>
            <a:pPr lvl="2" indent="-342900" algn="l"/>
            <a:r>
              <a:rPr kumimoji="1" sz="2600" dirty="0">
                <a:cs typeface="+mn-cs"/>
              </a:rPr>
              <a:t>DeclContext包含其他声明</a:t>
            </a:r>
          </a:p>
          <a:p>
            <a:pPr lvl="3" indent="-342900" algn="l"/>
            <a:r>
              <a:rPr kumimoji="1" sz="2600" dirty="0">
                <a:cs typeface="+mn-cs"/>
              </a:rPr>
              <a:t>TypeDecl</a:t>
            </a:r>
          </a:p>
          <a:p>
            <a:pPr lvl="3" indent="-342900" algn="l"/>
            <a:r>
              <a:rPr kumimoji="1" sz="2600" dirty="0">
                <a:cs typeface="+mn-cs"/>
              </a:rPr>
              <a:t>VarDecl</a:t>
            </a:r>
          </a:p>
          <a:p>
            <a:pPr lvl="3" indent="-342900" algn="l"/>
            <a:r>
              <a:rPr kumimoji="1" sz="2600" dirty="0">
                <a:cs typeface="+mn-cs"/>
              </a:rPr>
              <a:t>FunctionDecl</a:t>
            </a:r>
            <a:endParaRPr kumimoji="1" lang="zh-CN" altLang="en-US" sz="1690" dirty="0"/>
          </a:p>
          <a:p>
            <a:pPr lvl="2"/>
            <a:endParaRPr kumimoji="1" lang="zh-CN" altLang="en-US" sz="186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55" y="4144010"/>
            <a:ext cx="4117975" cy="18218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sz="2600" dirty="0">
                <a:cs typeface="+mn-cs"/>
              </a:rPr>
              <a:t>TypeDecl: 类型声明</a:t>
            </a:r>
          </a:p>
          <a:p>
            <a:pPr lvl="2"/>
            <a:r>
              <a:rPr kumimoji="1" sz="2600" dirty="0">
                <a:cs typeface="+mn-cs"/>
              </a:rPr>
              <a:t>TypedefNameDecl: typdef定义类型/别名类型</a:t>
            </a:r>
          </a:p>
          <a:p>
            <a:pPr lvl="2"/>
            <a:r>
              <a:rPr kumimoji="1" sz="2600" dirty="0">
                <a:cs typeface="+mn-cs"/>
              </a:rPr>
              <a:t>TagDecl: 定义结构体/类...</a:t>
            </a:r>
          </a:p>
          <a:p>
            <a:pPr lvl="2"/>
            <a:r>
              <a:rPr kumimoji="1" sz="2600" dirty="0">
                <a:cs typeface="+mn-cs"/>
              </a:rPr>
              <a:t>提供API访问声明的类型Type</a:t>
            </a:r>
            <a:endParaRPr kumimoji="1" lang="zh-CN" altLang="en-US" sz="1545" dirty="0"/>
          </a:p>
          <a:p>
            <a:pPr lvl="2"/>
            <a:endParaRPr kumimoji="1" lang="zh-CN" altLang="en-US" sz="186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5" y="4490720"/>
            <a:ext cx="6467475" cy="17621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sz="2600" dirty="0">
                <a:cs typeface="+mn-cs"/>
              </a:rPr>
              <a:t>FunctionDecl: 函数声明</a:t>
            </a:r>
          </a:p>
          <a:p>
            <a:pPr lvl="2"/>
            <a:r>
              <a:rPr kumimoji="1" lang="zh-CN" sz="2380" dirty="0">
                <a:cs typeface="+mn-cs"/>
              </a:rPr>
              <a:t>可以是函数的声明或定义</a:t>
            </a:r>
          </a:p>
          <a:p>
            <a:pPr lvl="2"/>
            <a:r>
              <a:rPr kumimoji="1" lang="zh-CN" sz="2380" dirty="0">
                <a:cs typeface="+mn-cs"/>
              </a:rPr>
              <a:t>可以重复定义</a:t>
            </a:r>
          </a:p>
          <a:p>
            <a:pPr lvl="2"/>
            <a:r>
              <a:rPr kumimoji="1" sz="2380" dirty="0">
                <a:cs typeface="+mn-cs"/>
                <a:sym typeface="+mn-ea"/>
              </a:rPr>
              <a:t>DeclContext</a:t>
            </a:r>
            <a:r>
              <a:rPr kumimoji="1" lang="zh-CN" sz="2380" dirty="0">
                <a:cs typeface="+mn-cs"/>
              </a:rPr>
              <a:t>包括</a:t>
            </a:r>
          </a:p>
          <a:p>
            <a:pPr lvl="3"/>
            <a:r>
              <a:rPr kumimoji="1" lang="zh-CN" sz="2160" dirty="0">
                <a:cs typeface="+mn-cs"/>
              </a:rPr>
              <a:t>ParaVarDecl参数声明</a:t>
            </a:r>
          </a:p>
          <a:p>
            <a:pPr lvl="3"/>
            <a:r>
              <a:rPr kumimoji="1" lang="en-US" altLang="zh-CN" sz="2160" dirty="0">
                <a:cs typeface="+mn-cs"/>
              </a:rPr>
              <a:t>Stmt(Body)</a:t>
            </a:r>
            <a:r>
              <a:rPr kumimoji="1" lang="zh-CN" altLang="en-US" sz="2160" dirty="0">
                <a:cs typeface="+mn-cs"/>
              </a:rPr>
              <a:t>（如果是函数定义）</a:t>
            </a:r>
            <a:endParaRPr kumimoji="1" lang="zh-CN" sz="2160" dirty="0">
              <a:cs typeface="+mn-cs"/>
            </a:endParaRPr>
          </a:p>
          <a:p>
            <a:pPr lvl="2"/>
            <a:endParaRPr kumimoji="1" sz="2380" dirty="0">
              <a:cs typeface="+mn-cs"/>
            </a:endParaRPr>
          </a:p>
          <a:p>
            <a:pPr lvl="2"/>
            <a:endParaRPr kumimoji="1" lang="zh-CN" altLang="en-US" sz="186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5" y="4723130"/>
            <a:ext cx="5962015" cy="181546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sz="2600" dirty="0">
                <a:cs typeface="+mn-cs"/>
              </a:rPr>
              <a:t>Stmt 语句：</a:t>
            </a:r>
          </a:p>
          <a:p>
            <a:pPr lvl="2"/>
            <a:r>
              <a:rPr kumimoji="1" sz="2600" dirty="0">
                <a:cs typeface="+mn-cs"/>
              </a:rPr>
              <a:t> </a:t>
            </a:r>
            <a:r>
              <a:rPr kumimoji="1" sz="2600" dirty="0">
                <a:cs typeface="+mn-cs"/>
                <a:sym typeface="+mn-ea"/>
              </a:rPr>
              <a:t>表示程序中的一个语句，相当于一条完整的计算机指令</a:t>
            </a:r>
          </a:p>
          <a:p>
            <a:pPr lvl="2"/>
            <a:r>
              <a:rPr kumimoji="1" lang="zh-CN" sz="2600" dirty="0">
                <a:cs typeface="+mn-cs"/>
                <a:sym typeface="+mn-ea"/>
              </a:rPr>
              <a:t>主要包括：</a:t>
            </a:r>
          </a:p>
          <a:p>
            <a:pPr lvl="3"/>
            <a:r>
              <a:rPr kumimoji="1" lang="zh-CN" altLang="en-US" sz="2360" dirty="0">
                <a:sym typeface="+mn-ea"/>
              </a:rPr>
              <a:t>赋值语句</a:t>
            </a:r>
          </a:p>
          <a:p>
            <a:pPr lvl="3"/>
            <a:r>
              <a:rPr kumimoji="1" lang="zh-CN" altLang="en-US" sz="2360" dirty="0">
                <a:sym typeface="+mn-ea"/>
              </a:rPr>
              <a:t>复合语句（由</a:t>
            </a:r>
            <a:r>
              <a:rPr kumimoji="1" lang="en-US" altLang="zh-CN" sz="2360" dirty="0">
                <a:sym typeface="+mn-ea"/>
              </a:rPr>
              <a:t>{}</a:t>
            </a:r>
            <a:r>
              <a:rPr kumimoji="1" lang="zh-CN" altLang="en-US" sz="2360" dirty="0">
                <a:sym typeface="+mn-ea"/>
              </a:rPr>
              <a:t>括起来的）</a:t>
            </a:r>
          </a:p>
          <a:p>
            <a:pPr lvl="3"/>
            <a:r>
              <a:rPr kumimoji="1" lang="zh-CN" altLang="en-US" sz="2360" dirty="0">
                <a:sym typeface="+mn-ea"/>
              </a:rPr>
              <a:t>空语句</a:t>
            </a:r>
          </a:p>
          <a:p>
            <a:pPr lvl="3"/>
            <a:r>
              <a:rPr kumimoji="1" lang="zh-CN" altLang="en-US" sz="2360" dirty="0">
                <a:sym typeface="+mn-ea"/>
              </a:rPr>
              <a:t>控制语句</a:t>
            </a:r>
          </a:p>
          <a:p>
            <a:pPr lvl="3"/>
            <a:r>
              <a:rPr kumimoji="1" lang="en-US" altLang="zh-CN" sz="2360" dirty="0">
                <a:sym typeface="+mn-ea"/>
              </a:rPr>
              <a:t>Expr </a:t>
            </a:r>
            <a:r>
              <a:rPr kumimoji="1" lang="zh-CN" altLang="en-US" sz="2360" dirty="0">
                <a:sym typeface="+mn-ea"/>
              </a:rPr>
              <a:t>表达式</a:t>
            </a:r>
            <a:endParaRPr kumimoji="1" lang="en-US" altLang="zh-CN" sz="2360" dirty="0">
              <a:sym typeface="+mn-ea"/>
            </a:endParaRPr>
          </a:p>
          <a:p>
            <a:pPr lvl="3"/>
            <a:r>
              <a:rPr kumimoji="1" lang="en-US" altLang="zh-CN" sz="2360" dirty="0">
                <a:sym typeface="+mn-ea"/>
              </a:rPr>
              <a:t>...</a:t>
            </a:r>
            <a:endParaRPr kumimoji="1" lang="zh-CN" altLang="en-US" sz="2360" dirty="0">
              <a:sym typeface="+mn-ea"/>
            </a:endParaRPr>
          </a:p>
          <a:p>
            <a:pPr lvl="3"/>
            <a:endParaRPr kumimoji="1" lang="zh-CN" altLang="en-US" sz="155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/>
              <a:t>语言扩展</a:t>
            </a:r>
            <a:r>
              <a:rPr lang="en-US" altLang="zh-CN"/>
              <a:t>overflow  check</a:t>
            </a:r>
            <a:r>
              <a:rPr lang="zh-CN" altLang="en-US"/>
              <a:t>操作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296422632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sz="2600" dirty="0">
                <a:sym typeface="+mn-ea"/>
              </a:rPr>
              <a:t>Clang AST基本数据结构</a:t>
            </a:r>
            <a:endParaRPr kumimoji="1" sz="2600" dirty="0"/>
          </a:p>
          <a:p>
            <a:pPr lvl="1"/>
            <a:r>
              <a:rPr kumimoji="1" lang="en-US" altLang="zh-CN" sz="2830" dirty="0">
                <a:sym typeface="+mn-ea"/>
              </a:rPr>
              <a:t>Expr </a:t>
            </a:r>
            <a:r>
              <a:rPr kumimoji="1" lang="zh-CN" altLang="en-US" sz="2830" dirty="0">
                <a:sym typeface="+mn-ea"/>
              </a:rPr>
              <a:t>表达式</a:t>
            </a:r>
          </a:p>
          <a:p>
            <a:pPr lvl="2"/>
            <a:r>
              <a:rPr kumimoji="1" lang="zh-CN" altLang="en-US" sz="2590" dirty="0">
                <a:sym typeface="+mn-ea"/>
              </a:rPr>
              <a:t>表示程序中的一个表达式</a:t>
            </a:r>
          </a:p>
          <a:p>
            <a:pPr lvl="2"/>
            <a:r>
              <a:rPr kumimoji="1" lang="zh-CN" altLang="en-US" sz="2590" dirty="0">
                <a:sym typeface="+mn-ea"/>
              </a:rPr>
              <a:t>由运算符和运算对象组成</a:t>
            </a:r>
          </a:p>
          <a:p>
            <a:pPr lvl="2"/>
            <a:r>
              <a:rPr kumimoji="1" lang="zh-CN" altLang="en-US" sz="2590" dirty="0">
                <a:sym typeface="+mn-ea"/>
              </a:rPr>
              <a:t>一个表达式可以由子表达组成</a:t>
            </a:r>
          </a:p>
          <a:p>
            <a:pPr lvl="2"/>
            <a:r>
              <a:rPr kumimoji="1" lang="zh-CN" altLang="en-US" sz="2590" b="1" u="sng" dirty="0">
                <a:sym typeface="+mn-ea"/>
              </a:rPr>
              <a:t>每一个表达式都会有一个值</a:t>
            </a:r>
            <a:endParaRPr kumimoji="1" lang="en-US" altLang="zh-CN" sz="2590" dirty="0">
              <a:sym typeface="+mn-ea"/>
            </a:endParaRPr>
          </a:p>
          <a:p>
            <a:pPr lvl="2"/>
            <a:endParaRPr kumimoji="1" lang="zh-CN" altLang="en-US" sz="2595" dirty="0">
              <a:sym typeface="+mn-ea"/>
            </a:endParaRPr>
          </a:p>
          <a:p>
            <a:pPr lvl="3"/>
            <a:endParaRPr kumimoji="1" lang="zh-CN" altLang="en-US" sz="1550" dirty="0"/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90" y="1676400"/>
            <a:ext cx="2438400" cy="3632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dirty="0"/>
              <a:t>AST</a:t>
            </a:r>
            <a:r>
              <a:rPr kumimoji="1" lang="zh-CN" altLang="en-US" dirty="0"/>
              <a:t>建立以后，编译器主要做什么？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遍历</a:t>
            </a:r>
            <a:r>
              <a:rPr kumimoji="1" lang="en-US" altLang="zh-CN" dirty="0"/>
              <a:t>AST</a:t>
            </a:r>
            <a:endParaRPr kumimoji="1" lang="en-US" dirty="0"/>
          </a:p>
          <a:p>
            <a:pPr lvl="0"/>
            <a:r>
              <a:rPr kumimoji="1" lang="en-US" dirty="0"/>
              <a:t>Visitor</a:t>
            </a:r>
            <a:r>
              <a:rPr kumimoji="1" lang="zh-CN" altLang="en-US" dirty="0"/>
              <a:t>模式：编译器常见模式</a:t>
            </a:r>
          </a:p>
          <a:p>
            <a:pPr lvl="1"/>
            <a:r>
              <a:rPr kumimoji="1" dirty="0"/>
              <a:t>一种将数据操作和数据结构分离的设计模式</a:t>
            </a:r>
          </a:p>
          <a:p>
            <a:pPr lvl="1"/>
            <a:r>
              <a:rPr kumimoji="1" dirty="0"/>
              <a:t>Visitor </a:t>
            </a:r>
            <a:r>
              <a:rPr kumimoji="1" lang="zh-CN" dirty="0"/>
              <a:t>作为</a:t>
            </a:r>
            <a:r>
              <a:rPr kumimoji="1" dirty="0"/>
              <a:t>接口，传入不同的实现类，可访问不同的数据</a:t>
            </a:r>
          </a:p>
          <a:p>
            <a:pPr lvl="1"/>
            <a:r>
              <a:rPr kumimoji="1" lang="zh-CN" dirty="0"/>
              <a:t>适合情形</a:t>
            </a:r>
            <a:endParaRPr kumimoji="1" lang="zh-CN" altLang="en-US" dirty="0"/>
          </a:p>
          <a:p>
            <a:pPr lvl="2"/>
            <a:r>
              <a:rPr kumimoji="1" dirty="0"/>
              <a:t>对象结构比较稳定，但经常需要对其上的操作进行修改或新增</a:t>
            </a:r>
          </a:p>
          <a:p>
            <a:pPr lvl="2"/>
            <a:r>
              <a:rPr kumimoji="1" dirty="0"/>
              <a:t>需要对一个对象结构中的对象进行</a:t>
            </a:r>
            <a:r>
              <a:rPr kumimoji="1" lang="zh-CN" dirty="0"/>
              <a:t>多种</a:t>
            </a:r>
            <a:r>
              <a:rPr kumimoji="1" dirty="0"/>
              <a:t>不同且不相关的操作，</a:t>
            </a:r>
            <a:r>
              <a:rPr kumimoji="1" lang="zh-CN" dirty="0"/>
              <a:t>但</a:t>
            </a:r>
            <a:r>
              <a:rPr kumimoji="1" dirty="0"/>
              <a:t>需要避免这些操作“污染”这些对象的类，也不希望在增加新操作时修改这些类。</a:t>
            </a:r>
          </a:p>
          <a:p>
            <a:pPr lvl="1"/>
            <a:endParaRPr kumimoji="1" dirty="0"/>
          </a:p>
          <a:p>
            <a:pPr lvl="1"/>
            <a:endParaRPr kumimoji="1" lang="zh-CN" altLang="en-US" u="sng" dirty="0"/>
          </a:p>
          <a:p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dirty="0"/>
              <a:t>Clang AST遍历方法</a:t>
            </a:r>
          </a:p>
          <a:p>
            <a:pPr lvl="1"/>
            <a:r>
              <a:rPr kumimoji="1" dirty="0" err="1"/>
              <a:t>RecursiveASTVisitor</a:t>
            </a:r>
            <a:r>
              <a:rPr kumimoji="1" lang="zh-CN" altLang="en-US" dirty="0">
                <a:solidFill>
                  <a:schemeClr val="accent6"/>
                </a:solidFill>
              </a:rPr>
              <a:t>（类的名字）</a:t>
            </a:r>
            <a:endParaRPr kumimoji="1" dirty="0">
              <a:solidFill>
                <a:schemeClr val="accent6"/>
              </a:solidFill>
            </a:endParaRPr>
          </a:p>
          <a:p>
            <a:pPr lvl="2"/>
            <a:r>
              <a:rPr kumimoji="1" dirty="0"/>
              <a:t>先序或后序遍历整个AST树</a:t>
            </a:r>
          </a:p>
          <a:p>
            <a:pPr lvl="3"/>
            <a:r>
              <a:rPr kumimoji="1" dirty="0"/>
              <a:t>Traverse*：遍历AST节点</a:t>
            </a:r>
          </a:p>
          <a:p>
            <a:pPr lvl="3"/>
            <a:r>
              <a:rPr kumimoji="1" dirty="0"/>
              <a:t>Walkup*：找到AST节点所属父类型</a:t>
            </a:r>
          </a:p>
          <a:p>
            <a:pPr lvl="3"/>
            <a:r>
              <a:rPr kumimoji="1" dirty="0"/>
              <a:t>Visit*: 根据AST节点和不同父类型，调用不同访问函数</a:t>
            </a:r>
          </a:p>
          <a:p>
            <a:pPr lvl="2"/>
            <a:r>
              <a:rPr kumimoji="1" dirty="0"/>
              <a:t>StmtVisitor</a:t>
            </a:r>
          </a:p>
          <a:p>
            <a:pPr lvl="2"/>
            <a:r>
              <a:rPr kumimoji="1" dirty="0"/>
              <a:t>EvaluateExprVisitor</a:t>
            </a:r>
          </a:p>
          <a:p>
            <a:pPr lvl="3"/>
            <a:r>
              <a:rPr kumimoji="1" dirty="0"/>
              <a:t>VisitStmt的子树</a:t>
            </a:r>
          </a:p>
          <a:p>
            <a:pPr lvl="1"/>
            <a:endParaRPr kumimoji="1" lang="zh-CN" altLang="en-US" u="sng" dirty="0"/>
          </a:p>
          <a:p>
            <a:endParaRPr kumimoji="1" lang="en-US" altLang="zh-CN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79E00-69D5-4D36-8A42-768E5579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0F17C-7D38-44C1-8BAA-EA693BCF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Clang CodeGen</a:t>
            </a:r>
            <a:r>
              <a:rPr lang="zh-CN" altLang="en-US"/>
              <a:t>：</a:t>
            </a:r>
            <a:r>
              <a:rPr lang="en-US" altLang="zh-CN"/>
              <a:t>clang/lib/CodeGen</a:t>
            </a:r>
          </a:p>
          <a:p>
            <a:pPr lvl="1"/>
            <a:r>
              <a:rPr lang="en-US" altLang="zh-CN"/>
              <a:t>AST</a:t>
            </a:r>
            <a:r>
              <a:rPr lang="zh-CN" altLang="en-US"/>
              <a:t>生成</a:t>
            </a:r>
            <a:r>
              <a:rPr lang="en-US" altLang="zh-CN"/>
              <a:t>LLVM IR</a:t>
            </a:r>
          </a:p>
          <a:p>
            <a:pPr lvl="1"/>
            <a:r>
              <a:rPr lang="en-US" altLang="zh-CN"/>
              <a:t>Recursive walk of AST, emit IR into a Module</a:t>
            </a:r>
          </a:p>
          <a:p>
            <a:pPr lvl="1"/>
            <a:r>
              <a:rPr lang="zh-CN" altLang="en-US"/>
              <a:t>通过</a:t>
            </a:r>
            <a:r>
              <a:rPr lang="en-US" altLang="zh-CN"/>
              <a:t>visit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调用</a:t>
            </a:r>
            <a:r>
              <a:rPr lang="en-US" altLang="zh-CN">
                <a:sym typeface="Wingdings" panose="05000000000000000000" pitchFamily="2" charset="2"/>
              </a:rPr>
              <a:t>emit </a:t>
            </a:r>
            <a:r>
              <a:rPr lang="zh-CN" altLang="en-US">
                <a:sym typeface="Wingdings" panose="05000000000000000000" pitchFamily="2" charset="2"/>
              </a:rPr>
              <a:t>通过</a:t>
            </a:r>
            <a:r>
              <a:rPr lang="en-US" altLang="zh-CN">
                <a:sym typeface="Wingdings" panose="05000000000000000000" pitchFamily="2" charset="2"/>
              </a:rPr>
              <a:t>Builder</a:t>
            </a:r>
            <a:r>
              <a:rPr lang="zh-CN" altLang="en-US">
                <a:sym typeface="Wingdings" panose="05000000000000000000" pitchFamily="2" charset="2"/>
              </a:rPr>
              <a:t>构建</a:t>
            </a:r>
            <a:r>
              <a:rPr lang="en-US" altLang="zh-CN">
                <a:sym typeface="Wingdings" panose="05000000000000000000" pitchFamily="2" charset="2"/>
              </a:rPr>
              <a:t>IR</a:t>
            </a:r>
          </a:p>
          <a:p>
            <a:pPr lvl="1"/>
            <a:r>
              <a:rPr lang="en-US" altLang="zh-CN"/>
              <a:t>Builder</a:t>
            </a:r>
            <a:r>
              <a:rPr lang="zh-CN" altLang="en-US"/>
              <a:t>是用于简化</a:t>
            </a:r>
            <a:r>
              <a:rPr lang="en-US" altLang="zh-CN"/>
              <a:t>LLVM</a:t>
            </a:r>
            <a:r>
              <a:rPr lang="zh-CN" altLang="en-US"/>
              <a:t>指令生成的辅助对象。</a:t>
            </a:r>
            <a:r>
              <a:rPr lang="en-US" altLang="zh-CN"/>
              <a:t>IRBuilder</a:t>
            </a:r>
            <a:r>
              <a:rPr lang="zh-CN" altLang="en-US"/>
              <a:t>类模板的实例可用于跟踪当前插入指令的位置，同时还带有用于生成新指令的方法。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EEDEED-383F-4AB3-9E82-E60314F8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36" y="4581128"/>
            <a:ext cx="6096528" cy="20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4373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r>
              <a:rPr kumimoji="1" lang="zh-CN" altLang="en-US" dirty="0"/>
              <a:t>编译器基础框架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前中后端</a:t>
            </a:r>
            <a:r>
              <a:rPr kumimoji="1" lang="en-US" altLang="zh-CN" dirty="0"/>
              <a:t>三段式设计</a:t>
            </a:r>
          </a:p>
          <a:p>
            <a:pPr lvl="1"/>
            <a:r>
              <a:rPr kumimoji="1" lang="zh-CN" altLang="en-US" dirty="0"/>
              <a:t>机器无关的</a:t>
            </a:r>
            <a:r>
              <a:rPr kumimoji="1" lang="en-US" altLang="zh-CN" dirty="0"/>
              <a:t>中间表示IR</a:t>
            </a:r>
          </a:p>
          <a:p>
            <a:pPr lvl="2"/>
            <a:r>
              <a:rPr kumimoji="1" lang="en-US" altLang="zh-CN" dirty="0"/>
              <a:t>不受某一种特定语言或者特定设备的约束</a:t>
            </a:r>
            <a:r>
              <a:rPr kumimoji="1" lang="zh-CN" altLang="en-US" dirty="0"/>
              <a:t>，对优化器友好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05" y="4192270"/>
            <a:ext cx="6447155" cy="22682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LLVM中间表示</a:t>
            </a:r>
          </a:p>
          <a:p>
            <a:pPr lvl="1"/>
            <a:r>
              <a:rPr kumimoji="1" lang="zh-CN" altLang="en-US" dirty="0"/>
              <a:t>强类型、静态类型、</a:t>
            </a:r>
            <a:r>
              <a:rPr kumimoji="1" lang="en-US" altLang="zh-CN" dirty="0"/>
              <a:t>RISC-like</a:t>
            </a:r>
            <a:r>
              <a:rPr kumimoji="1" lang="zh-CN" altLang="en-US" dirty="0"/>
              <a:t>的指令形式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Module</a:t>
            </a:r>
          </a:p>
          <a:p>
            <a:pPr lvl="2"/>
            <a:r>
              <a:rPr kumimoji="1" lang="zh-CN" altLang="en-US" dirty="0"/>
              <a:t>Function</a:t>
            </a:r>
          </a:p>
          <a:p>
            <a:pPr lvl="3"/>
            <a:r>
              <a:rPr kumimoji="1" lang="zh-CN" altLang="en-US" dirty="0"/>
              <a:t>Argument</a:t>
            </a:r>
          </a:p>
          <a:p>
            <a:pPr lvl="3"/>
            <a:r>
              <a:rPr kumimoji="1" lang="zh-CN" altLang="en-US" dirty="0"/>
              <a:t>BasicBlock</a:t>
            </a:r>
          </a:p>
          <a:p>
            <a:pPr lvl="4"/>
            <a:r>
              <a:rPr kumimoji="1" lang="zh-CN" altLang="en-US" dirty="0"/>
              <a:t>Instruction</a:t>
            </a:r>
          </a:p>
          <a:p>
            <a:pPr lvl="2"/>
            <a:r>
              <a:rPr kumimoji="1" lang="zh-CN" altLang="en-US" dirty="0"/>
              <a:t>GlobalVariable</a:t>
            </a:r>
          </a:p>
          <a:p>
            <a:pPr lvl="2"/>
            <a:r>
              <a:rPr kumimoji="1" lang="zh-CN" altLang="en-US" dirty="0"/>
              <a:t>SymbolTable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236F08-799A-475D-9616-6F809444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708920"/>
            <a:ext cx="9144000" cy="1483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9AD485-F203-4EB8-A39D-D189C36A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289252"/>
            <a:ext cx="4405685" cy="191527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Instruction</a:t>
            </a:r>
          </a:p>
          <a:p>
            <a:pPr lvl="1"/>
            <a:r>
              <a:rPr kumimoji="1" lang="zh-CN" altLang="en-US" dirty="0"/>
              <a:t>大部分指令是3地址码的形式</a:t>
            </a:r>
          </a:p>
          <a:p>
            <a:pPr lvl="2"/>
            <a:r>
              <a:rPr kumimoji="1" lang="zh-CN" altLang="en-US" dirty="0"/>
              <a:t>运算指令BinaryOperator/UnaryOperator</a:t>
            </a:r>
          </a:p>
          <a:p>
            <a:pPr lvl="2"/>
            <a:r>
              <a:rPr kumimoji="1" lang="zh-CN" altLang="en-US" dirty="0"/>
              <a:t>存储指令StoreInst/LoadInst</a:t>
            </a:r>
          </a:p>
          <a:p>
            <a:pPr lvl="2"/>
            <a:r>
              <a:rPr kumimoji="1" lang="zh-CN" altLang="en-US" dirty="0"/>
              <a:t>内存空间分配指令AllocaInst</a:t>
            </a:r>
          </a:p>
          <a:p>
            <a:pPr lvl="1"/>
            <a:r>
              <a:rPr kumimoji="1" lang="zh-CN" altLang="en-US" dirty="0"/>
              <a:t>非3地址码指令</a:t>
            </a:r>
          </a:p>
          <a:p>
            <a:pPr lvl="2"/>
            <a:r>
              <a:rPr kumimoji="1" lang="zh-CN" altLang="en-US" dirty="0"/>
              <a:t>条件跳转Branch</a:t>
            </a:r>
          </a:p>
          <a:p>
            <a:pPr lvl="2"/>
            <a:r>
              <a:rPr kumimoji="1" lang="zh-CN" altLang="en-US" dirty="0"/>
              <a:t>函数调用指令CallInst/Invoke</a:t>
            </a:r>
          </a:p>
          <a:p>
            <a:pPr lvl="2"/>
            <a:r>
              <a:rPr kumimoji="1" lang="zh-CN" altLang="en-US" dirty="0"/>
              <a:t>地址计算指令GetElementPtr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9C993-5922-40B0-AEF4-AAD5C4AD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212976"/>
            <a:ext cx="3051448" cy="30514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LLVM 内部实现</a:t>
            </a:r>
          </a:p>
          <a:p>
            <a:pPr lvl="1"/>
            <a:r>
              <a:rPr kumimoji="1" lang="zh-CN" altLang="en-US" dirty="0"/>
              <a:t>Module Class</a:t>
            </a:r>
          </a:p>
          <a:p>
            <a:pPr lvl="2"/>
            <a:r>
              <a:rPr kumimoji="1" lang="zh-CN" altLang="en-US" dirty="0"/>
              <a:t>LLVM程序中的顶层结构 </a:t>
            </a:r>
          </a:p>
          <a:p>
            <a:pPr lvl="2"/>
            <a:r>
              <a:rPr kumimoji="1" lang="zh-CN" altLang="en-US" dirty="0"/>
              <a:t>实际上是翻译单元或合并在一起的翻译单元的集合</a:t>
            </a:r>
          </a:p>
          <a:p>
            <a:pPr lvl="2"/>
            <a:r>
              <a:rPr kumimoji="1" lang="zh-CN" altLang="en-US" dirty="0"/>
              <a:t>包含</a:t>
            </a:r>
          </a:p>
          <a:p>
            <a:pPr lvl="3"/>
            <a:r>
              <a:rPr kumimoji="1" lang="zh-CN" altLang="en-US" dirty="0"/>
              <a:t>全局变量列表</a:t>
            </a:r>
          </a:p>
          <a:p>
            <a:pPr lvl="3"/>
            <a:r>
              <a:rPr kumimoji="1" lang="zh-CN" altLang="en-US" dirty="0"/>
              <a:t>函数列表</a:t>
            </a:r>
          </a:p>
          <a:p>
            <a:pPr lvl="3"/>
            <a:r>
              <a:rPr kumimoji="1" lang="zh-CN" altLang="en-US" dirty="0"/>
              <a:t>符号表等</a:t>
            </a:r>
          </a:p>
          <a:p>
            <a:pPr lvl="2"/>
            <a:r>
              <a:rPr kumimoji="1" lang="zh-CN" altLang="en-US" sz="2200" dirty="0"/>
              <a:t>可以使用迭代器遍历</a:t>
            </a:r>
            <a:endParaRPr kumimoji="1" lang="zh-CN" altLang="en-US" dirty="0"/>
          </a:p>
          <a:p>
            <a:pPr lvl="3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255" y="62865"/>
            <a:ext cx="4811395" cy="22504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LLVM </a:t>
            </a:r>
            <a:r>
              <a:rPr kumimoji="1" lang="zh-CN" altLang="en-US" dirty="0">
                <a:sym typeface="+mn-ea"/>
              </a:rPr>
              <a:t>内部</a:t>
            </a:r>
            <a:r>
              <a:rPr kumimoji="1" lang="zh-CN" altLang="en-US" dirty="0"/>
              <a:t>实现</a:t>
            </a:r>
          </a:p>
          <a:p>
            <a:pPr lvl="1"/>
            <a:r>
              <a:rPr kumimoji="1" lang="en-US" altLang="zh-CN" dirty="0"/>
              <a:t>Function </a:t>
            </a:r>
            <a:r>
              <a:rPr kumimoji="1" lang="zh-CN" altLang="en-US" dirty="0"/>
              <a:t>Class</a:t>
            </a:r>
          </a:p>
          <a:p>
            <a:pPr lvl="2"/>
            <a:r>
              <a:rPr kumimoji="1" lang="zh-CN" altLang="en-US" sz="2200" dirty="0"/>
              <a:t>包含</a:t>
            </a:r>
          </a:p>
          <a:p>
            <a:pPr lvl="3"/>
            <a:r>
              <a:rPr kumimoji="1" lang="zh-CN" altLang="en-US" dirty="0"/>
              <a:t>BasicBlock列表</a:t>
            </a:r>
          </a:p>
          <a:p>
            <a:pPr lvl="3"/>
            <a:r>
              <a:rPr kumimoji="1" lang="zh-CN" altLang="en-US" dirty="0"/>
              <a:t>Argument列表</a:t>
            </a:r>
          </a:p>
          <a:p>
            <a:pPr lvl="3"/>
            <a:r>
              <a:rPr kumimoji="1" lang="zh-CN" altLang="en-US" dirty="0"/>
              <a:t>符号表</a:t>
            </a:r>
          </a:p>
          <a:p>
            <a:pPr lvl="3"/>
            <a:endParaRPr kumimoji="1" lang="zh-CN" altLang="en-US" dirty="0"/>
          </a:p>
          <a:p>
            <a:pPr lvl="2"/>
            <a:endParaRPr kumimoji="1" lang="zh-CN" altLang="en-US" dirty="0"/>
          </a:p>
          <a:p>
            <a:pPr lvl="3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4075430"/>
            <a:ext cx="6014720" cy="24053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LLVM </a:t>
            </a:r>
            <a:r>
              <a:rPr kumimoji="1" lang="zh-CN" altLang="en-US" dirty="0">
                <a:sym typeface="+mn-ea"/>
              </a:rPr>
              <a:t>内部</a:t>
            </a:r>
            <a:r>
              <a:rPr kumimoji="1" lang="zh-CN" altLang="en-US" dirty="0"/>
              <a:t>实现</a:t>
            </a:r>
          </a:p>
          <a:p>
            <a:pPr lvl="1"/>
            <a:r>
              <a:rPr kumimoji="1" lang="en-US" altLang="zh-CN" dirty="0"/>
              <a:t>BasicBlock </a:t>
            </a:r>
            <a:r>
              <a:rPr kumimoji="1" lang="zh-CN" altLang="en-US" dirty="0"/>
              <a:t>Class</a:t>
            </a:r>
          </a:p>
          <a:p>
            <a:pPr lvl="2"/>
            <a:r>
              <a:rPr kumimoji="1" lang="zh-CN" altLang="en-US" dirty="0"/>
              <a:t>顺序执行的指令容器</a:t>
            </a:r>
          </a:p>
          <a:p>
            <a:pPr lvl="2"/>
            <a:r>
              <a:rPr kumimoji="1" dirty="0"/>
              <a:t>由一个非终止指令列表和一个终止符指令组成</a:t>
            </a:r>
          </a:p>
          <a:p>
            <a:pPr lvl="2"/>
            <a:r>
              <a:rPr kumimoji="1" lang="zh-CN" dirty="0"/>
              <a:t>单入单出</a:t>
            </a:r>
            <a:endParaRPr kumimoji="1" dirty="0"/>
          </a:p>
          <a:p>
            <a:pPr lvl="3"/>
            <a:endParaRPr kumimoji="1" lang="zh-CN" altLang="en-US" dirty="0"/>
          </a:p>
          <a:p>
            <a:pPr lvl="2"/>
            <a:endParaRPr kumimoji="1" lang="zh-CN" altLang="en-US" dirty="0"/>
          </a:p>
          <a:p>
            <a:pPr lvl="3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" y="4424045"/>
            <a:ext cx="7870190" cy="185356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zh-CN" altLang="en-US">
                <a:solidFill>
                  <a:srgbClr val="FFC000"/>
                </a:solidFill>
              </a:rPr>
              <a:t>语言扩展</a:t>
            </a:r>
            <a:r>
              <a:rPr lang="en-US" altLang="zh-CN">
                <a:solidFill>
                  <a:srgbClr val="FFC000"/>
                </a:solidFill>
              </a:rPr>
              <a:t>overflow  check</a:t>
            </a:r>
            <a:r>
              <a:rPr lang="zh-CN" altLang="en-US">
                <a:solidFill>
                  <a:srgbClr val="FFC000"/>
                </a:solidFill>
              </a:rPr>
              <a:t>操作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/>
              <a:t>PR002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381675439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LLVM </a:t>
            </a:r>
            <a:r>
              <a:rPr kumimoji="1" lang="zh-CN" altLang="en-US" dirty="0">
                <a:sym typeface="+mn-ea"/>
              </a:rPr>
              <a:t>内部</a:t>
            </a:r>
            <a:r>
              <a:rPr kumimoji="1" lang="zh-CN" altLang="en-US" dirty="0"/>
              <a:t>实现</a:t>
            </a:r>
          </a:p>
          <a:p>
            <a:pPr lvl="1"/>
            <a:r>
              <a:rPr kumimoji="1" lang="en-US" altLang="zh-CN" dirty="0"/>
              <a:t>Instruction </a:t>
            </a:r>
            <a:r>
              <a:rPr kumimoji="1" lang="zh-CN" altLang="en-US" dirty="0"/>
              <a:t>Class</a:t>
            </a:r>
          </a:p>
          <a:p>
            <a:pPr lvl="2"/>
            <a:r>
              <a:rPr kumimoji="1" lang="en-US" altLang="zh-CN" dirty="0"/>
              <a:t>LLVM</a:t>
            </a:r>
            <a:r>
              <a:rPr kumimoji="1" lang="zh-CN" altLang="en-US" dirty="0"/>
              <a:t>基本的指令类型</a:t>
            </a:r>
          </a:p>
          <a:p>
            <a:pPr lvl="2"/>
            <a:endParaRPr kumimoji="1" dirty="0"/>
          </a:p>
          <a:p>
            <a:pPr lvl="3"/>
            <a:endParaRPr kumimoji="1" lang="zh-CN" altLang="en-US" dirty="0"/>
          </a:p>
          <a:p>
            <a:pPr lvl="2"/>
            <a:endParaRPr kumimoji="1" lang="zh-CN" altLang="en-US" dirty="0"/>
          </a:p>
          <a:p>
            <a:pPr lvl="3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" y="4211955"/>
            <a:ext cx="7785735" cy="81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" y="5501005"/>
            <a:ext cx="3886200" cy="5207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44495"/>
            <a:ext cx="6727825" cy="380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r>
              <a:rPr kumimoji="1" lang="zh-CN" altLang="en-US" dirty="0"/>
              <a:t>语法</a:t>
            </a:r>
          </a:p>
          <a:p>
            <a:pPr lvl="1"/>
            <a:r>
              <a:rPr kumimoji="1" lang="zh-CN" altLang="en-US" dirty="0"/>
              <a:t>识别码</a:t>
            </a:r>
          </a:p>
          <a:p>
            <a:pPr lvl="2"/>
            <a:r>
              <a:rPr kumimoji="1" lang="en-US" dirty="0"/>
              <a:t>@ </a:t>
            </a:r>
            <a:r>
              <a:rPr kumimoji="1" lang="zh-CN" altLang="en-US" dirty="0"/>
              <a:t>开头表示全局，</a:t>
            </a:r>
            <a:r>
              <a:rPr kumimoji="1" lang="en-US" altLang="zh-CN" dirty="0"/>
              <a:t>% </a:t>
            </a:r>
            <a:r>
              <a:rPr kumimoji="1" lang="zh-CN" altLang="en-US" dirty="0"/>
              <a:t>开头表示局部</a:t>
            </a:r>
          </a:p>
          <a:p>
            <a:pPr lvl="1"/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097280" y="4698365"/>
            <a:ext cx="351155" cy="29972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72970" y="3260090"/>
            <a:ext cx="694055" cy="33782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5248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2501900"/>
            <a:ext cx="7657465" cy="4333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r>
              <a:rPr kumimoji="1" lang="zh-CN" altLang="en-US" dirty="0">
                <a:sym typeface="+mn-ea"/>
              </a:rPr>
              <a:t>语法</a:t>
            </a:r>
          </a:p>
          <a:p>
            <a:pPr lvl="1"/>
            <a:r>
              <a:rPr kumimoji="1" lang="zh-CN" altLang="en-US" dirty="0"/>
              <a:t>Function定义</a:t>
            </a:r>
          </a:p>
          <a:p>
            <a:pPr lvl="0"/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78180" y="2501900"/>
            <a:ext cx="7567295" cy="69088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0338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20" y="1565275"/>
            <a:ext cx="5340985" cy="4718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r>
              <a:rPr kumimoji="1" lang="zh-CN" altLang="en-US" dirty="0">
                <a:sym typeface="+mn-ea"/>
              </a:rPr>
              <a:t>语法</a:t>
            </a:r>
          </a:p>
          <a:p>
            <a:pPr lvl="1"/>
            <a:r>
              <a:rPr kumimoji="1" lang="zh-CN" altLang="en-US" dirty="0"/>
              <a:t>BasicBlock</a:t>
            </a:r>
          </a:p>
          <a:p>
            <a:pPr lvl="2"/>
            <a:r>
              <a:rPr kumimoji="1" lang="zh-CN" altLang="en-US" dirty="0"/>
              <a:t>单入单出</a:t>
            </a:r>
          </a:p>
          <a:p>
            <a:pPr lvl="0"/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23260" y="2391410"/>
            <a:ext cx="5554345" cy="288353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9782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1715"/>
            <a:ext cx="9144000" cy="26104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r>
              <a:rPr kumimoji="1" lang="zh-CN" altLang="en-US" dirty="0">
                <a:sym typeface="+mn-ea"/>
              </a:rPr>
              <a:t>语法</a:t>
            </a:r>
          </a:p>
          <a:p>
            <a:pPr lvl="1"/>
            <a:r>
              <a:rPr kumimoji="1" lang="zh-CN" altLang="en-US" dirty="0"/>
              <a:t>Instruction：</a:t>
            </a:r>
            <a:r>
              <a:rPr kumimoji="1" lang="zh-CN" altLang="en-US" sz="2215" dirty="0"/>
              <a:t>终结指令：标志</a:t>
            </a:r>
            <a:r>
              <a:rPr kumimoji="1" lang="en-US" altLang="zh-CN" sz="2215" dirty="0"/>
              <a:t>bb</a:t>
            </a:r>
            <a:r>
              <a:rPr kumimoji="1" lang="zh-CN" altLang="en-US" sz="2215" dirty="0"/>
              <a:t>块的结尾</a:t>
            </a:r>
          </a:p>
          <a:p>
            <a:pPr lvl="2"/>
            <a:r>
              <a:rPr kumimoji="1" lang="en-US" altLang="zh-CN" dirty="0"/>
              <a:t>ret, br, switch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5250" y="4342765"/>
            <a:ext cx="1280795" cy="2286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055" y="5943600"/>
            <a:ext cx="912495" cy="2286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7128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2815"/>
            <a:ext cx="9144000" cy="26104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r>
              <a:rPr kumimoji="1" lang="zh-CN" altLang="en-US" dirty="0">
                <a:sym typeface="+mn-ea"/>
              </a:rPr>
              <a:t>语法</a:t>
            </a:r>
          </a:p>
          <a:p>
            <a:pPr lvl="1"/>
            <a:r>
              <a:rPr kumimoji="1" lang="zh-CN" altLang="en-US" dirty="0"/>
              <a:t>Instruction：二元运算指令</a:t>
            </a:r>
          </a:p>
          <a:p>
            <a:pPr lvl="2"/>
            <a:r>
              <a:rPr kumimoji="1" lang="en-US" altLang="zh-CN" dirty="0"/>
              <a:t>add, sub, mul, udiv, urem, ...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3185" y="3810000"/>
            <a:ext cx="2175510" cy="29718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4908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04185"/>
            <a:ext cx="6845935" cy="345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r>
              <a:rPr kumimoji="1" lang="zh-CN" altLang="en-US" dirty="0">
                <a:sym typeface="+mn-ea"/>
              </a:rPr>
              <a:t>语法</a:t>
            </a:r>
          </a:p>
          <a:p>
            <a:pPr lvl="1"/>
            <a:r>
              <a:rPr kumimoji="1" lang="zh-CN" altLang="en-US" dirty="0"/>
              <a:t>Instruction：内存访问和寻址操作</a:t>
            </a:r>
          </a:p>
          <a:p>
            <a:pPr lvl="2"/>
            <a:r>
              <a:rPr kumimoji="1" lang="en-US" altLang="zh-CN" dirty="0"/>
              <a:t>load, store, alloca, </a:t>
            </a:r>
            <a:r>
              <a:rPr kumimoji="1" lang="zh-CN" altLang="en-US" dirty="0">
                <a:sym typeface="+mn-ea"/>
              </a:rPr>
              <a:t>getelementptr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056005" y="3204210"/>
            <a:ext cx="3134360" cy="2667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56005" y="5984875"/>
            <a:ext cx="3134360" cy="2667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56005" y="3683000"/>
            <a:ext cx="6560820" cy="2667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20474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04185"/>
            <a:ext cx="6845935" cy="345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r>
              <a:rPr kumimoji="1" lang="zh-CN" altLang="en-US" dirty="0">
                <a:sym typeface="+mn-ea"/>
              </a:rPr>
              <a:t>语法</a:t>
            </a:r>
          </a:p>
          <a:p>
            <a:pPr lvl="1"/>
            <a:r>
              <a:rPr kumimoji="1" lang="zh-CN" altLang="en-US" dirty="0"/>
              <a:t>Instruction：转换指令</a:t>
            </a:r>
          </a:p>
          <a:p>
            <a:pPr lvl="2"/>
            <a:r>
              <a:rPr kumimoji="1" lang="en-US" altLang="zh-CN" dirty="0"/>
              <a:t>sext to, zext to, bitcast to, ...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071245" y="3454400"/>
            <a:ext cx="2498725" cy="2667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70462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15" y="5066665"/>
            <a:ext cx="6337935" cy="977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5930"/>
            <a:ext cx="9144000" cy="14147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IR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LLVM</a:t>
            </a:r>
            <a:r>
              <a:rPr kumimoji="1" lang="zh-CN" altLang="en-US" dirty="0">
                <a:sym typeface="+mn-ea"/>
              </a:rPr>
              <a:t>语法</a:t>
            </a:r>
          </a:p>
          <a:p>
            <a:pPr lvl="1"/>
            <a:r>
              <a:rPr kumimoji="1" lang="zh-CN" altLang="en-US" dirty="0"/>
              <a:t>Instruction：其他类型指令</a:t>
            </a:r>
          </a:p>
          <a:p>
            <a:pPr lvl="2"/>
            <a:r>
              <a:rPr kumimoji="1" lang="en-US" altLang="zh-CN" sz="2200" dirty="0"/>
              <a:t>call</a:t>
            </a:r>
          </a:p>
          <a:p>
            <a:pPr lvl="2"/>
            <a:endParaRPr kumimoji="1" lang="en-US" altLang="zh-CN" sz="2200" dirty="0"/>
          </a:p>
          <a:p>
            <a:pPr lvl="2"/>
            <a:endParaRPr kumimoji="1" lang="en-US" altLang="zh-CN" sz="2200" dirty="0"/>
          </a:p>
          <a:p>
            <a:pPr lvl="2"/>
            <a:endParaRPr kumimoji="1" lang="zh-CN" altLang="en-US" dirty="0"/>
          </a:p>
          <a:p>
            <a:pPr lvl="2"/>
            <a:endParaRPr kumimoji="1" lang="zh-CN" altLang="en-US" dirty="0"/>
          </a:p>
          <a:p>
            <a:pPr lvl="2"/>
            <a:r>
              <a:rPr kumimoji="1" lang="zh-CN" altLang="en-US" dirty="0"/>
              <a:t>比较类型 </a:t>
            </a:r>
            <a:r>
              <a:rPr kumimoji="1" lang="en-US" altLang="zh-CN" dirty="0"/>
              <a:t>icmp, fcmp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2"/>
            <a:endParaRPr kumimoji="1" lang="zh-CN" altLang="en-US" dirty="0"/>
          </a:p>
          <a:p>
            <a:pPr marL="0" lvl="0" indent="0">
              <a:buNone/>
            </a:pP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16205" y="3970020"/>
            <a:ext cx="8912225" cy="2667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51000" y="5524500"/>
            <a:ext cx="2498725" cy="2667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6949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F0F04-ACB7-49F9-B172-2FAC503D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92224-D2D1-4909-8F76-BF65E37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</a:t>
            </a:r>
            <a:r>
              <a:rPr lang="en-US" altLang="zh-CN"/>
              <a:t>clang</a:t>
            </a:r>
            <a:r>
              <a:rPr lang="zh-CN" altLang="en-US"/>
              <a:t>支持数组</a:t>
            </a:r>
            <a:r>
              <a:rPr lang="en-US" altLang="zh-CN"/>
              <a:t>overflow</a:t>
            </a:r>
            <a:r>
              <a:rPr lang="zh-CN" altLang="en-US"/>
              <a:t>静态检查</a:t>
            </a:r>
            <a:r>
              <a:rPr lang="en-US" altLang="zh-CN"/>
              <a:t>warning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仿照添加数组</a:t>
            </a:r>
            <a:r>
              <a:rPr lang="en-US" altLang="zh-CN"/>
              <a:t>overflow</a:t>
            </a:r>
            <a:r>
              <a:rPr lang="zh-CN" altLang="en-US"/>
              <a:t>静态检查</a:t>
            </a:r>
            <a:r>
              <a:rPr lang="en-US" altLang="zh-CN"/>
              <a:t>Error</a:t>
            </a:r>
          </a:p>
          <a:p>
            <a:r>
              <a:rPr lang="zh-CN" altLang="en-US"/>
              <a:t>让大家熟悉</a:t>
            </a:r>
            <a:r>
              <a:rPr lang="en-US" altLang="zh-CN"/>
              <a:t>SemaChecking</a:t>
            </a:r>
            <a:r>
              <a:rPr lang="zh-CN" altLang="en-US"/>
              <a:t>的流程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70D8E2-5FC6-41B2-B95E-F77FCAAD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6" y="2348880"/>
            <a:ext cx="7842076" cy="8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02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9B83E-4A62-4A8F-8660-60343D80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/>
              <a:t>语言扩展</a:t>
            </a:r>
            <a:r>
              <a:rPr lang="en-US" altLang="zh-CN"/>
              <a:t>overflow check</a:t>
            </a:r>
            <a:r>
              <a:rPr lang="zh-CN" altLang="en-US"/>
              <a:t>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2D247-61FD-45DB-85EC-BAAAFB38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静态检查：</a:t>
            </a:r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69A58-3F95-413B-86C1-1885DB237D2C}"/>
              </a:ext>
            </a:extLst>
          </p:cNvPr>
          <p:cNvSpPr/>
          <p:nvPr/>
        </p:nvSpPr>
        <p:spPr>
          <a:xfrm>
            <a:off x="2915816" y="19888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overflowCheck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func_name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a = A[1000];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9F081B-529D-4A1E-823A-3C9821D0D977}"/>
              </a:ext>
            </a:extLst>
          </p:cNvPr>
          <p:cNvSpPr txBox="1"/>
          <p:nvPr/>
        </p:nvSpPr>
        <p:spPr>
          <a:xfrm>
            <a:off x="1331640" y="4869160"/>
            <a:ext cx="72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编译报错：</a:t>
            </a:r>
            <a:endParaRPr lang="en-US" altLang="zh-CN" b="1"/>
          </a:p>
          <a:p>
            <a:r>
              <a:rPr lang="zh-CN" altLang="en-US"/>
              <a:t>array index 1000 is past the end of the array (which contains 1000 elements)</a:t>
            </a:r>
          </a:p>
        </p:txBody>
      </p:sp>
    </p:spTree>
    <p:extLst>
      <p:ext uri="{BB962C8B-B14F-4D97-AF65-F5344CB8AC3E}">
        <p14:creationId xmlns:p14="http://schemas.microsoft.com/office/powerpoint/2010/main" val="257944054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B4EEF-EE8B-4C1D-9E58-8787A955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2870F-4E99-4EE4-BB54-6F18FDC1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Warning</a:t>
            </a:r>
            <a:r>
              <a:rPr lang="zh-CN" altLang="en-US"/>
              <a:t>定义</a:t>
            </a:r>
            <a:endParaRPr lang="en-US" altLang="zh-CN"/>
          </a:p>
          <a:p>
            <a:pPr lvl="1"/>
            <a:r>
              <a:rPr lang="en-US" altLang="zh-CN"/>
              <a:t>llvm/tools/clang/Basic/DiagnosticSemaKinds.td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078857-51C1-44EE-A26E-697D5BCB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33998"/>
            <a:ext cx="5580112" cy="25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65235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31DE1-9E29-4AE3-A0DD-1AF2D42E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1EA00-A509-4D76-BA78-5EE587DB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Warning</a:t>
            </a:r>
            <a:r>
              <a:rPr lang="zh-CN" altLang="en-US"/>
              <a:t>检查</a:t>
            </a:r>
            <a:endParaRPr lang="en-US" altLang="zh-CN"/>
          </a:p>
          <a:p>
            <a:pPr lvl="1"/>
            <a:r>
              <a:rPr lang="en-US" altLang="zh-CN"/>
              <a:t>llvm/tools/clang/lib/Sema/SemaChecking.cpp</a:t>
            </a:r>
          </a:p>
          <a:p>
            <a:pPr lvl="1"/>
            <a:r>
              <a:rPr lang="en-US" altLang="zh-CN"/>
              <a:t>Sema::CheckArrayAccess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70697C-4E9A-44FD-8EEA-C44E7ADE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44" y="3402136"/>
            <a:ext cx="6876256" cy="24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16319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DDA94-0423-454E-BFEC-7EBDA502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061DA-E46E-4C9B-8000-23706D15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原代码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22B703-2E28-4C65-9A28-14FAC409E940}"/>
              </a:ext>
            </a:extLst>
          </p:cNvPr>
          <p:cNvSpPr/>
          <p:nvPr/>
        </p:nvSpPr>
        <p:spPr>
          <a:xfrm>
            <a:off x="3059832" y="19888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pragma overflowCheck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test(int n){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a = A[n];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54966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B0D64-AA32-481C-A455-8E470EE1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A3EE3-5F22-4983-94C1-3A52DC69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Clang </a:t>
            </a:r>
            <a:r>
              <a:rPr lang="zh-CN" altLang="en-US"/>
              <a:t>生成的</a:t>
            </a:r>
            <a:r>
              <a:rPr lang="en-US" altLang="zh-CN"/>
              <a:t>AST</a:t>
            </a:r>
            <a:r>
              <a:rPr lang="zh-CN" altLang="en-US"/>
              <a:t>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EBF29-DAA3-403A-B337-92A6C54B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7436231" cy="28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853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23B0F-E225-4142-97BE-74F58A5B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91FCF-E060-493E-9A81-21DEBB8D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Clang –S example.c –emit-llvm</a:t>
            </a:r>
          </a:p>
          <a:p>
            <a:r>
              <a:rPr lang="en-US" altLang="zh-CN"/>
              <a:t>example.c</a:t>
            </a:r>
            <a:r>
              <a:rPr lang="zh-CN" altLang="en-US"/>
              <a:t>生成的</a:t>
            </a:r>
            <a:r>
              <a:rPr lang="en-US" altLang="zh-CN"/>
              <a:t>LLVM IR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14DFD0-9398-453A-934D-C4A93FAD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6" y="3068960"/>
            <a:ext cx="7272808" cy="27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54862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71490-4849-4CE8-9B2E-B490BB28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C32FD-E4F8-4038-AEDF-19CB62AA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GEP</a:t>
            </a:r>
            <a:r>
              <a:rPr lang="zh-CN" altLang="en-US"/>
              <a:t>指令：</a:t>
            </a:r>
            <a:r>
              <a:rPr lang="en-US" altLang="zh-CN"/>
              <a:t>getelementptr</a:t>
            </a:r>
          </a:p>
          <a:p>
            <a:r>
              <a:rPr lang="en-US" altLang="zh-CN">
                <a:hlinkClick r:id="rId2"/>
              </a:rPr>
              <a:t>https://llvm.org/docs/GetElementPtr.html</a:t>
            </a:r>
            <a:endParaRPr lang="en-US" altLang="zh-CN"/>
          </a:p>
          <a:p>
            <a:pPr lvl="1"/>
            <a:r>
              <a:rPr lang="zh-CN" altLang="en-US"/>
              <a:t>不访问内存，只提供指针计算</a:t>
            </a:r>
          </a:p>
        </p:txBody>
      </p:sp>
    </p:spTree>
    <p:extLst>
      <p:ext uri="{BB962C8B-B14F-4D97-AF65-F5344CB8AC3E}">
        <p14:creationId xmlns:p14="http://schemas.microsoft.com/office/powerpoint/2010/main" val="3574290904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B2378-5346-44B6-A201-C460A528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7BA26-6B58-4B55-80F3-EF537F61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指令的生成</a:t>
            </a:r>
            <a:r>
              <a:rPr lang="en-US" altLang="zh-CN"/>
              <a:t>clang::CodeGen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08725B-A3D0-465B-8839-46882C61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94" y="2276872"/>
            <a:ext cx="7182544" cy="35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21222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1D84E-A3DD-416B-81DB-F8BF0B7B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53011-BC20-4122-A621-D23105F6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我们应该在哪里插入动态检查？</a:t>
            </a:r>
            <a:endParaRPr lang="en-US" altLang="zh-CN" dirty="0"/>
          </a:p>
          <a:p>
            <a:r>
              <a:rPr lang="zh-CN" altLang="en-US" dirty="0"/>
              <a:t>课上会以一条</a:t>
            </a:r>
            <a:r>
              <a:rPr lang="en-US" altLang="zh-CN" dirty="0"/>
              <a:t>exit(1)</a:t>
            </a:r>
            <a:r>
              <a:rPr lang="zh-CN" altLang="en-US" dirty="0"/>
              <a:t>为例介绍如何插入</a:t>
            </a:r>
            <a:r>
              <a:rPr lang="en-US" altLang="zh-CN" dirty="0"/>
              <a:t>IR</a:t>
            </a:r>
          </a:p>
          <a:p>
            <a:r>
              <a:rPr lang="zh-CN" altLang="en-US" dirty="0"/>
              <a:t>注意插入的位置。</a:t>
            </a:r>
            <a:endParaRPr lang="en-US" altLang="zh-CN" dirty="0"/>
          </a:p>
          <a:p>
            <a:pPr lvl="1"/>
            <a:r>
              <a:rPr lang="zh-CN" altLang="en-US" dirty="0"/>
              <a:t>是否这个位置可以覆盖所有的</a:t>
            </a:r>
            <a:r>
              <a:rPr lang="en-US" altLang="zh-CN" dirty="0"/>
              <a:t>GEP</a:t>
            </a:r>
            <a:r>
              <a:rPr lang="zh-CN" altLang="en-US" dirty="0"/>
              <a:t>指令生成的情况</a:t>
            </a:r>
            <a:r>
              <a:rPr lang="en-US" altLang="zh-CN" dirty="0"/>
              <a:t>?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36C890-7BB3-4C13-AB29-2DF44FEA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03" y="3941504"/>
            <a:ext cx="7375553" cy="20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17807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A4D75-4EC8-4CF6-9F6D-E275FAE3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BCD5D-162A-4EF5-BCE2-604F2DAB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exit()</a:t>
            </a:r>
            <a:r>
              <a:rPr lang="zh-CN" altLang="en-US"/>
              <a:t>为库函数，直接</a:t>
            </a:r>
            <a:r>
              <a:rPr lang="en-US" altLang="zh-CN"/>
              <a:t>getFunction</a:t>
            </a:r>
            <a:r>
              <a:rPr lang="zh-CN" altLang="en-US"/>
              <a:t>可能会有问题</a:t>
            </a:r>
            <a:endParaRPr lang="en-US" altLang="zh-CN"/>
          </a:p>
          <a:p>
            <a:r>
              <a:rPr lang="zh-CN" altLang="en-US"/>
              <a:t>课上用一个简单的方法来绕过这个问题</a:t>
            </a:r>
            <a:endParaRPr lang="en-US" altLang="zh-CN"/>
          </a:p>
          <a:p>
            <a:r>
              <a:rPr lang="zh-CN" altLang="en-US"/>
              <a:t>修改源码，增加头文件</a:t>
            </a:r>
            <a:r>
              <a:rPr lang="en-US" altLang="zh-CN"/>
              <a:t>include</a:t>
            </a:r>
            <a:r>
              <a:rPr lang="zh-CN" altLang="en-US"/>
              <a:t>和</a:t>
            </a:r>
            <a:r>
              <a:rPr lang="en-US" altLang="zh-CN"/>
              <a:t>exitHelp</a:t>
            </a:r>
            <a:r>
              <a:rPr lang="zh-CN" altLang="en-US"/>
              <a:t>函数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F1C275-3A7A-4768-BA77-7517C91E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303170"/>
            <a:ext cx="3813246" cy="28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54913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896D2-006D-49C6-8DC4-132DFF67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B2144-D0DE-4FED-95FB-7D800CAE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我们添加</a:t>
            </a:r>
            <a:r>
              <a:rPr lang="en-US" altLang="zh-CN"/>
              <a:t>exit</a:t>
            </a:r>
            <a:r>
              <a:rPr lang="zh-CN" altLang="en-US"/>
              <a:t>的</a:t>
            </a:r>
            <a:r>
              <a:rPr lang="en-US" altLang="zh-CN"/>
              <a:t>IR</a:t>
            </a:r>
            <a:r>
              <a:rPr lang="zh-CN" altLang="en-US"/>
              <a:t>如图所示，在</a:t>
            </a:r>
            <a:r>
              <a:rPr lang="en-US" altLang="zh-CN"/>
              <a:t>GEP</a:t>
            </a:r>
            <a:r>
              <a:rPr lang="zh-CN" altLang="en-US"/>
              <a:t>指令之前有一条</a:t>
            </a:r>
            <a:r>
              <a:rPr lang="en-US" altLang="zh-CN"/>
              <a:t>exit</a:t>
            </a:r>
            <a:r>
              <a:rPr lang="zh-CN" altLang="en-US"/>
              <a:t>指令。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7A28B2-91EE-4948-A286-44402B44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18513"/>
            <a:ext cx="4536504" cy="39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3021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9B83E-4A62-4A8F-8660-60343D80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语言扩展</a:t>
            </a:r>
            <a:r>
              <a:rPr lang="en-US" altLang="zh-CN"/>
              <a:t>overflow check</a:t>
            </a:r>
            <a:r>
              <a:rPr lang="zh-CN" altLang="en-US"/>
              <a:t>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2D247-61FD-45DB-85EC-BAAAFB38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动态检查：</a:t>
            </a:r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69A58-3F95-413B-86C1-1885DB237D2C}"/>
              </a:ext>
            </a:extLst>
          </p:cNvPr>
          <p:cNvSpPr/>
          <p:nvPr/>
        </p:nvSpPr>
        <p:spPr>
          <a:xfrm>
            <a:off x="3347864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pragma overflowCheck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func_</a:t>
            </a:r>
            <a:r>
              <a:rPr lang="en-US" altLang="zh-CN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(int n){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a = A[n];</a:t>
            </a:r>
            <a:b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679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5CD50-ADB2-45F6-BFB6-5FE1141E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C48FD-20BB-4FCC-A73B-7E10BE66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大家实现的时候可以看下如何不用写</a:t>
            </a:r>
            <a:r>
              <a:rPr lang="en-US" altLang="zh-CN" dirty="0" err="1"/>
              <a:t>exitHelp</a:t>
            </a:r>
            <a:r>
              <a:rPr lang="en-US" altLang="zh-CN" dirty="0"/>
              <a:t> or </a:t>
            </a:r>
            <a:r>
              <a:rPr lang="en-US" altLang="zh-CN" dirty="0" err="1"/>
              <a:t>assertHelp</a:t>
            </a:r>
            <a:r>
              <a:rPr lang="zh-CN" altLang="en-US" dirty="0"/>
              <a:t>的额外函数实现对库函数的调用。需要清楚</a:t>
            </a:r>
            <a:r>
              <a:rPr lang="en-US" altLang="zh-CN" dirty="0"/>
              <a:t>clang</a:t>
            </a:r>
            <a:r>
              <a:rPr lang="zh-CN" altLang="en-US" dirty="0"/>
              <a:t>对库函数的处理部分。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理清楚从</a:t>
            </a:r>
            <a:r>
              <a:rPr lang="en-US" altLang="zh-CN" dirty="0"/>
              <a:t>AST -&gt; </a:t>
            </a:r>
            <a:r>
              <a:rPr lang="en-US" altLang="zh-CN" dirty="0" err="1"/>
              <a:t>CodeGen</a:t>
            </a:r>
            <a:r>
              <a:rPr lang="en-US" altLang="zh-CN" dirty="0"/>
              <a:t> Emit</a:t>
            </a:r>
            <a:r>
              <a:rPr lang="zh-CN" altLang="en-US" dirty="0"/>
              <a:t>的逻辑和调用关系，体现在实验报告上。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考虑函数是否标记了</a:t>
            </a:r>
            <a:r>
              <a:rPr lang="en-US" altLang="zh-CN" dirty="0" err="1"/>
              <a:t>overflowCheck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查看</a:t>
            </a:r>
            <a:r>
              <a:rPr lang="en-US" altLang="zh-CN" dirty="0"/>
              <a:t>assert</a:t>
            </a:r>
            <a:r>
              <a:rPr lang="zh-CN" altLang="en-US" dirty="0"/>
              <a:t>调用的</a:t>
            </a:r>
            <a:r>
              <a:rPr lang="en-US" altLang="zh-CN" dirty="0"/>
              <a:t>IR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602600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13B6D-EE90-4775-8E96-6510C3B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语言扩展</a:t>
            </a:r>
            <a:r>
              <a:rPr lang="en-US" altLang="zh-CN"/>
              <a:t>overflow check</a:t>
            </a:r>
            <a:r>
              <a:rPr lang="zh-CN" altLang="en-US"/>
              <a:t>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6CA7B-E011-4534-8C3C-98DB898C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动态检查：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2F05D-50CA-4976-8F93-F3E0C74FF7C8}"/>
              </a:ext>
            </a:extLst>
          </p:cNvPr>
          <p:cNvSpPr/>
          <p:nvPr/>
        </p:nvSpPr>
        <p:spPr>
          <a:xfrm>
            <a:off x="2771800" y="1412776"/>
            <a:ext cx="6120680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pragma overflowCheck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func_</a:t>
            </a:r>
            <a:r>
              <a:rPr lang="en-US" altLang="zh-CN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(int n){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assert(n &lt; 1000 &amp;&amp; “overflow check failed!\n”);</a:t>
            </a:r>
          </a:p>
          <a:p>
            <a:pPr latinLnBrk="1">
              <a:spcAft>
                <a:spcPts val="1000"/>
              </a:spcAft>
            </a:pP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int a = A[n];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3ECE6-4A05-4DC2-BAC9-03B28B633B7D}"/>
              </a:ext>
            </a:extLst>
          </p:cNvPr>
          <p:cNvSpPr txBox="1"/>
          <p:nvPr/>
        </p:nvSpPr>
        <p:spPr>
          <a:xfrm>
            <a:off x="1403648" y="5229200"/>
            <a:ext cx="72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执行触发</a:t>
            </a:r>
            <a:r>
              <a:rPr lang="en-US" altLang="zh-CN" b="1"/>
              <a:t>assert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4126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语言扩展</a:t>
            </a:r>
            <a:r>
              <a:rPr lang="en-US" altLang="zh-CN"/>
              <a:t>overflow  check</a:t>
            </a:r>
            <a:r>
              <a:rPr lang="zh-CN" altLang="en-US"/>
              <a:t>操作</a:t>
            </a:r>
            <a:endParaRPr lang="en-US" altLang="zh-CN"/>
          </a:p>
          <a:p>
            <a:r>
              <a:rPr lang="en-US" altLang="zh-CN">
                <a:solidFill>
                  <a:srgbClr val="FFC000"/>
                </a:solidFill>
              </a:rPr>
              <a:t>PR002</a:t>
            </a:r>
            <a:r>
              <a:rPr lang="zh-CN" altLang="en-US">
                <a:solidFill>
                  <a:srgbClr val="FFC000"/>
                </a:solidFill>
              </a:rPr>
              <a:t>要求</a:t>
            </a:r>
            <a:endParaRPr lang="en-US" altLang="zh-CN">
              <a:solidFill>
                <a:srgbClr val="FFC000"/>
              </a:solidFill>
            </a:endParaRPr>
          </a:p>
          <a:p>
            <a:r>
              <a:rPr lang="en-US" altLang="zh-CN"/>
              <a:t>PR002</a:t>
            </a:r>
            <a:r>
              <a:rPr lang="zh-CN" altLang="en-US" dirty="0"/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235481648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543800" cy="914400"/>
          </a:xfrm>
        </p:spPr>
        <p:txBody>
          <a:bodyPr/>
          <a:lstStyle/>
          <a:p>
            <a:r>
              <a:rPr lang="en-US" altLang="zh-CN" dirty="0">
                <a:ea typeface="华文仿宋" charset="-122"/>
              </a:rPr>
              <a:t>PR00</a:t>
            </a:r>
            <a:r>
              <a:rPr lang="en-US" altLang="zh-Hans" dirty="0">
                <a:ea typeface="华文仿宋" charset="-122"/>
              </a:rPr>
              <a:t>2</a:t>
            </a:r>
            <a:endParaRPr lang="zh-CN" altLang="en-US" dirty="0">
              <a:ea typeface="华文仿宋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914400" y="1484313"/>
            <a:ext cx="7543800" cy="4687887"/>
          </a:xfrm>
        </p:spPr>
        <p:txBody>
          <a:bodyPr/>
          <a:lstStyle/>
          <a:p>
            <a:r>
              <a:rPr lang="zh-CN" altLang="en-US" dirty="0">
                <a:ea typeface="华文仿宋" charset="-122"/>
              </a:rPr>
              <a:t>实验内容</a:t>
            </a:r>
            <a:r>
              <a:rPr lang="en-US" altLang="zh-CN" dirty="0">
                <a:ea typeface="华文仿宋" charset="-122"/>
              </a:rPr>
              <a:t>: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zh-CN" altLang="en-US"/>
              <a:t>为数组访问添加</a:t>
            </a:r>
            <a:r>
              <a:rPr lang="en-US" altLang="zh-CN"/>
              <a:t>overflow</a:t>
            </a:r>
            <a:r>
              <a:rPr lang="zh-CN" altLang="en-US"/>
              <a:t>的静态检查和动态检查 </a:t>
            </a:r>
            <a:r>
              <a:rPr lang="en-US" altLang="zh-CN" dirty="0"/>
              <a:t>(</a:t>
            </a:r>
            <a:r>
              <a:rPr lang="zh-CN" altLang="en-US" dirty="0"/>
              <a:t>仅限于</a:t>
            </a: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pragma overflowCheck</a:t>
            </a:r>
            <a:r>
              <a:rPr lang="zh-CN" altLang="en-US"/>
              <a:t>标注函数</a:t>
            </a:r>
            <a:r>
              <a:rPr lang="en-US" altLang="zh-CN"/>
              <a:t>)</a:t>
            </a:r>
          </a:p>
          <a:p>
            <a:r>
              <a:rPr lang="zh-CN" altLang="en-US">
                <a:ea typeface="华文仿宋" charset="-122"/>
              </a:rPr>
              <a:t>支持一维静态数组</a:t>
            </a:r>
            <a:endParaRPr lang="en-US" altLang="zh-CN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>
                <a:ea typeface="华文仿宋" charset="-122"/>
              </a:rPr>
              <a:t>静态检查</a:t>
            </a:r>
            <a:endParaRPr lang="en-US" altLang="zh-Hans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en-US" altLang="zh-CN">
                <a:ea typeface="华文仿宋" charset="-122"/>
              </a:rPr>
              <a:t>Error</a:t>
            </a:r>
            <a:r>
              <a:rPr lang="zh-CN" altLang="en-US">
                <a:ea typeface="华文仿宋" charset="-122"/>
              </a:rPr>
              <a:t>定义</a:t>
            </a:r>
            <a:endParaRPr lang="en-US" altLang="zh-CN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en-US" altLang="zh-CN">
                <a:ea typeface="华文仿宋" charset="-122"/>
              </a:rPr>
              <a:t>Error</a:t>
            </a:r>
            <a:r>
              <a:rPr lang="zh-CN" altLang="en-US">
                <a:ea typeface="华文仿宋" charset="-122"/>
              </a:rPr>
              <a:t>检查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>
                <a:ea typeface="华文仿宋" charset="-122"/>
              </a:rPr>
              <a:t>动态检查</a:t>
            </a:r>
            <a:r>
              <a:rPr lang="zh-Hans" altLang="en-US">
                <a:ea typeface="华文仿宋" charset="-122"/>
              </a:rPr>
              <a:t>：</a:t>
            </a:r>
            <a:endParaRPr lang="en-US" altLang="zh-Hans" dirty="0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zh-CN" altLang="en-US">
                <a:ea typeface="华文仿宋" charset="-122"/>
              </a:rPr>
              <a:t>在数组访问前插入</a:t>
            </a:r>
            <a:r>
              <a:rPr lang="en-US" altLang="zh-CN">
                <a:ea typeface="华文仿宋" charset="-122"/>
              </a:rPr>
              <a:t>assert IR</a:t>
            </a:r>
            <a:endParaRPr lang="en-US" altLang="zh-Hans" dirty="0">
              <a:ea typeface="华文仿宋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F9B0C-C0DE-4672-AC7D-8AD4114C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/>
              <a:t>语言扩展</a:t>
            </a:r>
            <a:r>
              <a:rPr lang="en-US" altLang="zh-CN"/>
              <a:t>overflow check</a:t>
            </a:r>
            <a:r>
              <a:rPr lang="zh-CN" altLang="en-US"/>
              <a:t>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14360-D63E-4307-B64A-220153C0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具体要求：</a:t>
            </a:r>
            <a:endParaRPr lang="en-US" altLang="zh-CN" dirty="0"/>
          </a:p>
          <a:p>
            <a:pPr lvl="1"/>
            <a:r>
              <a:rPr lang="zh-CN" altLang="en-US" dirty="0"/>
              <a:t>只有被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pragma overflowCheck</a:t>
            </a:r>
            <a:r>
              <a:rPr lang="zh-CN" altLang="en-US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标注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的函数</a:t>
            </a:r>
            <a:r>
              <a:rPr lang="zh-CN" altLang="en-US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才支持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overflow check</a:t>
            </a:r>
            <a:r>
              <a:rPr lang="zh-CN" altLang="en-US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操作 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支持静态检查和动态检查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一维静态大小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输入，形如：</a:t>
            </a:r>
            <a:r>
              <a:rPr lang="en-US" altLang="zh-CN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lvl="1"/>
            <a:r>
              <a:rPr lang="zh-CN" altLang="en-US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进行优化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C1E263A-5FFA-41DB-ACAF-A907F1DCD202}"/>
              </a:ext>
            </a:extLst>
          </p:cNvPr>
          <p:cNvSpPr/>
          <p:nvPr/>
        </p:nvSpPr>
        <p:spPr bwMode="auto">
          <a:xfrm>
            <a:off x="6876256" y="177281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rPr>
              <a:t>PR001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84AB05-8894-48E5-9ABD-5D7D50586BD1}"/>
              </a:ext>
            </a:extLst>
          </p:cNvPr>
          <p:cNvGrpSpPr/>
          <p:nvPr/>
        </p:nvGrpSpPr>
        <p:grpSpPr>
          <a:xfrm>
            <a:off x="7882136" y="2564904"/>
            <a:ext cx="1152128" cy="1584176"/>
            <a:chOff x="7882136" y="2564904"/>
            <a:chExt cx="1152128" cy="1584176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53E6E69D-82FE-4A0D-9954-C39F64612CD5}"/>
                </a:ext>
              </a:extLst>
            </p:cNvPr>
            <p:cNvSpPr/>
            <p:nvPr/>
          </p:nvSpPr>
          <p:spPr bwMode="auto">
            <a:xfrm>
              <a:off x="8155360" y="2996952"/>
              <a:ext cx="360040" cy="1152128"/>
            </a:xfrm>
            <a:prstGeom prst="rightBrac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对话气泡: 矩形 5">
              <a:extLst>
                <a:ext uri="{FF2B5EF4-FFF2-40B4-BE49-F238E27FC236}">
                  <a16:creationId xmlns:a16="http://schemas.microsoft.com/office/drawing/2014/main" id="{A902B3FB-94A1-4BB0-9850-0C2588F744E0}"/>
                </a:ext>
              </a:extLst>
            </p:cNvPr>
            <p:cNvSpPr/>
            <p:nvPr/>
          </p:nvSpPr>
          <p:spPr bwMode="auto">
            <a:xfrm>
              <a:off x="7882136" y="2564904"/>
              <a:ext cx="1152128" cy="360040"/>
            </a:xfrm>
            <a:prstGeom prst="wedgeRectCallou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</a:rPr>
                <a:t>PR002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371F43A7-1B01-4AB4-B2B3-0122016323E8}"/>
              </a:ext>
            </a:extLst>
          </p:cNvPr>
          <p:cNvSpPr/>
          <p:nvPr/>
        </p:nvSpPr>
        <p:spPr bwMode="auto">
          <a:xfrm>
            <a:off x="4686300" y="429309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rPr>
              <a:t>PR003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15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ibm0325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bm0325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bm0325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0325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E:\weldon\src\ipd_seminar\ibm0325.ppt</Template>
  <TotalTime>89938</TotalTime>
  <Words>1380</Words>
  <Application>Microsoft Office PowerPoint</Application>
  <PresentationFormat>全屏显示(4:3)</PresentationFormat>
  <Paragraphs>297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Monotype Sorts</vt:lpstr>
      <vt:lpstr>仿宋</vt:lpstr>
      <vt:lpstr>微软雅黑</vt:lpstr>
      <vt:lpstr>Arial</vt:lpstr>
      <vt:lpstr>Book Antiqua</vt:lpstr>
      <vt:lpstr>Consolas</vt:lpstr>
      <vt:lpstr>Tahoma</vt:lpstr>
      <vt:lpstr>Times New Roman</vt:lpstr>
      <vt:lpstr>Wingdings</vt:lpstr>
      <vt:lpstr>ibm0325</vt:lpstr>
      <vt:lpstr>PowerPoint 演示文稿</vt:lpstr>
      <vt:lpstr>提纲</vt:lpstr>
      <vt:lpstr>提纲</vt:lpstr>
      <vt:lpstr>C语言扩展overflow check操作</vt:lpstr>
      <vt:lpstr>C语言扩展overflow check操作</vt:lpstr>
      <vt:lpstr>C语言扩展overflow check操作</vt:lpstr>
      <vt:lpstr>提纲</vt:lpstr>
      <vt:lpstr>PR002</vt:lpstr>
      <vt:lpstr>C语言扩展overflow check操作</vt:lpstr>
      <vt:lpstr>提纲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Clang</vt:lpstr>
      <vt:lpstr>LLVM</vt:lpstr>
      <vt:lpstr>LLVM</vt:lpstr>
      <vt:lpstr>LLVM</vt:lpstr>
      <vt:lpstr>LLVM</vt:lpstr>
      <vt:lpstr>LLVM</vt:lpstr>
      <vt:lpstr>LLVM</vt:lpstr>
      <vt:lpstr>LLVM</vt:lpstr>
      <vt:lpstr>LLVM IR</vt:lpstr>
      <vt:lpstr>LLVM IR</vt:lpstr>
      <vt:lpstr>LLVM IR</vt:lpstr>
      <vt:lpstr>LLVM IR</vt:lpstr>
      <vt:lpstr>LLVM IR</vt:lpstr>
      <vt:lpstr>LLVM IR</vt:lpstr>
      <vt:lpstr>LLVM IR</vt:lpstr>
      <vt:lpstr>LLVM IR</vt:lpstr>
      <vt:lpstr>静态检查</vt:lpstr>
      <vt:lpstr>静态检查</vt:lpstr>
      <vt:lpstr>静态检查</vt:lpstr>
      <vt:lpstr>动态检查</vt:lpstr>
      <vt:lpstr>动态检查</vt:lpstr>
      <vt:lpstr>动态检查</vt:lpstr>
      <vt:lpstr>动态检查</vt:lpstr>
      <vt:lpstr>动态检查</vt:lpstr>
      <vt:lpstr>提示</vt:lpstr>
      <vt:lpstr>提示</vt:lpstr>
      <vt:lpstr>提示</vt:lpstr>
      <vt:lpstr>提示</vt:lpstr>
    </vt:vector>
  </TitlesOfParts>
  <Company>Micron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Jiacheng Zhao</dc:creator>
  <cp:lastModifiedBy>马 月骁</cp:lastModifiedBy>
  <cp:revision>1878</cp:revision>
  <cp:lastPrinted>2000-08-04T00:01:40Z</cp:lastPrinted>
  <dcterms:created xsi:type="dcterms:W3CDTF">1999-10-09T18:48:57Z</dcterms:created>
  <dcterms:modified xsi:type="dcterms:W3CDTF">2022-04-30T12:47:01Z</dcterms:modified>
</cp:coreProperties>
</file>