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2"/>
  </p:handoutMasterIdLst>
  <p:sldIdLst>
    <p:sldId id="258" r:id="rId2"/>
    <p:sldId id="262" r:id="rId3"/>
    <p:sldId id="264" r:id="rId4"/>
    <p:sldId id="265" r:id="rId5"/>
    <p:sldId id="266" r:id="rId6"/>
    <p:sldId id="267" r:id="rId7"/>
    <p:sldId id="268" r:id="rId8"/>
    <p:sldId id="269" r:id="rId9"/>
    <p:sldId id="270" r:id="rId10"/>
    <p:sldId id="271" r:id="rId1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D19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94670"/>
  </p:normalViewPr>
  <p:slideViewPr>
    <p:cSldViewPr>
      <p:cViewPr varScale="1">
        <p:scale>
          <a:sx n="63" d="100"/>
          <a:sy n="63" d="100"/>
        </p:scale>
        <p:origin x="1484" y="64"/>
      </p:cViewPr>
      <p:guideLst>
        <p:guide orient="horz" pos="2160"/>
        <p:guide pos="2880"/>
      </p:guideLst>
    </p:cSldViewPr>
  </p:slideViewPr>
  <p:notesTextViewPr>
    <p:cViewPr>
      <p:scale>
        <a:sx n="1" d="1"/>
        <a:sy n="1" d="1"/>
      </p:scale>
      <p:origin x="0" y="0"/>
    </p:cViewPr>
  </p:notesTextViewPr>
  <p:notesViewPr>
    <p:cSldViewPr>
      <p:cViewPr varScale="1">
        <p:scale>
          <a:sx n="70" d="100"/>
          <a:sy n="70" d="100"/>
        </p:scale>
        <p:origin x="2760"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7E3F99-D12F-4954-A61D-F49FB68D10A3}" type="datetimeFigureOut">
              <a:rPr lang="pt-BR" smtClean="0"/>
              <a:t>25/09/2023</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15F320-5C10-46D6-873B-718ABBD496FB}" type="slidenum">
              <a:rPr lang="pt-BR" smtClean="0"/>
              <a:t>‹nº›</a:t>
            </a:fld>
            <a:endParaRPr lang="pt-BR"/>
          </a:p>
        </p:txBody>
      </p:sp>
    </p:spTree>
    <p:extLst>
      <p:ext uri="{BB962C8B-B14F-4D97-AF65-F5344CB8AC3E}">
        <p14:creationId xmlns:p14="http://schemas.microsoft.com/office/powerpoint/2010/main" val="94861145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lide de título">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2E60D82F-4EDC-49F1-9B28-C237C8B75C57}" type="datetimeFigureOut">
              <a:rPr lang="pt-BR" smtClean="0"/>
              <a:t>25/09/2023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F4A9C17-C46A-4EA9-988B-65082669AAE1}" type="slidenum">
              <a:rPr lang="pt-BR" smtClean="0"/>
              <a:t>‹nº›</a:t>
            </a:fld>
            <a:endParaRPr lang="pt-BR"/>
          </a:p>
        </p:txBody>
      </p:sp>
      <p:pic>
        <p:nvPicPr>
          <p:cNvPr id="11" name="Picture 9" descr="GGFD2166TRA Raw.tif">
            <a:extLst>
              <a:ext uri="{FF2B5EF4-FFF2-40B4-BE49-F238E27FC236}">
                <a16:creationId xmlns:a16="http://schemas.microsoft.com/office/drawing/2014/main" id="{6A2A65E6-C4B8-4C2C-89AE-420F8B44B64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61" t="2151" r="9181" b="11114"/>
          <a:stretch/>
        </p:blipFill>
        <p:spPr>
          <a:xfrm>
            <a:off x="-288893" y="0"/>
            <a:ext cx="9432893" cy="6137239"/>
          </a:xfrm>
          <a:prstGeom prst="rect">
            <a:avLst/>
          </a:prstGeom>
        </p:spPr>
      </p:pic>
      <p:pic>
        <p:nvPicPr>
          <p:cNvPr id="12" name="Imagem 11">
            <a:extLst>
              <a:ext uri="{FF2B5EF4-FFF2-40B4-BE49-F238E27FC236}">
                <a16:creationId xmlns:a16="http://schemas.microsoft.com/office/drawing/2014/main" id="{593E2B55-FE41-4237-A535-AEB38ED5A6C6}"/>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2575"/>
          <a:stretch/>
        </p:blipFill>
        <p:spPr>
          <a:xfrm>
            <a:off x="-288894" y="6137239"/>
            <a:ext cx="9432894" cy="720761"/>
          </a:xfrm>
          <a:prstGeom prst="rect">
            <a:avLst/>
          </a:prstGeom>
        </p:spPr>
      </p:pic>
    </p:spTree>
    <p:extLst>
      <p:ext uri="{BB962C8B-B14F-4D97-AF65-F5344CB8AC3E}">
        <p14:creationId xmlns:p14="http://schemas.microsoft.com/office/powerpoint/2010/main" val="30089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467446" y="2857500"/>
            <a:ext cx="8229600" cy="1143000"/>
          </a:xfrm>
        </p:spPr>
        <p:txBody>
          <a:bodyPr/>
          <a:lstStyle/>
          <a:p>
            <a:r>
              <a:rPr lang="pt-BR" dirty="0"/>
              <a:t>Clique para editar o título mestre</a:t>
            </a:r>
          </a:p>
        </p:txBody>
      </p:sp>
      <p:pic>
        <p:nvPicPr>
          <p:cNvPr id="7" name="Imagem 6">
            <a:extLst>
              <a:ext uri="{FF2B5EF4-FFF2-40B4-BE49-F238E27FC236}">
                <a16:creationId xmlns:a16="http://schemas.microsoft.com/office/drawing/2014/main" id="{055F2C91-189B-2549-9603-3854C15462B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62593" b="23816"/>
          <a:stretch/>
        </p:blipFill>
        <p:spPr>
          <a:xfrm>
            <a:off x="8244408" y="6251136"/>
            <a:ext cx="740670" cy="587392"/>
          </a:xfrm>
          <a:prstGeom prst="rect">
            <a:avLst/>
          </a:prstGeom>
        </p:spPr>
      </p:pic>
      <p:cxnSp>
        <p:nvCxnSpPr>
          <p:cNvPr id="8" name="Conector Reto 7">
            <a:extLst>
              <a:ext uri="{FF2B5EF4-FFF2-40B4-BE49-F238E27FC236}">
                <a16:creationId xmlns:a16="http://schemas.microsoft.com/office/drawing/2014/main" id="{7D26D228-AA0E-6B4B-AED5-56295D4AE01A}"/>
              </a:ext>
            </a:extLst>
          </p:cNvPr>
          <p:cNvCxnSpPr>
            <a:cxnSpLocks/>
            <a:stCxn id="7" idx="1"/>
          </p:cNvCxnSpPr>
          <p:nvPr userDrawn="1"/>
        </p:nvCxnSpPr>
        <p:spPr>
          <a:xfrm flipH="1">
            <a:off x="0" y="6544832"/>
            <a:ext cx="8244408" cy="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53595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424863" y="2708920"/>
            <a:ext cx="8229600" cy="1143000"/>
          </a:xfrm>
        </p:spPr>
        <p:txBody>
          <a:bodyPr/>
          <a:lstStyle/>
          <a:p>
            <a:r>
              <a:rPr lang="pt-BR" dirty="0"/>
              <a:t>Clique para editar estilo do título mestre</a:t>
            </a:r>
          </a:p>
        </p:txBody>
      </p:sp>
      <p:sp>
        <p:nvSpPr>
          <p:cNvPr id="3" name="Espaço Reservado para Data 2"/>
          <p:cNvSpPr>
            <a:spLocks noGrp="1"/>
          </p:cNvSpPr>
          <p:nvPr>
            <p:ph type="dt" sz="half" idx="10"/>
          </p:nvPr>
        </p:nvSpPr>
        <p:spPr/>
        <p:txBody>
          <a:bodyPr/>
          <a:lstStyle/>
          <a:p>
            <a:fld id="{2E60D82F-4EDC-49F1-9B28-C237C8B75C57}" type="datetimeFigureOut">
              <a:rPr lang="pt-BR" smtClean="0"/>
              <a:t>25/09/2023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F4A9C17-C46A-4EA9-988B-65082669AAE1}" type="slidenum">
              <a:rPr lang="pt-BR" smtClean="0"/>
              <a:t>‹nº›</a:t>
            </a:fld>
            <a:endParaRPr lang="pt-BR"/>
          </a:p>
        </p:txBody>
      </p:sp>
      <p:pic>
        <p:nvPicPr>
          <p:cNvPr id="8" name="Imagem 7">
            <a:extLst>
              <a:ext uri="{FF2B5EF4-FFF2-40B4-BE49-F238E27FC236}">
                <a16:creationId xmlns:a16="http://schemas.microsoft.com/office/drawing/2014/main" id="{D52446EA-7854-4E65-B0BF-1E482C11400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967" y="-27384"/>
            <a:ext cx="9311934" cy="936104"/>
          </a:xfrm>
          <a:prstGeom prst="rect">
            <a:avLst/>
          </a:prstGeom>
        </p:spPr>
      </p:pic>
    </p:spTree>
    <p:extLst>
      <p:ext uri="{BB962C8B-B14F-4D97-AF65-F5344CB8AC3E}">
        <p14:creationId xmlns:p14="http://schemas.microsoft.com/office/powerpoint/2010/main" val="1646981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2E60D82F-4EDC-49F1-9B28-C237C8B75C57}" type="datetimeFigureOut">
              <a:rPr lang="pt-BR" smtClean="0"/>
              <a:t>25/09/2023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F4A9C17-C46A-4EA9-988B-65082669AAE1}" type="slidenum">
              <a:rPr lang="pt-BR" smtClean="0"/>
              <a:t>‹nº›</a:t>
            </a:fld>
            <a:endParaRPr lang="pt-BR"/>
          </a:p>
        </p:txBody>
      </p:sp>
    </p:spTree>
    <p:extLst>
      <p:ext uri="{BB962C8B-B14F-4D97-AF65-F5344CB8AC3E}">
        <p14:creationId xmlns:p14="http://schemas.microsoft.com/office/powerpoint/2010/main" val="42065314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60D82F-4EDC-49F1-9B28-C237C8B75C57}" type="datetimeFigureOut">
              <a:rPr lang="pt-BR" smtClean="0"/>
              <a:t>25/09/2023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A9C17-C46A-4EA9-988B-65082669AAE1}" type="slidenum">
              <a:rPr lang="pt-BR" smtClean="0"/>
              <a:t>‹nº›</a:t>
            </a:fld>
            <a:endParaRPr lang="pt-BR"/>
          </a:p>
        </p:txBody>
      </p:sp>
    </p:spTree>
    <p:extLst>
      <p:ext uri="{BB962C8B-B14F-4D97-AF65-F5344CB8AC3E}">
        <p14:creationId xmlns:p14="http://schemas.microsoft.com/office/powerpoint/2010/main" val="1534045758"/>
      </p:ext>
    </p:extLst>
  </p:cSld>
  <p:clrMap bg1="lt1" tx1="dk1" bg2="lt2" tx2="dk2" accent1="accent1" accent2="accent2" accent3="accent3" accent4="accent4" accent5="accent5" accent6="accent6" hlink="hlink" folHlink="folHlink"/>
  <p:sldLayoutIdLst>
    <p:sldLayoutId id="2147483653" r:id="rId1"/>
    <p:sldLayoutId id="2147483651" r:id="rId2"/>
    <p:sldLayoutId id="2147483654" r:id="rId3"/>
    <p:sldLayoutId id="2147483649"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Uma imagem contendo desenho&#10;&#10;Descrição gerada automaticamente">
            <a:extLst>
              <a:ext uri="{FF2B5EF4-FFF2-40B4-BE49-F238E27FC236}">
                <a16:creationId xmlns:a16="http://schemas.microsoft.com/office/drawing/2014/main" id="{EE24B594-EBFC-4818-93E8-54179758BD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216" y="6237312"/>
            <a:ext cx="648072" cy="488800"/>
          </a:xfrm>
          <a:prstGeom prst="rect">
            <a:avLst/>
          </a:prstGeom>
        </p:spPr>
      </p:pic>
    </p:spTree>
    <p:extLst>
      <p:ext uri="{BB962C8B-B14F-4D97-AF65-F5344CB8AC3E}">
        <p14:creationId xmlns:p14="http://schemas.microsoft.com/office/powerpoint/2010/main" val="2506873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Uma imagem contendo desenho&#10;&#10;Descrição gerada automaticamente">
            <a:extLst>
              <a:ext uri="{FF2B5EF4-FFF2-40B4-BE49-F238E27FC236}">
                <a16:creationId xmlns:a16="http://schemas.microsoft.com/office/drawing/2014/main" id="{EE24B594-EBFC-4818-93E8-54179758BD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216" y="6237312"/>
            <a:ext cx="648072" cy="488800"/>
          </a:xfrm>
          <a:prstGeom prst="rect">
            <a:avLst/>
          </a:prstGeom>
        </p:spPr>
      </p:pic>
    </p:spTree>
    <p:extLst>
      <p:ext uri="{BB962C8B-B14F-4D97-AF65-F5344CB8AC3E}">
        <p14:creationId xmlns:p14="http://schemas.microsoft.com/office/powerpoint/2010/main" val="2029508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ector reto 7">
            <a:extLst>
              <a:ext uri="{FF2B5EF4-FFF2-40B4-BE49-F238E27FC236}">
                <a16:creationId xmlns:a16="http://schemas.microsoft.com/office/drawing/2014/main" id="{D7CF25B6-41B7-46F6-8B2C-27A9E0ABD697}"/>
              </a:ext>
            </a:extLst>
          </p:cNvPr>
          <p:cNvCxnSpPr>
            <a:cxnSpLocks/>
          </p:cNvCxnSpPr>
          <p:nvPr/>
        </p:nvCxnSpPr>
        <p:spPr>
          <a:xfrm>
            <a:off x="4716016" y="2807509"/>
            <a:ext cx="0" cy="156645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4" name="Imagem 3" descr="Logotipo, nome da empresa&#10;&#10;Descrição gerada automaticamente">
            <a:extLst>
              <a:ext uri="{FF2B5EF4-FFF2-40B4-BE49-F238E27FC236}">
                <a16:creationId xmlns:a16="http://schemas.microsoft.com/office/drawing/2014/main" id="{48640CCA-AEC3-4D41-B952-D433C54493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4151" y="1916832"/>
            <a:ext cx="3347810" cy="3347810"/>
          </a:xfrm>
          <a:prstGeom prst="rect">
            <a:avLst/>
          </a:prstGeom>
        </p:spPr>
      </p:pic>
      <p:pic>
        <p:nvPicPr>
          <p:cNvPr id="5" name="Imagem 4">
            <a:extLst>
              <a:ext uri="{FF2B5EF4-FFF2-40B4-BE49-F238E27FC236}">
                <a16:creationId xmlns:a16="http://schemas.microsoft.com/office/drawing/2014/main" id="{728E309F-FB6E-404A-B58A-88F91CBEAB1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32041" y="2506548"/>
            <a:ext cx="3059769" cy="2168376"/>
          </a:xfrm>
          <a:prstGeom prst="rect">
            <a:avLst/>
          </a:prstGeom>
          <a:noFill/>
          <a:ln>
            <a:noFill/>
          </a:ln>
        </p:spPr>
      </p:pic>
    </p:spTree>
    <p:extLst>
      <p:ext uri="{BB962C8B-B14F-4D97-AF65-F5344CB8AC3E}">
        <p14:creationId xmlns:p14="http://schemas.microsoft.com/office/powerpoint/2010/main" val="3266230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5400E-7DBD-4145-A054-8ECA8AF9F79E}"/>
              </a:ext>
            </a:extLst>
          </p:cNvPr>
          <p:cNvSpPr>
            <a:spLocks noGrp="1"/>
          </p:cNvSpPr>
          <p:nvPr>
            <p:ph type="title"/>
          </p:nvPr>
        </p:nvSpPr>
        <p:spPr>
          <a:xfrm>
            <a:off x="496254" y="2646040"/>
            <a:ext cx="8229600" cy="1143000"/>
          </a:xfrm>
        </p:spPr>
        <p:txBody>
          <a:bodyPr/>
          <a:lstStyle/>
          <a:p>
            <a:r>
              <a:rPr lang="pt-BR" b="1" dirty="0" err="1">
                <a:solidFill>
                  <a:srgbClr val="C00000"/>
                </a:solidFill>
              </a:rPr>
              <a:t>Food</a:t>
            </a:r>
            <a:r>
              <a:rPr lang="pt-BR" b="1" dirty="0">
                <a:solidFill>
                  <a:srgbClr val="C00000"/>
                </a:solidFill>
              </a:rPr>
              <a:t> </a:t>
            </a:r>
            <a:r>
              <a:rPr lang="pt-BR" b="1" dirty="0" err="1">
                <a:solidFill>
                  <a:srgbClr val="C00000"/>
                </a:solidFill>
              </a:rPr>
              <a:t>and</a:t>
            </a:r>
            <a:r>
              <a:rPr lang="pt-BR" b="1" dirty="0">
                <a:solidFill>
                  <a:srgbClr val="C00000"/>
                </a:solidFill>
              </a:rPr>
              <a:t> </a:t>
            </a:r>
            <a:r>
              <a:rPr lang="pt-BR" b="1" dirty="0" err="1">
                <a:solidFill>
                  <a:srgbClr val="C00000"/>
                </a:solidFill>
              </a:rPr>
              <a:t>Physical</a:t>
            </a:r>
            <a:r>
              <a:rPr lang="pt-BR" b="1" dirty="0">
                <a:solidFill>
                  <a:srgbClr val="C00000"/>
                </a:solidFill>
              </a:rPr>
              <a:t> Health(F.P.H)</a:t>
            </a:r>
          </a:p>
        </p:txBody>
      </p:sp>
      <p:sp>
        <p:nvSpPr>
          <p:cNvPr id="7" name="Título 1">
            <a:extLst>
              <a:ext uri="{FF2B5EF4-FFF2-40B4-BE49-F238E27FC236}">
                <a16:creationId xmlns:a16="http://schemas.microsoft.com/office/drawing/2014/main" id="{6E137BFE-43BE-46A0-B99D-42EFD4A2B864}"/>
              </a:ext>
            </a:extLst>
          </p:cNvPr>
          <p:cNvSpPr txBox="1">
            <a:spLocks/>
          </p:cNvSpPr>
          <p:nvPr/>
        </p:nvSpPr>
        <p:spPr>
          <a:xfrm>
            <a:off x="496254" y="3645024"/>
            <a:ext cx="8229600" cy="14401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2800" dirty="0"/>
              <a:t>Integrantes: Daniel José Dantas </a:t>
            </a:r>
            <a:r>
              <a:rPr lang="pt-BR" sz="2800" dirty="0" err="1"/>
              <a:t>Jacometo</a:t>
            </a:r>
            <a:r>
              <a:rPr lang="pt-BR" sz="2800" dirty="0"/>
              <a:t>, João Pedro Garcia </a:t>
            </a:r>
            <a:r>
              <a:rPr lang="pt-BR" sz="2800" dirty="0" err="1"/>
              <a:t>Girotto</a:t>
            </a:r>
            <a:r>
              <a:rPr lang="pt-BR" sz="2800" dirty="0"/>
              <a:t> e Manoela Pinheiro da Silva.</a:t>
            </a:r>
          </a:p>
          <a:p>
            <a:r>
              <a:rPr lang="pt-BR" sz="2800" dirty="0"/>
              <a:t>Orientador: Flávio Claudino de Araújo.</a:t>
            </a:r>
          </a:p>
        </p:txBody>
      </p:sp>
      <p:pic>
        <p:nvPicPr>
          <p:cNvPr id="6" name="Imagem 5">
            <a:extLst>
              <a:ext uri="{FF2B5EF4-FFF2-40B4-BE49-F238E27FC236}">
                <a16:creationId xmlns:a16="http://schemas.microsoft.com/office/drawing/2014/main" id="{CD2052BF-FA3A-4D50-AC9E-472A3353AF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6230880"/>
            <a:ext cx="1137867" cy="620688"/>
          </a:xfrm>
          <a:prstGeom prst="rect">
            <a:avLst/>
          </a:prstGeom>
          <a:noFill/>
          <a:ln>
            <a:noFill/>
          </a:ln>
        </p:spPr>
      </p:pic>
    </p:spTree>
    <p:extLst>
      <p:ext uri="{BB962C8B-B14F-4D97-AF65-F5344CB8AC3E}">
        <p14:creationId xmlns:p14="http://schemas.microsoft.com/office/powerpoint/2010/main" val="397993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5400E-7DBD-4145-A054-8ECA8AF9F79E}"/>
              </a:ext>
            </a:extLst>
          </p:cNvPr>
          <p:cNvSpPr>
            <a:spLocks noGrp="1"/>
          </p:cNvSpPr>
          <p:nvPr>
            <p:ph type="title"/>
          </p:nvPr>
        </p:nvSpPr>
        <p:spPr>
          <a:xfrm>
            <a:off x="467446" y="476672"/>
            <a:ext cx="8229600" cy="1143000"/>
          </a:xfrm>
        </p:spPr>
        <p:txBody>
          <a:bodyPr/>
          <a:lstStyle/>
          <a:p>
            <a:r>
              <a:rPr lang="pt-BR" b="1" dirty="0">
                <a:solidFill>
                  <a:srgbClr val="C00000"/>
                </a:solidFill>
              </a:rPr>
              <a:t>INTRODUÇÃO</a:t>
            </a:r>
          </a:p>
        </p:txBody>
      </p:sp>
      <p:sp>
        <p:nvSpPr>
          <p:cNvPr id="5" name="Título 1">
            <a:extLst>
              <a:ext uri="{FF2B5EF4-FFF2-40B4-BE49-F238E27FC236}">
                <a16:creationId xmlns:a16="http://schemas.microsoft.com/office/drawing/2014/main" id="{BD084B43-0A5B-4114-A2F9-2FC95C931472}"/>
              </a:ext>
            </a:extLst>
          </p:cNvPr>
          <p:cNvSpPr txBox="1">
            <a:spLocks/>
          </p:cNvSpPr>
          <p:nvPr/>
        </p:nvSpPr>
        <p:spPr>
          <a:xfrm>
            <a:off x="416186" y="1412776"/>
            <a:ext cx="8229600" cy="4032448"/>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defRPr/>
            </a:pPr>
            <a:r>
              <a:rPr lang="pt-BR" altLang="pt-BR" sz="9600" dirty="0">
                <a:solidFill>
                  <a:schemeClr val="tx1">
                    <a:lumMod val="95000"/>
                    <a:lumOff val="5000"/>
                  </a:schemeClr>
                </a:solidFill>
                <a:ea typeface="Tahoma" panose="020B0604030504040204" pitchFamily="34" charset="0"/>
                <a:cs typeface="Tahoma" panose="020B0604030504040204" pitchFamily="34" charset="0"/>
              </a:rPr>
              <a:t>A plataforma proposta é um site que visa ajudar as pessoas a adotarem uma alimentação mais saudável, oferecendo sugestões de alimentos com baixas calorias e uma calculadora para monitorar a ingestão de carboidratos. O objetivo é combater as sérias consequências da má alimentação, como doenças crônicas, promovendo uma melhor qualidade de vida e economizando tempo por meio de orientações práticas. Além disso, a plataforma busca criar uma comunidade onde as melhorias na saúde possam ser compartilhadas, com a meta geral de incentivar uma alimentação saudável e reduzir os altos índices de doenças relacionadas à alimentação entre outras funcionalidades.</a:t>
            </a:r>
            <a:endParaRPr lang="pt-BR" b="1" dirty="0">
              <a:solidFill>
                <a:srgbClr val="C00000"/>
              </a:solidFill>
            </a:endParaRPr>
          </a:p>
        </p:txBody>
      </p:sp>
      <p:pic>
        <p:nvPicPr>
          <p:cNvPr id="7" name="Imagem 6">
            <a:extLst>
              <a:ext uri="{FF2B5EF4-FFF2-40B4-BE49-F238E27FC236}">
                <a16:creationId xmlns:a16="http://schemas.microsoft.com/office/drawing/2014/main" id="{B410E25B-2DD4-4074-B1BA-2F79D33F44D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6230880"/>
            <a:ext cx="1137867" cy="620688"/>
          </a:xfrm>
          <a:prstGeom prst="rect">
            <a:avLst/>
          </a:prstGeom>
          <a:noFill/>
          <a:ln>
            <a:noFill/>
          </a:ln>
        </p:spPr>
      </p:pic>
    </p:spTree>
    <p:extLst>
      <p:ext uri="{BB962C8B-B14F-4D97-AF65-F5344CB8AC3E}">
        <p14:creationId xmlns:p14="http://schemas.microsoft.com/office/powerpoint/2010/main" val="404504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5400E-7DBD-4145-A054-8ECA8AF9F79E}"/>
              </a:ext>
            </a:extLst>
          </p:cNvPr>
          <p:cNvSpPr>
            <a:spLocks noGrp="1"/>
          </p:cNvSpPr>
          <p:nvPr>
            <p:ph type="title"/>
          </p:nvPr>
        </p:nvSpPr>
        <p:spPr>
          <a:xfrm>
            <a:off x="467446" y="476672"/>
            <a:ext cx="8229600" cy="1143000"/>
          </a:xfrm>
        </p:spPr>
        <p:txBody>
          <a:bodyPr/>
          <a:lstStyle/>
          <a:p>
            <a:r>
              <a:rPr lang="pt-BR" b="1" dirty="0">
                <a:solidFill>
                  <a:srgbClr val="C00000"/>
                </a:solidFill>
              </a:rPr>
              <a:t>OBJETIVO GERAL</a:t>
            </a:r>
          </a:p>
        </p:txBody>
      </p:sp>
      <p:sp>
        <p:nvSpPr>
          <p:cNvPr id="5" name="Título 1">
            <a:extLst>
              <a:ext uri="{FF2B5EF4-FFF2-40B4-BE49-F238E27FC236}">
                <a16:creationId xmlns:a16="http://schemas.microsoft.com/office/drawing/2014/main" id="{BD084B43-0A5B-4114-A2F9-2FC95C931472}"/>
              </a:ext>
            </a:extLst>
          </p:cNvPr>
          <p:cNvSpPr txBox="1">
            <a:spLocks/>
          </p:cNvSpPr>
          <p:nvPr/>
        </p:nvSpPr>
        <p:spPr>
          <a:xfrm>
            <a:off x="480594" y="1340768"/>
            <a:ext cx="8229600" cy="280831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defRPr/>
            </a:pPr>
            <a:r>
              <a:rPr lang="pt-BR" sz="2400" dirty="0">
                <a:latin typeface="Arial" panose="020B0604020202020204" pitchFamily="34" charset="0"/>
                <a:cs typeface="Arial" panose="020B0604020202020204" pitchFamily="34" charset="0"/>
              </a:rPr>
              <a:t>Pretende-se com a criação da plataforma que seja possível a implantação do propósito de uma alimentação saudável na vida dos usuários, visando uma melhora na qualidade de vida dos mesmos, para assim diminuir os altos índices de doenças relacionadas a alimentação.</a:t>
            </a:r>
            <a:r>
              <a:rPr lang="pt-BR" altLang="pt-BR" sz="2400" dirty="0">
                <a:solidFill>
                  <a:schemeClr val="tx1">
                    <a:lumMod val="95000"/>
                    <a:lumOff val="5000"/>
                  </a:schemeClr>
                </a:solidFill>
                <a:latin typeface="Arial" panose="020B0604020202020204" pitchFamily="34" charset="0"/>
                <a:ea typeface="Tahoma" panose="020B0604030504040204" pitchFamily="34" charset="0"/>
                <a:cs typeface="Arial" panose="020B0604020202020204" pitchFamily="34" charset="0"/>
              </a:rPr>
              <a:t> </a:t>
            </a:r>
            <a:endParaRPr lang="pt-BR" sz="2400" b="1" dirty="0">
              <a:solidFill>
                <a:srgbClr val="C00000"/>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A3AE849F-AB13-4379-A9E9-796FEA1007C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6230880"/>
            <a:ext cx="1137867" cy="620688"/>
          </a:xfrm>
          <a:prstGeom prst="rect">
            <a:avLst/>
          </a:prstGeom>
          <a:noFill/>
          <a:ln>
            <a:noFill/>
          </a:ln>
        </p:spPr>
      </p:pic>
    </p:spTree>
    <p:extLst>
      <p:ext uri="{BB962C8B-B14F-4D97-AF65-F5344CB8AC3E}">
        <p14:creationId xmlns:p14="http://schemas.microsoft.com/office/powerpoint/2010/main" val="2432247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5400E-7DBD-4145-A054-8ECA8AF9F79E}"/>
              </a:ext>
            </a:extLst>
          </p:cNvPr>
          <p:cNvSpPr>
            <a:spLocks noGrp="1"/>
          </p:cNvSpPr>
          <p:nvPr>
            <p:ph type="title"/>
          </p:nvPr>
        </p:nvSpPr>
        <p:spPr>
          <a:xfrm>
            <a:off x="467446" y="476672"/>
            <a:ext cx="8229600" cy="1143000"/>
          </a:xfrm>
        </p:spPr>
        <p:txBody>
          <a:bodyPr/>
          <a:lstStyle/>
          <a:p>
            <a:r>
              <a:rPr lang="pt-BR" b="1" dirty="0">
                <a:solidFill>
                  <a:srgbClr val="C00000"/>
                </a:solidFill>
              </a:rPr>
              <a:t>OBJETIVOS ESPECÍFICOS</a:t>
            </a:r>
          </a:p>
        </p:txBody>
      </p:sp>
      <p:sp>
        <p:nvSpPr>
          <p:cNvPr id="5" name="Título 1">
            <a:extLst>
              <a:ext uri="{FF2B5EF4-FFF2-40B4-BE49-F238E27FC236}">
                <a16:creationId xmlns:a16="http://schemas.microsoft.com/office/drawing/2014/main" id="{BD084B43-0A5B-4114-A2F9-2FC95C931472}"/>
              </a:ext>
            </a:extLst>
          </p:cNvPr>
          <p:cNvSpPr txBox="1">
            <a:spLocks/>
          </p:cNvSpPr>
          <p:nvPr/>
        </p:nvSpPr>
        <p:spPr>
          <a:xfrm>
            <a:off x="467446" y="1588656"/>
            <a:ext cx="8229600" cy="396956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just">
              <a:buFont typeface="Arial" panose="020B0604020202020204" pitchFamily="34" charset="0"/>
              <a:buChar char="•"/>
            </a:pPr>
            <a:r>
              <a:rPr lang="pt-BR" sz="2200" dirty="0">
                <a:latin typeface="Arial" panose="020B0604020202020204" pitchFamily="34" charset="0"/>
                <a:cs typeface="Arial" panose="020B0604020202020204" pitchFamily="34" charset="0"/>
              </a:rPr>
              <a:t>Proporcionar informações especificas sobre os alimentos em uma tabela, para melhor compreendimento do usuário;</a:t>
            </a:r>
          </a:p>
          <a:p>
            <a:pPr marL="571500" indent="-571500" algn="just">
              <a:buFont typeface="Arial" panose="020B0604020202020204" pitchFamily="34" charset="0"/>
              <a:buChar char="•"/>
            </a:pPr>
            <a:r>
              <a:rPr lang="pt-BR" sz="2200" dirty="0">
                <a:latin typeface="Arial" panose="020B0604020202020204" pitchFamily="34" charset="0"/>
                <a:cs typeface="Arial" panose="020B0604020202020204" pitchFamily="34" charset="0"/>
              </a:rPr>
              <a:t>Sugerir exercícios físicos para manter uma boa qualidade de vida;</a:t>
            </a:r>
          </a:p>
          <a:p>
            <a:pPr marL="571500" indent="-571500" algn="just">
              <a:buFont typeface="Arial" panose="020B0604020202020204" pitchFamily="34" charset="0"/>
              <a:buChar char="•"/>
            </a:pPr>
            <a:r>
              <a:rPr lang="pt-BR" sz="2200" dirty="0">
                <a:latin typeface="Arial" panose="020B0604020202020204" pitchFamily="34" charset="0"/>
                <a:cs typeface="Arial" panose="020B0604020202020204" pitchFamily="34" charset="0"/>
              </a:rPr>
              <a:t>Oferecer dicas para uma troca saudável na alimentação; (exemplo: retirando um alimento com um alto valor de glicose por um com menos).</a:t>
            </a:r>
          </a:p>
          <a:p>
            <a:pPr marL="571500" indent="-571500" algn="just">
              <a:buFont typeface="Arial" panose="020B0604020202020204" pitchFamily="34" charset="0"/>
              <a:buChar char="•"/>
            </a:pPr>
            <a:r>
              <a:rPr lang="pt-BR" sz="2200" dirty="0">
                <a:latin typeface="Arial" panose="020B0604020202020204" pitchFamily="34" charset="0"/>
                <a:cs typeface="Arial" panose="020B0604020202020204" pitchFamily="34" charset="0"/>
              </a:rPr>
              <a:t>Auxiliar na dieta do usuário referente a sua condição de saúde; (exemplo: dietas especificas para diabéticos).</a:t>
            </a:r>
          </a:p>
          <a:p>
            <a:pPr marL="571500" indent="-571500" algn="just">
              <a:buFont typeface="Arial" panose="020B0604020202020204" pitchFamily="34" charset="0"/>
              <a:buChar char="•"/>
            </a:pPr>
            <a:r>
              <a:rPr lang="pt-BR" sz="2200" dirty="0">
                <a:latin typeface="Arial" panose="020B0604020202020204" pitchFamily="34" charset="0"/>
                <a:cs typeface="Arial" panose="020B0604020202020204" pitchFamily="34" charset="0"/>
              </a:rPr>
              <a:t>E verificar a equivalência de uma determinada quantidade de calorias da alimentação para analisar quais alimentos representam aquele valor e como perder essa quantia através de exercícios, onde a calculadora da plataforma irá ser responsável por fazer está equivalência.</a:t>
            </a:r>
          </a:p>
          <a:p>
            <a:pPr marL="1143000" indent="-1143000" algn="just">
              <a:buFont typeface="Arial" panose="020B0604020202020204" pitchFamily="34" charset="0"/>
              <a:buChar char="•"/>
              <a:defRPr/>
            </a:pPr>
            <a:endParaRPr lang="pt-BR" b="1" dirty="0">
              <a:solidFill>
                <a:srgbClr val="C00000"/>
              </a:solidFill>
            </a:endParaRPr>
          </a:p>
        </p:txBody>
      </p:sp>
      <p:pic>
        <p:nvPicPr>
          <p:cNvPr id="7" name="Imagem 6">
            <a:extLst>
              <a:ext uri="{FF2B5EF4-FFF2-40B4-BE49-F238E27FC236}">
                <a16:creationId xmlns:a16="http://schemas.microsoft.com/office/drawing/2014/main" id="{93C1AB26-08A2-4E01-A59C-34C0BD2BC6C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6237312"/>
            <a:ext cx="1137867" cy="620688"/>
          </a:xfrm>
          <a:prstGeom prst="rect">
            <a:avLst/>
          </a:prstGeom>
          <a:noFill/>
          <a:ln>
            <a:noFill/>
          </a:ln>
        </p:spPr>
      </p:pic>
    </p:spTree>
    <p:extLst>
      <p:ext uri="{BB962C8B-B14F-4D97-AF65-F5344CB8AC3E}">
        <p14:creationId xmlns:p14="http://schemas.microsoft.com/office/powerpoint/2010/main" val="155230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5400E-7DBD-4145-A054-8ECA8AF9F79E}"/>
              </a:ext>
            </a:extLst>
          </p:cNvPr>
          <p:cNvSpPr>
            <a:spLocks noGrp="1"/>
          </p:cNvSpPr>
          <p:nvPr>
            <p:ph type="title"/>
          </p:nvPr>
        </p:nvSpPr>
        <p:spPr>
          <a:xfrm>
            <a:off x="467446" y="476672"/>
            <a:ext cx="8229600" cy="1143000"/>
          </a:xfrm>
        </p:spPr>
        <p:txBody>
          <a:bodyPr/>
          <a:lstStyle/>
          <a:p>
            <a:r>
              <a:rPr lang="pt-BR" b="1" dirty="0">
                <a:solidFill>
                  <a:srgbClr val="C00000"/>
                </a:solidFill>
              </a:rPr>
              <a:t>METODOLOGIA</a:t>
            </a:r>
          </a:p>
        </p:txBody>
      </p:sp>
      <p:sp>
        <p:nvSpPr>
          <p:cNvPr id="3" name="Título 1">
            <a:extLst>
              <a:ext uri="{FF2B5EF4-FFF2-40B4-BE49-F238E27FC236}">
                <a16:creationId xmlns:a16="http://schemas.microsoft.com/office/drawing/2014/main" id="{2EADB4CC-BF23-431D-BCDF-9C10C57F3AC6}"/>
              </a:ext>
            </a:extLst>
          </p:cNvPr>
          <p:cNvSpPr txBox="1">
            <a:spLocks/>
          </p:cNvSpPr>
          <p:nvPr/>
        </p:nvSpPr>
        <p:spPr>
          <a:xfrm>
            <a:off x="416082" y="1484784"/>
            <a:ext cx="8229600" cy="4248472"/>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defRPr/>
            </a:pPr>
            <a:r>
              <a:rPr lang="pt-BR" altLang="pt-BR" sz="9600" dirty="0">
                <a:solidFill>
                  <a:schemeClr val="tx1">
                    <a:lumMod val="95000"/>
                    <a:lumOff val="5000"/>
                  </a:schemeClr>
                </a:solidFill>
                <a:ea typeface="Tahoma" panose="020B0604030504040204" pitchFamily="34" charset="0"/>
                <a:cs typeface="Tahoma" panose="020B0604030504040204" pitchFamily="34" charset="0"/>
              </a:rPr>
              <a:t>Este relatório propõe a criação de um site pelos alunos do terceiro ano do colégio Prof. Dr. Antônio Eufrásio de Toledo, sediado na FATEC (Faculdade de Tecnologia de Presidente Prudente), como parte do curso de Desenvolvimento de Sistemas. A plataforma planejada tem como objetivo fornecer recomendações para uma alimentação balanceada, incluindo informações nutricionais de alimentos e a capacidade de calcular o valor calórico das refeições. Além disso, contará com um chat interativo para os usuários compartilharem experiências e oferecerá sugestões de atividades físicas para promover uma vida saudável. O desenvolvimento ocorreu no Visual Studio </a:t>
            </a:r>
            <a:r>
              <a:rPr lang="pt-BR" altLang="pt-BR" sz="9600" dirty="0" err="1">
                <a:solidFill>
                  <a:schemeClr val="tx1">
                    <a:lumMod val="95000"/>
                    <a:lumOff val="5000"/>
                  </a:schemeClr>
                </a:solidFill>
                <a:ea typeface="Tahoma" panose="020B0604030504040204" pitchFamily="34" charset="0"/>
                <a:cs typeface="Tahoma" panose="020B0604030504040204" pitchFamily="34" charset="0"/>
              </a:rPr>
              <a:t>Code</a:t>
            </a:r>
            <a:r>
              <a:rPr lang="pt-BR" altLang="pt-BR" sz="9600" dirty="0">
                <a:solidFill>
                  <a:schemeClr val="tx1">
                    <a:lumMod val="95000"/>
                    <a:lumOff val="5000"/>
                  </a:schemeClr>
                </a:solidFill>
                <a:ea typeface="Tahoma" panose="020B0604030504040204" pitchFamily="34" charset="0"/>
                <a:cs typeface="Tahoma" panose="020B0604030504040204" pitchFamily="34" charset="0"/>
              </a:rPr>
              <a:t>, usando HTML, JSON, CSS e </a:t>
            </a:r>
            <a:r>
              <a:rPr lang="pt-BR" altLang="pt-BR" sz="9600" dirty="0" err="1">
                <a:solidFill>
                  <a:schemeClr val="tx1">
                    <a:lumMod val="95000"/>
                    <a:lumOff val="5000"/>
                  </a:schemeClr>
                </a:solidFill>
                <a:ea typeface="Tahoma" panose="020B0604030504040204" pitchFamily="34" charset="0"/>
                <a:cs typeface="Tahoma" panose="020B0604030504040204" pitchFamily="34" charset="0"/>
              </a:rPr>
              <a:t>JavaScript</a:t>
            </a:r>
            <a:r>
              <a:rPr lang="pt-BR" altLang="pt-BR" sz="9600" dirty="0">
                <a:solidFill>
                  <a:schemeClr val="tx1">
                    <a:lumMod val="95000"/>
                    <a:lumOff val="5000"/>
                  </a:schemeClr>
                </a:solidFill>
                <a:ea typeface="Tahoma" panose="020B0604030504040204" pitchFamily="34" charset="0"/>
                <a:cs typeface="Tahoma" panose="020B0604030504040204" pitchFamily="34" charset="0"/>
              </a:rPr>
              <a:t>, com o suporte das bibliotecas </a:t>
            </a:r>
            <a:r>
              <a:rPr lang="pt-BR" altLang="pt-BR" sz="9600" dirty="0" err="1">
                <a:solidFill>
                  <a:schemeClr val="tx1">
                    <a:lumMod val="95000"/>
                    <a:lumOff val="5000"/>
                  </a:schemeClr>
                </a:solidFill>
                <a:ea typeface="Tahoma" panose="020B0604030504040204" pitchFamily="34" charset="0"/>
                <a:cs typeface="Tahoma" panose="020B0604030504040204" pitchFamily="34" charset="0"/>
              </a:rPr>
              <a:t>Boxicons</a:t>
            </a:r>
            <a:r>
              <a:rPr lang="pt-BR" altLang="pt-BR" sz="9600" dirty="0">
                <a:solidFill>
                  <a:schemeClr val="tx1">
                    <a:lumMod val="95000"/>
                    <a:lumOff val="5000"/>
                  </a:schemeClr>
                </a:solidFill>
                <a:ea typeface="Tahoma" panose="020B0604030504040204" pitchFamily="34" charset="0"/>
                <a:cs typeface="Tahoma" panose="020B0604030504040204" pitchFamily="34" charset="0"/>
              </a:rPr>
              <a:t>, e o layout do site será criado no </a:t>
            </a:r>
            <a:r>
              <a:rPr lang="pt-BR" altLang="pt-BR" sz="9600" dirty="0" err="1">
                <a:solidFill>
                  <a:schemeClr val="tx1">
                    <a:lumMod val="95000"/>
                    <a:lumOff val="5000"/>
                  </a:schemeClr>
                </a:solidFill>
                <a:ea typeface="Tahoma" panose="020B0604030504040204" pitchFamily="34" charset="0"/>
                <a:cs typeface="Tahoma" panose="020B0604030504040204" pitchFamily="34" charset="0"/>
              </a:rPr>
              <a:t>Canvas</a:t>
            </a:r>
            <a:r>
              <a:rPr lang="pt-BR" altLang="pt-BR" sz="9600" dirty="0">
                <a:solidFill>
                  <a:schemeClr val="tx1">
                    <a:lumMod val="95000"/>
                    <a:lumOff val="5000"/>
                  </a:schemeClr>
                </a:solidFill>
                <a:ea typeface="Tahoma" panose="020B0604030504040204" pitchFamily="34" charset="0"/>
                <a:cs typeface="Tahoma" panose="020B0604030504040204" pitchFamily="34" charset="0"/>
              </a:rPr>
              <a:t>, com base em uma pesquisa detalhada sobre o tema.</a:t>
            </a:r>
            <a:endParaRPr lang="pt-BR" b="1" dirty="0">
              <a:solidFill>
                <a:srgbClr val="C00000"/>
              </a:solidFill>
            </a:endParaRPr>
          </a:p>
        </p:txBody>
      </p:sp>
      <p:pic>
        <p:nvPicPr>
          <p:cNvPr id="6" name="Imagem 5">
            <a:extLst>
              <a:ext uri="{FF2B5EF4-FFF2-40B4-BE49-F238E27FC236}">
                <a16:creationId xmlns:a16="http://schemas.microsoft.com/office/drawing/2014/main" id="{C0F3C5BB-2A2F-4E6B-A999-79AFE82036E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6230880"/>
            <a:ext cx="1137867" cy="620688"/>
          </a:xfrm>
          <a:prstGeom prst="rect">
            <a:avLst/>
          </a:prstGeom>
          <a:noFill/>
          <a:ln>
            <a:noFill/>
          </a:ln>
        </p:spPr>
      </p:pic>
    </p:spTree>
    <p:extLst>
      <p:ext uri="{BB962C8B-B14F-4D97-AF65-F5344CB8AC3E}">
        <p14:creationId xmlns:p14="http://schemas.microsoft.com/office/powerpoint/2010/main" val="1121111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5400E-7DBD-4145-A054-8ECA8AF9F79E}"/>
              </a:ext>
            </a:extLst>
          </p:cNvPr>
          <p:cNvSpPr>
            <a:spLocks noGrp="1"/>
          </p:cNvSpPr>
          <p:nvPr>
            <p:ph type="title"/>
          </p:nvPr>
        </p:nvSpPr>
        <p:spPr>
          <a:xfrm>
            <a:off x="467446" y="476672"/>
            <a:ext cx="8229600" cy="1143000"/>
          </a:xfrm>
        </p:spPr>
        <p:txBody>
          <a:bodyPr/>
          <a:lstStyle/>
          <a:p>
            <a:r>
              <a:rPr lang="pt-BR" b="1" dirty="0">
                <a:solidFill>
                  <a:srgbClr val="C00000"/>
                </a:solidFill>
              </a:rPr>
              <a:t>CONSIDERAÇÕES FINAIS</a:t>
            </a:r>
          </a:p>
        </p:txBody>
      </p:sp>
      <p:sp>
        <p:nvSpPr>
          <p:cNvPr id="3" name="Título 1">
            <a:extLst>
              <a:ext uri="{FF2B5EF4-FFF2-40B4-BE49-F238E27FC236}">
                <a16:creationId xmlns:a16="http://schemas.microsoft.com/office/drawing/2014/main" id="{2EADB4CC-BF23-431D-BCDF-9C10C57F3AC6}"/>
              </a:ext>
            </a:extLst>
          </p:cNvPr>
          <p:cNvSpPr txBox="1">
            <a:spLocks/>
          </p:cNvSpPr>
          <p:nvPr/>
        </p:nvSpPr>
        <p:spPr>
          <a:xfrm>
            <a:off x="475334" y="2492896"/>
            <a:ext cx="8229600" cy="1143000"/>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defRPr/>
            </a:pP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Aenean</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placerat</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In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vulputate</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urna eu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arcu</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Aliquam</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erat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volutpat</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Suspendisse</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potenti</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Morbi</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mattis</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felis</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at</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nunc.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Duis</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viverra</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diam</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non justo. In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nisl</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Nullam</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sit</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amet</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magna in magna gravida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vehicula</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Mauris</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tincidunt</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sem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sed</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arcu</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Nunc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posuere</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Nullam</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lectus</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justo,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vulputate</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eget</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mollis</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sed</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tempor</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sed</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magna. Cum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sociis</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natoque</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penatibus</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et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magnis</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dis</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parturient</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montes,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nascetur</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ridiculus</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mus. Etiam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neque</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Curabitur</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ligula</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sapien</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pulvinar</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vestibulum</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quis,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facilisis</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vel</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sapien</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Nullam</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eget</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nisl</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Donec</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 vitae </a:t>
            </a:r>
            <a:r>
              <a:rPr lang="pt-BR" altLang="pt-BR" sz="9600" dirty="0" err="1">
                <a:solidFill>
                  <a:schemeClr val="tx1">
                    <a:lumMod val="95000"/>
                    <a:lumOff val="5000"/>
                  </a:schemeClr>
                </a:solidFill>
                <a:latin typeface="+mj-lt"/>
                <a:ea typeface="Tahoma" panose="020B0604030504040204" pitchFamily="34" charset="0"/>
                <a:cs typeface="Tahoma" panose="020B0604030504040204" pitchFamily="34" charset="0"/>
              </a:rPr>
              <a:t>arcu</a:t>
            </a: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a:t>
            </a:r>
            <a:endParaRPr lang="pt-BR" b="1" dirty="0">
              <a:solidFill>
                <a:srgbClr val="C00000"/>
              </a:solidFill>
            </a:endParaRPr>
          </a:p>
        </p:txBody>
      </p:sp>
      <p:pic>
        <p:nvPicPr>
          <p:cNvPr id="6" name="Imagem 5">
            <a:extLst>
              <a:ext uri="{FF2B5EF4-FFF2-40B4-BE49-F238E27FC236}">
                <a16:creationId xmlns:a16="http://schemas.microsoft.com/office/drawing/2014/main" id="{6DDFCDFF-6242-4036-8419-81F89DC87E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6230880"/>
            <a:ext cx="1137867" cy="620688"/>
          </a:xfrm>
          <a:prstGeom prst="rect">
            <a:avLst/>
          </a:prstGeom>
          <a:noFill/>
          <a:ln>
            <a:noFill/>
          </a:ln>
        </p:spPr>
      </p:pic>
    </p:spTree>
    <p:extLst>
      <p:ext uri="{BB962C8B-B14F-4D97-AF65-F5344CB8AC3E}">
        <p14:creationId xmlns:p14="http://schemas.microsoft.com/office/powerpoint/2010/main" val="3351262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5400E-7DBD-4145-A054-8ECA8AF9F79E}"/>
              </a:ext>
            </a:extLst>
          </p:cNvPr>
          <p:cNvSpPr>
            <a:spLocks noGrp="1"/>
          </p:cNvSpPr>
          <p:nvPr>
            <p:ph type="title"/>
          </p:nvPr>
        </p:nvSpPr>
        <p:spPr>
          <a:xfrm>
            <a:off x="467446" y="476672"/>
            <a:ext cx="8229600" cy="1143000"/>
          </a:xfrm>
        </p:spPr>
        <p:txBody>
          <a:bodyPr/>
          <a:lstStyle/>
          <a:p>
            <a:r>
              <a:rPr lang="pt-BR" b="1" dirty="0">
                <a:solidFill>
                  <a:srgbClr val="C00000"/>
                </a:solidFill>
              </a:rPr>
              <a:t>REFERÊNCIAS BIBLIOGRÁFICAS</a:t>
            </a:r>
          </a:p>
        </p:txBody>
      </p:sp>
      <p:sp>
        <p:nvSpPr>
          <p:cNvPr id="3" name="Título 1">
            <a:extLst>
              <a:ext uri="{FF2B5EF4-FFF2-40B4-BE49-F238E27FC236}">
                <a16:creationId xmlns:a16="http://schemas.microsoft.com/office/drawing/2014/main" id="{2EADB4CC-BF23-431D-BCDF-9C10C57F3AC6}"/>
              </a:ext>
            </a:extLst>
          </p:cNvPr>
          <p:cNvSpPr txBox="1">
            <a:spLocks/>
          </p:cNvSpPr>
          <p:nvPr/>
        </p:nvSpPr>
        <p:spPr>
          <a:xfrm>
            <a:off x="475334" y="2492896"/>
            <a:ext cx="8229600" cy="1143000"/>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defRPr/>
            </a:pPr>
            <a:r>
              <a:rPr lang="pt-BR" altLang="pt-BR" sz="9600" dirty="0">
                <a:solidFill>
                  <a:schemeClr val="tx1">
                    <a:lumMod val="95000"/>
                    <a:lumOff val="5000"/>
                  </a:schemeClr>
                </a:solidFill>
                <a:ea typeface="Tahoma" panose="020B0604030504040204" pitchFamily="34" charset="0"/>
                <a:cs typeface="Tahoma" panose="020B0604030504040204" pitchFamily="34" charset="0"/>
              </a:rPr>
              <a:t>SANTOS, Cristiane Ferreira et al. O Processo Evolutivo Entre as Gerações X, Y e Baby Boomers. XIV </a:t>
            </a:r>
            <a:r>
              <a:rPr lang="pt-BR" altLang="pt-BR" sz="9600" dirty="0" err="1">
                <a:solidFill>
                  <a:schemeClr val="tx1">
                    <a:lumMod val="95000"/>
                    <a:lumOff val="5000"/>
                  </a:schemeClr>
                </a:solidFill>
                <a:ea typeface="Tahoma" panose="020B0604030504040204" pitchFamily="34" charset="0"/>
                <a:cs typeface="Tahoma" panose="020B0604030504040204" pitchFamily="34" charset="0"/>
              </a:rPr>
              <a:t>SemeAd</a:t>
            </a:r>
            <a:r>
              <a:rPr lang="pt-BR" altLang="pt-BR" sz="9600" dirty="0">
                <a:solidFill>
                  <a:schemeClr val="tx1">
                    <a:lumMod val="95000"/>
                    <a:lumOff val="5000"/>
                  </a:schemeClr>
                </a:solidFill>
                <a:ea typeface="Tahoma" panose="020B0604030504040204" pitchFamily="34" charset="0"/>
                <a:cs typeface="Tahoma" panose="020B0604030504040204" pitchFamily="34" charset="0"/>
              </a:rPr>
              <a:t> Seminário de Administração, Out. de 2011, ISSN 2177-3866 São Paulo.</a:t>
            </a:r>
          </a:p>
          <a:p>
            <a:pPr algn="just">
              <a:defRPr/>
            </a:pPr>
            <a:endParaRPr lang="en-US" altLang="ja-JP" sz="9600" dirty="0">
              <a:solidFill>
                <a:schemeClr val="tx2"/>
              </a:solidFill>
              <a:latin typeface="+mj-lt"/>
              <a:ea typeface="Tahoma" panose="020B0604030504040204" pitchFamily="34" charset="0"/>
              <a:cs typeface="Tahoma" panose="020B0604030504040204" pitchFamily="34" charset="0"/>
            </a:endParaRPr>
          </a:p>
          <a:p>
            <a:pPr algn="just">
              <a:defRPr/>
            </a:pPr>
            <a:r>
              <a:rPr lang="pt-BR" altLang="pt-BR" sz="9600" dirty="0">
                <a:solidFill>
                  <a:schemeClr val="tx1">
                    <a:lumMod val="95000"/>
                    <a:lumOff val="5000"/>
                  </a:schemeClr>
                </a:solidFill>
                <a:latin typeface="+mj-lt"/>
                <a:ea typeface="Tahoma" panose="020B0604030504040204" pitchFamily="34" charset="0"/>
                <a:cs typeface="Tahoma" panose="020B0604030504040204" pitchFamily="34" charset="0"/>
              </a:rPr>
              <a:t>FEDER, Stephanie Sachs. O fracasso faz bem às crianças. Revista Veja. Edição 2437. Ano 48. nº 31. 5 de agosto de 2015 . Págs.. 15, 18-19. Edição impressa.</a:t>
            </a:r>
          </a:p>
        </p:txBody>
      </p:sp>
      <p:pic>
        <p:nvPicPr>
          <p:cNvPr id="6" name="Imagem 5">
            <a:extLst>
              <a:ext uri="{FF2B5EF4-FFF2-40B4-BE49-F238E27FC236}">
                <a16:creationId xmlns:a16="http://schemas.microsoft.com/office/drawing/2014/main" id="{AFE2F556-6378-4DC0-A4FD-B819A96D680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6230880"/>
            <a:ext cx="1137867" cy="620688"/>
          </a:xfrm>
          <a:prstGeom prst="rect">
            <a:avLst/>
          </a:prstGeom>
          <a:noFill/>
          <a:ln>
            <a:noFill/>
          </a:ln>
        </p:spPr>
      </p:pic>
    </p:spTree>
    <p:extLst>
      <p:ext uri="{BB962C8B-B14F-4D97-AF65-F5344CB8AC3E}">
        <p14:creationId xmlns:p14="http://schemas.microsoft.com/office/powerpoint/2010/main" val="138756571"/>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630</Words>
  <Application>Microsoft Office PowerPoint</Application>
  <PresentationFormat>Apresentação na tela (4:3)</PresentationFormat>
  <Paragraphs>21</Paragraphs>
  <Slides>10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10</vt:i4>
      </vt:variant>
    </vt:vector>
  </HeadingPairs>
  <TitlesOfParts>
    <vt:vector size="14" baseType="lpstr">
      <vt:lpstr>Arial</vt:lpstr>
      <vt:lpstr>Calibri</vt:lpstr>
      <vt:lpstr>Tahoma</vt:lpstr>
      <vt:lpstr>Tema do Office</vt:lpstr>
      <vt:lpstr>Apresentação do PowerPoint</vt:lpstr>
      <vt:lpstr>Apresentação do PowerPoint</vt:lpstr>
      <vt:lpstr>Food and Physical Health(F.P.H)</vt:lpstr>
      <vt:lpstr>INTRODUÇÃO</vt:lpstr>
      <vt:lpstr>OBJETIVO GERAL</vt:lpstr>
      <vt:lpstr>OBJETIVOS ESPECÍFICOS</vt:lpstr>
      <vt:lpstr>METODOLOGIA</vt:lpstr>
      <vt:lpstr>CONSIDERAÇÕES FINAIS</vt:lpstr>
      <vt:lpstr>REFERÊNCIAS BIBLIOGRÁFICAS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Victor Akio Zukeran</dc:creator>
  <cp:lastModifiedBy>aluno</cp:lastModifiedBy>
  <cp:revision>47</cp:revision>
  <cp:lastPrinted>2019-09-05T19:33:05Z</cp:lastPrinted>
  <dcterms:created xsi:type="dcterms:W3CDTF">2013-10-10T17:31:52Z</dcterms:created>
  <dcterms:modified xsi:type="dcterms:W3CDTF">2023-09-25T20:52:20Z</dcterms:modified>
</cp:coreProperties>
</file>