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tags/tag6.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tags/tag10.xml" ContentType="application/vnd.openxmlformats-officedocument.presentationml.tags+xml"/>
  <Override PartName="/ppt/notesSlides/notesSlide43.xml" ContentType="application/vnd.openxmlformats-officedocument.presentationml.notesSlide+xml"/>
  <Override PartName="/ppt/tags/tag11.xml" ContentType="application/vnd.openxmlformats-officedocument.presentationml.tags+xml"/>
  <Override PartName="/ppt/notesSlides/notesSlide44.xml" ContentType="application/vnd.openxmlformats-officedocument.presentationml.notesSlide+xml"/>
  <Override PartName="/ppt/tags/tag12.xml" ContentType="application/vnd.openxmlformats-officedocument.presentationml.tags+xml"/>
  <Override PartName="/ppt/notesSlides/notesSlide45.xml" ContentType="application/vnd.openxmlformats-officedocument.presentationml.notesSlide+xml"/>
  <Override PartName="/ppt/tags/tag13.xml" ContentType="application/vnd.openxmlformats-officedocument.presentationml.tags+xml"/>
  <Override PartName="/ppt/notesSlides/notesSlide46.xml" ContentType="application/vnd.openxmlformats-officedocument.presentationml.notesSlide+xml"/>
  <Override PartName="/ppt/tags/tag14.xml" ContentType="application/vnd.openxmlformats-officedocument.presentationml.tags+xml"/>
  <Override PartName="/ppt/notesSlides/notesSlide47.xml" ContentType="application/vnd.openxmlformats-officedocument.presentationml.notesSlide+xml"/>
  <Override PartName="/ppt/tags/tag15.xml" ContentType="application/vnd.openxmlformats-officedocument.presentationml.tags+xml"/>
  <Override PartName="/ppt/notesSlides/notesSlide48.xml" ContentType="application/vnd.openxmlformats-officedocument.presentationml.notesSlide+xml"/>
  <Override PartName="/ppt/tags/tag16.xml" ContentType="application/vnd.openxmlformats-officedocument.presentationml.tags+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51.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5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53.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5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55.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56.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38.xml" ContentType="application/vnd.openxmlformats-officedocument.presentationml.tags+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73"/>
  </p:notesMasterIdLst>
  <p:handoutMasterIdLst>
    <p:handoutMasterId r:id="rId74"/>
  </p:handoutMasterIdLst>
  <p:sldIdLst>
    <p:sldId id="583" r:id="rId3"/>
    <p:sldId id="584" r:id="rId4"/>
    <p:sldId id="585" r:id="rId5"/>
    <p:sldId id="586" r:id="rId6"/>
    <p:sldId id="587" r:id="rId7"/>
    <p:sldId id="309" r:id="rId8"/>
    <p:sldId id="658" r:id="rId9"/>
    <p:sldId id="590" r:id="rId10"/>
    <p:sldId id="591" r:id="rId11"/>
    <p:sldId id="592" r:id="rId12"/>
    <p:sldId id="593" r:id="rId13"/>
    <p:sldId id="659" r:id="rId14"/>
    <p:sldId id="660" r:id="rId15"/>
    <p:sldId id="661" r:id="rId16"/>
    <p:sldId id="662" r:id="rId17"/>
    <p:sldId id="663" r:id="rId18"/>
    <p:sldId id="597" r:id="rId19"/>
    <p:sldId id="598" r:id="rId20"/>
    <p:sldId id="599" r:id="rId21"/>
    <p:sldId id="600" r:id="rId22"/>
    <p:sldId id="601" r:id="rId23"/>
    <p:sldId id="602" r:id="rId24"/>
    <p:sldId id="603" r:id="rId25"/>
    <p:sldId id="604" r:id="rId26"/>
    <p:sldId id="605" r:id="rId27"/>
    <p:sldId id="606" r:id="rId28"/>
    <p:sldId id="607" r:id="rId29"/>
    <p:sldId id="608" r:id="rId30"/>
    <p:sldId id="609" r:id="rId31"/>
    <p:sldId id="610" r:id="rId32"/>
    <p:sldId id="611" r:id="rId33"/>
    <p:sldId id="612" r:id="rId34"/>
    <p:sldId id="613" r:id="rId35"/>
    <p:sldId id="614" r:id="rId36"/>
    <p:sldId id="618" r:id="rId37"/>
    <p:sldId id="725" r:id="rId38"/>
    <p:sldId id="622" r:id="rId39"/>
    <p:sldId id="623" r:id="rId40"/>
    <p:sldId id="624" r:id="rId41"/>
    <p:sldId id="625" r:id="rId42"/>
    <p:sldId id="626" r:id="rId43"/>
    <p:sldId id="627" r:id="rId44"/>
    <p:sldId id="628" r:id="rId45"/>
    <p:sldId id="727" r:id="rId46"/>
    <p:sldId id="729" r:id="rId47"/>
    <p:sldId id="730" r:id="rId48"/>
    <p:sldId id="731" r:id="rId49"/>
    <p:sldId id="732" r:id="rId50"/>
    <p:sldId id="634" r:id="rId51"/>
    <p:sldId id="733" r:id="rId52"/>
    <p:sldId id="734" r:id="rId53"/>
    <p:sldId id="735" r:id="rId54"/>
    <p:sldId id="639" r:id="rId55"/>
    <p:sldId id="640" r:id="rId56"/>
    <p:sldId id="642" r:id="rId57"/>
    <p:sldId id="643" r:id="rId58"/>
    <p:sldId id="644" r:id="rId59"/>
    <p:sldId id="645" r:id="rId60"/>
    <p:sldId id="646" r:id="rId61"/>
    <p:sldId id="736" r:id="rId62"/>
    <p:sldId id="647" r:id="rId63"/>
    <p:sldId id="648" r:id="rId64"/>
    <p:sldId id="767" r:id="rId65"/>
    <p:sldId id="650" r:id="rId66"/>
    <p:sldId id="651" r:id="rId67"/>
    <p:sldId id="652" r:id="rId68"/>
    <p:sldId id="653" r:id="rId69"/>
    <p:sldId id="654" r:id="rId70"/>
    <p:sldId id="764" r:id="rId71"/>
    <p:sldId id="656" r:id="rId72"/>
  </p:sldIdLst>
  <p:sldSz cx="12190413" cy="6859588"/>
  <p:notesSz cx="6858000" cy="9144000"/>
  <p:custDataLst>
    <p:tags r:id="rId75"/>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3" userDrawn="1">
          <p15:clr>
            <a:srgbClr val="A4A3A4"/>
          </p15:clr>
        </p15:guide>
        <p15:guide id="2" pos="256" userDrawn="1">
          <p15:clr>
            <a:srgbClr val="A4A3A4"/>
          </p15:clr>
        </p15:guide>
        <p15:guide id="3" pos="6504" userDrawn="1">
          <p15:clr>
            <a:srgbClr val="A4A3A4"/>
          </p15:clr>
        </p15:guide>
      </p15:sldGuideLst>
    </p:ext>
    <p:ext uri="{2D200454-40CA-4A62-9FC3-DE9A4176ACB9}">
      <p15:notesGuideLst xmlns:p15="http://schemas.microsoft.com/office/powerpoint/2012/main">
        <p15:guide id="1" orient="horz" pos="2884">
          <p15:clr>
            <a:srgbClr val="A4A3A4"/>
          </p15:clr>
        </p15:guide>
        <p15:guide id="2" pos="217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薛蒙蒙" initials="xmm" lastIdx="10" clrIdx="0"/>
  <p:cmAuthor id="2" name="LD" initials="L" lastIdx="2" clrIdx="1"/>
  <p:cmAuthor id="3" name="Lv0593" initials="L"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DA2"/>
    <a:srgbClr val="595959"/>
    <a:srgbClr val="FAFAFA"/>
    <a:srgbClr val="FF0000"/>
    <a:srgbClr val="11D023"/>
    <a:srgbClr val="F2F2F2"/>
    <a:srgbClr val="1369B2"/>
    <a:srgbClr val="006BBC"/>
    <a:srgbClr val="0075CC"/>
    <a:srgbClr val="008D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72" autoAdjust="0"/>
    <p:restoredTop sz="94660" autoAdjust="0"/>
  </p:normalViewPr>
  <p:slideViewPr>
    <p:cSldViewPr showGuides="1">
      <p:cViewPr varScale="1">
        <p:scale>
          <a:sx n="64" d="100"/>
          <a:sy n="64" d="100"/>
        </p:scale>
        <p:origin x="880" y="52"/>
      </p:cViewPr>
      <p:guideLst>
        <p:guide orient="horz" pos="2163"/>
        <p:guide pos="256"/>
        <p:guide pos="650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884"/>
        <p:guide pos="217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handoutMaster" Target="handoutMasters/handoutMaster1.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B54E01A-2A69-4802-9D34-E221196E8E22}" type="doc">
      <dgm:prSet loTypeId="urn:microsoft.com/office/officeart/2005/8/layout/list1#1" loCatId="list" qsTypeId="urn:microsoft.com/office/officeart/2005/8/quickstyle/simple1#1" qsCatId="simple" csTypeId="urn:microsoft.com/office/officeart/2005/8/colors/accent1_2#1" csCatId="accent1" phldr="1"/>
      <dgm:spPr/>
      <dgm:t>
        <a:bodyPr/>
        <a:lstStyle/>
        <a:p>
          <a:endParaRPr lang="zh-CN" altLang="en-US"/>
        </a:p>
      </dgm:t>
    </dgm:pt>
    <dgm:pt modelId="{1AD4EDE3-60A5-4D0D-A04A-921EF4B645C6}">
      <dgm:prSet phldrT="[文本]" phldr="0" custT="1"/>
      <dgm:spPr/>
      <dgm:t>
        <a:bodyPr vert="horz" wrap="square"/>
        <a:lstStyle/>
        <a:p>
          <a:pPr>
            <a:lnSpc>
              <a:spcPct val="100000"/>
            </a:lnSpc>
            <a:spcBef>
              <a:spcPct val="0"/>
            </a:spcBef>
            <a:spcAft>
              <a:spcPct val="35000"/>
            </a:spcAft>
          </a:pPr>
          <a:r>
            <a:rPr lang="en-US" altLang="zh-CN" sz="2000" dirty="0"/>
            <a:t>1.</a:t>
          </a:r>
          <a:r>
            <a:rPr lang="zh-CN" altLang="en-US" sz="2000" dirty="0"/>
            <a:t>安装</a:t>
          </a:r>
          <a:r>
            <a:rPr lang="en-US" altLang="zh-CN" sz="2000" dirty="0"/>
            <a:t>JDK</a:t>
          </a:r>
        </a:p>
      </dgm:t>
    </dgm:pt>
    <dgm:pt modelId="{97CA5000-D344-4652-9204-1F49C083D55D}" type="parTrans" cxnId="{1EB4F504-19DE-4313-943C-F69238BBF6BF}">
      <dgm:prSet/>
      <dgm:spPr/>
      <dgm:t>
        <a:bodyPr/>
        <a:lstStyle/>
        <a:p>
          <a:endParaRPr lang="zh-CN" altLang="en-US"/>
        </a:p>
      </dgm:t>
    </dgm:pt>
    <dgm:pt modelId="{F5308548-8DB3-4582-901B-11333C78D6A5}" type="sibTrans" cxnId="{1EB4F504-19DE-4313-943C-F69238BBF6BF}">
      <dgm:prSet/>
      <dgm:spPr/>
      <dgm:t>
        <a:bodyPr/>
        <a:lstStyle/>
        <a:p>
          <a:endParaRPr lang="zh-CN" altLang="en-US"/>
        </a:p>
      </dgm:t>
    </dgm:pt>
    <dgm:pt modelId="{2D277536-7357-463D-B37E-01DE83159ED8}">
      <dgm:prSet phldrT="[文本]" phldr="0" custT="1"/>
      <dgm:spPr/>
      <dgm:t>
        <a:bodyPr vert="horz" wrap="square"/>
        <a:lstStyle/>
        <a:p>
          <a:pPr>
            <a:lnSpc>
              <a:spcPct val="100000"/>
            </a:lnSpc>
            <a:spcBef>
              <a:spcPct val="0"/>
            </a:spcBef>
            <a:spcAft>
              <a:spcPct val="35000"/>
            </a:spcAft>
          </a:pPr>
          <a:r>
            <a:rPr lang="en-US" altLang="zh-CN" sz="2000" dirty="0"/>
            <a:t>2.</a:t>
          </a:r>
          <a:r>
            <a:rPr lang="zh-CN" altLang="en-US" sz="2000" dirty="0"/>
            <a:t>配置</a:t>
          </a:r>
          <a:r>
            <a:rPr lang="en-US" altLang="zh-CN" sz="2000" dirty="0"/>
            <a:t>Java</a:t>
          </a:r>
          <a:r>
            <a:rPr lang="zh-CN" altLang="en-US" sz="2000" dirty="0"/>
            <a:t>系统环境变量</a:t>
          </a:r>
        </a:p>
      </dgm:t>
    </dgm:pt>
    <dgm:pt modelId="{FF89DF97-E05B-4FA4-91DE-347EB3DCC075}" type="parTrans" cxnId="{FD482D4B-D769-4AFF-B0FE-6A957429092B}">
      <dgm:prSet/>
      <dgm:spPr/>
      <dgm:t>
        <a:bodyPr/>
        <a:lstStyle/>
        <a:p>
          <a:endParaRPr lang="zh-CN" altLang="en-US"/>
        </a:p>
      </dgm:t>
    </dgm:pt>
    <dgm:pt modelId="{D43A42FB-05D9-45EA-9B36-5104B6BCB533}" type="sibTrans" cxnId="{FD482D4B-D769-4AFF-B0FE-6A957429092B}">
      <dgm:prSet/>
      <dgm:spPr/>
      <dgm:t>
        <a:bodyPr/>
        <a:lstStyle/>
        <a:p>
          <a:endParaRPr lang="zh-CN" altLang="en-US"/>
        </a:p>
      </dgm:t>
    </dgm:pt>
    <dgm:pt modelId="{115F7B0A-1C1D-4087-8B98-5F5329DE003F}">
      <dgm:prSet phldrT="[文本]" phldr="0" custT="1"/>
      <dgm:spPr/>
      <dgm:t>
        <a:bodyPr vert="horz" wrap="square"/>
        <a:lstStyle/>
        <a:p>
          <a:pPr>
            <a:lnSpc>
              <a:spcPct val="100000"/>
            </a:lnSpc>
            <a:spcBef>
              <a:spcPct val="0"/>
            </a:spcBef>
            <a:spcAft>
              <a:spcPct val="35000"/>
            </a:spcAft>
          </a:pPr>
          <a:r>
            <a:rPr lang="en-US" altLang="zh-CN" sz="2000" dirty="0"/>
            <a:t>3.</a:t>
          </a:r>
          <a:r>
            <a:rPr lang="zh-CN" altLang="en-US" sz="2000" dirty="0"/>
            <a:t>下载安装</a:t>
          </a:r>
          <a:r>
            <a:rPr lang="en-US" altLang="zh-CN" sz="2000" dirty="0"/>
            <a:t>IDEA</a:t>
          </a:r>
          <a:r>
            <a:rPr lang="zh-CN" altLang="en-US" sz="2000" dirty="0"/>
            <a:t>工具</a:t>
          </a:r>
        </a:p>
      </dgm:t>
    </dgm:pt>
    <dgm:pt modelId="{A8376BCF-ACE6-4BB2-9B85-122A5069340D}" type="parTrans" cxnId="{CED8FB23-3EAA-4A73-8B43-4670CDA86453}">
      <dgm:prSet/>
      <dgm:spPr/>
      <dgm:t>
        <a:bodyPr/>
        <a:lstStyle/>
        <a:p>
          <a:endParaRPr lang="zh-CN" altLang="en-US"/>
        </a:p>
      </dgm:t>
    </dgm:pt>
    <dgm:pt modelId="{7932BC93-E343-47AA-BEDF-39DF00FA9EC0}" type="sibTrans" cxnId="{CED8FB23-3EAA-4A73-8B43-4670CDA86453}">
      <dgm:prSet/>
      <dgm:spPr/>
      <dgm:t>
        <a:bodyPr/>
        <a:lstStyle/>
        <a:p>
          <a:endParaRPr lang="zh-CN" altLang="en-US"/>
        </a:p>
      </dgm:t>
    </dgm:pt>
    <dgm:pt modelId="{130FF0C7-E4F7-4B66-907E-2EA9CAF0820C}" type="pres">
      <dgm:prSet presAssocID="{9B54E01A-2A69-4802-9D34-E221196E8E22}" presName="linear" presStyleCnt="0">
        <dgm:presLayoutVars>
          <dgm:dir/>
          <dgm:animLvl val="lvl"/>
          <dgm:resizeHandles val="exact"/>
        </dgm:presLayoutVars>
      </dgm:prSet>
      <dgm:spPr/>
      <dgm:t>
        <a:bodyPr/>
        <a:lstStyle/>
        <a:p>
          <a:endParaRPr lang="zh-CN" altLang="en-US"/>
        </a:p>
      </dgm:t>
    </dgm:pt>
    <dgm:pt modelId="{FB869284-356F-4258-943A-251DCB6E88C0}" type="pres">
      <dgm:prSet presAssocID="{1AD4EDE3-60A5-4D0D-A04A-921EF4B645C6}" presName="parentLin" presStyleCnt="0"/>
      <dgm:spPr/>
    </dgm:pt>
    <dgm:pt modelId="{4F691CEE-C5B2-4F00-AF70-C26B830F595E}" type="pres">
      <dgm:prSet presAssocID="{1AD4EDE3-60A5-4D0D-A04A-921EF4B645C6}" presName="parentLeftMargin" presStyleLbl="node1" presStyleIdx="0" presStyleCnt="3"/>
      <dgm:spPr/>
      <dgm:t>
        <a:bodyPr/>
        <a:lstStyle/>
        <a:p>
          <a:endParaRPr lang="zh-CN" altLang="en-US"/>
        </a:p>
      </dgm:t>
    </dgm:pt>
    <dgm:pt modelId="{EA8D3DBA-6BD4-497A-AE76-BEF336BE322C}" type="pres">
      <dgm:prSet presAssocID="{1AD4EDE3-60A5-4D0D-A04A-921EF4B645C6}" presName="parentText" presStyleLbl="node1" presStyleIdx="0" presStyleCnt="3">
        <dgm:presLayoutVars>
          <dgm:chMax val="0"/>
          <dgm:bulletEnabled val="1"/>
        </dgm:presLayoutVars>
      </dgm:prSet>
      <dgm:spPr/>
      <dgm:t>
        <a:bodyPr/>
        <a:lstStyle/>
        <a:p>
          <a:endParaRPr lang="zh-CN" altLang="en-US"/>
        </a:p>
      </dgm:t>
    </dgm:pt>
    <dgm:pt modelId="{9F45936B-1331-49CD-8D35-F019E0D7299E}" type="pres">
      <dgm:prSet presAssocID="{1AD4EDE3-60A5-4D0D-A04A-921EF4B645C6}" presName="negativeSpace" presStyleCnt="0"/>
      <dgm:spPr/>
    </dgm:pt>
    <dgm:pt modelId="{AEC0EC51-E313-48CD-869D-27E37E4C16D4}" type="pres">
      <dgm:prSet presAssocID="{1AD4EDE3-60A5-4D0D-A04A-921EF4B645C6}" presName="childText" presStyleLbl="conFgAcc1" presStyleIdx="0" presStyleCnt="3">
        <dgm:presLayoutVars>
          <dgm:bulletEnabled val="1"/>
        </dgm:presLayoutVars>
      </dgm:prSet>
      <dgm:spPr/>
    </dgm:pt>
    <dgm:pt modelId="{92B044DA-ECE6-4B03-90F7-5A1168D6597F}" type="pres">
      <dgm:prSet presAssocID="{F5308548-8DB3-4582-901B-11333C78D6A5}" presName="spaceBetweenRectangles" presStyleCnt="0"/>
      <dgm:spPr/>
    </dgm:pt>
    <dgm:pt modelId="{A8E80EAB-6997-4B83-958C-1065F352F6D2}" type="pres">
      <dgm:prSet presAssocID="{2D277536-7357-463D-B37E-01DE83159ED8}" presName="parentLin" presStyleCnt="0"/>
      <dgm:spPr/>
    </dgm:pt>
    <dgm:pt modelId="{DCA6452A-627A-4826-AF9F-4C79BEDD7B15}" type="pres">
      <dgm:prSet presAssocID="{2D277536-7357-463D-B37E-01DE83159ED8}" presName="parentLeftMargin" presStyleLbl="node1" presStyleIdx="0" presStyleCnt="3"/>
      <dgm:spPr/>
      <dgm:t>
        <a:bodyPr/>
        <a:lstStyle/>
        <a:p>
          <a:endParaRPr lang="zh-CN" altLang="en-US"/>
        </a:p>
      </dgm:t>
    </dgm:pt>
    <dgm:pt modelId="{26059160-9866-4D17-9CC3-497BBB7DE00B}" type="pres">
      <dgm:prSet presAssocID="{2D277536-7357-463D-B37E-01DE83159ED8}" presName="parentText" presStyleLbl="node1" presStyleIdx="1" presStyleCnt="3">
        <dgm:presLayoutVars>
          <dgm:chMax val="0"/>
          <dgm:bulletEnabled val="1"/>
        </dgm:presLayoutVars>
      </dgm:prSet>
      <dgm:spPr/>
      <dgm:t>
        <a:bodyPr/>
        <a:lstStyle/>
        <a:p>
          <a:endParaRPr lang="zh-CN" altLang="en-US"/>
        </a:p>
      </dgm:t>
    </dgm:pt>
    <dgm:pt modelId="{7388D606-7FA6-446D-8866-AC9600394D72}" type="pres">
      <dgm:prSet presAssocID="{2D277536-7357-463D-B37E-01DE83159ED8}" presName="negativeSpace" presStyleCnt="0"/>
      <dgm:spPr/>
    </dgm:pt>
    <dgm:pt modelId="{CB53AC91-F963-4217-AAB7-67A82EE1E368}" type="pres">
      <dgm:prSet presAssocID="{2D277536-7357-463D-B37E-01DE83159ED8}" presName="childText" presStyleLbl="conFgAcc1" presStyleIdx="1" presStyleCnt="3">
        <dgm:presLayoutVars>
          <dgm:bulletEnabled val="1"/>
        </dgm:presLayoutVars>
      </dgm:prSet>
      <dgm:spPr/>
    </dgm:pt>
    <dgm:pt modelId="{3D4B6D84-D218-4BF1-949C-B8386685E700}" type="pres">
      <dgm:prSet presAssocID="{D43A42FB-05D9-45EA-9B36-5104B6BCB533}" presName="spaceBetweenRectangles" presStyleCnt="0"/>
      <dgm:spPr/>
    </dgm:pt>
    <dgm:pt modelId="{523F0B02-A971-41E3-ABED-C5B3F1C64A0D}" type="pres">
      <dgm:prSet presAssocID="{115F7B0A-1C1D-4087-8B98-5F5329DE003F}" presName="parentLin" presStyleCnt="0"/>
      <dgm:spPr/>
    </dgm:pt>
    <dgm:pt modelId="{8A4688F7-3787-495F-95DC-72DA5F05FB8E}" type="pres">
      <dgm:prSet presAssocID="{115F7B0A-1C1D-4087-8B98-5F5329DE003F}" presName="parentLeftMargin" presStyleLbl="node1" presStyleIdx="1" presStyleCnt="3"/>
      <dgm:spPr/>
      <dgm:t>
        <a:bodyPr/>
        <a:lstStyle/>
        <a:p>
          <a:endParaRPr lang="zh-CN" altLang="en-US"/>
        </a:p>
      </dgm:t>
    </dgm:pt>
    <dgm:pt modelId="{C50DE739-E193-4C62-B10D-743060D33BD5}" type="pres">
      <dgm:prSet presAssocID="{115F7B0A-1C1D-4087-8B98-5F5329DE003F}" presName="parentText" presStyleLbl="node1" presStyleIdx="2" presStyleCnt="3">
        <dgm:presLayoutVars>
          <dgm:chMax val="0"/>
          <dgm:bulletEnabled val="1"/>
        </dgm:presLayoutVars>
      </dgm:prSet>
      <dgm:spPr/>
      <dgm:t>
        <a:bodyPr/>
        <a:lstStyle/>
        <a:p>
          <a:endParaRPr lang="zh-CN" altLang="en-US"/>
        </a:p>
      </dgm:t>
    </dgm:pt>
    <dgm:pt modelId="{DF23943D-04C7-49F5-B88B-E820E8588F99}" type="pres">
      <dgm:prSet presAssocID="{115F7B0A-1C1D-4087-8B98-5F5329DE003F}" presName="negativeSpace" presStyleCnt="0"/>
      <dgm:spPr/>
    </dgm:pt>
    <dgm:pt modelId="{925A2931-AC6C-4B48-84F6-E5E607A488C8}" type="pres">
      <dgm:prSet presAssocID="{115F7B0A-1C1D-4087-8B98-5F5329DE003F}" presName="childText" presStyleLbl="conFgAcc1" presStyleIdx="2" presStyleCnt="3">
        <dgm:presLayoutVars>
          <dgm:bulletEnabled val="1"/>
        </dgm:presLayoutVars>
      </dgm:prSet>
      <dgm:spPr/>
    </dgm:pt>
  </dgm:ptLst>
  <dgm:cxnLst>
    <dgm:cxn modelId="{FD482D4B-D769-4AFF-B0FE-6A957429092B}" srcId="{9B54E01A-2A69-4802-9D34-E221196E8E22}" destId="{2D277536-7357-463D-B37E-01DE83159ED8}" srcOrd="1" destOrd="0" parTransId="{FF89DF97-E05B-4FA4-91DE-347EB3DCC075}" sibTransId="{D43A42FB-05D9-45EA-9B36-5104B6BCB533}"/>
    <dgm:cxn modelId="{D7A760E0-FAB0-4333-BF8A-2138FAA22CF9}" type="presOf" srcId="{1AD4EDE3-60A5-4D0D-A04A-921EF4B645C6}" destId="{4F691CEE-C5B2-4F00-AF70-C26B830F595E}" srcOrd="0" destOrd="0" presId="urn:microsoft.com/office/officeart/2005/8/layout/list1#1"/>
    <dgm:cxn modelId="{D394AD4F-2401-425D-A596-73FEE57A4A29}" type="presOf" srcId="{1AD4EDE3-60A5-4D0D-A04A-921EF4B645C6}" destId="{EA8D3DBA-6BD4-497A-AE76-BEF336BE322C}" srcOrd="1" destOrd="0" presId="urn:microsoft.com/office/officeart/2005/8/layout/list1#1"/>
    <dgm:cxn modelId="{CF3FC5DC-8FDB-4113-9FE8-F77A34D95BB7}" type="presOf" srcId="{115F7B0A-1C1D-4087-8B98-5F5329DE003F}" destId="{C50DE739-E193-4C62-B10D-743060D33BD5}" srcOrd="1" destOrd="0" presId="urn:microsoft.com/office/officeart/2005/8/layout/list1#1"/>
    <dgm:cxn modelId="{1E3C4B57-CDF5-4F1E-9380-C893FCEC296B}" type="presOf" srcId="{115F7B0A-1C1D-4087-8B98-5F5329DE003F}" destId="{8A4688F7-3787-495F-95DC-72DA5F05FB8E}" srcOrd="0" destOrd="0" presId="urn:microsoft.com/office/officeart/2005/8/layout/list1#1"/>
    <dgm:cxn modelId="{D9149D66-F4E4-4D1C-9D9F-F61ACF9E1F99}" type="presOf" srcId="{2D277536-7357-463D-B37E-01DE83159ED8}" destId="{DCA6452A-627A-4826-AF9F-4C79BEDD7B15}" srcOrd="0" destOrd="0" presId="urn:microsoft.com/office/officeart/2005/8/layout/list1#1"/>
    <dgm:cxn modelId="{1EB4F504-19DE-4313-943C-F69238BBF6BF}" srcId="{9B54E01A-2A69-4802-9D34-E221196E8E22}" destId="{1AD4EDE3-60A5-4D0D-A04A-921EF4B645C6}" srcOrd="0" destOrd="0" parTransId="{97CA5000-D344-4652-9204-1F49C083D55D}" sibTransId="{F5308548-8DB3-4582-901B-11333C78D6A5}"/>
    <dgm:cxn modelId="{3E6956F3-EDE1-4544-8C15-F7607E86706A}" type="presOf" srcId="{2D277536-7357-463D-B37E-01DE83159ED8}" destId="{26059160-9866-4D17-9CC3-497BBB7DE00B}" srcOrd="1" destOrd="0" presId="urn:microsoft.com/office/officeart/2005/8/layout/list1#1"/>
    <dgm:cxn modelId="{CED8FB23-3EAA-4A73-8B43-4670CDA86453}" srcId="{9B54E01A-2A69-4802-9D34-E221196E8E22}" destId="{115F7B0A-1C1D-4087-8B98-5F5329DE003F}" srcOrd="2" destOrd="0" parTransId="{A8376BCF-ACE6-4BB2-9B85-122A5069340D}" sibTransId="{7932BC93-E343-47AA-BEDF-39DF00FA9EC0}"/>
    <dgm:cxn modelId="{E5967B38-A856-4801-980D-6CF59E373E69}" type="presOf" srcId="{9B54E01A-2A69-4802-9D34-E221196E8E22}" destId="{130FF0C7-E4F7-4B66-907E-2EA9CAF0820C}" srcOrd="0" destOrd="0" presId="urn:microsoft.com/office/officeart/2005/8/layout/list1#1"/>
    <dgm:cxn modelId="{BB506EB3-A935-4C1D-A386-69BD8E62A125}" type="presParOf" srcId="{130FF0C7-E4F7-4B66-907E-2EA9CAF0820C}" destId="{FB869284-356F-4258-943A-251DCB6E88C0}" srcOrd="0" destOrd="0" presId="urn:microsoft.com/office/officeart/2005/8/layout/list1#1"/>
    <dgm:cxn modelId="{D30B95FF-0D56-494A-AF8F-1A3DB9622D5E}" type="presParOf" srcId="{FB869284-356F-4258-943A-251DCB6E88C0}" destId="{4F691CEE-C5B2-4F00-AF70-C26B830F595E}" srcOrd="0" destOrd="0" presId="urn:microsoft.com/office/officeart/2005/8/layout/list1#1"/>
    <dgm:cxn modelId="{BCE4BFE6-CF7D-4836-9123-AFCFDA4D935F}" type="presParOf" srcId="{FB869284-356F-4258-943A-251DCB6E88C0}" destId="{EA8D3DBA-6BD4-497A-AE76-BEF336BE322C}" srcOrd="1" destOrd="0" presId="urn:microsoft.com/office/officeart/2005/8/layout/list1#1"/>
    <dgm:cxn modelId="{95DCEB30-C69F-4088-936C-D37E42DBCA11}" type="presParOf" srcId="{130FF0C7-E4F7-4B66-907E-2EA9CAF0820C}" destId="{9F45936B-1331-49CD-8D35-F019E0D7299E}" srcOrd="1" destOrd="0" presId="urn:microsoft.com/office/officeart/2005/8/layout/list1#1"/>
    <dgm:cxn modelId="{2F9919F0-13EE-4F79-89F2-036BAB2D8129}" type="presParOf" srcId="{130FF0C7-E4F7-4B66-907E-2EA9CAF0820C}" destId="{AEC0EC51-E313-48CD-869D-27E37E4C16D4}" srcOrd="2" destOrd="0" presId="urn:microsoft.com/office/officeart/2005/8/layout/list1#1"/>
    <dgm:cxn modelId="{DBF7C5F5-E72C-43B8-8549-3DB1961CB697}" type="presParOf" srcId="{130FF0C7-E4F7-4B66-907E-2EA9CAF0820C}" destId="{92B044DA-ECE6-4B03-90F7-5A1168D6597F}" srcOrd="3" destOrd="0" presId="urn:microsoft.com/office/officeart/2005/8/layout/list1#1"/>
    <dgm:cxn modelId="{7CC831FE-AA85-4B54-B8C9-7BABA841F146}" type="presParOf" srcId="{130FF0C7-E4F7-4B66-907E-2EA9CAF0820C}" destId="{A8E80EAB-6997-4B83-958C-1065F352F6D2}" srcOrd="4" destOrd="0" presId="urn:microsoft.com/office/officeart/2005/8/layout/list1#1"/>
    <dgm:cxn modelId="{FA67C423-5A97-4EF9-B74F-C741E756EE43}" type="presParOf" srcId="{A8E80EAB-6997-4B83-958C-1065F352F6D2}" destId="{DCA6452A-627A-4826-AF9F-4C79BEDD7B15}" srcOrd="0" destOrd="0" presId="urn:microsoft.com/office/officeart/2005/8/layout/list1#1"/>
    <dgm:cxn modelId="{E0B67B9F-89B9-42B9-8726-00CBF7A6E32F}" type="presParOf" srcId="{A8E80EAB-6997-4B83-958C-1065F352F6D2}" destId="{26059160-9866-4D17-9CC3-497BBB7DE00B}" srcOrd="1" destOrd="0" presId="urn:microsoft.com/office/officeart/2005/8/layout/list1#1"/>
    <dgm:cxn modelId="{58553AB7-A8C7-4C5C-A16E-C5853CFEA8E7}" type="presParOf" srcId="{130FF0C7-E4F7-4B66-907E-2EA9CAF0820C}" destId="{7388D606-7FA6-446D-8866-AC9600394D72}" srcOrd="5" destOrd="0" presId="urn:microsoft.com/office/officeart/2005/8/layout/list1#1"/>
    <dgm:cxn modelId="{FF51BDBF-D41F-47CD-A49A-C099047EC8D8}" type="presParOf" srcId="{130FF0C7-E4F7-4B66-907E-2EA9CAF0820C}" destId="{CB53AC91-F963-4217-AAB7-67A82EE1E368}" srcOrd="6" destOrd="0" presId="urn:microsoft.com/office/officeart/2005/8/layout/list1#1"/>
    <dgm:cxn modelId="{18043C21-23DD-4F7C-B06A-49663B46276A}" type="presParOf" srcId="{130FF0C7-E4F7-4B66-907E-2EA9CAF0820C}" destId="{3D4B6D84-D218-4BF1-949C-B8386685E700}" srcOrd="7" destOrd="0" presId="urn:microsoft.com/office/officeart/2005/8/layout/list1#1"/>
    <dgm:cxn modelId="{BBDEA631-A64F-45D5-BB82-2D8E38AE7A72}" type="presParOf" srcId="{130FF0C7-E4F7-4B66-907E-2EA9CAF0820C}" destId="{523F0B02-A971-41E3-ABED-C5B3F1C64A0D}" srcOrd="8" destOrd="0" presId="urn:microsoft.com/office/officeart/2005/8/layout/list1#1"/>
    <dgm:cxn modelId="{B66B99D6-E591-4696-9EA8-C2FFA3A35C24}" type="presParOf" srcId="{523F0B02-A971-41E3-ABED-C5B3F1C64A0D}" destId="{8A4688F7-3787-495F-95DC-72DA5F05FB8E}" srcOrd="0" destOrd="0" presId="urn:microsoft.com/office/officeart/2005/8/layout/list1#1"/>
    <dgm:cxn modelId="{895CDDBA-09CC-4095-83E5-AF41A0BF5B52}" type="presParOf" srcId="{523F0B02-A971-41E3-ABED-C5B3F1C64A0D}" destId="{C50DE739-E193-4C62-B10D-743060D33BD5}" srcOrd="1" destOrd="0" presId="urn:microsoft.com/office/officeart/2005/8/layout/list1#1"/>
    <dgm:cxn modelId="{A82C2599-6461-4A7B-9F3E-E1961625AFDF}" type="presParOf" srcId="{130FF0C7-E4F7-4B66-907E-2EA9CAF0820C}" destId="{DF23943D-04C7-49F5-B88B-E820E8588F99}" srcOrd="9" destOrd="0" presId="urn:microsoft.com/office/officeart/2005/8/layout/list1#1"/>
    <dgm:cxn modelId="{64198CD4-E62E-4F09-BCBF-2E68530E0780}" type="presParOf" srcId="{130FF0C7-E4F7-4B66-907E-2EA9CAF0820C}" destId="{925A2931-AC6C-4B48-84F6-E5E607A488C8}" srcOrd="10" destOrd="0" presId="urn:microsoft.com/office/officeart/2005/8/layout/lis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C0EC51-E313-48CD-869D-27E37E4C16D4}">
      <dsp:nvSpPr>
        <dsp:cNvPr id="0" name=""/>
        <dsp:cNvSpPr/>
      </dsp:nvSpPr>
      <dsp:spPr>
        <a:xfrm>
          <a:off x="0" y="448632"/>
          <a:ext cx="6424295" cy="655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8D3DBA-6BD4-497A-AE76-BEF336BE322C}">
      <dsp:nvSpPr>
        <dsp:cNvPr id="0" name=""/>
        <dsp:cNvSpPr/>
      </dsp:nvSpPr>
      <dsp:spPr>
        <a:xfrm>
          <a:off x="321214" y="64872"/>
          <a:ext cx="4497006"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976" tIns="0" rIns="169976" bIns="0" numCol="1" spcCol="1270" anchor="ctr" anchorCtr="0">
          <a:noAutofit/>
        </a:bodyPr>
        <a:lstStyle/>
        <a:p>
          <a:pPr lvl="0" algn="l" defTabSz="889000">
            <a:lnSpc>
              <a:spcPct val="100000"/>
            </a:lnSpc>
            <a:spcBef>
              <a:spcPct val="0"/>
            </a:spcBef>
            <a:spcAft>
              <a:spcPct val="35000"/>
            </a:spcAft>
          </a:pPr>
          <a:r>
            <a:rPr lang="en-US" altLang="zh-CN" sz="2000" kern="1200" dirty="0"/>
            <a:t>1.</a:t>
          </a:r>
          <a:r>
            <a:rPr lang="zh-CN" altLang="en-US" sz="2000" kern="1200" dirty="0"/>
            <a:t>安装</a:t>
          </a:r>
          <a:r>
            <a:rPr lang="en-US" altLang="zh-CN" sz="2000" kern="1200" dirty="0"/>
            <a:t>JDK</a:t>
          </a:r>
        </a:p>
      </dsp:txBody>
      <dsp:txXfrm>
        <a:off x="358681" y="102339"/>
        <a:ext cx="4422072" cy="692586"/>
      </dsp:txXfrm>
    </dsp:sp>
    <dsp:sp modelId="{CB53AC91-F963-4217-AAB7-67A82EE1E368}">
      <dsp:nvSpPr>
        <dsp:cNvPr id="0" name=""/>
        <dsp:cNvSpPr/>
      </dsp:nvSpPr>
      <dsp:spPr>
        <a:xfrm>
          <a:off x="0" y="1627992"/>
          <a:ext cx="6424295" cy="655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059160-9866-4D17-9CC3-497BBB7DE00B}">
      <dsp:nvSpPr>
        <dsp:cNvPr id="0" name=""/>
        <dsp:cNvSpPr/>
      </dsp:nvSpPr>
      <dsp:spPr>
        <a:xfrm>
          <a:off x="321214" y="1244232"/>
          <a:ext cx="4497006"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976" tIns="0" rIns="169976" bIns="0" numCol="1" spcCol="1270" anchor="ctr" anchorCtr="0">
          <a:noAutofit/>
        </a:bodyPr>
        <a:lstStyle/>
        <a:p>
          <a:pPr lvl="0" algn="l" defTabSz="889000">
            <a:lnSpc>
              <a:spcPct val="100000"/>
            </a:lnSpc>
            <a:spcBef>
              <a:spcPct val="0"/>
            </a:spcBef>
            <a:spcAft>
              <a:spcPct val="35000"/>
            </a:spcAft>
          </a:pPr>
          <a:r>
            <a:rPr lang="en-US" altLang="zh-CN" sz="2000" kern="1200" dirty="0"/>
            <a:t>2.</a:t>
          </a:r>
          <a:r>
            <a:rPr lang="zh-CN" altLang="en-US" sz="2000" kern="1200" dirty="0"/>
            <a:t>配置</a:t>
          </a:r>
          <a:r>
            <a:rPr lang="en-US" altLang="zh-CN" sz="2000" kern="1200" dirty="0"/>
            <a:t>Java</a:t>
          </a:r>
          <a:r>
            <a:rPr lang="zh-CN" altLang="en-US" sz="2000" kern="1200" dirty="0"/>
            <a:t>系统环境变量</a:t>
          </a:r>
        </a:p>
      </dsp:txBody>
      <dsp:txXfrm>
        <a:off x="358681" y="1281699"/>
        <a:ext cx="4422072" cy="692586"/>
      </dsp:txXfrm>
    </dsp:sp>
    <dsp:sp modelId="{925A2931-AC6C-4B48-84F6-E5E607A488C8}">
      <dsp:nvSpPr>
        <dsp:cNvPr id="0" name=""/>
        <dsp:cNvSpPr/>
      </dsp:nvSpPr>
      <dsp:spPr>
        <a:xfrm>
          <a:off x="0" y="2807352"/>
          <a:ext cx="6424295" cy="655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0DE739-E193-4C62-B10D-743060D33BD5}">
      <dsp:nvSpPr>
        <dsp:cNvPr id="0" name=""/>
        <dsp:cNvSpPr/>
      </dsp:nvSpPr>
      <dsp:spPr>
        <a:xfrm>
          <a:off x="321214" y="2423592"/>
          <a:ext cx="4497006" cy="7675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976" tIns="0" rIns="169976" bIns="0" numCol="1" spcCol="1270" anchor="ctr" anchorCtr="0">
          <a:noAutofit/>
        </a:bodyPr>
        <a:lstStyle/>
        <a:p>
          <a:pPr lvl="0" algn="l" defTabSz="889000">
            <a:lnSpc>
              <a:spcPct val="100000"/>
            </a:lnSpc>
            <a:spcBef>
              <a:spcPct val="0"/>
            </a:spcBef>
            <a:spcAft>
              <a:spcPct val="35000"/>
            </a:spcAft>
          </a:pPr>
          <a:r>
            <a:rPr lang="en-US" altLang="zh-CN" sz="2000" kern="1200" dirty="0"/>
            <a:t>3.</a:t>
          </a:r>
          <a:r>
            <a:rPr lang="zh-CN" altLang="en-US" sz="2000" kern="1200" dirty="0"/>
            <a:t>下载安装</a:t>
          </a:r>
          <a:r>
            <a:rPr lang="en-US" altLang="zh-CN" sz="2000" kern="1200" dirty="0"/>
            <a:t>IDEA</a:t>
          </a:r>
          <a:r>
            <a:rPr lang="zh-CN" altLang="en-US" sz="2000" kern="1200" dirty="0"/>
            <a:t>工具</a:t>
          </a:r>
        </a:p>
      </dsp:txBody>
      <dsp:txXfrm>
        <a:off x="358681" y="2461059"/>
        <a:ext cx="4422072" cy="692586"/>
      </dsp:txXfrm>
    </dsp:sp>
  </dsp:spTree>
</dsp:drawing>
</file>

<file path=ppt/diagrams/layout1.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2024/1/1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2024/1/1</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2024/1/1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2024/1/1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
        <p:nvSpPr>
          <p:cNvPr id="4" name="日期占位符 3"/>
          <p:cNvSpPr>
            <a:spLocks noGrp="1"/>
          </p:cNvSpPr>
          <p:nvPr>
            <p:ph type="dt" sz="half" idx="10"/>
          </p:nvPr>
        </p:nvSpPr>
        <p:spPr/>
        <p:txBody>
          <a:bodyPr/>
          <a:lstStyle/>
          <a:p>
            <a:fld id="{530820CF-B880-4189-942D-D702A7CBA730}" type="datetimeFigureOut">
              <a:rPr lang="zh-CN" altLang="en-US" smtClean="0"/>
              <a:t>2024/1/1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3"/>
          <a:srcRect l="114" t="60287" r="-114" b="572"/>
          <a:stretch>
            <a:fillRect/>
          </a:stretch>
        </p:blipFill>
        <p:spPr>
          <a:xfrm>
            <a:off x="2480310" y="2508250"/>
            <a:ext cx="7532370" cy="16579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3131" y="2202951"/>
            <a:ext cx="12193544" cy="2327529"/>
            <a:chOff x="169683" y="177982"/>
            <a:chExt cx="3937015" cy="751234"/>
          </a:xfrm>
        </p:grpSpPr>
        <p:sp>
          <p:nvSpPr>
            <p:cNvPr id="44" name="等腰三角形 43"/>
            <p:cNvSpPr/>
            <p:nvPr/>
          </p:nvSpPr>
          <p:spPr>
            <a:xfrm>
              <a:off x="1587695"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169683" y="57270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48467" y="177982"/>
              <a:ext cx="1418233" cy="751234"/>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10631710"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8903743"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9767727"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7175776"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039760"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2024/1/1</a:t>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latin typeface="微软雅黑" panose="020B0503020204020204" pitchFamily="34" charset="-122"/>
                <a:ea typeface="微软雅黑" panose="020B0503020204020204" pitchFamily="34" charset="-122"/>
              </a:defRPr>
            </a:lvl1pPr>
          </a:lstStyle>
          <a:p>
            <a:fld id="{530820CF-B880-4189-942D-D702A7CBA730}" type="datetimeFigureOut">
              <a:rPr lang="zh-CN" altLang="en-US" smtClean="0"/>
              <a:t>2024/1/1</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latin typeface="微软雅黑" panose="020B0503020204020204" pitchFamily="34" charset="-122"/>
                <a:ea typeface="微软雅黑" panose="020B0503020204020204" pitchFamily="34" charset="-122"/>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txStyles>
    <p:titleStyle>
      <a:lvl1pPr algn="ctr" defTabSz="1219200" rtl="0" eaLnBrk="1" latinLnBrk="0" hangingPunct="1">
        <a:spcBef>
          <a:spcPct val="0"/>
        </a:spcBef>
        <a:buNone/>
        <a:defRPr sz="5900" kern="1200">
          <a:solidFill>
            <a:schemeClr val="tx1"/>
          </a:solidFill>
          <a:latin typeface="微软雅黑" panose="020B0503020204020204" pitchFamily="34" charset="-122"/>
          <a:ea typeface="微软雅黑" panose="020B0503020204020204" pitchFamily="34" charset="-122"/>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微软雅黑" panose="020B0503020204020204" pitchFamily="34" charset="-122"/>
          <a:ea typeface="微软雅黑" panose="020B0503020204020204" pitchFamily="34" charset="-122"/>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微软雅黑" panose="020B0503020204020204" pitchFamily="34" charset="-122"/>
          <a:ea typeface="微软雅黑" panose="020B0503020204020204" pitchFamily="34" charset="-122"/>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微软雅黑" panose="020B0503020204020204" pitchFamily="34" charset="-122"/>
          <a:ea typeface="微软雅黑" panose="020B0503020204020204" pitchFamily="34" charset="-122"/>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微软雅黑" panose="020B0503020204020204" pitchFamily="34" charset="-122"/>
          <a:ea typeface="微软雅黑" panose="020B0503020204020204" pitchFamily="34" charset="-122"/>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tags" Target="../tags/tag6.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21.png"/><Relationship Id="rId5" Type="http://schemas.openxmlformats.org/officeDocument/2006/relationships/notesSlide" Target="../notesSlides/notesSlide36.xml"/><Relationship Id="rId4"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0.xml"/><Relationship Id="rId1" Type="http://schemas.openxmlformats.org/officeDocument/2006/relationships/tags" Target="../tags/tag10.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0.xml"/><Relationship Id="rId1" Type="http://schemas.openxmlformats.org/officeDocument/2006/relationships/tags" Target="../tags/tag1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0.xml"/><Relationship Id="rId1" Type="http://schemas.openxmlformats.org/officeDocument/2006/relationships/tags" Target="../tags/tag1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0.xml"/><Relationship Id="rId1" Type="http://schemas.openxmlformats.org/officeDocument/2006/relationships/tags" Target="../tags/tag1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0.xml"/><Relationship Id="rId1" Type="http://schemas.openxmlformats.org/officeDocument/2006/relationships/tags" Target="../tags/tag14.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0.xml"/><Relationship Id="rId1" Type="http://schemas.openxmlformats.org/officeDocument/2006/relationships/tags" Target="../tags/tag1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0.xml"/><Relationship Id="rId1" Type="http://schemas.openxmlformats.org/officeDocument/2006/relationships/tags" Target="../tags/tag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0.xml"/><Relationship Id="rId1" Type="http://schemas.openxmlformats.org/officeDocument/2006/relationships/tags" Target="../tags/tag17.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2.png"/><Relationship Id="rId4"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notesSlide" Target="../notesSlides/notesSlide52.xml"/><Relationship Id="rId4"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23.png"/><Relationship Id="rId5" Type="http://schemas.openxmlformats.org/officeDocument/2006/relationships/notesSlide" Target="../notesSlides/notesSlide53.xml"/><Relationship Id="rId4"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24.png"/><Relationship Id="rId5" Type="http://schemas.openxmlformats.org/officeDocument/2006/relationships/notesSlide" Target="../notesSlides/notesSlide54.xml"/><Relationship Id="rId4"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25.png"/><Relationship Id="rId5" Type="http://schemas.openxmlformats.org/officeDocument/2006/relationships/notesSlide" Target="../notesSlides/notesSlide55.xml"/><Relationship Id="rId4"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26.png"/><Relationship Id="rId5" Type="http://schemas.openxmlformats.org/officeDocument/2006/relationships/notesSlide" Target="../notesSlides/notesSlide56.xml"/><Relationship Id="rId4"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27.png"/><Relationship Id="rId5" Type="http://schemas.openxmlformats.org/officeDocument/2006/relationships/notesSlide" Target="../notesSlides/notesSlide57.xml"/><Relationship Id="rId4"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10.xml"/><Relationship Id="rId5" Type="http://schemas.openxmlformats.org/officeDocument/2006/relationships/image" Target="../media/image29.png"/><Relationship Id="rId4" Type="http://schemas.openxmlformats.org/officeDocument/2006/relationships/image" Target="../media/image29.svg"/></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9.xml"/><Relationship Id="rId1" Type="http://schemas.openxmlformats.org/officeDocument/2006/relationships/slideLayout" Target="../slideLayouts/slideLayout10.xml"/><Relationship Id="rId5" Type="http://schemas.openxmlformats.org/officeDocument/2006/relationships/image" Target="../media/image30.png"/><Relationship Id="rId4" Type="http://schemas.openxmlformats.org/officeDocument/2006/relationships/image" Target="../media/image29.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8.xml"/><Relationship Id="rId1" Type="http://schemas.openxmlformats.org/officeDocument/2006/relationships/slideLayout" Target="../slideLayouts/slideLayout10.xml"/><Relationship Id="rId4" Type="http://schemas.openxmlformats.org/officeDocument/2006/relationships/image" Target="../media/image39.png"/></Relationships>
</file>

<file path=ppt/slides/_rels/slide69.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notesSlide" Target="../notesSlides/notesSlide69.xml"/><Relationship Id="rId7" Type="http://schemas.openxmlformats.org/officeDocument/2006/relationships/image" Target="../media/image43.png"/><Relationship Id="rId2" Type="http://schemas.openxmlformats.org/officeDocument/2006/relationships/slideLayout" Target="../slideLayouts/slideLayout10.xml"/><Relationship Id="rId1" Type="http://schemas.openxmlformats.org/officeDocument/2006/relationships/tags" Target="../tags/tag38.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0.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504662" y="2534497"/>
            <a:ext cx="7406544" cy="783590"/>
          </a:xfrm>
          <a:prstGeom prst="rect">
            <a:avLst/>
          </a:prstGeom>
          <a:noFill/>
        </p:spPr>
        <p:txBody>
          <a:bodyPr wrap="square" rtlCol="0">
            <a:spAutoFit/>
          </a:bodyPr>
          <a:lstStyle/>
          <a:p>
            <a:pPr algn="ctr"/>
            <a:r>
              <a:rPr lang="zh-CN" altLang="en-US"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单元</a:t>
            </a:r>
            <a:r>
              <a:rPr lang="en-US" altLang="zh-CN"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1</a:t>
            </a:r>
            <a:r>
              <a:rPr lang="zh-CN" altLang="en-US"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  </a:t>
            </a:r>
            <a:r>
              <a:rPr lang="en-US" altLang="zh-CN"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Java</a:t>
            </a:r>
            <a:r>
              <a:rPr lang="zh-CN" altLang="en-US"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开发入门</a:t>
            </a:r>
          </a:p>
        </p:txBody>
      </p:sp>
      <p:sp>
        <p:nvSpPr>
          <p:cNvPr id="4" name="Rectangle 4"/>
          <p:cNvSpPr txBox="1">
            <a:spLocks noChangeArrowheads="1"/>
          </p:cNvSpPr>
          <p:nvPr/>
        </p:nvSpPr>
        <p:spPr>
          <a:xfrm>
            <a:off x="5663205" y="3935264"/>
            <a:ext cx="4824001" cy="430530"/>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《Java</a:t>
            </a:r>
            <a:r>
              <a:rPr lang="zh-CN" sz="2400" dirty="0">
                <a:solidFill>
                  <a:srgbClr val="595959"/>
                </a:solidFill>
                <a:latin typeface="微软雅黑" panose="020B0503020204020204" pitchFamily="34" charset="-122"/>
                <a:ea typeface="微软雅黑" panose="020B0503020204020204" pitchFamily="34" charset="-122"/>
                <a:cs typeface="+mn-ea"/>
                <a:sym typeface="+mn-lt"/>
              </a:rPr>
              <a:t>程序设计任务驱动教程</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24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知识储备</a:t>
            </a:r>
          </a:p>
        </p:txBody>
      </p:sp>
      <p:sp>
        <p:nvSpPr>
          <p:cNvPr id="100" name="文本框 99"/>
          <p:cNvSpPr txBox="1"/>
          <p:nvPr/>
        </p:nvSpPr>
        <p:spPr>
          <a:xfrm>
            <a:off x="1054100" y="2891314"/>
            <a:ext cx="10225106" cy="2122805"/>
          </a:xfrm>
          <a:prstGeom prst="rect">
            <a:avLst/>
          </a:prstGeom>
          <a:noFill/>
          <a:ln w="9525">
            <a:noFill/>
          </a:ln>
        </p:spPr>
        <p:txBody>
          <a:bodyPr wrap="square">
            <a:spAutoFit/>
          </a:bodyPr>
          <a:lstStyle/>
          <a:p>
            <a:pPr marL="609600" indent="-342900" fontAlgn="auto">
              <a:lnSpc>
                <a:spcPct val="150000"/>
              </a:lnSpc>
              <a:buFont typeface="Arial" panose="020B0604020202020204" pitchFamily="34" charset="0"/>
              <a:buChar char="•"/>
            </a:pPr>
            <a:r>
              <a:rPr lang="zh-CN" sz="2200" dirty="0">
                <a:solidFill>
                  <a:schemeClr val="accent1"/>
                </a:solidFill>
                <a:uFillTx/>
                <a:latin typeface="Times New Roman" panose="02020603050405020304" charset="0"/>
                <a:ea typeface="微软雅黑" panose="020B0503020204020204" pitchFamily="34" charset="-122"/>
                <a:sym typeface="+mn-ea"/>
              </a:rPr>
              <a:t>Java EE</a:t>
            </a:r>
            <a:r>
              <a:rPr lang="zh-CN" sz="2200" dirty="0">
                <a:solidFill>
                  <a:schemeClr val="tx1">
                    <a:lumMod val="75000"/>
                    <a:lumOff val="25000"/>
                  </a:schemeClr>
                </a:solidFill>
                <a:uFillTx/>
                <a:latin typeface="Times New Roman" panose="02020603050405020304" charset="0"/>
                <a:ea typeface="微软雅黑" panose="020B0503020204020204" pitchFamily="34" charset="-122"/>
                <a:sym typeface="+mn-ea"/>
              </a:rPr>
              <a:t>(Java Platform Enterprise Edition) 是为</a:t>
            </a:r>
            <a:r>
              <a:rPr lang="zh-CN" sz="2200" dirty="0">
                <a:solidFill>
                  <a:schemeClr val="accent1"/>
                </a:solidFill>
                <a:uFillTx/>
                <a:latin typeface="Times New Roman" panose="02020603050405020304" charset="0"/>
                <a:ea typeface="微软雅黑" panose="020B0503020204020204" pitchFamily="34" charset="-122"/>
                <a:sym typeface="+mn-ea"/>
              </a:rPr>
              <a:t>开发企业级应用程序提供的解决方案</a:t>
            </a:r>
            <a:r>
              <a:rPr lang="zh-CN" sz="2200" dirty="0">
                <a:solidFill>
                  <a:schemeClr val="tx1">
                    <a:lumMod val="75000"/>
                    <a:lumOff val="25000"/>
                  </a:schemeClr>
                </a:solidFill>
                <a:uFillTx/>
                <a:latin typeface="Times New Roman" panose="02020603050405020304" charset="0"/>
                <a:ea typeface="微软雅黑" panose="020B0503020204020204" pitchFamily="34" charset="-122"/>
                <a:sym typeface="+mn-ea"/>
              </a:rPr>
              <a:t>。</a:t>
            </a:r>
          </a:p>
          <a:p>
            <a:pPr marL="609600" indent="-342900" fontAlgn="auto">
              <a:lnSpc>
                <a:spcPct val="150000"/>
              </a:lnSpc>
              <a:buFont typeface="Arial" panose="020B0604020202020204" pitchFamily="34" charset="0"/>
              <a:buChar char="•"/>
            </a:pPr>
            <a:r>
              <a:rPr lang="zh-CN" sz="2200" dirty="0">
                <a:solidFill>
                  <a:schemeClr val="tx1">
                    <a:lumMod val="75000"/>
                    <a:lumOff val="25000"/>
                  </a:schemeClr>
                </a:solidFill>
                <a:uFillTx/>
                <a:latin typeface="Times New Roman" panose="02020603050405020304" charset="0"/>
                <a:ea typeface="微软雅黑" panose="020B0503020204020204" pitchFamily="34" charset="-122"/>
                <a:sym typeface="+mn-ea"/>
              </a:rPr>
              <a:t>Java EE平台用于</a:t>
            </a:r>
            <a:r>
              <a:rPr lang="zh-CN" sz="2200" dirty="0">
                <a:solidFill>
                  <a:schemeClr val="accent1"/>
                </a:solidFill>
                <a:uFillTx/>
                <a:latin typeface="Times New Roman" panose="02020603050405020304" charset="0"/>
                <a:ea typeface="微软雅黑" panose="020B0503020204020204" pitchFamily="34" charset="-122"/>
                <a:sym typeface="+mn-ea"/>
              </a:rPr>
              <a:t>开发、装配以及部署企业级应用程序</a:t>
            </a:r>
            <a:r>
              <a:rPr lang="zh-CN" sz="2200" dirty="0">
                <a:solidFill>
                  <a:schemeClr val="tx1">
                    <a:lumMod val="75000"/>
                    <a:lumOff val="25000"/>
                  </a:schemeClr>
                </a:solidFill>
                <a:uFillTx/>
                <a:latin typeface="Times New Roman" panose="02020603050405020304" charset="0"/>
                <a:ea typeface="微软雅黑" panose="020B0503020204020204" pitchFamily="34" charset="-122"/>
                <a:sym typeface="+mn-ea"/>
              </a:rPr>
              <a:t>，主要包括Servlet、JSP、JavaBean、JDBC、EJB、Web Service等技术</a:t>
            </a:r>
            <a:r>
              <a:rPr lang="zh-CN" sz="2200" dirty="0">
                <a:solidFill>
                  <a:srgbClr val="595959"/>
                </a:solidFill>
                <a:uFillTx/>
                <a:latin typeface="Times New Roman" panose="02020603050405020304" charset="0"/>
                <a:ea typeface="微软雅黑" panose="020B0503020204020204" pitchFamily="34" charset="-122"/>
                <a:sym typeface="+mn-ea"/>
              </a:rPr>
              <a:t>。</a:t>
            </a:r>
            <a:endParaRPr lang="zh-CN" sz="2200" b="0" dirty="0">
              <a:solidFill>
                <a:srgbClr val="595959"/>
              </a:solidFill>
              <a:uFillTx/>
              <a:latin typeface="Times New Roman" panose="02020603050405020304" charset="0"/>
              <a:ea typeface="微软雅黑" panose="020B0503020204020204" pitchFamily="34" charset="-122"/>
            </a:endParaRPr>
          </a:p>
        </p:txBody>
      </p:sp>
      <p:sp>
        <p:nvSpPr>
          <p:cNvPr id="3" name="文本框 2"/>
          <p:cNvSpPr txBox="1"/>
          <p:nvPr/>
        </p:nvSpPr>
        <p:spPr>
          <a:xfrm>
            <a:off x="1253023" y="1519179"/>
            <a:ext cx="1958975" cy="460375"/>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a:t>
            </a:r>
            <a:r>
              <a:rPr lang="zh-CN" dirty="0">
                <a:solidFill>
                  <a:schemeClr val="bg1"/>
                </a:solidFill>
                <a:latin typeface="微软雅黑" panose="020B0503020204020204" pitchFamily="34" charset="-122"/>
                <a:ea typeface="微软雅黑" panose="020B0503020204020204" pitchFamily="34" charset="-122"/>
              </a:rPr>
              <a:t>继承的概念</a:t>
            </a:r>
          </a:p>
        </p:txBody>
      </p:sp>
      <p:sp>
        <p:nvSpPr>
          <p:cNvPr id="7" name="文本框 6"/>
          <p:cNvSpPr txBox="1"/>
          <p:nvPr/>
        </p:nvSpPr>
        <p:spPr>
          <a:xfrm>
            <a:off x="1270168" y="1519179"/>
            <a:ext cx="467995" cy="39878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1. </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993914" y="1249404"/>
            <a:ext cx="2653020" cy="506730"/>
            <a:chOff x="979276" y="1797999"/>
            <a:chExt cx="2653020" cy="506730"/>
          </a:xfrm>
        </p:grpSpPr>
        <p:sp>
          <p:nvSpPr>
            <p:cNvPr id="6" name="矩形: 圆角 6"/>
            <p:cNvSpPr/>
            <p:nvPr/>
          </p:nvSpPr>
          <p:spPr>
            <a:xfrm>
              <a:off x="979276" y="1813239"/>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8" name="文本框 7"/>
            <p:cNvSpPr txBox="1"/>
            <p:nvPr/>
          </p:nvSpPr>
          <p:spPr>
            <a:xfrm>
              <a:off x="1400048" y="1797999"/>
              <a:ext cx="1739229" cy="50673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altLang="zh-CN" dirty="0">
                  <a:latin typeface="Arial" panose="020B0604020202020204" pitchFamily="34" charset="0"/>
                  <a:ea typeface="思源黑体 CN Normal" panose="020B0400000000000000" pitchFamily="34" charset="-122"/>
                  <a:sym typeface="Arial" panose="020B0604020202020204" pitchFamily="34" charset="0"/>
                </a:rPr>
                <a:t>1.Java概述</a:t>
              </a:r>
              <a:endParaRPr lang="zh-CN" altLang="en-US"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9" name="文本框 8"/>
          <p:cNvSpPr txBox="1"/>
          <p:nvPr/>
        </p:nvSpPr>
        <p:spPr>
          <a:xfrm>
            <a:off x="1126490" y="2047240"/>
            <a:ext cx="4613910" cy="398780"/>
          </a:xfrm>
          <a:prstGeom prst="rect">
            <a:avLst/>
          </a:prstGeom>
          <a:noFill/>
        </p:spPr>
        <p:txBody>
          <a:bodyPr wrap="square" rtlCol="0">
            <a:spAutoFit/>
          </a:bodyPr>
          <a:lstStyle>
            <a:defPPr>
              <a:defRPr lang="zh-CN"/>
            </a:defPPr>
            <a:lvl1pPr>
              <a:lnSpc>
                <a:spcPct val="150000"/>
              </a:lnSpc>
              <a:defRPr sz="2000">
                <a:solidFill>
                  <a:schemeClr val="tx1">
                    <a:lumMod val="75000"/>
                    <a:lumOff val="25000"/>
                  </a:schemeClr>
                </a:solidFill>
                <a:latin typeface="+mn-ea"/>
                <a:cs typeface="+mn-ea"/>
              </a:defRPr>
            </a:lvl1pPr>
          </a:lstStyle>
          <a:p>
            <a:pPr algn="l">
              <a:lnSpc>
                <a:spcPct val="100000"/>
              </a:lnSpc>
              <a:buClrTx/>
              <a:buSzTx/>
              <a:buFontTx/>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Java EE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知识储备</a:t>
            </a:r>
          </a:p>
        </p:txBody>
      </p:sp>
      <p:sp>
        <p:nvSpPr>
          <p:cNvPr id="100" name="文本框 99"/>
          <p:cNvSpPr txBox="1"/>
          <p:nvPr/>
        </p:nvSpPr>
        <p:spPr>
          <a:xfrm>
            <a:off x="1054100" y="2460784"/>
            <a:ext cx="10225106" cy="2630170"/>
          </a:xfrm>
          <a:prstGeom prst="rect">
            <a:avLst/>
          </a:prstGeom>
          <a:noFill/>
          <a:ln w="9525">
            <a:noFill/>
          </a:ln>
        </p:spPr>
        <p:txBody>
          <a:bodyPr wrap="square">
            <a:spAutoFit/>
          </a:bodyPr>
          <a:lstStyle/>
          <a:p>
            <a:pPr marL="609600" indent="-342900" fontAlgn="auto">
              <a:lnSpc>
                <a:spcPct val="150000"/>
              </a:lnSpc>
              <a:buFont typeface="Arial" panose="020B0604020202020204" pitchFamily="34" charset="0"/>
              <a:buChar char="•"/>
            </a:pPr>
            <a:r>
              <a:rPr lang="zh-CN" sz="2200" dirty="0">
                <a:solidFill>
                  <a:schemeClr val="accent1"/>
                </a:solidFill>
                <a:uFillTx/>
                <a:latin typeface="Times New Roman" panose="02020603050405020304" charset="0"/>
                <a:ea typeface="微软雅黑" panose="020B0503020204020204" pitchFamily="34" charset="-122"/>
                <a:sym typeface="+mn-ea"/>
              </a:rPr>
              <a:t>Java ME</a:t>
            </a:r>
            <a:r>
              <a:rPr lang="zh-CN" sz="2200" dirty="0">
                <a:solidFill>
                  <a:schemeClr val="tx1">
                    <a:lumMod val="75000"/>
                    <a:lumOff val="25000"/>
                  </a:schemeClr>
                </a:solidFill>
                <a:uFillTx/>
                <a:latin typeface="Times New Roman" panose="02020603050405020304" charset="0"/>
                <a:ea typeface="微软雅黑" panose="020B0503020204020204" pitchFamily="34" charset="-122"/>
                <a:sym typeface="+mn-ea"/>
              </a:rPr>
              <a:t>(Java Platform Micro Edition) 是为</a:t>
            </a:r>
            <a:r>
              <a:rPr lang="zh-CN" sz="2200" dirty="0">
                <a:solidFill>
                  <a:schemeClr val="accent1"/>
                </a:solidFill>
                <a:uFillTx/>
                <a:latin typeface="Times New Roman" panose="02020603050405020304" charset="0"/>
                <a:ea typeface="微软雅黑" panose="020B0503020204020204" pitchFamily="34" charset="-122"/>
                <a:sym typeface="+mn-ea"/>
              </a:rPr>
              <a:t>开发电子消费产品和嵌入式设备提供的解决方案。</a:t>
            </a:r>
          </a:p>
          <a:p>
            <a:pPr marL="609600" indent="-342900" fontAlgn="auto">
              <a:lnSpc>
                <a:spcPct val="150000"/>
              </a:lnSpc>
              <a:buFont typeface="Arial" panose="020B0604020202020204" pitchFamily="34" charset="0"/>
              <a:buChar char="•"/>
            </a:pPr>
            <a:r>
              <a:rPr lang="zh-CN" sz="2200" dirty="0">
                <a:solidFill>
                  <a:schemeClr val="tx1">
                    <a:lumMod val="75000"/>
                    <a:lumOff val="25000"/>
                  </a:schemeClr>
                </a:solidFill>
                <a:uFillTx/>
                <a:latin typeface="Times New Roman" panose="02020603050405020304" charset="0"/>
                <a:ea typeface="微软雅黑" panose="020B0503020204020204" pitchFamily="34" charset="-122"/>
                <a:sym typeface="+mn-ea"/>
              </a:rPr>
              <a:t>JavaME主要用于</a:t>
            </a:r>
            <a:r>
              <a:rPr lang="zh-CN" sz="2200" dirty="0">
                <a:solidFill>
                  <a:schemeClr val="accent1"/>
                </a:solidFill>
                <a:uFillTx/>
                <a:latin typeface="Times New Roman" panose="02020603050405020304" charset="0"/>
                <a:ea typeface="微软雅黑" panose="020B0503020204020204" pitchFamily="34" charset="-122"/>
                <a:sym typeface="+mn-ea"/>
              </a:rPr>
              <a:t>小型数字电子设备上软件程序的开发</a:t>
            </a:r>
            <a:r>
              <a:rPr lang="zh-CN" sz="2200" dirty="0">
                <a:solidFill>
                  <a:schemeClr val="tx1">
                    <a:lumMod val="75000"/>
                    <a:lumOff val="25000"/>
                  </a:schemeClr>
                </a:solidFill>
                <a:uFillTx/>
                <a:latin typeface="Times New Roman" panose="02020603050405020304" charset="0"/>
                <a:ea typeface="微软雅黑" panose="020B0503020204020204" pitchFamily="34" charset="-122"/>
                <a:sym typeface="+mn-ea"/>
              </a:rPr>
              <a:t>。</a:t>
            </a:r>
          </a:p>
          <a:p>
            <a:pPr marL="609600" indent="-342900" fontAlgn="auto">
              <a:lnSpc>
                <a:spcPct val="150000"/>
              </a:lnSpc>
              <a:buFont typeface="Arial" panose="020B0604020202020204" pitchFamily="34" charset="0"/>
              <a:buChar char="•"/>
            </a:pPr>
            <a:r>
              <a:rPr lang="zh-CN" sz="2200" dirty="0">
                <a:solidFill>
                  <a:schemeClr val="tx1">
                    <a:lumMod val="75000"/>
                    <a:lumOff val="25000"/>
                  </a:schemeClr>
                </a:solidFill>
                <a:uFillTx/>
                <a:latin typeface="Times New Roman" panose="02020603050405020304" charset="0"/>
                <a:ea typeface="微软雅黑" panose="020B0503020204020204" pitchFamily="34" charset="-122"/>
                <a:sym typeface="+mn-ea"/>
              </a:rPr>
              <a:t>Java ME还提供了</a:t>
            </a:r>
            <a:r>
              <a:rPr lang="zh-CN" sz="2200" dirty="0">
                <a:solidFill>
                  <a:schemeClr val="accent1"/>
                </a:solidFill>
                <a:uFillTx/>
                <a:latin typeface="Times New Roman" panose="02020603050405020304" charset="0"/>
                <a:ea typeface="微软雅黑" panose="020B0503020204020204" pitchFamily="34" charset="-122"/>
                <a:sym typeface="+mn-ea"/>
              </a:rPr>
              <a:t>HTTP等高级Internet协议</a:t>
            </a:r>
            <a:r>
              <a:rPr lang="zh-CN" sz="2200" dirty="0">
                <a:solidFill>
                  <a:schemeClr val="tx1">
                    <a:lumMod val="75000"/>
                    <a:lumOff val="25000"/>
                  </a:schemeClr>
                </a:solidFill>
                <a:uFillTx/>
                <a:latin typeface="Times New Roman" panose="02020603050405020304" charset="0"/>
                <a:ea typeface="微软雅黑" panose="020B0503020204020204" pitchFamily="34" charset="-122"/>
                <a:sym typeface="+mn-ea"/>
              </a:rPr>
              <a:t>，使移动电话能以Client/Server方式直接访问Internet的全部信息，提供高效率的无线交流</a:t>
            </a:r>
            <a:r>
              <a:rPr lang="zh-CN" sz="2200" dirty="0">
                <a:solidFill>
                  <a:srgbClr val="595959"/>
                </a:solidFill>
                <a:uFillTx/>
                <a:latin typeface="Times New Roman" panose="02020603050405020304" charset="0"/>
                <a:ea typeface="微软雅黑" panose="020B0503020204020204" pitchFamily="34" charset="-122"/>
                <a:sym typeface="+mn-ea"/>
              </a:rPr>
              <a:t>。</a:t>
            </a:r>
            <a:endParaRPr lang="zh-CN" sz="2200" b="0" dirty="0">
              <a:solidFill>
                <a:srgbClr val="595959"/>
              </a:solidFill>
              <a:uFillTx/>
              <a:latin typeface="Times New Roman" panose="02020603050405020304" charset="0"/>
              <a:ea typeface="微软雅黑" panose="020B0503020204020204" pitchFamily="34" charset="-122"/>
            </a:endParaRPr>
          </a:p>
        </p:txBody>
      </p:sp>
      <p:sp>
        <p:nvSpPr>
          <p:cNvPr id="3" name="文本框 2"/>
          <p:cNvSpPr txBox="1"/>
          <p:nvPr/>
        </p:nvSpPr>
        <p:spPr>
          <a:xfrm>
            <a:off x="1253023" y="1519179"/>
            <a:ext cx="1958975" cy="460375"/>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a:t>
            </a:r>
            <a:r>
              <a:rPr lang="zh-CN" dirty="0">
                <a:solidFill>
                  <a:schemeClr val="bg1"/>
                </a:solidFill>
                <a:latin typeface="微软雅黑" panose="020B0503020204020204" pitchFamily="34" charset="-122"/>
                <a:ea typeface="微软雅黑" panose="020B0503020204020204" pitchFamily="34" charset="-122"/>
              </a:rPr>
              <a:t>继承的概念</a:t>
            </a:r>
          </a:p>
        </p:txBody>
      </p:sp>
      <p:sp>
        <p:nvSpPr>
          <p:cNvPr id="7" name="文本框 6"/>
          <p:cNvSpPr txBox="1"/>
          <p:nvPr/>
        </p:nvSpPr>
        <p:spPr>
          <a:xfrm>
            <a:off x="1270168" y="1519179"/>
            <a:ext cx="467995" cy="39878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1. </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993914" y="1249404"/>
            <a:ext cx="2653020" cy="506730"/>
            <a:chOff x="979276" y="1797999"/>
            <a:chExt cx="2653020" cy="506730"/>
          </a:xfrm>
        </p:grpSpPr>
        <p:sp>
          <p:nvSpPr>
            <p:cNvPr id="6" name="矩形: 圆角 6"/>
            <p:cNvSpPr/>
            <p:nvPr/>
          </p:nvSpPr>
          <p:spPr>
            <a:xfrm>
              <a:off x="979276" y="1813239"/>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8" name="文本框 7"/>
            <p:cNvSpPr txBox="1"/>
            <p:nvPr/>
          </p:nvSpPr>
          <p:spPr>
            <a:xfrm>
              <a:off x="1400048" y="1797999"/>
              <a:ext cx="1739229" cy="50673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altLang="zh-CN" dirty="0">
                  <a:latin typeface="Arial" panose="020B0604020202020204" pitchFamily="34" charset="0"/>
                  <a:ea typeface="思源黑体 CN Normal" panose="020B0400000000000000" pitchFamily="34" charset="-122"/>
                  <a:sym typeface="Arial" panose="020B0604020202020204" pitchFamily="34" charset="0"/>
                </a:rPr>
                <a:t>1.Java概述</a:t>
              </a:r>
              <a:endParaRPr lang="zh-CN" altLang="en-US"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9" name="文本框 8"/>
          <p:cNvSpPr txBox="1"/>
          <p:nvPr/>
        </p:nvSpPr>
        <p:spPr>
          <a:xfrm>
            <a:off x="1126490" y="2047240"/>
            <a:ext cx="4613910" cy="398780"/>
          </a:xfrm>
          <a:prstGeom prst="rect">
            <a:avLst/>
          </a:prstGeom>
          <a:noFill/>
        </p:spPr>
        <p:txBody>
          <a:bodyPr wrap="square" rtlCol="0">
            <a:spAutoFit/>
          </a:bodyPr>
          <a:lstStyle>
            <a:defPPr>
              <a:defRPr lang="zh-CN"/>
            </a:defPPr>
            <a:lvl1pPr>
              <a:lnSpc>
                <a:spcPct val="150000"/>
              </a:lnSpc>
              <a:defRPr sz="2000">
                <a:solidFill>
                  <a:schemeClr val="tx1">
                    <a:lumMod val="75000"/>
                    <a:lumOff val="25000"/>
                  </a:schemeClr>
                </a:solidFill>
                <a:latin typeface="+mn-ea"/>
                <a:cs typeface="+mn-ea"/>
              </a:defRPr>
            </a:lvl1pPr>
          </a:lstStyle>
          <a:p>
            <a:pPr algn="l">
              <a:lnSpc>
                <a:spcPct val="100000"/>
              </a:lnSpc>
              <a:buClrTx/>
              <a:buSzTx/>
              <a:buFontTx/>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 Java ME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知识储备</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6" name="矩形 25"/>
          <p:cNvSpPr/>
          <p:nvPr/>
        </p:nvSpPr>
        <p:spPr>
          <a:xfrm>
            <a:off x="1128822" y="2783665"/>
            <a:ext cx="4050186" cy="620870"/>
          </a:xfrm>
          <a:prstGeom prst="rect">
            <a:avLst/>
          </a:prstGeom>
          <a:solidFill>
            <a:srgbClr val="005DA2"/>
          </a:solidFill>
          <a:ln>
            <a:solidFill>
              <a:srgbClr val="005D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dirty="0"/>
              <a:t>简单</a:t>
            </a:r>
          </a:p>
        </p:txBody>
      </p:sp>
      <p:sp>
        <p:nvSpPr>
          <p:cNvPr id="29" name="矩形 28"/>
          <p:cNvSpPr/>
          <p:nvPr/>
        </p:nvSpPr>
        <p:spPr>
          <a:xfrm>
            <a:off x="6114311" y="2781722"/>
            <a:ext cx="4050186" cy="620870"/>
          </a:xfrm>
          <a:prstGeom prst="rect">
            <a:avLst/>
          </a:prstGeom>
          <a:solidFill>
            <a:srgbClr val="005DA2"/>
          </a:solidFill>
          <a:ln>
            <a:solidFill>
              <a:srgbClr val="005D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dirty="0"/>
              <a:t>面向对象</a:t>
            </a:r>
          </a:p>
        </p:txBody>
      </p:sp>
      <p:sp>
        <p:nvSpPr>
          <p:cNvPr id="32" name="文本框 31"/>
          <p:cNvSpPr txBox="1"/>
          <p:nvPr/>
        </p:nvSpPr>
        <p:spPr>
          <a:xfrm>
            <a:off x="1212005" y="3637528"/>
            <a:ext cx="3883819" cy="175323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sz="1800" dirty="0">
                <a:solidFill>
                  <a:schemeClr val="tx1">
                    <a:lumMod val="75000"/>
                    <a:lumOff val="25000"/>
                  </a:schemeClr>
                </a:solidFill>
                <a:uFillTx/>
                <a:latin typeface="Times New Roman" panose="02020603050405020304" charset="0"/>
                <a:ea typeface="微软雅黑" panose="020B0503020204020204" pitchFamily="34" charset="-122"/>
              </a:rPr>
              <a:t>Java语言是一种</a:t>
            </a:r>
            <a:r>
              <a:rPr lang="zh-CN" altLang="en-US" sz="1800" kern="1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相对简单</a:t>
            </a:r>
            <a:r>
              <a:rPr lang="zh-CN" sz="1800" dirty="0">
                <a:solidFill>
                  <a:schemeClr val="tx1">
                    <a:lumMod val="75000"/>
                    <a:lumOff val="25000"/>
                  </a:schemeClr>
                </a:solidFill>
                <a:uFillTx/>
                <a:latin typeface="Times New Roman" panose="02020603050405020304" charset="0"/>
                <a:ea typeface="微软雅黑" panose="020B0503020204020204" pitchFamily="34" charset="-122"/>
              </a:rPr>
              <a:t>的编程语言。</a:t>
            </a:r>
            <a:endParaRPr lang="en-US" altLang="zh-CN" sz="1800" kern="100" dirty="0">
              <a:latin typeface="微软雅黑" panose="020B0503020204020204" pitchFamily="34" charset="-122"/>
              <a:ea typeface="微软雅黑" panose="020B0503020204020204" pitchFamily="34" charset="-122"/>
              <a:cs typeface="宋体" panose="02010600030101010101" pitchFamily="2" charset="-122"/>
            </a:endParaRPr>
          </a:p>
          <a:p>
            <a:pPr marL="285750" indent="-285750" algn="just">
              <a:lnSpc>
                <a:spcPct val="150000"/>
              </a:lnSpc>
              <a:buFont typeface="Arial" panose="020B0604020202020204" pitchFamily="34" charset="0"/>
              <a:buChar char="•"/>
            </a:pPr>
            <a:r>
              <a:rPr lang="zh-CN" sz="1800" dirty="0">
                <a:solidFill>
                  <a:schemeClr val="tx1">
                    <a:lumMod val="75000"/>
                    <a:lumOff val="25000"/>
                  </a:schemeClr>
                </a:solidFill>
                <a:uFillTx/>
                <a:latin typeface="Times New Roman" panose="02020603050405020304" charset="0"/>
                <a:ea typeface="微软雅黑" panose="020B0503020204020204" pitchFamily="34" charset="-122"/>
              </a:rPr>
              <a:t>能够通过最基本的方法完成指定的任务。</a:t>
            </a:r>
            <a:endParaRPr lang="zh-CN" altLang="zh-CN" sz="1800" kern="100" dirty="0">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33" name="文本框 32"/>
          <p:cNvSpPr txBox="1"/>
          <p:nvPr/>
        </p:nvSpPr>
        <p:spPr>
          <a:xfrm>
            <a:off x="6280678" y="3420184"/>
            <a:ext cx="3883819" cy="216852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sz="1800" dirty="0">
                <a:solidFill>
                  <a:schemeClr val="tx1">
                    <a:lumMod val="75000"/>
                    <a:lumOff val="25000"/>
                  </a:schemeClr>
                </a:solidFill>
                <a:uFillTx/>
                <a:latin typeface="Times New Roman" panose="02020603050405020304" charset="0"/>
                <a:ea typeface="微软雅黑" panose="020B0503020204020204" pitchFamily="34" charset="-122"/>
              </a:rPr>
              <a:t>Java语言是一个纯粹的</a:t>
            </a:r>
            <a:r>
              <a:rPr lang="zh-CN" altLang="en-US" sz="1800" kern="1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面向对象程序设计语言</a:t>
            </a:r>
            <a:r>
              <a:rPr lang="zh-CN" altLang="en-US" sz="1800" kern="100" dirty="0">
                <a:latin typeface="微软雅黑" panose="020B0503020204020204" pitchFamily="34" charset="-122"/>
                <a:ea typeface="微软雅黑" panose="020B0503020204020204" pitchFamily="34" charset="-122"/>
                <a:cs typeface="宋体" panose="02010600030101010101" pitchFamily="2" charset="-122"/>
              </a:rPr>
              <a:t>。</a:t>
            </a:r>
            <a:endParaRPr lang="en-US" altLang="zh-CN" sz="1800" kern="100" dirty="0">
              <a:latin typeface="微软雅黑" panose="020B0503020204020204" pitchFamily="34" charset="-122"/>
              <a:ea typeface="微软雅黑" panose="020B0503020204020204" pitchFamily="34" charset="-122"/>
              <a:cs typeface="宋体" panose="02010600030101010101" pitchFamily="2" charset="-122"/>
            </a:endParaRPr>
          </a:p>
          <a:p>
            <a:pPr marL="285750" indent="-285750" algn="just">
              <a:lnSpc>
                <a:spcPct val="150000"/>
              </a:lnSpc>
              <a:buFont typeface="Arial" panose="020B0604020202020204" pitchFamily="34" charset="0"/>
              <a:buChar char="•"/>
            </a:pPr>
            <a:r>
              <a:rPr lang="zh-CN" sz="1800" dirty="0">
                <a:solidFill>
                  <a:schemeClr val="tx1">
                    <a:lumMod val="75000"/>
                    <a:lumOff val="25000"/>
                  </a:schemeClr>
                </a:solidFill>
                <a:uFillTx/>
                <a:latin typeface="Times New Roman" panose="02020603050405020304" charset="0"/>
                <a:ea typeface="微软雅黑" panose="020B0503020204020204" pitchFamily="34" charset="-122"/>
              </a:rPr>
              <a:t>具备</a:t>
            </a:r>
            <a:r>
              <a:rPr lang="zh-CN" altLang="zh-CN" sz="1800" kern="100" dirty="0">
                <a:solidFill>
                  <a:schemeClr val="accent1"/>
                </a:solidFill>
                <a:latin typeface="微软雅黑" panose="020B0503020204020204" pitchFamily="34" charset="-122"/>
                <a:ea typeface="微软雅黑" panose="020B0503020204020204" pitchFamily="34" charset="-122"/>
              </a:rPr>
              <a:t>封装、继承、多态</a:t>
            </a:r>
            <a:r>
              <a:rPr lang="zh-CN" sz="1800" dirty="0">
                <a:solidFill>
                  <a:schemeClr val="tx1">
                    <a:lumMod val="75000"/>
                    <a:lumOff val="25000"/>
                  </a:schemeClr>
                </a:solidFill>
                <a:uFillTx/>
                <a:latin typeface="Times New Roman" panose="02020603050405020304" charset="0"/>
                <a:ea typeface="微软雅黑" panose="020B0503020204020204" pitchFamily="34" charset="-122"/>
              </a:rPr>
              <a:t>的特性，支持类之间的单继承和接口之间的多继承。</a:t>
            </a:r>
            <a:r>
              <a:rPr lang="zh-CN" altLang="zh-CN" sz="1800" kern="100" dirty="0">
                <a:latin typeface="微软雅黑" panose="020B0503020204020204" pitchFamily="34" charset="-122"/>
                <a:ea typeface="微软雅黑" panose="020B0503020204020204" pitchFamily="34" charset="-122"/>
              </a:rPr>
              <a:t> </a:t>
            </a:r>
          </a:p>
        </p:txBody>
      </p:sp>
      <p:sp>
        <p:nvSpPr>
          <p:cNvPr id="34" name="矩形 33"/>
          <p:cNvSpPr/>
          <p:nvPr/>
        </p:nvSpPr>
        <p:spPr>
          <a:xfrm>
            <a:off x="1137285" y="3402330"/>
            <a:ext cx="4041775" cy="2376805"/>
          </a:xfrm>
          <a:prstGeom prst="rect">
            <a:avLst/>
          </a:prstGeom>
          <a:noFill/>
          <a:ln>
            <a:solidFill>
              <a:srgbClr val="005DA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矩形 34"/>
          <p:cNvSpPr/>
          <p:nvPr/>
        </p:nvSpPr>
        <p:spPr>
          <a:xfrm>
            <a:off x="6122670" y="3402330"/>
            <a:ext cx="4041775" cy="2359025"/>
          </a:xfrm>
          <a:prstGeom prst="rect">
            <a:avLst/>
          </a:prstGeom>
          <a:noFill/>
          <a:ln>
            <a:solidFill>
              <a:srgbClr val="005DA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1253023" y="1519179"/>
            <a:ext cx="1958975" cy="460375"/>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a:t>
            </a:r>
            <a:r>
              <a:rPr lang="zh-CN" dirty="0">
                <a:solidFill>
                  <a:schemeClr val="bg1"/>
                </a:solidFill>
                <a:latin typeface="微软雅黑" panose="020B0503020204020204" pitchFamily="34" charset="-122"/>
                <a:ea typeface="微软雅黑" panose="020B0503020204020204" pitchFamily="34" charset="-122"/>
              </a:rPr>
              <a:t>继承的概念</a:t>
            </a:r>
          </a:p>
        </p:txBody>
      </p:sp>
      <p:sp>
        <p:nvSpPr>
          <p:cNvPr id="7" name="文本框 6"/>
          <p:cNvSpPr txBox="1"/>
          <p:nvPr/>
        </p:nvSpPr>
        <p:spPr>
          <a:xfrm>
            <a:off x="1270168" y="1519179"/>
            <a:ext cx="467995" cy="39878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1. </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912634" y="1249404"/>
            <a:ext cx="2830830" cy="506730"/>
            <a:chOff x="897996" y="1797999"/>
            <a:chExt cx="2830830" cy="506730"/>
          </a:xfrm>
        </p:grpSpPr>
        <p:sp>
          <p:nvSpPr>
            <p:cNvPr id="9" name="矩形: 圆角 6"/>
            <p:cNvSpPr/>
            <p:nvPr/>
          </p:nvSpPr>
          <p:spPr>
            <a:xfrm>
              <a:off x="979276" y="1813239"/>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0" name="文本框 9"/>
            <p:cNvSpPr txBox="1"/>
            <p:nvPr/>
          </p:nvSpPr>
          <p:spPr>
            <a:xfrm>
              <a:off x="897996" y="1797999"/>
              <a:ext cx="2830830" cy="50673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altLang="zh-CN" dirty="0">
                  <a:latin typeface="Arial" panose="020B0604020202020204" pitchFamily="34" charset="0"/>
                  <a:ea typeface="思源黑体 CN Normal" panose="020B0400000000000000" pitchFamily="34" charset="-122"/>
                  <a:sym typeface="Arial" panose="020B0604020202020204" pitchFamily="34" charset="0"/>
                </a:rPr>
                <a:t>2.Java</a:t>
              </a:r>
              <a:r>
                <a:rPr lang="zh-CN" altLang="en-US" dirty="0">
                  <a:latin typeface="Arial" panose="020B0604020202020204" pitchFamily="34" charset="0"/>
                  <a:ea typeface="思源黑体 CN Normal" panose="020B0400000000000000" pitchFamily="34" charset="-122"/>
                  <a:sym typeface="Arial" panose="020B0604020202020204" pitchFamily="34" charset="0"/>
                </a:rPr>
                <a:t>语言的特点</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知识储备</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6" name="矩形 25"/>
          <p:cNvSpPr/>
          <p:nvPr/>
        </p:nvSpPr>
        <p:spPr>
          <a:xfrm>
            <a:off x="1128822" y="2783665"/>
            <a:ext cx="4050186" cy="620870"/>
          </a:xfrm>
          <a:prstGeom prst="rect">
            <a:avLst/>
          </a:prstGeom>
          <a:solidFill>
            <a:srgbClr val="005DA2"/>
          </a:solidFill>
          <a:ln>
            <a:solidFill>
              <a:srgbClr val="005D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dirty="0"/>
              <a:t>安全性</a:t>
            </a:r>
          </a:p>
        </p:txBody>
      </p:sp>
      <p:sp>
        <p:nvSpPr>
          <p:cNvPr id="29" name="矩形 28"/>
          <p:cNvSpPr/>
          <p:nvPr/>
        </p:nvSpPr>
        <p:spPr>
          <a:xfrm>
            <a:off x="6114311" y="2781722"/>
            <a:ext cx="4050186" cy="620870"/>
          </a:xfrm>
          <a:prstGeom prst="rect">
            <a:avLst/>
          </a:prstGeom>
          <a:solidFill>
            <a:srgbClr val="005DA2"/>
          </a:solidFill>
          <a:ln>
            <a:solidFill>
              <a:srgbClr val="005D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dirty="0"/>
              <a:t>跨平台性</a:t>
            </a:r>
          </a:p>
        </p:txBody>
      </p:sp>
      <p:sp>
        <p:nvSpPr>
          <p:cNvPr id="32" name="文本框 31"/>
          <p:cNvSpPr txBox="1"/>
          <p:nvPr/>
        </p:nvSpPr>
        <p:spPr>
          <a:xfrm>
            <a:off x="1212005" y="3494018"/>
            <a:ext cx="3883819" cy="216852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zh-CN" sz="1800" kern="100" dirty="0">
                <a:solidFill>
                  <a:schemeClr val="tx1">
                    <a:lumMod val="75000"/>
                    <a:lumOff val="25000"/>
                  </a:schemeClr>
                </a:solidFill>
                <a:effectLst/>
                <a:latin typeface="微软雅黑" panose="020B0503020204020204" pitchFamily="34" charset="-122"/>
                <a:ea typeface="微软雅黑" panose="020B0503020204020204" pitchFamily="34" charset="-122"/>
                <a:cs typeface="宋体" panose="02010600030101010101" pitchFamily="2" charset="-122"/>
              </a:rPr>
              <a:t>Java语言</a:t>
            </a:r>
            <a:r>
              <a:rPr lang="zh-CN" altLang="en-US" sz="1800" kern="1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安全可靠</a:t>
            </a:r>
            <a:r>
              <a:rPr lang="zh-CN" altLang="en-US" sz="1800" kern="100" dirty="0">
                <a:solidFill>
                  <a:schemeClr val="tx1">
                    <a:lumMod val="75000"/>
                    <a:lumOff val="25000"/>
                  </a:schemeClr>
                </a:solidFill>
                <a:latin typeface="微软雅黑" panose="020B0503020204020204" pitchFamily="34" charset="-122"/>
                <a:ea typeface="微软雅黑" panose="020B0503020204020204" pitchFamily="34" charset="-122"/>
                <a:cs typeface="宋体" panose="02010600030101010101" pitchFamily="2" charset="-122"/>
              </a:rPr>
              <a:t>。</a:t>
            </a:r>
            <a:endParaRPr lang="en-US" altLang="zh-CN" sz="1800" kern="100" dirty="0">
              <a:solidFill>
                <a:schemeClr val="tx1">
                  <a:lumMod val="75000"/>
                  <a:lumOff val="25000"/>
                </a:schemeClr>
              </a:solidFill>
              <a:latin typeface="微软雅黑" panose="020B0503020204020204" pitchFamily="34" charset="-122"/>
              <a:ea typeface="微软雅黑" panose="020B0503020204020204" pitchFamily="34" charset="-122"/>
              <a:cs typeface="宋体" panose="02010600030101010101" pitchFamily="2" charset="-122"/>
            </a:endParaRPr>
          </a:p>
          <a:p>
            <a:pPr marL="285750" indent="-285750" algn="just">
              <a:lnSpc>
                <a:spcPct val="150000"/>
              </a:lnSpc>
              <a:buFont typeface="Arial" panose="020B0604020202020204" pitchFamily="34" charset="0"/>
              <a:buChar char="•"/>
            </a:pPr>
            <a:r>
              <a:rPr lang="zh-CN" altLang="zh-CN" sz="1800" kern="100" dirty="0">
                <a:solidFill>
                  <a:schemeClr val="tx1">
                    <a:lumMod val="75000"/>
                    <a:lumOff val="25000"/>
                  </a:schemeClr>
                </a:solidFill>
                <a:effectLst/>
                <a:latin typeface="微软雅黑" panose="020B0503020204020204" pitchFamily="34" charset="-122"/>
                <a:ea typeface="微软雅黑" panose="020B0503020204020204" pitchFamily="34" charset="-122"/>
                <a:cs typeface="宋体" panose="02010600030101010101" pitchFamily="2" charset="-122"/>
              </a:rPr>
              <a:t>Java</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宋体" panose="02010600030101010101" pitchFamily="2" charset="-122"/>
              </a:rPr>
              <a:t>没有指针</a:t>
            </a:r>
            <a:r>
              <a:rPr lang="zh-CN" altLang="zh-CN" sz="1800" kern="100" dirty="0">
                <a:solidFill>
                  <a:schemeClr val="tx1">
                    <a:lumMod val="75000"/>
                    <a:lumOff val="25000"/>
                  </a:schemeClr>
                </a:solidFill>
                <a:effectLst/>
                <a:latin typeface="微软雅黑" panose="020B0503020204020204" pitchFamily="34" charset="-122"/>
                <a:ea typeface="微软雅黑" panose="020B0503020204020204" pitchFamily="34" charset="-122"/>
                <a:cs typeface="宋体" panose="02010600030101010101" pitchFamily="2" charset="-122"/>
              </a:rPr>
              <a:t>，外界</a:t>
            </a:r>
            <a:r>
              <a:rPr lang="zh-CN" altLang="en-US" sz="1800" kern="1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不能</a:t>
            </a:r>
            <a:r>
              <a:rPr lang="zh-CN" altLang="zh-CN" sz="1800" kern="100" dirty="0">
                <a:solidFill>
                  <a:schemeClr val="tx1">
                    <a:lumMod val="75000"/>
                    <a:lumOff val="25000"/>
                  </a:schemeClr>
                </a:solidFill>
                <a:effectLst/>
                <a:latin typeface="微软雅黑" panose="020B0503020204020204" pitchFamily="34" charset="-122"/>
                <a:ea typeface="微软雅黑" panose="020B0503020204020204" pitchFamily="34" charset="-122"/>
                <a:cs typeface="宋体" panose="02010600030101010101" pitchFamily="2" charset="-122"/>
              </a:rPr>
              <a:t>通过</a:t>
            </a:r>
            <a:r>
              <a:rPr lang="zh-CN" altLang="en-US" sz="1800" kern="1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rPr>
              <a:t>伪造指针操作存储器</a:t>
            </a:r>
            <a:r>
              <a:rPr lang="zh-CN" altLang="zh-CN" sz="1800" kern="100" dirty="0">
                <a:solidFill>
                  <a:schemeClr val="tx1">
                    <a:lumMod val="75000"/>
                    <a:lumOff val="25000"/>
                  </a:schemeClr>
                </a:solidFill>
                <a:effectLst/>
                <a:latin typeface="微软雅黑" panose="020B0503020204020204" pitchFamily="34" charset="-122"/>
                <a:ea typeface="微软雅黑" panose="020B0503020204020204" pitchFamily="34" charset="-122"/>
                <a:cs typeface="宋体" panose="02010600030101010101" pitchFamily="2" charset="-122"/>
              </a:rPr>
              <a:t>。</a:t>
            </a:r>
          </a:p>
          <a:p>
            <a:pPr marL="285750" indent="-285750" algn="just">
              <a:lnSpc>
                <a:spcPct val="150000"/>
              </a:lnSpc>
              <a:buFont typeface="Arial" panose="020B0604020202020204" pitchFamily="34" charset="0"/>
              <a:buChar char="•"/>
            </a:pPr>
            <a:r>
              <a:rPr lang="zh-CN" altLang="zh-CN" sz="1800" kern="100" dirty="0">
                <a:solidFill>
                  <a:schemeClr val="tx1">
                    <a:lumMod val="75000"/>
                    <a:lumOff val="25000"/>
                  </a:schemeClr>
                </a:solidFill>
                <a:effectLst/>
                <a:latin typeface="微软雅黑" panose="020B0503020204020204" pitchFamily="34" charset="-122"/>
                <a:ea typeface="微软雅黑" panose="020B0503020204020204" pitchFamily="34" charset="-122"/>
                <a:cs typeface="宋体" panose="02010600030101010101" pitchFamily="2" charset="-122"/>
              </a:rPr>
              <a:t>Java编译器在编译程序时，不显示存储安排决策。</a:t>
            </a:r>
          </a:p>
        </p:txBody>
      </p:sp>
      <p:sp>
        <p:nvSpPr>
          <p:cNvPr id="33" name="文本框 32"/>
          <p:cNvSpPr txBox="1"/>
          <p:nvPr/>
        </p:nvSpPr>
        <p:spPr>
          <a:xfrm>
            <a:off x="6208923" y="3563694"/>
            <a:ext cx="3883819" cy="175323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zh-CN" sz="1800" kern="100" dirty="0">
                <a:solidFill>
                  <a:schemeClr val="tx1">
                    <a:lumMod val="75000"/>
                    <a:lumOff val="25000"/>
                  </a:schemeClr>
                </a:solidFill>
                <a:effectLst/>
                <a:latin typeface="微软雅黑" panose="020B0503020204020204" pitchFamily="34" charset="-122"/>
                <a:ea typeface="微软雅黑" panose="020B0503020204020204" pitchFamily="34" charset="-122"/>
                <a:cs typeface="宋体" panose="02010600030101010101" pitchFamily="2" charset="-122"/>
                <a:sym typeface="+mn-ea"/>
              </a:rPr>
              <a:t>Java通过</a:t>
            </a:r>
            <a:r>
              <a:rPr lang="zh-CN" altLang="zh-CN" sz="1800" dirty="0">
                <a:solidFill>
                  <a:schemeClr val="accent1"/>
                </a:solidFill>
                <a:latin typeface="微软雅黑" panose="020B0503020204020204" pitchFamily="34" charset="-122"/>
                <a:ea typeface="微软雅黑" panose="020B0503020204020204" pitchFamily="34" charset="-122"/>
                <a:sym typeface="+mn-ea"/>
              </a:rPr>
              <a:t>JVM</a:t>
            </a:r>
            <a:r>
              <a:rPr lang="zh-CN" altLang="zh-CN" sz="1800" kern="100" dirty="0">
                <a:solidFill>
                  <a:schemeClr val="tx1">
                    <a:lumMod val="75000"/>
                    <a:lumOff val="25000"/>
                  </a:schemeClr>
                </a:solidFill>
                <a:effectLst/>
                <a:latin typeface="微软雅黑" panose="020B0503020204020204" pitchFamily="34" charset="-122"/>
                <a:ea typeface="微软雅黑" panose="020B0503020204020204" pitchFamily="34" charset="-122"/>
                <a:cs typeface="宋体" panose="02010600030101010101" pitchFamily="2" charset="-122"/>
                <a:sym typeface="+mn-ea"/>
              </a:rPr>
              <a:t>（虚拟机）以及字节码实现</a:t>
            </a:r>
            <a:r>
              <a:rPr lang="zh-CN" altLang="zh-CN" sz="1800" dirty="0">
                <a:solidFill>
                  <a:schemeClr val="accent1"/>
                </a:solidFill>
                <a:latin typeface="微软雅黑" panose="020B0503020204020204" pitchFamily="34" charset="-122"/>
                <a:ea typeface="微软雅黑" panose="020B0503020204020204" pitchFamily="34" charset="-122"/>
                <a:sym typeface="+mn-ea"/>
              </a:rPr>
              <a:t>跨平台</a:t>
            </a:r>
            <a:r>
              <a:rPr lang="zh-CN" altLang="zh-CN" sz="18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p>
          <a:p>
            <a:pPr marL="285750" indent="-285750" algn="just">
              <a:lnSpc>
                <a:spcPct val="150000"/>
              </a:lnSpc>
              <a:buFont typeface="Arial" panose="020B0604020202020204" pitchFamily="34" charset="0"/>
              <a:buChar char="•"/>
            </a:pPr>
            <a:r>
              <a:rPr lang="zh-CN" altLang="zh-CN" sz="1800" kern="100" dirty="0">
                <a:solidFill>
                  <a:schemeClr val="tx1">
                    <a:lumMod val="75000"/>
                    <a:lumOff val="25000"/>
                  </a:schemeClr>
                </a:solidFill>
                <a:latin typeface="微软雅黑" panose="020B0503020204020204" pitchFamily="34" charset="-122"/>
                <a:ea typeface="微软雅黑" panose="020B0503020204020204" pitchFamily="34" charset="-122"/>
              </a:rPr>
              <a:t>Java程序只要</a:t>
            </a:r>
            <a:r>
              <a:rPr lang="zh-CN" altLang="zh-CN" sz="1800" kern="100" dirty="0">
                <a:solidFill>
                  <a:schemeClr val="accent1"/>
                </a:solidFill>
                <a:latin typeface="微软雅黑" panose="020B0503020204020204" pitchFamily="34" charset="-122"/>
                <a:ea typeface="微软雅黑" panose="020B0503020204020204" pitchFamily="34" charset="-122"/>
              </a:rPr>
              <a:t>“一次编写，就可到处运行”</a:t>
            </a:r>
            <a:r>
              <a:rPr lang="zh-CN" altLang="zh-CN" sz="1800" kern="1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34" name="矩形 33"/>
          <p:cNvSpPr/>
          <p:nvPr/>
        </p:nvSpPr>
        <p:spPr>
          <a:xfrm>
            <a:off x="1137285" y="3402330"/>
            <a:ext cx="4041775" cy="2376805"/>
          </a:xfrm>
          <a:prstGeom prst="rect">
            <a:avLst/>
          </a:prstGeom>
          <a:noFill/>
          <a:ln>
            <a:solidFill>
              <a:srgbClr val="005DA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矩形 34"/>
          <p:cNvSpPr/>
          <p:nvPr/>
        </p:nvSpPr>
        <p:spPr>
          <a:xfrm>
            <a:off x="6122670" y="3402330"/>
            <a:ext cx="4041775" cy="2359025"/>
          </a:xfrm>
          <a:prstGeom prst="rect">
            <a:avLst/>
          </a:prstGeom>
          <a:noFill/>
          <a:ln>
            <a:solidFill>
              <a:srgbClr val="005DA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1253023" y="1519179"/>
            <a:ext cx="1958975" cy="460375"/>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a:t>
            </a:r>
            <a:r>
              <a:rPr lang="zh-CN" dirty="0">
                <a:solidFill>
                  <a:schemeClr val="bg1"/>
                </a:solidFill>
                <a:latin typeface="微软雅黑" panose="020B0503020204020204" pitchFamily="34" charset="-122"/>
                <a:ea typeface="微软雅黑" panose="020B0503020204020204" pitchFamily="34" charset="-122"/>
              </a:rPr>
              <a:t>继承的概念</a:t>
            </a:r>
          </a:p>
        </p:txBody>
      </p:sp>
      <p:sp>
        <p:nvSpPr>
          <p:cNvPr id="7" name="文本框 6"/>
          <p:cNvSpPr txBox="1"/>
          <p:nvPr/>
        </p:nvSpPr>
        <p:spPr>
          <a:xfrm>
            <a:off x="1270168" y="1519179"/>
            <a:ext cx="467995" cy="39878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1. </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912634" y="1249404"/>
            <a:ext cx="2830830" cy="506730"/>
            <a:chOff x="897996" y="1797999"/>
            <a:chExt cx="2830830" cy="506730"/>
          </a:xfrm>
        </p:grpSpPr>
        <p:sp>
          <p:nvSpPr>
            <p:cNvPr id="9" name="矩形: 圆角 6"/>
            <p:cNvSpPr/>
            <p:nvPr/>
          </p:nvSpPr>
          <p:spPr>
            <a:xfrm>
              <a:off x="979276" y="1813239"/>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0" name="文本框 9"/>
            <p:cNvSpPr txBox="1"/>
            <p:nvPr/>
          </p:nvSpPr>
          <p:spPr>
            <a:xfrm>
              <a:off x="897996" y="1797999"/>
              <a:ext cx="2830830" cy="50673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altLang="zh-CN" dirty="0">
                  <a:latin typeface="Arial" panose="020B0604020202020204" pitchFamily="34" charset="0"/>
                  <a:ea typeface="思源黑体 CN Normal" panose="020B0400000000000000" pitchFamily="34" charset="-122"/>
                  <a:sym typeface="Arial" panose="020B0604020202020204" pitchFamily="34" charset="0"/>
                </a:rPr>
                <a:t>2.Java</a:t>
              </a:r>
              <a:r>
                <a:rPr lang="zh-CN" altLang="en-US" dirty="0">
                  <a:latin typeface="Arial" panose="020B0604020202020204" pitchFamily="34" charset="0"/>
                  <a:ea typeface="思源黑体 CN Normal" panose="020B0400000000000000" pitchFamily="34" charset="-122"/>
                  <a:sym typeface="Arial" panose="020B0604020202020204" pitchFamily="34" charset="0"/>
                </a:rPr>
                <a:t>语言的特点</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知识储备</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6" name="矩形 25"/>
          <p:cNvSpPr/>
          <p:nvPr/>
        </p:nvSpPr>
        <p:spPr>
          <a:xfrm>
            <a:off x="1128822" y="2783665"/>
            <a:ext cx="4050186" cy="620870"/>
          </a:xfrm>
          <a:prstGeom prst="rect">
            <a:avLst/>
          </a:prstGeom>
          <a:solidFill>
            <a:srgbClr val="005DA2"/>
          </a:solidFill>
          <a:ln>
            <a:solidFill>
              <a:srgbClr val="005D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dirty="0"/>
              <a:t>支持多线程</a:t>
            </a:r>
          </a:p>
        </p:txBody>
      </p:sp>
      <p:sp>
        <p:nvSpPr>
          <p:cNvPr id="29" name="矩形 28"/>
          <p:cNvSpPr/>
          <p:nvPr/>
        </p:nvSpPr>
        <p:spPr>
          <a:xfrm>
            <a:off x="6114311" y="2783627"/>
            <a:ext cx="4050186" cy="620870"/>
          </a:xfrm>
          <a:prstGeom prst="rect">
            <a:avLst/>
          </a:prstGeom>
          <a:solidFill>
            <a:srgbClr val="005DA2"/>
          </a:solidFill>
          <a:ln>
            <a:solidFill>
              <a:srgbClr val="005D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dirty="0"/>
              <a:t>分布性</a:t>
            </a:r>
          </a:p>
        </p:txBody>
      </p:sp>
      <p:sp>
        <p:nvSpPr>
          <p:cNvPr id="32" name="文本框 31"/>
          <p:cNvSpPr txBox="1"/>
          <p:nvPr/>
        </p:nvSpPr>
        <p:spPr>
          <a:xfrm>
            <a:off x="1212005" y="3494018"/>
            <a:ext cx="3883819" cy="175323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zh-CN" sz="1800" kern="100" dirty="0">
                <a:solidFill>
                  <a:schemeClr val="tx1">
                    <a:lumMod val="75000"/>
                    <a:lumOff val="25000"/>
                  </a:schemeClr>
                </a:solidFill>
                <a:effectLst/>
                <a:latin typeface="微软雅黑" panose="020B0503020204020204" pitchFamily="34" charset="-122"/>
                <a:ea typeface="微软雅黑" panose="020B0503020204020204" pitchFamily="34" charset="-122"/>
                <a:cs typeface="宋体" panose="02010600030101010101" pitchFamily="2" charset="-122"/>
                <a:sym typeface="+mn-ea"/>
              </a:rPr>
              <a:t>Java语言</a:t>
            </a:r>
            <a:r>
              <a:rPr lang="zh-CN" altLang="en-US" sz="1800" kern="100" dirty="0">
                <a:solidFill>
                  <a:schemeClr val="accent1"/>
                </a:solidFill>
                <a:latin typeface="微软雅黑" panose="020B0503020204020204" pitchFamily="34" charset="-122"/>
                <a:ea typeface="微软雅黑" panose="020B0503020204020204" pitchFamily="34" charset="-122"/>
                <a:cs typeface="宋体" panose="02010600030101010101" pitchFamily="2" charset="-122"/>
                <a:sym typeface="+mn-ea"/>
              </a:rPr>
              <a:t>支持多线程</a:t>
            </a:r>
            <a:r>
              <a:rPr lang="zh-CN" altLang="zh-CN" sz="1800" kern="100" dirty="0">
                <a:solidFill>
                  <a:schemeClr val="tx1">
                    <a:lumMod val="75000"/>
                    <a:lumOff val="25000"/>
                  </a:schemeClr>
                </a:solidFill>
                <a:effectLst/>
                <a:latin typeface="微软雅黑" panose="020B0503020204020204" pitchFamily="34" charset="-122"/>
                <a:ea typeface="微软雅黑" panose="020B0503020204020204" pitchFamily="34" charset="-122"/>
                <a:cs typeface="宋体" panose="02010600030101010101" pitchFamily="2" charset="-122"/>
              </a:rPr>
              <a:t>。</a:t>
            </a:r>
          </a:p>
          <a:p>
            <a:pPr marL="285750" indent="-285750" algn="just">
              <a:lnSpc>
                <a:spcPct val="150000"/>
              </a:lnSpc>
              <a:buFont typeface="Arial" panose="020B0604020202020204" pitchFamily="34" charset="0"/>
              <a:buChar char="•"/>
            </a:pPr>
            <a:r>
              <a:rPr lang="zh-CN" altLang="zh-CN" sz="1800" kern="100" dirty="0">
                <a:solidFill>
                  <a:schemeClr val="tx1">
                    <a:lumMod val="75000"/>
                    <a:lumOff val="25000"/>
                  </a:schemeClr>
                </a:solidFill>
                <a:effectLst/>
                <a:latin typeface="微软雅黑" panose="020B0503020204020204" pitchFamily="34" charset="-122"/>
                <a:ea typeface="微软雅黑" panose="020B0503020204020204" pitchFamily="34" charset="-122"/>
                <a:cs typeface="宋体" panose="02010600030101010101" pitchFamily="2" charset="-122"/>
              </a:rPr>
              <a:t>程序中</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宋体" panose="02010600030101010101" pitchFamily="2" charset="-122"/>
              </a:rPr>
              <a:t>多个任务可以并发执行</a:t>
            </a:r>
            <a:r>
              <a:rPr lang="zh-CN" altLang="zh-CN" sz="1800" kern="100" dirty="0">
                <a:solidFill>
                  <a:schemeClr val="tx1">
                    <a:lumMod val="75000"/>
                    <a:lumOff val="25000"/>
                  </a:schemeClr>
                </a:solidFill>
                <a:effectLst/>
                <a:latin typeface="微软雅黑" panose="020B0503020204020204" pitchFamily="34" charset="-122"/>
                <a:ea typeface="微软雅黑" panose="020B0503020204020204" pitchFamily="34" charset="-122"/>
                <a:cs typeface="宋体" panose="02010600030101010101" pitchFamily="2" charset="-122"/>
              </a:rPr>
              <a:t>，多线程可以在很大程度上</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宋体" panose="02010600030101010101" pitchFamily="2" charset="-122"/>
              </a:rPr>
              <a:t>提高</a:t>
            </a:r>
            <a:r>
              <a:rPr lang="zh-CN" altLang="zh-CN" sz="1800" kern="100" dirty="0">
                <a:solidFill>
                  <a:schemeClr val="tx1">
                    <a:lumMod val="75000"/>
                    <a:lumOff val="25000"/>
                  </a:schemeClr>
                </a:solidFill>
                <a:effectLst/>
                <a:latin typeface="微软雅黑" panose="020B0503020204020204" pitchFamily="34" charset="-122"/>
                <a:ea typeface="微软雅黑" panose="020B0503020204020204" pitchFamily="34" charset="-122"/>
                <a:cs typeface="宋体" panose="02010600030101010101" pitchFamily="2" charset="-122"/>
              </a:rPr>
              <a:t>程序的</a:t>
            </a:r>
            <a:r>
              <a:rPr lang="zh-CN" altLang="zh-CN" sz="1800" kern="100" dirty="0">
                <a:solidFill>
                  <a:schemeClr val="accent1"/>
                </a:solidFill>
                <a:effectLst/>
                <a:latin typeface="微软雅黑" panose="020B0503020204020204" pitchFamily="34" charset="-122"/>
                <a:ea typeface="微软雅黑" panose="020B0503020204020204" pitchFamily="34" charset="-122"/>
                <a:cs typeface="宋体" panose="02010600030101010101" pitchFamily="2" charset="-122"/>
              </a:rPr>
              <a:t>执行效率</a:t>
            </a:r>
            <a:r>
              <a:rPr lang="zh-CN" altLang="zh-CN" sz="1800" kern="100" dirty="0">
                <a:solidFill>
                  <a:schemeClr val="tx1">
                    <a:lumMod val="75000"/>
                    <a:lumOff val="25000"/>
                  </a:schemeClr>
                </a:solidFill>
                <a:effectLst/>
                <a:latin typeface="微软雅黑" panose="020B0503020204020204" pitchFamily="34" charset="-122"/>
                <a:ea typeface="微软雅黑" panose="020B0503020204020204" pitchFamily="34" charset="-122"/>
                <a:cs typeface="宋体" panose="02010600030101010101" pitchFamily="2" charset="-122"/>
              </a:rPr>
              <a:t>。</a:t>
            </a:r>
          </a:p>
        </p:txBody>
      </p:sp>
      <p:sp>
        <p:nvSpPr>
          <p:cNvPr id="33" name="文本框 32"/>
          <p:cNvSpPr txBox="1"/>
          <p:nvPr/>
        </p:nvSpPr>
        <p:spPr>
          <a:xfrm>
            <a:off x="6208923" y="3563694"/>
            <a:ext cx="3883819" cy="175323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zh-CN" sz="1800" kern="100" dirty="0">
                <a:solidFill>
                  <a:schemeClr val="tx1">
                    <a:lumMod val="75000"/>
                    <a:lumOff val="25000"/>
                  </a:schemeClr>
                </a:solidFill>
                <a:effectLst/>
                <a:latin typeface="微软雅黑" panose="020B0503020204020204" pitchFamily="34" charset="-122"/>
                <a:ea typeface="微软雅黑" panose="020B0503020204020204" pitchFamily="34" charset="-122"/>
                <a:cs typeface="宋体" panose="02010600030101010101" pitchFamily="2" charset="-122"/>
                <a:sym typeface="+mn-ea"/>
              </a:rPr>
              <a:t>Java是</a:t>
            </a:r>
            <a:r>
              <a:rPr altLang="zh-CN" sz="1800" dirty="0">
                <a:solidFill>
                  <a:schemeClr val="accent1"/>
                </a:solidFill>
                <a:latin typeface="微软雅黑" panose="020B0503020204020204" pitchFamily="34" charset="-122"/>
                <a:ea typeface="微软雅黑" panose="020B0503020204020204" pitchFamily="34" charset="-122"/>
                <a:sym typeface="+mn-ea"/>
              </a:rPr>
              <a:t>分布式语言</a:t>
            </a:r>
            <a:r>
              <a:rPr lang="zh-CN" altLang="zh-CN" sz="1800" kern="1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285750" indent="-285750" algn="just">
              <a:lnSpc>
                <a:spcPct val="150000"/>
              </a:lnSpc>
              <a:buFont typeface="Arial" panose="020B0604020202020204" pitchFamily="34" charset="0"/>
              <a:buChar char="•"/>
            </a:pPr>
            <a:r>
              <a:rPr lang="zh-CN" altLang="zh-CN" sz="1800" kern="100" dirty="0">
                <a:solidFill>
                  <a:schemeClr val="accent1"/>
                </a:solidFill>
                <a:latin typeface="微软雅黑" panose="020B0503020204020204" pitchFamily="34" charset="-122"/>
                <a:ea typeface="微软雅黑" panose="020B0503020204020204" pitchFamily="34" charset="-122"/>
              </a:rPr>
              <a:t>支持各种层次的网络连接</a:t>
            </a:r>
            <a:r>
              <a:rPr lang="zh-CN" altLang="zh-CN" sz="1800" kern="100" dirty="0">
                <a:solidFill>
                  <a:schemeClr val="tx1">
                    <a:lumMod val="75000"/>
                    <a:lumOff val="25000"/>
                  </a:schemeClr>
                </a:solidFill>
                <a:latin typeface="微软雅黑" panose="020B0503020204020204" pitchFamily="34" charset="-122"/>
                <a:ea typeface="微软雅黑" panose="020B0503020204020204" pitchFamily="34" charset="-122"/>
              </a:rPr>
              <a:t>。</a:t>
            </a:r>
          </a:p>
          <a:p>
            <a:pPr marL="285750" indent="-285750" algn="just">
              <a:lnSpc>
                <a:spcPct val="150000"/>
              </a:lnSpc>
              <a:buFont typeface="Arial" panose="020B0604020202020204" pitchFamily="34" charset="0"/>
              <a:buChar char="•"/>
            </a:pPr>
            <a:r>
              <a:rPr lang="zh-CN" altLang="zh-CN" sz="1800" kern="100" dirty="0">
                <a:solidFill>
                  <a:schemeClr val="tx1">
                    <a:lumMod val="75000"/>
                    <a:lumOff val="25000"/>
                  </a:schemeClr>
                </a:solidFill>
                <a:latin typeface="微软雅黑" panose="020B0503020204020204" pitchFamily="34" charset="-122"/>
                <a:ea typeface="微软雅黑" panose="020B0503020204020204" pitchFamily="34" charset="-122"/>
              </a:rPr>
              <a:t>可以通过</a:t>
            </a:r>
            <a:r>
              <a:rPr lang="zh-CN" altLang="zh-CN" sz="1800" kern="100" dirty="0">
                <a:solidFill>
                  <a:schemeClr val="accent1"/>
                </a:solidFill>
                <a:latin typeface="微软雅黑" panose="020B0503020204020204" pitchFamily="34" charset="-122"/>
                <a:ea typeface="微软雅黑" panose="020B0503020204020204" pitchFamily="34" charset="-122"/>
              </a:rPr>
              <a:t>Socket类</a:t>
            </a:r>
            <a:r>
              <a:rPr lang="zh-CN" altLang="zh-CN" sz="1800" kern="100" dirty="0">
                <a:solidFill>
                  <a:schemeClr val="tx1">
                    <a:lumMod val="75000"/>
                    <a:lumOff val="25000"/>
                  </a:schemeClr>
                </a:solidFill>
                <a:latin typeface="微软雅黑" panose="020B0503020204020204" pitchFamily="34" charset="-122"/>
                <a:ea typeface="微软雅黑" panose="020B0503020204020204" pitchFamily="34" charset="-122"/>
              </a:rPr>
              <a:t>支持可靠的流（stream）进行网络连接。</a:t>
            </a:r>
          </a:p>
        </p:txBody>
      </p:sp>
      <p:sp>
        <p:nvSpPr>
          <p:cNvPr id="34" name="矩形 33"/>
          <p:cNvSpPr/>
          <p:nvPr/>
        </p:nvSpPr>
        <p:spPr>
          <a:xfrm>
            <a:off x="1137285" y="3402330"/>
            <a:ext cx="4041775" cy="2376805"/>
          </a:xfrm>
          <a:prstGeom prst="rect">
            <a:avLst/>
          </a:prstGeom>
          <a:noFill/>
          <a:ln>
            <a:solidFill>
              <a:srgbClr val="005DA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矩形 34"/>
          <p:cNvSpPr/>
          <p:nvPr/>
        </p:nvSpPr>
        <p:spPr>
          <a:xfrm>
            <a:off x="6122670" y="3402330"/>
            <a:ext cx="4041775" cy="2359025"/>
          </a:xfrm>
          <a:prstGeom prst="rect">
            <a:avLst/>
          </a:prstGeom>
          <a:noFill/>
          <a:ln>
            <a:solidFill>
              <a:srgbClr val="005DA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文本框 5"/>
          <p:cNvSpPr txBox="1"/>
          <p:nvPr/>
        </p:nvSpPr>
        <p:spPr>
          <a:xfrm>
            <a:off x="1253023" y="1519179"/>
            <a:ext cx="1958975" cy="460375"/>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a:t>
            </a:r>
            <a:r>
              <a:rPr lang="zh-CN" dirty="0">
                <a:solidFill>
                  <a:schemeClr val="bg1"/>
                </a:solidFill>
                <a:latin typeface="微软雅黑" panose="020B0503020204020204" pitchFamily="34" charset="-122"/>
                <a:ea typeface="微软雅黑" panose="020B0503020204020204" pitchFamily="34" charset="-122"/>
              </a:rPr>
              <a:t>继承的概念</a:t>
            </a:r>
          </a:p>
        </p:txBody>
      </p:sp>
      <p:sp>
        <p:nvSpPr>
          <p:cNvPr id="7" name="文本框 6"/>
          <p:cNvSpPr txBox="1"/>
          <p:nvPr/>
        </p:nvSpPr>
        <p:spPr>
          <a:xfrm>
            <a:off x="1270168" y="1519179"/>
            <a:ext cx="467995" cy="39878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1. </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912634" y="1249404"/>
            <a:ext cx="2830830" cy="506730"/>
            <a:chOff x="897996" y="1797999"/>
            <a:chExt cx="2830830" cy="506730"/>
          </a:xfrm>
        </p:grpSpPr>
        <p:sp>
          <p:nvSpPr>
            <p:cNvPr id="9" name="矩形: 圆角 6"/>
            <p:cNvSpPr/>
            <p:nvPr/>
          </p:nvSpPr>
          <p:spPr>
            <a:xfrm>
              <a:off x="979276" y="1813239"/>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0" name="文本框 9"/>
            <p:cNvSpPr txBox="1"/>
            <p:nvPr/>
          </p:nvSpPr>
          <p:spPr>
            <a:xfrm>
              <a:off x="897996" y="1797999"/>
              <a:ext cx="2830830" cy="50673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altLang="zh-CN" dirty="0">
                  <a:latin typeface="Arial" panose="020B0604020202020204" pitchFamily="34" charset="0"/>
                  <a:ea typeface="思源黑体 CN Normal" panose="020B0400000000000000" pitchFamily="34" charset="-122"/>
                  <a:sym typeface="Arial" panose="020B0604020202020204" pitchFamily="34" charset="0"/>
                </a:rPr>
                <a:t>2.Java</a:t>
              </a:r>
              <a:r>
                <a:rPr lang="zh-CN" altLang="en-US" dirty="0">
                  <a:latin typeface="Arial" panose="020B0604020202020204" pitchFamily="34" charset="0"/>
                  <a:ea typeface="思源黑体 CN Normal" panose="020B0400000000000000" pitchFamily="34" charset="-122"/>
                  <a:sym typeface="Arial" panose="020B0604020202020204" pitchFamily="34" charset="0"/>
                </a:rPr>
                <a:t>语言的特点</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任务分析</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aphicFrame>
        <p:nvGraphicFramePr>
          <p:cNvPr id="5" name="图示 4"/>
          <p:cNvGraphicFramePr/>
          <p:nvPr/>
        </p:nvGraphicFramePr>
        <p:xfrm>
          <a:off x="2534285" y="1821815"/>
          <a:ext cx="6424295" cy="3527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 name="TextBox 50"/>
          <p:cNvSpPr txBox="1"/>
          <p:nvPr/>
        </p:nvSpPr>
        <p:spPr>
          <a:xfrm>
            <a:off x="1120475" y="1559863"/>
            <a:ext cx="4816690" cy="398780"/>
          </a:xfrm>
          <a:prstGeom prst="rect">
            <a:avLst/>
          </a:prstGeom>
          <a:noFill/>
        </p:spPr>
        <p:txBody>
          <a:bodyPr wrap="square" rtlCol="0">
            <a:spAutoFit/>
          </a:bodyPr>
          <a:lstStyle/>
          <a:p>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1.</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  安装</a:t>
            </a:r>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JDK</a:t>
            </a:r>
          </a:p>
        </p:txBody>
      </p:sp>
      <p:sp>
        <p:nvSpPr>
          <p:cNvPr id="100" name="文本框 99"/>
          <p:cNvSpPr txBox="1"/>
          <p:nvPr/>
        </p:nvSpPr>
        <p:spPr>
          <a:xfrm>
            <a:off x="1342390" y="2494915"/>
            <a:ext cx="8611870" cy="1753235"/>
          </a:xfrm>
          <a:prstGeom prst="rect">
            <a:avLst/>
          </a:prstGeom>
          <a:noFill/>
          <a:ln w="9525">
            <a:noFill/>
          </a:ln>
        </p:spPr>
        <p:txBody>
          <a:bodyPr wrap="square">
            <a:spAutoFit/>
          </a:bodyPr>
          <a:lstStyle/>
          <a:p>
            <a:pPr indent="0" fontAlgn="auto">
              <a:lnSpc>
                <a:spcPct val="150000"/>
              </a:lnSpc>
              <a:buFont typeface="Arial" panose="020B0604020202020204" pitchFamily="34" charset="0"/>
              <a:buNone/>
            </a:pPr>
            <a:r>
              <a:rPr lang="en-US" alt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a:t>
            </a:r>
            <a:r>
              <a:rPr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DK（Java Development Kit）是一套Java开发环境，</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它</a:t>
            </a:r>
            <a:r>
              <a:rPr sz="18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是整个Java的核心</a:t>
            </a:r>
            <a:r>
              <a:rPr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，包括</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以Java编译器、Java运行工具、Java文档生成工具、Java打包工具。</a:t>
            </a:r>
          </a:p>
          <a:p>
            <a:pPr indent="0" fontAlgn="auto">
              <a:lnSpc>
                <a:spcPct val="150000"/>
              </a:lnSpc>
              <a:buFont typeface="Arial" panose="020B0604020202020204" pitchFamily="34" charset="0"/>
              <a:buNone/>
            </a:pP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自从 JDK 1.0 发布以来，JDK 版本不断更新，截至当前已更新至 JDK 17，但是</a:t>
            </a:r>
            <a:r>
              <a:rPr sz="18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 JDK 11</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仍是市场主流的 JDK 版本。</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1053465" y="1847850"/>
            <a:ext cx="4551045" cy="2399665"/>
          </a:xfrm>
          <a:prstGeom prst="rect">
            <a:avLst/>
          </a:prstGeom>
          <a:noFill/>
          <a:ln w="9525">
            <a:noFill/>
          </a:ln>
        </p:spPr>
        <p:txBody>
          <a:bodyPr wrap="square">
            <a:spAutoFit/>
          </a:bodyPr>
          <a:lstStyle/>
          <a:p>
            <a:pPr indent="0" fontAlgn="auto">
              <a:lnSpc>
                <a:spcPct val="150000"/>
              </a:lnSpc>
            </a:pP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进入</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JDK</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安装界面</a:t>
            </a:r>
          </a:p>
          <a:p>
            <a:pPr indent="0" fontAlgn="auto">
              <a:lnSpc>
                <a:spcPct val="150000"/>
              </a:lnSpc>
            </a:pP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从Oracle官网下载安装文件“</a:t>
            </a:r>
            <a:r>
              <a:rPr lang="zh-CN" altLang="en-US"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jdk-11.0.11-windows-x64-bin.exe</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”，下载完成之后，</a:t>
            </a:r>
            <a:r>
              <a:rPr lang="zh-CN" altLang="en-US"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双击安装文件</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，进入JDK 11安装界面。</a:t>
            </a:r>
          </a:p>
        </p:txBody>
      </p:sp>
      <p:pic>
        <p:nvPicPr>
          <p:cNvPr id="8" name="图片 5"/>
          <p:cNvPicPr>
            <a:picLocks noChangeAspect="1"/>
          </p:cNvPicPr>
          <p:nvPr>
            <p:custDataLst>
              <p:tags r:id="rId1"/>
            </p:custDataLst>
          </p:nvPr>
        </p:nvPicPr>
        <p:blipFill>
          <a:blip r:embed="rId4"/>
          <a:stretch>
            <a:fillRect/>
          </a:stretch>
        </p:blipFill>
        <p:spPr>
          <a:xfrm>
            <a:off x="5957570" y="1557655"/>
            <a:ext cx="5445760" cy="4149725"/>
          </a:xfrm>
          <a:prstGeom prst="rect">
            <a:avLst/>
          </a:prstGeom>
          <a:noFill/>
          <a:ln>
            <a:noFill/>
          </a:ln>
        </p:spPr>
      </p:pic>
      <p:sp>
        <p:nvSpPr>
          <p:cNvPr id="10" name="TextBox 50"/>
          <p:cNvSpPr txBox="1"/>
          <p:nvPr/>
        </p:nvSpPr>
        <p:spPr>
          <a:xfrm>
            <a:off x="1141095" y="1343660"/>
            <a:ext cx="3177540" cy="398780"/>
          </a:xfrm>
          <a:prstGeom prst="rect">
            <a:avLst/>
          </a:prstGeom>
          <a:noFill/>
        </p:spPr>
        <p:txBody>
          <a:bodyPr wrap="square" rtlCol="0">
            <a:spAutoFit/>
          </a:bodyPr>
          <a:lstStyle/>
          <a:p>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1.</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  安装</a:t>
            </a:r>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JDK</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1053465" y="1847850"/>
            <a:ext cx="4551045" cy="1938020"/>
          </a:xfrm>
          <a:prstGeom prst="rect">
            <a:avLst/>
          </a:prstGeom>
          <a:noFill/>
          <a:ln w="9525">
            <a:noFill/>
          </a:ln>
        </p:spPr>
        <p:txBody>
          <a:bodyPr wrap="square">
            <a:spAutoFit/>
          </a:bodyPr>
          <a:lstStyle/>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2</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）选择</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JDK</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安装路径</a:t>
            </a:r>
          </a:p>
          <a:p>
            <a:pPr indent="0" fontAlgn="auto">
              <a:lnSpc>
                <a:spcPct val="150000"/>
              </a:lnSpc>
            </a:pP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JDK</a:t>
            </a:r>
            <a:r>
              <a:rPr lang="zh-CN" altLang="en-US"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安装界面</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单击“</a:t>
            </a:r>
            <a:r>
              <a:rPr lang="zh-CN" altLang="en-US"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下一步</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”按钮进入</a:t>
            </a:r>
            <a:r>
              <a:rPr lang="zh-CN" altLang="en-US"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JDK定制安装界面</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，该界面通过</a:t>
            </a:r>
            <a:r>
              <a:rPr lang="zh-CN" altLang="en-US"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单击“更改”按钮设置JDK的安装路径。</a:t>
            </a:r>
          </a:p>
        </p:txBody>
      </p:sp>
      <p:pic>
        <p:nvPicPr>
          <p:cNvPr id="2" name="图片 1" descr="C:\Users\itcast\Desktop\Java基础任务教程-高美云\图稿\第1章 Java入门\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952490" y="1629410"/>
            <a:ext cx="5506720" cy="4188460"/>
          </a:xfrm>
          <a:prstGeom prst="rect">
            <a:avLst/>
          </a:prstGeom>
          <a:noFill/>
          <a:ln>
            <a:solidFill>
              <a:schemeClr val="tx1"/>
            </a:solidFill>
          </a:ln>
        </p:spPr>
      </p:pic>
      <p:sp>
        <p:nvSpPr>
          <p:cNvPr id="10" name="TextBox 50"/>
          <p:cNvSpPr txBox="1"/>
          <p:nvPr/>
        </p:nvSpPr>
        <p:spPr>
          <a:xfrm>
            <a:off x="1141095" y="1343660"/>
            <a:ext cx="3177540" cy="398780"/>
          </a:xfrm>
          <a:prstGeom prst="rect">
            <a:avLst/>
          </a:prstGeom>
          <a:noFill/>
        </p:spPr>
        <p:txBody>
          <a:bodyPr wrap="square" rtlCol="0">
            <a:spAutoFit/>
          </a:bodyPr>
          <a:lstStyle/>
          <a:p>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1.</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  安装</a:t>
            </a:r>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JDK</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1053465" y="1847850"/>
            <a:ext cx="4270375" cy="2399665"/>
          </a:xfrm>
          <a:prstGeom prst="rect">
            <a:avLst/>
          </a:prstGeom>
          <a:noFill/>
          <a:ln w="9525">
            <a:noFill/>
          </a:ln>
        </p:spPr>
        <p:txBody>
          <a:bodyPr wrap="square">
            <a:spAutoFit/>
          </a:bodyPr>
          <a:lstStyle/>
          <a:p>
            <a:pPr indent="0" fontAlgn="auto">
              <a:lnSpc>
                <a:spcPct val="150000"/>
              </a:lnSpc>
            </a:pP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完成</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JDK</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安装</a:t>
            </a:r>
          </a:p>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选择好安装路径后</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JDK“</a:t>
            </a:r>
            <a:r>
              <a:rPr lang="zh-CN" altLang="en-US"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定制安装界面</a:t>
            </a:r>
            <a:r>
              <a:rPr lang="en-US" altLang="zh-CN"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，单击“下一步”按钮开始安装JDK，</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安装完毕后会进入安装完成界面。</a:t>
            </a:r>
          </a:p>
        </p:txBody>
      </p:sp>
      <p:pic>
        <p:nvPicPr>
          <p:cNvPr id="3" name="图片 2" descr="C:\Users\itcast\Desktop\Java基础任务教程-高美云\图稿\第1章 Java入门\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746750" y="1634490"/>
            <a:ext cx="5651500" cy="4304665"/>
          </a:xfrm>
          <a:prstGeom prst="rect">
            <a:avLst/>
          </a:prstGeom>
          <a:noFill/>
          <a:ln>
            <a:solidFill>
              <a:schemeClr val="tx1"/>
            </a:solidFill>
          </a:ln>
        </p:spPr>
      </p:pic>
      <p:sp>
        <p:nvSpPr>
          <p:cNvPr id="10" name="TextBox 50"/>
          <p:cNvSpPr txBox="1"/>
          <p:nvPr/>
        </p:nvSpPr>
        <p:spPr>
          <a:xfrm>
            <a:off x="1141095" y="1343660"/>
            <a:ext cx="3177540" cy="398780"/>
          </a:xfrm>
          <a:prstGeom prst="rect">
            <a:avLst/>
          </a:prstGeom>
          <a:noFill/>
        </p:spPr>
        <p:txBody>
          <a:bodyPr wrap="square" rtlCol="0">
            <a:spAutoFit/>
          </a:bodyPr>
          <a:lstStyle/>
          <a:p>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1.</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  安装</a:t>
            </a:r>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JDK</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知识目标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1559206" y="2206529"/>
            <a:ext cx="8568690" cy="688340"/>
            <a:chOff x="978872" y="1800500"/>
            <a:chExt cx="6427354" cy="516136"/>
          </a:xfrm>
        </p:grpSpPr>
        <p:sp>
          <p:nvSpPr>
            <p:cNvPr id="81" name="Pentagon 3"/>
            <p:cNvSpPr/>
            <p:nvPr/>
          </p:nvSpPr>
          <p:spPr bwMode="auto">
            <a:xfrm>
              <a:off x="978872" y="1800500"/>
              <a:ext cx="6427354" cy="516136"/>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了解</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Java语言的技术平台</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，能够描述Java语言3个技术平台的</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作用</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1557948" y="3323494"/>
            <a:ext cx="8561070" cy="689610"/>
            <a:chOff x="978872" y="2570437"/>
            <a:chExt cx="5437064" cy="517208"/>
          </a:xfrm>
        </p:grpSpPr>
        <p:sp>
          <p:nvSpPr>
            <p:cNvPr id="84" name="Pentagon 5"/>
            <p:cNvSpPr/>
            <p:nvPr/>
          </p:nvSpPr>
          <p:spPr bwMode="auto">
            <a:xfrm>
              <a:off x="978872" y="257329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了解</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Java语言的特点</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，能够简述Java语言的主要特点</a:t>
              </a: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9" name="组合 8"/>
          <p:cNvGrpSpPr/>
          <p:nvPr/>
        </p:nvGrpSpPr>
        <p:grpSpPr>
          <a:xfrm>
            <a:off x="1557948" y="4441729"/>
            <a:ext cx="8561070" cy="685800"/>
            <a:chOff x="978872" y="2570437"/>
            <a:chExt cx="5437064" cy="514351"/>
          </a:xfrm>
        </p:grpSpPr>
        <p:sp>
          <p:nvSpPr>
            <p:cNvPr id="10" name="Pentagon 5"/>
            <p:cNvSpPr/>
            <p:nvPr/>
          </p:nvSpPr>
          <p:spPr bwMode="auto">
            <a:xfrm>
              <a:off x="978872" y="2570438"/>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了解</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Java的运行机制</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，能够简述Java的编译运行过程</a:t>
              </a:r>
            </a:p>
          </p:txBody>
        </p:sp>
        <p:sp>
          <p:nvSpPr>
            <p:cNvPr id="11"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981710" y="1776095"/>
            <a:ext cx="5016500" cy="4246245"/>
          </a:xfrm>
          <a:prstGeom prst="rect">
            <a:avLst/>
          </a:prstGeom>
          <a:noFill/>
          <a:ln w="9525">
            <a:noFill/>
          </a:ln>
        </p:spPr>
        <p:txBody>
          <a:bodyPr wrap="square">
            <a:spAutoFit/>
          </a:bodyPr>
          <a:lstStyle/>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1</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查看Windows系统属性中的环境变量</a:t>
            </a:r>
          </a:p>
          <a:p>
            <a:pPr marL="457200" indent="-457200" fontAlgn="auto">
              <a:lnSpc>
                <a:spcPct val="150000"/>
              </a:lnSpc>
              <a:buFont typeface="+mj-ea"/>
              <a:buAutoNum type="circleNumDbPlain"/>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右击桌面上的“</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此电脑</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sz="2000" b="0">
                <a:solidFill>
                  <a:srgbClr val="595959"/>
                </a:solidFill>
                <a:latin typeface="Arial" panose="020B0604020202020204" pitchFamily="34" charset="0"/>
                <a:ea typeface="微软雅黑" panose="020B0503020204020204" pitchFamily="34" charset="-122"/>
                <a:cs typeface="Arial" panose="020B0604020202020204" pitchFamily="34" charset="0"/>
              </a:rPr>
              <a:t>→</a:t>
            </a:r>
            <a:r>
              <a:rPr lang="zh-CN" sz="2000" b="0">
                <a:solidFill>
                  <a:srgbClr val="595959"/>
                </a:solidFill>
                <a:latin typeface="Arial" panose="020B0604020202020204" pitchFamily="34" charset="0"/>
                <a:ea typeface="微软雅黑" panose="020B0503020204020204" pitchFamily="34" charset="-122"/>
                <a:cs typeface="Arial" panose="020B0604020202020204" pitchFamily="34" charset="0"/>
              </a:rPr>
              <a:t>。</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fontAlgn="auto">
              <a:lnSpc>
                <a:spcPct val="150000"/>
              </a:lnSpc>
              <a:buFont typeface="+mj-ea"/>
              <a:buAutoNum type="circleNumDbPlain"/>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在弹出的菜单中选择“</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属性</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命令，</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弹出系统窗口</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fontAlgn="auto">
              <a:lnSpc>
                <a:spcPct val="150000"/>
              </a:lnSpc>
              <a:buFont typeface="+mj-ea"/>
              <a:buAutoNum type="circleNumDbPlain"/>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在系统窗口左侧单击“</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高级系统设置</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”，弹出系统属性对话框</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fontAlgn="auto">
              <a:lnSpc>
                <a:spcPct val="150000"/>
              </a:lnSpc>
              <a:buFont typeface="+mj-ea"/>
              <a:buAutoNum type="circleNumDbPlain"/>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在系统属性对话框的“</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高级</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”选项卡下单击“</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环境变量</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”按钮，弹出“</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环境变量</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”对话框</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pic>
        <p:nvPicPr>
          <p:cNvPr id="7" name="图片 7" descr="C:\Users\itcast\Desktop\Java基础任务教程-高美云\图稿\第1章 Java入门\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310630" y="1197610"/>
            <a:ext cx="5026025" cy="5343525"/>
          </a:xfrm>
          <a:prstGeom prst="rect">
            <a:avLst/>
          </a:prstGeom>
          <a:noFill/>
          <a:ln>
            <a:solidFill>
              <a:schemeClr val="tx1"/>
            </a:solidFill>
          </a:ln>
        </p:spPr>
      </p:pic>
      <p:sp>
        <p:nvSpPr>
          <p:cNvPr id="10" name="TextBox 50"/>
          <p:cNvSpPr txBox="1"/>
          <p:nvPr/>
        </p:nvSpPr>
        <p:spPr>
          <a:xfrm>
            <a:off x="1141095" y="1343660"/>
            <a:ext cx="3177540" cy="398780"/>
          </a:xfrm>
          <a:prstGeom prst="rect">
            <a:avLst/>
          </a:prstGeom>
          <a:noFill/>
        </p:spPr>
        <p:txBody>
          <a:bodyPr wrap="square" rtlCol="0">
            <a:spAutoFit/>
          </a:bodyPr>
          <a:lstStyle/>
          <a:p>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2.</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  </a:t>
            </a:r>
            <a:r>
              <a:rPr 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配置</a:t>
            </a:r>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Java</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系统环境变量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981710" y="1847850"/>
            <a:ext cx="5016500" cy="3322955"/>
          </a:xfrm>
          <a:prstGeom prst="rect">
            <a:avLst/>
          </a:prstGeom>
          <a:noFill/>
          <a:ln w="9525">
            <a:noFill/>
          </a:ln>
        </p:spPr>
        <p:txBody>
          <a:bodyPr wrap="square">
            <a:spAutoFit/>
          </a:bodyPr>
          <a:lstStyle/>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2</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在系统变量中添加JDK的bin目录</a:t>
            </a:r>
          </a:p>
          <a:p>
            <a:pPr marL="457200" indent="-457200" fontAlgn="auto">
              <a:lnSpc>
                <a:spcPct val="150000"/>
              </a:lnSpc>
              <a:buFont typeface="+mj-ea"/>
              <a:buAutoNum type="circleNumDbPlain"/>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在系统变量区域选中名称为Path的系统变量后</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fontAlgn="auto">
              <a:lnSpc>
                <a:spcPct val="150000"/>
              </a:lnSpc>
              <a:buFont typeface="+mj-ea"/>
              <a:buAutoNum type="circleNumDbPlain"/>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单击“</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编辑</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”按钮进入“</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编辑环境变量</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”对话框</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fontAlgn="auto">
              <a:lnSpc>
                <a:spcPct val="150000"/>
              </a:lnSpc>
              <a:buFont typeface="+mj-ea"/>
              <a:buAutoNum type="circleNumDbPlain"/>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在该对话框中单击“</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新建</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”按钮添加 </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JDK</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安装路径。</a:t>
            </a:r>
          </a:p>
        </p:txBody>
      </p:sp>
      <p:pic>
        <p:nvPicPr>
          <p:cNvPr id="21" name="图片 21"/>
          <p:cNvPicPr>
            <a:picLocks noChangeAspect="1"/>
          </p:cNvPicPr>
          <p:nvPr/>
        </p:nvPicPr>
        <p:blipFill>
          <a:blip r:embed="rId3"/>
          <a:stretch>
            <a:fillRect/>
          </a:stretch>
        </p:blipFill>
        <p:spPr>
          <a:xfrm>
            <a:off x="6310630" y="1125220"/>
            <a:ext cx="5090795" cy="5429885"/>
          </a:xfrm>
          <a:prstGeom prst="rect">
            <a:avLst/>
          </a:prstGeom>
          <a:ln>
            <a:solidFill>
              <a:schemeClr val="tx1"/>
            </a:solidFill>
          </a:ln>
        </p:spPr>
      </p:pic>
      <p:sp>
        <p:nvSpPr>
          <p:cNvPr id="10" name="TextBox 50"/>
          <p:cNvSpPr txBox="1"/>
          <p:nvPr/>
        </p:nvSpPr>
        <p:spPr>
          <a:xfrm>
            <a:off x="1141095" y="1343660"/>
            <a:ext cx="3177540" cy="398780"/>
          </a:xfrm>
          <a:prstGeom prst="rect">
            <a:avLst/>
          </a:prstGeom>
          <a:noFill/>
        </p:spPr>
        <p:txBody>
          <a:bodyPr wrap="square" rtlCol="0">
            <a:spAutoFit/>
          </a:bodyPr>
          <a:lstStyle/>
          <a:p>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2.</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  </a:t>
            </a:r>
            <a:r>
              <a:rPr 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配置</a:t>
            </a:r>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Java</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系统环境变量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1141095" y="2063115"/>
            <a:ext cx="8618855" cy="553085"/>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打开命令行窗口，执行“</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java -version</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”命令查看安装的Java版本</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pic>
        <p:nvPicPr>
          <p:cNvPr id="26" name="图片 26"/>
          <p:cNvPicPr>
            <a:picLocks noChangeAspect="1"/>
          </p:cNvPicPr>
          <p:nvPr/>
        </p:nvPicPr>
        <p:blipFill>
          <a:blip r:embed="rId3"/>
          <a:stretch>
            <a:fillRect/>
          </a:stretch>
        </p:blipFill>
        <p:spPr>
          <a:xfrm>
            <a:off x="2064385" y="3431540"/>
            <a:ext cx="8341360" cy="2260600"/>
          </a:xfrm>
          <a:prstGeom prst="rect">
            <a:avLst/>
          </a:prstGeom>
          <a:ln>
            <a:solidFill>
              <a:schemeClr val="tx1"/>
            </a:solidFill>
          </a:ln>
        </p:spPr>
      </p:pic>
      <p:sp>
        <p:nvSpPr>
          <p:cNvPr id="10" name="TextBox 50"/>
          <p:cNvSpPr txBox="1"/>
          <p:nvPr/>
        </p:nvSpPr>
        <p:spPr>
          <a:xfrm>
            <a:off x="1141095" y="1343660"/>
            <a:ext cx="3177540" cy="398780"/>
          </a:xfrm>
          <a:prstGeom prst="rect">
            <a:avLst/>
          </a:prstGeom>
          <a:noFill/>
        </p:spPr>
        <p:txBody>
          <a:bodyPr wrap="square" rtlCol="0">
            <a:spAutoFit/>
          </a:bodyPr>
          <a:lstStyle/>
          <a:p>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2.</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  </a:t>
            </a:r>
            <a:r>
              <a:rPr 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配置</a:t>
            </a:r>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Java</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系统环境变量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1000125" y="2207260"/>
            <a:ext cx="3871595" cy="1014730"/>
          </a:xfrm>
          <a:prstGeom prst="rect">
            <a:avLst/>
          </a:prstGeom>
          <a:noFill/>
          <a:ln w="9525">
            <a:noFill/>
          </a:ln>
        </p:spPr>
        <p:txBody>
          <a:bodyPr wrap="square">
            <a:spAutoFit/>
          </a:bodyPr>
          <a:lstStyle/>
          <a:p>
            <a:pPr indent="0" fontAlgn="auto">
              <a:lnSpc>
                <a:spcPct val="150000"/>
              </a:lnSpc>
            </a:pPr>
            <a:r>
              <a:rPr lang="zh-CN" sz="2000" b="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b="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1</a:t>
            </a:r>
            <a:r>
              <a:rPr lang="zh-CN" sz="2000" b="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sz="2000" b="0" dirty="0" err="1">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下载IDEA安装包</a:t>
            </a:r>
            <a:endParaRPr sz="2000" b="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en-US" sz="2000" b="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 </a:t>
            </a:r>
            <a:r>
              <a:rPr sz="2000" b="0" dirty="0" err="1">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访问IDEA官网</a:t>
            </a:r>
            <a:r>
              <a:rPr lang="zh-CN" sz="2000" b="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首页</a:t>
            </a:r>
            <a:r>
              <a:rPr lang="zh-CN" altLang="en-US" sz="2000" b="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pic>
        <p:nvPicPr>
          <p:cNvPr id="10" name="图片 10"/>
          <p:cNvPicPr>
            <a:picLocks noChangeAspect="1"/>
          </p:cNvPicPr>
          <p:nvPr/>
        </p:nvPicPr>
        <p:blipFill>
          <a:blip r:embed="rId3"/>
          <a:stretch>
            <a:fillRect/>
          </a:stretch>
        </p:blipFill>
        <p:spPr>
          <a:xfrm>
            <a:off x="4871720" y="1990090"/>
            <a:ext cx="6637020" cy="4206875"/>
          </a:xfrm>
          <a:prstGeom prst="rect">
            <a:avLst/>
          </a:prstGeom>
          <a:noFill/>
          <a:ln>
            <a:noFill/>
          </a:ln>
        </p:spPr>
      </p:pic>
      <p:sp>
        <p:nvSpPr>
          <p:cNvPr id="2" name="TextBox 50"/>
          <p:cNvSpPr txBox="1"/>
          <p:nvPr/>
        </p:nvSpPr>
        <p:spPr>
          <a:xfrm>
            <a:off x="997585" y="1343660"/>
            <a:ext cx="3177540" cy="398780"/>
          </a:xfrm>
          <a:prstGeom prst="rect">
            <a:avLst/>
          </a:prstGeom>
          <a:noFill/>
        </p:spPr>
        <p:txBody>
          <a:bodyPr wrap="square" rtlCol="0">
            <a:spAutoFit/>
          </a:bodyPr>
          <a:lstStyle/>
          <a:p>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3.</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  </a:t>
            </a:r>
            <a:r>
              <a:rPr 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IDEA</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的下载与安装</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1000125" y="2063750"/>
            <a:ext cx="4196715" cy="3322955"/>
          </a:xfrm>
          <a:prstGeom prst="rect">
            <a:avLst/>
          </a:prstGeom>
          <a:noFill/>
          <a:ln w="9525">
            <a:noFill/>
          </a:ln>
        </p:spPr>
        <p:txBody>
          <a:bodyPr wrap="square">
            <a:spAutoFit/>
          </a:bodyPr>
          <a:lstStyle/>
          <a:p>
            <a:pPr indent="0" fontAlgn="auto">
              <a:lnSpc>
                <a:spcPct val="150000"/>
              </a:lnSpc>
            </a:pP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下载IDEA安装包</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fontAlgn="auto">
              <a:lnSpc>
                <a:spcPct val="150000"/>
              </a:lnSpc>
              <a:buFont typeface="+mj-ea"/>
              <a:buAutoNum type="circleNumDbPlain"/>
            </a:pP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IDEA</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官网首页单击</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Download</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按钮，进入</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IDEA</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下载页面</a:t>
            </a:r>
          </a:p>
          <a:p>
            <a:pPr marL="457200" indent="-457200" fontAlgn="auto">
              <a:lnSpc>
                <a:spcPct val="150000"/>
              </a:lnSpc>
              <a:buFont typeface="+mj-ea"/>
              <a:buAutoNum type="circleNumDbPlain"/>
            </a:pP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在该界面单击Community下面的“</a:t>
            </a:r>
            <a:r>
              <a:rPr lang="zh-CN" altLang="en-US"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Download</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”按钮下载IDEA社区版的安装包。</a:t>
            </a:r>
          </a:p>
        </p:txBody>
      </p:sp>
      <p:pic>
        <p:nvPicPr>
          <p:cNvPr id="12" name="图片 11"/>
          <p:cNvPicPr>
            <a:picLocks noChangeAspect="1"/>
          </p:cNvPicPr>
          <p:nvPr/>
        </p:nvPicPr>
        <p:blipFill>
          <a:blip r:embed="rId3"/>
          <a:stretch>
            <a:fillRect/>
          </a:stretch>
        </p:blipFill>
        <p:spPr>
          <a:xfrm>
            <a:off x="5302885" y="1845310"/>
            <a:ext cx="6094730" cy="3858895"/>
          </a:xfrm>
          <a:prstGeom prst="rect">
            <a:avLst/>
          </a:prstGeom>
          <a:noFill/>
          <a:ln>
            <a:noFill/>
          </a:ln>
        </p:spPr>
      </p:pic>
      <p:sp>
        <p:nvSpPr>
          <p:cNvPr id="2" name="TextBox 50"/>
          <p:cNvSpPr txBox="1"/>
          <p:nvPr/>
        </p:nvSpPr>
        <p:spPr>
          <a:xfrm>
            <a:off x="997585" y="1343660"/>
            <a:ext cx="3177540" cy="398780"/>
          </a:xfrm>
          <a:prstGeom prst="rect">
            <a:avLst/>
          </a:prstGeom>
          <a:noFill/>
        </p:spPr>
        <p:txBody>
          <a:bodyPr wrap="square" rtlCol="0">
            <a:spAutoFit/>
          </a:bodyPr>
          <a:lstStyle/>
          <a:p>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3.</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  </a:t>
            </a:r>
            <a:r>
              <a:rPr 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IDEA</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的下载与安装</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1000125" y="2063750"/>
            <a:ext cx="3552825" cy="1938020"/>
          </a:xfrm>
          <a:prstGeom prst="rect">
            <a:avLst/>
          </a:prstGeom>
          <a:noFill/>
          <a:ln w="9525">
            <a:noFill/>
          </a:ln>
        </p:spPr>
        <p:txBody>
          <a:bodyPr wrap="square">
            <a:spAutoFit/>
          </a:bodyPr>
          <a:lstStyle/>
          <a:p>
            <a:pPr indent="0" fontAlgn="auto">
              <a:lnSpc>
                <a:spcPct val="150000"/>
              </a:lnSpc>
            </a:pP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安装</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IDEA</a:t>
            </a:r>
          </a:p>
          <a:p>
            <a:pPr indent="0" fontAlgn="auto">
              <a:lnSpc>
                <a:spcPct val="150000"/>
              </a:lnSpc>
              <a:buFont typeface="+mj-ea"/>
              <a:buNone/>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双击安装包，进</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入IDEA安装欢迎界面</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，单击“</a:t>
            </a:r>
            <a:r>
              <a:rPr lang="zh-CN"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Next</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”按钮，进入安装路径设置界面</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pic>
        <p:nvPicPr>
          <p:cNvPr id="2" name="图片 31" descr="C:\Users\itcast\Desktop\Java基础任务教程-高美云\图稿\第1章 Java入门\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375275" y="1485265"/>
            <a:ext cx="6052820" cy="4686300"/>
          </a:xfrm>
          <a:prstGeom prst="rect">
            <a:avLst/>
          </a:prstGeom>
          <a:noFill/>
          <a:ln>
            <a:solidFill>
              <a:schemeClr val="tx1"/>
            </a:solidFill>
          </a:ln>
        </p:spPr>
      </p:pic>
      <p:sp>
        <p:nvSpPr>
          <p:cNvPr id="6" name="TextBox 50"/>
          <p:cNvSpPr txBox="1"/>
          <p:nvPr/>
        </p:nvSpPr>
        <p:spPr>
          <a:xfrm>
            <a:off x="997585" y="1343660"/>
            <a:ext cx="3177540" cy="398780"/>
          </a:xfrm>
          <a:prstGeom prst="rect">
            <a:avLst/>
          </a:prstGeom>
          <a:noFill/>
        </p:spPr>
        <p:txBody>
          <a:bodyPr wrap="square" rtlCol="0">
            <a:spAutoFit/>
          </a:bodyPr>
          <a:lstStyle/>
          <a:p>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3.</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  </a:t>
            </a:r>
            <a:r>
              <a:rPr 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IDEA</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的下载与安装</a:t>
            </a:r>
          </a:p>
        </p:txBody>
      </p:sp>
      <p:sp>
        <p:nvSpPr>
          <p:cNvPr id="7" name="文本框 6"/>
          <p:cNvSpPr txBox="1"/>
          <p:nvPr/>
        </p:nvSpPr>
        <p:spPr>
          <a:xfrm>
            <a:off x="2275205" y="1308100"/>
            <a:ext cx="309880" cy="275590"/>
          </a:xfrm>
          <a:prstGeom prst="rect">
            <a:avLst/>
          </a:prstGeom>
          <a:noFill/>
        </p:spPr>
        <p:txBody>
          <a:bodyPr wrap="none" rtlCol="0">
            <a:spAutoFit/>
          </a:bodyPr>
          <a:lstStyle/>
          <a:p>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1000125" y="1991995"/>
            <a:ext cx="4158615" cy="2399665"/>
          </a:xfrm>
          <a:prstGeom prst="rect">
            <a:avLst/>
          </a:prstGeom>
          <a:noFill/>
          <a:ln w="9525">
            <a:noFill/>
          </a:ln>
        </p:spPr>
        <p:txBody>
          <a:bodyPr wrap="square">
            <a:spAutoFit/>
          </a:bodyPr>
          <a:lstStyle/>
          <a:p>
            <a:pPr indent="0" fontAlgn="auto">
              <a:lnSpc>
                <a:spcPct val="150000"/>
              </a:lnSpc>
            </a:pP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）安装</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IDEA</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IDEA有默认安装路径，可以单击“</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Browse</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”按钮设置安装路径。设置完安装路径之后，单击“</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Next</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”按钮，进入基本安装选项配置界面</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pic>
        <p:nvPicPr>
          <p:cNvPr id="32" name="图片 32" descr="C:\Users\itcast\Desktop\Java基础任务教程-高美云\图稿\第1章 Java入门\1-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287645" y="1557655"/>
            <a:ext cx="6132195" cy="4735830"/>
          </a:xfrm>
          <a:prstGeom prst="rect">
            <a:avLst/>
          </a:prstGeom>
          <a:noFill/>
          <a:ln>
            <a:solidFill>
              <a:schemeClr val="tx1"/>
            </a:solidFill>
          </a:ln>
        </p:spPr>
      </p:pic>
      <p:sp>
        <p:nvSpPr>
          <p:cNvPr id="2" name="TextBox 50"/>
          <p:cNvSpPr txBox="1"/>
          <p:nvPr/>
        </p:nvSpPr>
        <p:spPr>
          <a:xfrm>
            <a:off x="997585" y="1343660"/>
            <a:ext cx="3177540" cy="398780"/>
          </a:xfrm>
          <a:prstGeom prst="rect">
            <a:avLst/>
          </a:prstGeom>
          <a:noFill/>
        </p:spPr>
        <p:txBody>
          <a:bodyPr wrap="square" rtlCol="0">
            <a:spAutoFit/>
          </a:bodyPr>
          <a:lstStyle/>
          <a:p>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3.</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  </a:t>
            </a:r>
            <a:r>
              <a:rPr 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IDEA</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的下载与安装</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1000125" y="2063750"/>
            <a:ext cx="4158615" cy="2861310"/>
          </a:xfrm>
          <a:prstGeom prst="rect">
            <a:avLst/>
          </a:prstGeom>
          <a:noFill/>
          <a:ln w="9525">
            <a:noFill/>
          </a:ln>
        </p:spPr>
        <p:txBody>
          <a:bodyPr wrap="square">
            <a:spAutoFit/>
          </a:bodyPr>
          <a:lstStyle/>
          <a:p>
            <a:pPr indent="0" fontAlgn="auto">
              <a:lnSpc>
                <a:spcPct val="150000"/>
              </a:lnSpc>
            </a:pP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）安装</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IDEA</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buFont typeface="+mj-ea"/>
              <a:buNone/>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勾选 “</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IntelliJ IDEA Community Edition</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”复选框，使IDEA安装完成后在桌面生成快捷方式</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buFont typeface="+mj-ea"/>
              <a:buNone/>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单击“</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Next</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”按钮，进入选择开始菜单界面</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pic>
        <p:nvPicPr>
          <p:cNvPr id="37" name="图片 37" descr="C:\Users\itcast\Desktop\Java基础任务教程-高美云\图稿\第1章 Java入门\1-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372100" y="1596390"/>
            <a:ext cx="6121400" cy="4771390"/>
          </a:xfrm>
          <a:prstGeom prst="rect">
            <a:avLst/>
          </a:prstGeom>
          <a:noFill/>
          <a:ln>
            <a:solidFill>
              <a:schemeClr val="tx1"/>
            </a:solidFill>
          </a:ln>
        </p:spPr>
      </p:pic>
      <p:sp>
        <p:nvSpPr>
          <p:cNvPr id="3" name="TextBox 50"/>
          <p:cNvSpPr txBox="1"/>
          <p:nvPr/>
        </p:nvSpPr>
        <p:spPr>
          <a:xfrm>
            <a:off x="997585" y="1343660"/>
            <a:ext cx="3177540" cy="398780"/>
          </a:xfrm>
          <a:prstGeom prst="rect">
            <a:avLst/>
          </a:prstGeom>
          <a:noFill/>
        </p:spPr>
        <p:txBody>
          <a:bodyPr wrap="square" rtlCol="0">
            <a:spAutoFit/>
          </a:bodyPr>
          <a:lstStyle/>
          <a:p>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3.</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  </a:t>
            </a:r>
            <a:r>
              <a:rPr 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IDEA</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的下载与安装</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1000125" y="2135505"/>
            <a:ext cx="4158615" cy="1014730"/>
          </a:xfrm>
          <a:prstGeom prst="rect">
            <a:avLst/>
          </a:prstGeom>
          <a:noFill/>
          <a:ln w="9525">
            <a:noFill/>
          </a:ln>
        </p:spPr>
        <p:txBody>
          <a:bodyPr wrap="square">
            <a:spAutoFit/>
          </a:bodyPr>
          <a:lstStyle/>
          <a:p>
            <a:pPr indent="0" fontAlgn="auto">
              <a:lnSpc>
                <a:spcPct val="150000"/>
              </a:lnSpc>
            </a:pP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）安装</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IDEA</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单击“</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Install</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”按钮开始安装IDEA</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pic>
        <p:nvPicPr>
          <p:cNvPr id="46" name="图片 46" descr="C:\Users\itcast\Desktop\Java基础任务教程-高美云\图稿\第1章 Java入门\1-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206365" y="1524635"/>
            <a:ext cx="6193155" cy="4807585"/>
          </a:xfrm>
          <a:prstGeom prst="rect">
            <a:avLst/>
          </a:prstGeom>
          <a:noFill/>
          <a:ln>
            <a:solidFill>
              <a:schemeClr val="tx1"/>
            </a:solidFill>
          </a:ln>
        </p:spPr>
      </p:pic>
      <p:sp>
        <p:nvSpPr>
          <p:cNvPr id="3" name="TextBox 50"/>
          <p:cNvSpPr txBox="1"/>
          <p:nvPr/>
        </p:nvSpPr>
        <p:spPr>
          <a:xfrm>
            <a:off x="997585" y="1343660"/>
            <a:ext cx="3177540" cy="398780"/>
          </a:xfrm>
          <a:prstGeom prst="rect">
            <a:avLst/>
          </a:prstGeom>
          <a:noFill/>
        </p:spPr>
        <p:txBody>
          <a:bodyPr wrap="square" rtlCol="0">
            <a:spAutoFit/>
          </a:bodyPr>
          <a:lstStyle/>
          <a:p>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3.</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  </a:t>
            </a:r>
            <a:r>
              <a:rPr 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IDEA</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的下载与安装</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928370" y="2063750"/>
            <a:ext cx="4039235" cy="1476375"/>
          </a:xfrm>
          <a:prstGeom prst="rect">
            <a:avLst/>
          </a:prstGeom>
          <a:noFill/>
          <a:ln w="9525">
            <a:noFill/>
          </a:ln>
        </p:spPr>
        <p:txBody>
          <a:bodyPr wrap="square">
            <a:spAutoFit/>
          </a:bodyPr>
          <a:lstStyle/>
          <a:p>
            <a:pPr indent="0" fontAlgn="auto">
              <a:lnSpc>
                <a:spcPct val="150000"/>
              </a:lnSpc>
            </a:pP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）安装</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IDEA</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IDEA安装完成之后，会自动进入</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安装完成界面</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pic>
        <p:nvPicPr>
          <p:cNvPr id="47" name="图片 47" descr="C:\Users\itcast\Desktop\Java基础任务教程-高美云\图稿\第1章 Java入门\1-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258435" y="1538605"/>
            <a:ext cx="6155690" cy="4779010"/>
          </a:xfrm>
          <a:prstGeom prst="rect">
            <a:avLst/>
          </a:prstGeom>
          <a:noFill/>
          <a:ln>
            <a:solidFill>
              <a:schemeClr val="tx1"/>
            </a:solidFill>
          </a:ln>
        </p:spPr>
      </p:pic>
      <p:sp>
        <p:nvSpPr>
          <p:cNvPr id="3" name="TextBox 50"/>
          <p:cNvSpPr txBox="1"/>
          <p:nvPr/>
        </p:nvSpPr>
        <p:spPr>
          <a:xfrm>
            <a:off x="925830" y="1343660"/>
            <a:ext cx="3177540" cy="398780"/>
          </a:xfrm>
          <a:prstGeom prst="rect">
            <a:avLst/>
          </a:prstGeom>
          <a:noFill/>
        </p:spPr>
        <p:txBody>
          <a:bodyPr wrap="square" rtlCol="0">
            <a:spAutoFit/>
          </a:bodyPr>
          <a:lstStyle/>
          <a:p>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3.</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  </a:t>
            </a:r>
            <a:r>
              <a:rPr 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IDEA</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的下载与安装</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技能目标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19" name="组合 18"/>
          <p:cNvGrpSpPr/>
          <p:nvPr/>
        </p:nvGrpSpPr>
        <p:grpSpPr>
          <a:xfrm>
            <a:off x="1420948" y="3067589"/>
            <a:ext cx="9348515" cy="685801"/>
            <a:chOff x="978872" y="2570437"/>
            <a:chExt cx="5937164" cy="514351"/>
          </a:xfrm>
        </p:grpSpPr>
        <p:sp>
          <p:nvSpPr>
            <p:cNvPr id="20" name="Pentagon 5"/>
            <p:cNvSpPr/>
            <p:nvPr/>
          </p:nvSpPr>
          <p:spPr bwMode="auto">
            <a:xfrm>
              <a:off x="978872" y="2570438"/>
              <a:ext cx="59371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熟悉</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Java中的注释</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，能够在代码中正确书写注释</a:t>
              </a:r>
            </a:p>
          </p:txBody>
        </p:sp>
        <p:sp>
          <p:nvSpPr>
            <p:cNvPr id="21"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2" name="组合 21"/>
          <p:cNvGrpSpPr/>
          <p:nvPr/>
        </p:nvGrpSpPr>
        <p:grpSpPr>
          <a:xfrm>
            <a:off x="1429826" y="3953334"/>
            <a:ext cx="9339638" cy="717156"/>
            <a:chOff x="978872" y="2570437"/>
            <a:chExt cx="5519987" cy="537867"/>
          </a:xfrm>
        </p:grpSpPr>
        <p:sp>
          <p:nvSpPr>
            <p:cNvPr id="23" name="Pentagon 5"/>
            <p:cNvSpPr/>
            <p:nvPr/>
          </p:nvSpPr>
          <p:spPr bwMode="auto">
            <a:xfrm>
              <a:off x="978872" y="2593954"/>
              <a:ext cx="5519987"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Java开发环境</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的搭建方法，能够独立安装</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JDK</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并配置</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系统环境变量</a:t>
              </a:r>
              <a:endPar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24"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5" name="组合 24"/>
          <p:cNvGrpSpPr/>
          <p:nvPr/>
        </p:nvGrpSpPr>
        <p:grpSpPr>
          <a:xfrm>
            <a:off x="1429826" y="4901788"/>
            <a:ext cx="9339638" cy="685801"/>
            <a:chOff x="978872" y="2570437"/>
            <a:chExt cx="5931526" cy="514351"/>
          </a:xfrm>
        </p:grpSpPr>
        <p:sp>
          <p:nvSpPr>
            <p:cNvPr id="26" name="Pentagon 5"/>
            <p:cNvSpPr/>
            <p:nvPr/>
          </p:nvSpPr>
          <p:spPr bwMode="auto">
            <a:xfrm>
              <a:off x="978872" y="2570438"/>
              <a:ext cx="5931526"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dirty="0">
                  <a:solidFill>
                    <a:srgbClr val="595959"/>
                  </a:solidFill>
                  <a:latin typeface="微软雅黑" panose="020B0503020204020204" pitchFamily="34" charset="-122"/>
                  <a:ea typeface="微软雅黑" panose="020B0503020204020204" pitchFamily="34" charset="-122"/>
                  <a:cs typeface="+mn-ea"/>
                </a:rPr>
                <a:t>掌握</a:t>
              </a:r>
              <a:r>
                <a:rPr lang="zh-CN" altLang="en-US" dirty="0">
                  <a:solidFill>
                    <a:schemeClr val="accent1"/>
                  </a:solidFill>
                  <a:latin typeface="微软雅黑" panose="020B0503020204020204" pitchFamily="34" charset="-122"/>
                  <a:ea typeface="微软雅黑" panose="020B0503020204020204" pitchFamily="34" charset="-122"/>
                  <a:cs typeface="+mn-ea"/>
                </a:rPr>
                <a:t>IntelliJ IDEA</a:t>
              </a:r>
              <a:r>
                <a:rPr lang="zh-CN" altLang="en-US" dirty="0">
                  <a:solidFill>
                    <a:srgbClr val="595959"/>
                  </a:solidFill>
                  <a:latin typeface="微软雅黑" panose="020B0503020204020204" pitchFamily="34" charset="-122"/>
                  <a:ea typeface="微软雅黑" panose="020B0503020204020204" pitchFamily="34" charset="-122"/>
                  <a:cs typeface="+mn-ea"/>
                </a:rPr>
                <a:t>开发工具的</a:t>
              </a:r>
              <a:r>
                <a:rPr lang="zh-CN" altLang="en-US" dirty="0">
                  <a:solidFill>
                    <a:schemeClr val="accent1"/>
                  </a:solidFill>
                  <a:latin typeface="微软雅黑" panose="020B0503020204020204" pitchFamily="34" charset="-122"/>
                  <a:ea typeface="微软雅黑" panose="020B0503020204020204" pitchFamily="34" charset="-122"/>
                  <a:cs typeface="+mn-ea"/>
                </a:rPr>
                <a:t>基本使用方法</a:t>
              </a:r>
              <a:r>
                <a:rPr lang="zh-CN" altLang="en-US" dirty="0">
                  <a:solidFill>
                    <a:srgbClr val="595959"/>
                  </a:solidFill>
                  <a:latin typeface="微软雅黑" panose="020B0503020204020204" pitchFamily="34" charset="-122"/>
                  <a:ea typeface="微软雅黑" panose="020B0503020204020204" pitchFamily="34" charset="-122"/>
                  <a:cs typeface="+mn-ea"/>
                </a:rPr>
                <a:t>，能够独立</a:t>
              </a:r>
              <a:r>
                <a:rPr lang="zh-CN" altLang="en-US" dirty="0">
                  <a:solidFill>
                    <a:schemeClr val="accent1"/>
                  </a:solidFill>
                  <a:latin typeface="微软雅黑" panose="020B0503020204020204" pitchFamily="34" charset="-122"/>
                  <a:ea typeface="微软雅黑" panose="020B0503020204020204" pitchFamily="34" charset="-122"/>
                  <a:cs typeface="+mn-ea"/>
                </a:rPr>
                <a:t>安装</a:t>
              </a:r>
              <a:r>
                <a:rPr lang="zh-CN" altLang="en-US" dirty="0">
                  <a:solidFill>
                    <a:srgbClr val="595959"/>
                  </a:solidFill>
                  <a:latin typeface="微软雅黑" panose="020B0503020204020204" pitchFamily="34" charset="-122"/>
                  <a:ea typeface="微软雅黑" panose="020B0503020204020204" pitchFamily="34" charset="-122"/>
                  <a:cs typeface="+mn-ea"/>
                </a:rPr>
                <a:t>IntelliJ</a:t>
              </a:r>
              <a:r>
                <a:rPr lang="en-US" altLang="zh-CN" dirty="0">
                  <a:solidFill>
                    <a:srgbClr val="595959"/>
                  </a:solidFill>
                  <a:latin typeface="微软雅黑" panose="020B0503020204020204" pitchFamily="34" charset="-122"/>
                  <a:ea typeface="微软雅黑" panose="020B0503020204020204" pitchFamily="34" charset="-122"/>
                  <a:cs typeface="+mn-ea"/>
                </a:rPr>
                <a:t> </a:t>
              </a:r>
              <a:r>
                <a:rPr lang="zh-CN" altLang="en-US" dirty="0">
                  <a:solidFill>
                    <a:srgbClr val="595959"/>
                  </a:solidFill>
                  <a:latin typeface="微软雅黑" panose="020B0503020204020204" pitchFamily="34" charset="-122"/>
                  <a:ea typeface="微软雅黑" panose="020B0503020204020204" pitchFamily="34" charset="-122"/>
                  <a:cs typeface="+mn-ea"/>
                </a:rPr>
                <a:t>IDEA开发工具并</a:t>
              </a:r>
              <a:r>
                <a:rPr lang="zh-CN" altLang="en-US" dirty="0">
                  <a:solidFill>
                    <a:schemeClr val="accent1"/>
                  </a:solidFill>
                  <a:latin typeface="微软雅黑" panose="020B0503020204020204" pitchFamily="34" charset="-122"/>
                  <a:ea typeface="微软雅黑" panose="020B0503020204020204" pitchFamily="34" charset="-122"/>
                  <a:cs typeface="+mn-ea"/>
                </a:rPr>
                <a:t>使用</a:t>
              </a:r>
              <a:r>
                <a:rPr lang="zh-CN" altLang="en-US" dirty="0">
                  <a:solidFill>
                    <a:srgbClr val="595959"/>
                  </a:solidFill>
                  <a:latin typeface="微软雅黑" panose="020B0503020204020204" pitchFamily="34" charset="-122"/>
                  <a:ea typeface="微软雅黑" panose="020B0503020204020204" pitchFamily="34" charset="-122"/>
                  <a:cs typeface="+mn-ea"/>
                </a:rPr>
                <a:t>IntelliJ IDEA编写Java程序</a:t>
              </a:r>
            </a:p>
          </p:txBody>
        </p:sp>
        <p:sp>
          <p:nvSpPr>
            <p:cNvPr id="27"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 name="组合 1"/>
          <p:cNvGrpSpPr/>
          <p:nvPr/>
        </p:nvGrpSpPr>
        <p:grpSpPr>
          <a:xfrm>
            <a:off x="1429838" y="2107469"/>
            <a:ext cx="9348515" cy="685801"/>
            <a:chOff x="978872" y="2570437"/>
            <a:chExt cx="5937164" cy="514351"/>
          </a:xfrm>
        </p:grpSpPr>
        <p:sp>
          <p:nvSpPr>
            <p:cNvPr id="3" name="Pentagon 5"/>
            <p:cNvSpPr/>
            <p:nvPr>
              <p:custDataLst>
                <p:tags r:id="rId1"/>
              </p:custDataLst>
            </p:nvPr>
          </p:nvSpPr>
          <p:spPr bwMode="auto">
            <a:xfrm>
              <a:off x="978872" y="2570438"/>
              <a:ext cx="59371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熟悉</a:t>
              </a:r>
              <a:r>
                <a:rPr lang="zh-CN" altLang="en-US" dirty="0">
                  <a:solidFill>
                    <a:schemeClr val="accent1"/>
                  </a:solidFill>
                  <a:latin typeface="微软雅黑" panose="020B0503020204020204" pitchFamily="34" charset="-122"/>
                  <a:ea typeface="微软雅黑" panose="020B0503020204020204" pitchFamily="34" charset="-122"/>
                  <a:cs typeface="+mn-ea"/>
                  <a:sym typeface="字魂58号-创中黑" panose="00000500000000000000" pitchFamily="2" charset="-122"/>
                </a:rPr>
                <a:t>Java程序的基本格式</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，能够编写格式良好的Java代码</a:t>
              </a:r>
            </a:p>
          </p:txBody>
        </p:sp>
        <p:sp>
          <p:nvSpPr>
            <p:cNvPr id="4" name="MH_Others_1"/>
            <p:cNvSpPr/>
            <p:nvPr>
              <p:custDataLst>
                <p:tags r:id="rId2"/>
              </p:custDataLst>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928370" y="2207260"/>
            <a:ext cx="4039235" cy="1476375"/>
          </a:xfrm>
          <a:prstGeom prst="rect">
            <a:avLst/>
          </a:prstGeom>
          <a:noFill/>
          <a:ln w="9525">
            <a:noFill/>
          </a:ln>
        </p:spPr>
        <p:txBody>
          <a:bodyPr wrap="square">
            <a:spAutoFit/>
          </a:bodyPr>
          <a:lstStyle/>
          <a:p>
            <a:pPr indent="0" fontAlgn="auto">
              <a:lnSpc>
                <a:spcPct val="150000"/>
              </a:lnSpc>
            </a:pP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）安装</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IDEA</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单击</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“Finish”</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按钮</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完成</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IDEA的</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安装</a:t>
            </a:r>
            <a:r>
              <a:rPr lang="zh-CN" altLang="en-US"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a:t>
            </a:r>
          </a:p>
        </p:txBody>
      </p:sp>
      <p:pic>
        <p:nvPicPr>
          <p:cNvPr id="52" name="图片 52" descr="C:\Users\itcast\Desktop\Java基础任务教程-高美云\图稿\第1章 Java入门\1-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177155" y="1610360"/>
            <a:ext cx="6189980" cy="4786630"/>
          </a:xfrm>
          <a:prstGeom prst="rect">
            <a:avLst/>
          </a:prstGeom>
          <a:noFill/>
          <a:ln>
            <a:solidFill>
              <a:schemeClr val="tx1"/>
            </a:solidFill>
          </a:ln>
        </p:spPr>
      </p:pic>
      <p:sp>
        <p:nvSpPr>
          <p:cNvPr id="2" name="TextBox 50"/>
          <p:cNvSpPr txBox="1"/>
          <p:nvPr/>
        </p:nvSpPr>
        <p:spPr>
          <a:xfrm>
            <a:off x="925830" y="1343660"/>
            <a:ext cx="3177540" cy="398780"/>
          </a:xfrm>
          <a:prstGeom prst="rect">
            <a:avLst/>
          </a:prstGeom>
          <a:noFill/>
        </p:spPr>
        <p:txBody>
          <a:bodyPr wrap="square" rtlCol="0">
            <a:spAutoFit/>
          </a:bodyPr>
          <a:lstStyle/>
          <a:p>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3.</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  </a:t>
            </a:r>
            <a:r>
              <a:rPr 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IDEA</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的下载与安装</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928370" y="1776730"/>
            <a:ext cx="4494530" cy="3322955"/>
          </a:xfrm>
          <a:prstGeom prst="rect">
            <a:avLst/>
          </a:prstGeom>
          <a:noFill/>
          <a:ln w="9525">
            <a:noFill/>
          </a:ln>
        </p:spPr>
        <p:txBody>
          <a:bodyPr wrap="square">
            <a:spAutoFit/>
          </a:bodyPr>
          <a:lstStyle/>
          <a:p>
            <a:pPr indent="0" fontAlgn="auto">
              <a:lnSpc>
                <a:spcPct val="150000"/>
              </a:lnSpc>
            </a:pP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安装</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IDEA</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验证IDEA是否安装成功，在桌面双击IDEA的快捷方式启动</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首次启动</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会</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弹出</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一个</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Import IntelliJ IDEA Settings对话框</a:t>
            </a:r>
            <a:r>
              <a:rPr lang="zh-CN"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选择“Do not import settings”，单击“OK”按钮进入IDEA欢迎界面</a:t>
            </a:r>
            <a:r>
              <a:rPr lang="zh-CN" altLang="en-US"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a:t>
            </a:r>
          </a:p>
        </p:txBody>
      </p:sp>
      <p:pic>
        <p:nvPicPr>
          <p:cNvPr id="54" name="图片 54" descr="C:\Users\itcast\Desktop\Java基础任务教程-高美云\图稿\第1章 Java入门\1-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662930" y="2637155"/>
            <a:ext cx="5924550" cy="2355850"/>
          </a:xfrm>
          <a:prstGeom prst="rect">
            <a:avLst/>
          </a:prstGeom>
          <a:noFill/>
          <a:ln>
            <a:solidFill>
              <a:schemeClr val="tx1"/>
            </a:solidFill>
          </a:ln>
        </p:spPr>
      </p:pic>
      <p:sp>
        <p:nvSpPr>
          <p:cNvPr id="3" name="TextBox 50"/>
          <p:cNvSpPr txBox="1"/>
          <p:nvPr/>
        </p:nvSpPr>
        <p:spPr>
          <a:xfrm>
            <a:off x="925830" y="1343660"/>
            <a:ext cx="3177540" cy="398780"/>
          </a:xfrm>
          <a:prstGeom prst="rect">
            <a:avLst/>
          </a:prstGeom>
          <a:noFill/>
        </p:spPr>
        <p:txBody>
          <a:bodyPr wrap="square" rtlCol="0">
            <a:spAutoFit/>
          </a:bodyPr>
          <a:lstStyle/>
          <a:p>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3.</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  </a:t>
            </a:r>
            <a:r>
              <a:rPr 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IDEA</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的下载与安装</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928370" y="1776730"/>
            <a:ext cx="4494530" cy="3322955"/>
          </a:xfrm>
          <a:prstGeom prst="rect">
            <a:avLst/>
          </a:prstGeom>
          <a:noFill/>
          <a:ln w="9525">
            <a:noFill/>
          </a:ln>
        </p:spPr>
        <p:txBody>
          <a:bodyPr wrap="square">
            <a:spAutoFit/>
          </a:bodyPr>
          <a:lstStyle/>
          <a:p>
            <a:pPr indent="0" fontAlgn="auto">
              <a:lnSpc>
                <a:spcPct val="150000"/>
              </a:lnSpc>
            </a:pP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安装</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IDEA</a:t>
            </a:r>
          </a:p>
          <a:p>
            <a:pPr indent="0" fontAlgn="auto">
              <a:lnSpc>
                <a:spcPct val="150000"/>
              </a:lnSpc>
            </a:pP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成功</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打开IDEA，说明IDEA安装成功</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indent="0" fontAlgn="auto">
              <a:lnSpc>
                <a:spcPct val="150000"/>
              </a:lnSpc>
            </a:pP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Projects</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用于</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创建新项目</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或者</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打开项目</a:t>
            </a:r>
            <a:r>
              <a:rPr lang="zh-CN"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Customize</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IDEA全局配置</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的入口</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Plugins</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通常</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用于设置插件</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ct val="150000"/>
              </a:lnSpc>
            </a:pP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5" name="图片 55" descr="C:\Users\itcast\Desktop\Java基础任务教程-高美云\图稿\第1章 Java入门\1-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520055" y="1486535"/>
            <a:ext cx="5842000" cy="4794885"/>
          </a:xfrm>
          <a:prstGeom prst="rect">
            <a:avLst/>
          </a:prstGeom>
          <a:noFill/>
          <a:ln>
            <a:noFill/>
          </a:ln>
        </p:spPr>
      </p:pic>
      <p:sp>
        <p:nvSpPr>
          <p:cNvPr id="3" name="TextBox 50"/>
          <p:cNvSpPr txBox="1"/>
          <p:nvPr/>
        </p:nvSpPr>
        <p:spPr>
          <a:xfrm>
            <a:off x="925830" y="1343660"/>
            <a:ext cx="3177540" cy="398780"/>
          </a:xfrm>
          <a:prstGeom prst="rect">
            <a:avLst/>
          </a:prstGeom>
          <a:noFill/>
        </p:spPr>
        <p:txBody>
          <a:bodyPr wrap="square" rtlCol="0">
            <a:spAutoFit/>
          </a:bodyPr>
          <a:lstStyle/>
          <a:p>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3.</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  </a:t>
            </a:r>
            <a:r>
              <a:rPr 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IDEA</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的下载与安装</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知识扩展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928370" y="2924810"/>
            <a:ext cx="3583305" cy="1476375"/>
          </a:xfrm>
          <a:prstGeom prst="rect">
            <a:avLst/>
          </a:prstGeom>
          <a:noFill/>
          <a:ln w="9525">
            <a:noFill/>
          </a:ln>
        </p:spPr>
        <p:txBody>
          <a:bodyPr wrap="square">
            <a:spAutoFit/>
          </a:bodyPr>
          <a:lstStyle/>
          <a:p>
            <a:pPr algn="l" fontAlgn="auto">
              <a:lnSpc>
                <a:spcPct val="150000"/>
              </a:lnSpc>
              <a:buClrTx/>
              <a:buSzTx/>
              <a:buFontTx/>
            </a:pP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JDK安装完毕后，会在磁盘上生成一个目录，该目录被称为</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JDK安装目录</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pic>
        <p:nvPicPr>
          <p:cNvPr id="56" name="图片 56" descr="C:\Users\itcast\Desktop\Java基础任务教程-高美云\图稿\第1章 Java入门\1-1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463415" y="1917700"/>
            <a:ext cx="6990080" cy="3760470"/>
          </a:xfrm>
          <a:prstGeom prst="rect">
            <a:avLst/>
          </a:prstGeom>
          <a:noFill/>
          <a:ln>
            <a:solidFill>
              <a:schemeClr val="tx1"/>
            </a:solidFill>
          </a:ln>
        </p:spPr>
      </p:pic>
      <p:sp>
        <p:nvSpPr>
          <p:cNvPr id="42" name="矩形: 圆角 6"/>
          <p:cNvSpPr/>
          <p:nvPr/>
        </p:nvSpPr>
        <p:spPr>
          <a:xfrm>
            <a:off x="982638" y="1237244"/>
            <a:ext cx="2409862"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43" name="文本框 42"/>
          <p:cNvSpPr txBox="1"/>
          <p:nvPr/>
        </p:nvSpPr>
        <p:spPr>
          <a:xfrm>
            <a:off x="1317955" y="1222004"/>
            <a:ext cx="1739229" cy="50673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altLang="zh-CN" dirty="0">
                <a:latin typeface="Arial" panose="020B0604020202020204" pitchFamily="34" charset="0"/>
                <a:ea typeface="思源黑体 CN Normal" panose="020B0400000000000000" pitchFamily="34" charset="-122"/>
                <a:sym typeface="Arial" panose="020B0604020202020204" pitchFamily="34" charset="0"/>
              </a:rPr>
              <a:t>JDK</a:t>
            </a:r>
            <a:r>
              <a:rPr lang="zh-CN" altLang="en-US" dirty="0">
                <a:latin typeface="Arial" panose="020B0604020202020204" pitchFamily="34" charset="0"/>
                <a:ea typeface="思源黑体 CN Normal" panose="020B0400000000000000" pitchFamily="34" charset="-122"/>
                <a:sym typeface="Arial" panose="020B0604020202020204" pitchFamily="34" charset="0"/>
              </a:rPr>
              <a:t>安装目录</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知识扩展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文本框 1"/>
          <p:cNvSpPr txBox="1"/>
          <p:nvPr/>
        </p:nvSpPr>
        <p:spPr>
          <a:xfrm>
            <a:off x="1170940" y="2132330"/>
            <a:ext cx="9972040" cy="4246245"/>
          </a:xfrm>
          <a:prstGeom prst="rect">
            <a:avLst/>
          </a:prstGeom>
          <a:noFill/>
          <a:ln w="9525">
            <a:noFill/>
          </a:ln>
        </p:spPr>
        <p:txBody>
          <a:bodyPr wrap="square">
            <a:spAutoFit/>
          </a:bodyPr>
          <a:lstStyle/>
          <a:p>
            <a:pPr marL="266700" indent="-26670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① </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bin</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文件夹：用于存放一些</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可执行程序</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，如javac.exe（Java编译器）、java.exe（Java运行工具）、jar.exe（打包工具）和javadoc.exe（文档生成工具）等。</a:t>
            </a:r>
          </a:p>
          <a:p>
            <a:pPr marL="266700" indent="-26670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②</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conf</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文件夹：用于存放JDK的相</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关配置文件</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可配置Java访问权限</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密码</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marL="266700" indent="-26670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③</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 include</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文件夹：用于存放</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C和C++语言的头文件</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。由于JDK是使用C和C++语言开发的，因此在启动时需要引入一些C和C++语言的头文件。</a:t>
            </a:r>
          </a:p>
          <a:p>
            <a:pPr marL="266700" indent="-26670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④</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jmods</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文件夹：用于存放</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调试文件</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marL="266700" indent="-26670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⑤</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legal</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文件夹：用于存放</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Java及各类模块的license</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marL="266700" indent="-26670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⑥</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lib</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文件夹：用于存放开发工具使用的</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归档包文件</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。lib是library的缩写，意为Java类库或库文件。</a:t>
            </a:r>
            <a:endPar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2" name="矩形: 圆角 6"/>
          <p:cNvSpPr/>
          <p:nvPr/>
        </p:nvSpPr>
        <p:spPr>
          <a:xfrm>
            <a:off x="982638" y="1237244"/>
            <a:ext cx="2409862"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43" name="文本框 42"/>
          <p:cNvSpPr txBox="1"/>
          <p:nvPr/>
        </p:nvSpPr>
        <p:spPr>
          <a:xfrm>
            <a:off x="1317955" y="1222004"/>
            <a:ext cx="1739229" cy="50673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altLang="zh-CN" dirty="0">
                <a:latin typeface="Arial" panose="020B0604020202020204" pitchFamily="34" charset="0"/>
                <a:ea typeface="思源黑体 CN Normal" panose="020B0400000000000000" pitchFamily="34" charset="-122"/>
                <a:sym typeface="Arial" panose="020B0604020202020204" pitchFamily="34" charset="0"/>
              </a:rPr>
              <a:t>JDK</a:t>
            </a:r>
            <a:r>
              <a:rPr lang="zh-CN" altLang="en-US" dirty="0">
                <a:latin typeface="Arial" panose="020B0604020202020204" pitchFamily="34" charset="0"/>
                <a:ea typeface="思源黑体 CN Normal" panose="020B0400000000000000" pitchFamily="34" charset="-122"/>
                <a:sym typeface="Arial" panose="020B0604020202020204" pitchFamily="34" charset="0"/>
              </a:rPr>
              <a:t>安装目录</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5031667" y="3014256"/>
            <a:ext cx="6013520" cy="768350"/>
          </a:xfrm>
          <a:prstGeom prst="rect">
            <a:avLst/>
          </a:prstGeom>
          <a:noFill/>
        </p:spPr>
        <p:txBody>
          <a:bodyPr wrap="square" lIns="91443" tIns="45720" rIns="91443" bIns="45720" rtlCol="0">
            <a:spAutoFit/>
          </a:bodyPr>
          <a:lstStyle/>
          <a:p>
            <a:r>
              <a:rPr lang="zh-CN" sz="4400" b="1" dirty="0">
                <a:solidFill>
                  <a:srgbClr val="595959"/>
                </a:solidFill>
                <a:latin typeface="微软雅黑" panose="020B0503020204020204" pitchFamily="34" charset="-122"/>
                <a:ea typeface="微软雅黑" panose="020B0503020204020204" pitchFamily="34" charset="-122"/>
                <a:cs typeface="+mn-ea"/>
                <a:sym typeface="+mn-lt"/>
              </a:rPr>
              <a:t>餐厅助手环境搭建</a:t>
            </a:r>
            <a:endParaRPr lang="zh-CN" altLang="en-US" sz="44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4" name="TextBox 48"/>
          <p:cNvSpPr txBox="1"/>
          <p:nvPr/>
        </p:nvSpPr>
        <p:spPr>
          <a:xfrm>
            <a:off x="1054646" y="3011044"/>
            <a:ext cx="2952328" cy="768350"/>
          </a:xfrm>
          <a:prstGeom prst="rect">
            <a:avLst/>
          </a:prstGeom>
          <a:noFill/>
        </p:spPr>
        <p:txBody>
          <a:bodyPr wrap="square" lIns="91443" tIns="45720" rIns="91443" bIns="45720" rtlCol="0">
            <a:spAutoFit/>
          </a:bodyPr>
          <a:lstStyle/>
          <a:p>
            <a:r>
              <a:rPr lang="en-US" altLang="zh-CN" sz="4400" b="1" dirty="0">
                <a:solidFill>
                  <a:schemeClr val="bg1"/>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   </a:t>
            </a:r>
            <a:r>
              <a:rPr lang="zh-CN" altLang="en-US" sz="4400" b="1" dirty="0">
                <a:solidFill>
                  <a:schemeClr val="bg1"/>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任务</a:t>
            </a:r>
            <a:r>
              <a:rPr lang="en-US" altLang="zh-CN" sz="4400" b="1" dirty="0">
                <a:solidFill>
                  <a:schemeClr val="bg1"/>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1-2</a:t>
            </a:r>
            <a:endParaRPr lang="en-GB" altLang="zh-CN" sz="4400" b="1"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任务描述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文本框 5"/>
          <p:cNvSpPr txBox="1"/>
          <p:nvPr/>
        </p:nvSpPr>
        <p:spPr>
          <a:xfrm>
            <a:off x="1414145" y="2061845"/>
            <a:ext cx="9864090" cy="1476375"/>
          </a:xfrm>
          <a:prstGeom prst="rect">
            <a:avLst/>
          </a:prstGeom>
          <a:noFill/>
          <a:ln w="9525">
            <a:noFill/>
          </a:ln>
        </p:spPr>
        <p:txBody>
          <a:bodyPr wrap="square">
            <a:spAutoFit/>
          </a:bodyPr>
          <a:lstStyle/>
          <a:p>
            <a:pPr indent="0">
              <a:lnSpc>
                <a:spcPct val="150000"/>
              </a:lnSpc>
              <a:buFont typeface="Arial" panose="020B0604020202020204" pitchFamily="34" charset="0"/>
              <a:buNone/>
            </a:pPr>
            <a:r>
              <a:rPr lang="zh-CN" altLang="en-US" sz="2000" dirty="0">
                <a:solidFill>
                  <a:schemeClr val="tx1">
                    <a:lumMod val="75000"/>
                    <a:lumOff val="25000"/>
                  </a:schemeClr>
                </a:solidFill>
              </a:rPr>
              <a:t>为了顾客在使用餐厅助手时有更友好的体验，登录餐厅助手后，首页会出现欢迎语，告知顾客已</a:t>
            </a:r>
            <a:r>
              <a:rPr lang="zh-CN"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charset="0"/>
              </a:rPr>
              <a:t>经进入餐厅助手。本任务要求使用 Java 开发工具 IDEA，输出餐厅助手的欢迎语。</a:t>
            </a:r>
          </a:p>
        </p:txBody>
      </p:sp>
      <p:grpSp>
        <p:nvGrpSpPr>
          <p:cNvPr id="35" name="组合 34"/>
          <p:cNvGrpSpPr/>
          <p:nvPr/>
        </p:nvGrpSpPr>
        <p:grpSpPr>
          <a:xfrm>
            <a:off x="982638" y="1222004"/>
            <a:ext cx="2409862" cy="476905"/>
            <a:chOff x="979276" y="1797999"/>
            <a:chExt cx="2409862" cy="476905"/>
          </a:xfrm>
        </p:grpSpPr>
        <p:sp>
          <p:nvSpPr>
            <p:cNvPr id="36" name="矩形: 圆角 6"/>
            <p:cNvSpPr/>
            <p:nvPr/>
          </p:nvSpPr>
          <p:spPr>
            <a:xfrm>
              <a:off x="979276" y="1813239"/>
              <a:ext cx="2409862"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37" name="文本框 36"/>
            <p:cNvSpPr txBox="1"/>
            <p:nvPr/>
          </p:nvSpPr>
          <p:spPr>
            <a:xfrm>
              <a:off x="1314593" y="1797999"/>
              <a:ext cx="1739229" cy="466987"/>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zh-CN" altLang="en-US" dirty="0">
                  <a:latin typeface="Arial" panose="020B0604020202020204" pitchFamily="34" charset="0"/>
                  <a:ea typeface="思源黑体 CN Normal" panose="020B0400000000000000" pitchFamily="34" charset="-122"/>
                  <a:sym typeface="Arial" panose="020B0604020202020204" pitchFamily="34" charset="0"/>
                </a:rPr>
                <a:t>任务要求</a:t>
              </a:r>
            </a:p>
          </p:txBody>
        </p:sp>
      </p:grpSp>
      <p:grpSp>
        <p:nvGrpSpPr>
          <p:cNvPr id="16" name="组合 15"/>
          <p:cNvGrpSpPr/>
          <p:nvPr/>
        </p:nvGrpSpPr>
        <p:grpSpPr>
          <a:xfrm>
            <a:off x="982638" y="3805184"/>
            <a:ext cx="2409862" cy="476905"/>
            <a:chOff x="979276" y="1797999"/>
            <a:chExt cx="2409862" cy="476905"/>
          </a:xfrm>
        </p:grpSpPr>
        <p:sp>
          <p:nvSpPr>
            <p:cNvPr id="17" name="矩形: 圆角 6"/>
            <p:cNvSpPr/>
            <p:nvPr>
              <p:custDataLst>
                <p:tags r:id="rId2"/>
              </p:custDataLst>
            </p:nvPr>
          </p:nvSpPr>
          <p:spPr>
            <a:xfrm>
              <a:off x="979276" y="1813239"/>
              <a:ext cx="2409862"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18" name="文本框 17"/>
            <p:cNvSpPr txBox="1"/>
            <p:nvPr>
              <p:custDataLst>
                <p:tags r:id="rId3"/>
              </p:custDataLst>
            </p:nvPr>
          </p:nvSpPr>
          <p:spPr>
            <a:xfrm>
              <a:off x="1314593" y="1797999"/>
              <a:ext cx="1739229" cy="466987"/>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zh-CN" altLang="en-US" dirty="0">
                  <a:latin typeface="Arial" panose="020B0604020202020204" pitchFamily="34" charset="0"/>
                  <a:ea typeface="思源黑体 CN Normal" panose="020B0400000000000000" pitchFamily="34" charset="-122"/>
                  <a:sym typeface="Arial" panose="020B0604020202020204" pitchFamily="34" charset="0"/>
                </a:rPr>
                <a:t>任务效果</a:t>
              </a:r>
            </a:p>
          </p:txBody>
        </p:sp>
      </p:grpSp>
      <p:pic>
        <p:nvPicPr>
          <p:cNvPr id="86" name="图片 86"/>
          <p:cNvPicPr>
            <a:picLocks noChangeAspect="1"/>
          </p:cNvPicPr>
          <p:nvPr>
            <p:custDataLst>
              <p:tags r:id="rId1"/>
            </p:custDataLst>
          </p:nvPr>
        </p:nvPicPr>
        <p:blipFill>
          <a:blip r:embed="rId6"/>
          <a:stretch>
            <a:fillRect/>
          </a:stretch>
        </p:blipFill>
        <p:spPr>
          <a:xfrm>
            <a:off x="2422525" y="4935855"/>
            <a:ext cx="7572375" cy="80899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知识储备</a:t>
            </a:r>
          </a:p>
        </p:txBody>
      </p:sp>
      <p:sp>
        <p:nvSpPr>
          <p:cNvPr id="3" name="文本框 2"/>
          <p:cNvSpPr txBox="1"/>
          <p:nvPr/>
        </p:nvSpPr>
        <p:spPr>
          <a:xfrm>
            <a:off x="1040130" y="2100580"/>
            <a:ext cx="9435465" cy="1014730"/>
          </a:xfrm>
          <a:prstGeom prst="rect">
            <a:avLst/>
          </a:prstGeom>
          <a:noFill/>
        </p:spPr>
        <p:txBody>
          <a:bodyPr wrap="square" rtlCol="0">
            <a:spAutoFit/>
          </a:bodyPr>
          <a:lstStyle/>
          <a:p>
            <a:pPr algn="l">
              <a:lnSpc>
                <a:spcPct val="150000"/>
              </a:lnSpc>
              <a:buClrTx/>
              <a:buSzTx/>
              <a:buNone/>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Java</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程序代码必须放在一个类中，初学者可以简单地把一个类理解为一个</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Java</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a:t>
            </a:r>
            <a:r>
              <a:rPr lang="zh-CN" altLang="zh-CN" sz="2000" dirty="0">
                <a:solidFill>
                  <a:schemeClr val="accent1"/>
                </a:solidFill>
                <a:latin typeface="微软雅黑" panose="020B0503020204020204" pitchFamily="34" charset="-122"/>
                <a:ea typeface="微软雅黑" panose="020B0503020204020204" pitchFamily="34" charset="-122"/>
                <a:sym typeface="+mn-ea"/>
              </a:rPr>
              <a:t>类</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使用</a:t>
            </a:r>
            <a:r>
              <a:rPr lang="en-US" altLang="zh-CN" sz="2000" dirty="0">
                <a:solidFill>
                  <a:schemeClr val="accent1"/>
                </a:solidFill>
                <a:latin typeface="微软雅黑" panose="020B0503020204020204" pitchFamily="34" charset="-122"/>
                <a:ea typeface="微软雅黑" panose="020B0503020204020204" pitchFamily="34" charset="-122"/>
                <a:sym typeface="+mn-ea"/>
              </a:rPr>
              <a:t>class</a:t>
            </a:r>
            <a:r>
              <a:rPr lang="zh-CN" altLang="zh-CN" sz="2000" dirty="0">
                <a:solidFill>
                  <a:schemeClr val="accent1"/>
                </a:solidFill>
                <a:latin typeface="微软雅黑" panose="020B0503020204020204" pitchFamily="34" charset="-122"/>
                <a:ea typeface="微软雅黑" panose="020B0503020204020204" pitchFamily="34" charset="-122"/>
                <a:sym typeface="+mn-ea"/>
              </a:rPr>
              <a:t>关键字</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定义，在class前面可以有类的修饰符</a:t>
            </a:r>
            <a:r>
              <a:rPr lang="zh-CN"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p:txBody>
      </p:sp>
      <p:sp>
        <p:nvSpPr>
          <p:cNvPr id="36" name="矩形: 圆角 6"/>
          <p:cNvSpPr/>
          <p:nvPr/>
        </p:nvSpPr>
        <p:spPr>
          <a:xfrm>
            <a:off x="982345" y="1236980"/>
            <a:ext cx="3343910"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37" name="文本框 36"/>
          <p:cNvSpPr txBox="1"/>
          <p:nvPr/>
        </p:nvSpPr>
        <p:spPr>
          <a:xfrm>
            <a:off x="897890" y="1211580"/>
            <a:ext cx="3412490" cy="50673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altLang="zh-CN" dirty="0">
                <a:latin typeface="Arial" panose="020B0604020202020204" pitchFamily="34" charset="0"/>
                <a:ea typeface="思源黑体 CN Normal" panose="020B0400000000000000" pitchFamily="34" charset="-122"/>
                <a:sym typeface="Arial" panose="020B0604020202020204" pitchFamily="34" charset="0"/>
              </a:rPr>
              <a:t>1.Java</a:t>
            </a:r>
            <a:r>
              <a:rPr lang="zh-CN" altLang="en-US" dirty="0">
                <a:latin typeface="Arial" panose="020B0604020202020204" pitchFamily="34" charset="0"/>
                <a:ea typeface="思源黑体 CN Normal" panose="020B0400000000000000" pitchFamily="34" charset="-122"/>
                <a:sym typeface="Arial" panose="020B0604020202020204" pitchFamily="34" charset="0"/>
              </a:rPr>
              <a:t>程序的基本格式</a:t>
            </a:r>
          </a:p>
        </p:txBody>
      </p:sp>
      <p:sp>
        <p:nvSpPr>
          <p:cNvPr id="8" name="矩形 7"/>
          <p:cNvSpPr/>
          <p:nvPr/>
        </p:nvSpPr>
        <p:spPr>
          <a:xfrm>
            <a:off x="2755900" y="3857625"/>
            <a:ext cx="5378450" cy="2158365"/>
          </a:xfrm>
          <a:prstGeom prst="rect">
            <a:avLst/>
          </a:prstGeom>
          <a:noFill/>
          <a:ln>
            <a:solidFill>
              <a:srgbClr val="005DA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7013302" y="3861371"/>
            <a:ext cx="1121063" cy="338554"/>
          </a:xfrm>
          <a:prstGeom prst="rect">
            <a:avLst/>
          </a:prstGeom>
          <a:solidFill>
            <a:srgbClr val="005DA2"/>
          </a:solidFill>
        </p:spPr>
        <p:txBody>
          <a:bodyPr wrap="square" rtlCol="0">
            <a:spAutoFit/>
          </a:bodyPr>
          <a:lstStyle/>
          <a:p>
            <a:pPr algn="ctr"/>
            <a:r>
              <a:rPr kumimoji="1" lang="zh-CN" altLang="en-US" sz="1600" dirty="0">
                <a:solidFill>
                  <a:srgbClr val="FAFAFA"/>
                </a:solidFill>
                <a:latin typeface="微软雅黑" panose="020B0503020204020204" pitchFamily="34" charset="-122"/>
                <a:ea typeface="微软雅黑" panose="020B0503020204020204" pitchFamily="34" charset="-122"/>
              </a:rPr>
              <a:t>语法格式</a:t>
            </a:r>
          </a:p>
        </p:txBody>
      </p:sp>
      <p:sp>
        <p:nvSpPr>
          <p:cNvPr id="2" name="文本框 1"/>
          <p:cNvSpPr txBox="1"/>
          <p:nvPr/>
        </p:nvSpPr>
        <p:spPr>
          <a:xfrm>
            <a:off x="3425190" y="4196080"/>
            <a:ext cx="5669915" cy="1476375"/>
          </a:xfrm>
          <a:prstGeom prst="rect">
            <a:avLst/>
          </a:prstGeom>
          <a:noFill/>
        </p:spPr>
        <p:txBody>
          <a:bodyPr wrap="square">
            <a:spAutoFit/>
          </a:bodyPr>
          <a:lstStyle>
            <a:defPPr>
              <a:defRPr lang="zh-CN"/>
            </a:defPPr>
            <a:lvl1pPr>
              <a:tabLst>
                <a:tab pos="252095" algn="l"/>
              </a:tabLst>
              <a:defRPr sz="2000">
                <a:solidFill>
                  <a:srgbClr val="000000"/>
                </a:solidFill>
                <a:effectLst/>
                <a:latin typeface="Times New Roman" panose="02020603050405020304" charset="0"/>
                <a:ea typeface="宋体" panose="02010600030101010101" pitchFamily="2" charset="-122"/>
                <a:cs typeface="Times New Roman" panose="02020603050405020304" charset="0"/>
              </a:defRPr>
            </a:lvl1pPr>
          </a:lstStyle>
          <a:p>
            <a:pPr algn="l">
              <a:lnSpc>
                <a:spcPct val="150000"/>
              </a:lnSpc>
              <a:buClrTx/>
              <a:buSzTx/>
              <a:buFontTx/>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rPr>
              <a:t>修饰符 class 类名{</a:t>
            </a:r>
          </a:p>
          <a:p>
            <a:pPr algn="l">
              <a:lnSpc>
                <a:spcPct val="150000"/>
              </a:lnSpc>
              <a:buClrTx/>
              <a:buSzTx/>
              <a:buFontTx/>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rPr>
              <a:t>	程序代码</a:t>
            </a:r>
          </a:p>
          <a:p>
            <a:pPr algn="l">
              <a:lnSpc>
                <a:spcPct val="150000"/>
              </a:lnSpc>
              <a:buClrTx/>
              <a:buSzTx/>
              <a:buFontTx/>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知识储备</a:t>
            </a:r>
          </a:p>
        </p:txBody>
      </p:sp>
      <p:sp>
        <p:nvSpPr>
          <p:cNvPr id="8" name="文本框 7"/>
          <p:cNvSpPr txBox="1"/>
          <p:nvPr/>
        </p:nvSpPr>
        <p:spPr>
          <a:xfrm>
            <a:off x="1054100" y="2419985"/>
            <a:ext cx="10403205" cy="1014730"/>
          </a:xfrm>
          <a:prstGeom prst="rect">
            <a:avLst/>
          </a:prstGeom>
          <a:noFill/>
        </p:spPr>
        <p:txBody>
          <a:bodyPr wrap="square" rtlCol="0">
            <a:spAutoFit/>
          </a:bodyPr>
          <a:lstStyle/>
          <a:p>
            <a:pPr algn="l">
              <a:lnSpc>
                <a:spcPct val="150000"/>
              </a:lnSpc>
              <a:buClrTx/>
              <a:buSzTx/>
              <a:buNone/>
            </a:pPr>
            <a:r>
              <a:rPr lang="zh-CN" sz="2000" dirty="0">
                <a:solidFill>
                  <a:srgbClr val="595959"/>
                </a:solidFill>
                <a:latin typeface="微软雅黑" panose="020B0503020204020204" pitchFamily="34" charset="-122"/>
                <a:ea typeface="微软雅黑" panose="020B0503020204020204" pitchFamily="34" charset="-122"/>
                <a:cs typeface="+mn-ea"/>
              </a:rPr>
              <a:t>①</a:t>
            </a:r>
            <a:r>
              <a:rPr sz="2000" dirty="0">
                <a:solidFill>
                  <a:srgbClr val="595959"/>
                </a:solidFill>
                <a:latin typeface="微软雅黑" panose="020B0503020204020204" pitchFamily="34" charset="-122"/>
                <a:ea typeface="微软雅黑" panose="020B0503020204020204" pitchFamily="34" charset="-122"/>
                <a:cs typeface="+mn-ea"/>
              </a:rPr>
              <a:t> Java程序代码可分为</a:t>
            </a:r>
            <a:r>
              <a:rPr sz="2000" dirty="0">
                <a:solidFill>
                  <a:schemeClr val="accent1"/>
                </a:solidFill>
                <a:latin typeface="微软雅黑" panose="020B0503020204020204" pitchFamily="34" charset="-122"/>
                <a:ea typeface="微软雅黑" panose="020B0503020204020204" pitchFamily="34" charset="-122"/>
                <a:cs typeface="+mn-ea"/>
              </a:rPr>
              <a:t>结构定义语句</a:t>
            </a:r>
            <a:r>
              <a:rPr sz="2000" dirty="0">
                <a:solidFill>
                  <a:srgbClr val="595959"/>
                </a:solidFill>
                <a:latin typeface="微软雅黑" panose="020B0503020204020204" pitchFamily="34" charset="-122"/>
                <a:ea typeface="微软雅黑" panose="020B0503020204020204" pitchFamily="34" charset="-122"/>
                <a:cs typeface="+mn-ea"/>
              </a:rPr>
              <a:t>和</a:t>
            </a:r>
            <a:r>
              <a:rPr sz="2000" dirty="0">
                <a:solidFill>
                  <a:schemeClr val="accent1"/>
                </a:solidFill>
                <a:latin typeface="微软雅黑" panose="020B0503020204020204" pitchFamily="34" charset="-122"/>
                <a:ea typeface="微软雅黑" panose="020B0503020204020204" pitchFamily="34" charset="-122"/>
                <a:cs typeface="+mn-ea"/>
              </a:rPr>
              <a:t>功能执行语句</a:t>
            </a:r>
            <a:r>
              <a:rPr sz="2000" dirty="0">
                <a:solidFill>
                  <a:srgbClr val="595959"/>
                </a:solidFill>
                <a:latin typeface="微软雅黑" panose="020B0503020204020204" pitchFamily="34" charset="-122"/>
                <a:ea typeface="微软雅黑" panose="020B0503020204020204" pitchFamily="34" charset="-122"/>
                <a:cs typeface="+mn-ea"/>
              </a:rPr>
              <a:t>，其中，结构定义语句用于声明一个类或方法，功能执行语句用于实现具体的功能。每条功能执行语句的最后必须</a:t>
            </a:r>
            <a:r>
              <a:rPr sz="2000" dirty="0">
                <a:solidFill>
                  <a:schemeClr val="accent1"/>
                </a:solidFill>
                <a:latin typeface="微软雅黑" panose="020B0503020204020204" pitchFamily="34" charset="-122"/>
                <a:ea typeface="微软雅黑" panose="020B0503020204020204" pitchFamily="34" charset="-122"/>
                <a:cs typeface="+mn-ea"/>
              </a:rPr>
              <a:t>用分号(;)结束</a:t>
            </a:r>
            <a:r>
              <a:rPr lang="zh-CN" sz="2000" dirty="0">
                <a:solidFill>
                  <a:schemeClr val="accent1"/>
                </a:solidFill>
                <a:latin typeface="微软雅黑" panose="020B0503020204020204" pitchFamily="34" charset="-122"/>
                <a:ea typeface="微软雅黑" panose="020B0503020204020204" pitchFamily="34" charset="-122"/>
                <a:cs typeface="+mn-ea"/>
              </a:rPr>
              <a:t>。</a:t>
            </a:r>
          </a:p>
        </p:txBody>
      </p:sp>
      <p:sp>
        <p:nvSpPr>
          <p:cNvPr id="11" name="文本框 10"/>
          <p:cNvSpPr txBox="1"/>
          <p:nvPr/>
        </p:nvSpPr>
        <p:spPr>
          <a:xfrm>
            <a:off x="1198245" y="5158740"/>
            <a:ext cx="10403205" cy="1014730"/>
          </a:xfrm>
          <a:prstGeom prst="rect">
            <a:avLst/>
          </a:prstGeom>
          <a:noFill/>
        </p:spPr>
        <p:txBody>
          <a:bodyPr wrap="square" rtlCol="0">
            <a:spAutoFit/>
          </a:bodyPr>
          <a:lstStyle/>
          <a:p>
            <a:pPr algn="l">
              <a:lnSpc>
                <a:spcPct val="150000"/>
              </a:lnSpc>
              <a:buClrTx/>
              <a:buSzTx/>
              <a:buNone/>
            </a:pPr>
            <a:r>
              <a:rPr sz="2000" dirty="0">
                <a:solidFill>
                  <a:srgbClr val="595959"/>
                </a:solidFill>
                <a:latin typeface="微软雅黑" panose="020B0503020204020204" pitchFamily="34" charset="-122"/>
                <a:ea typeface="微软雅黑" panose="020B0503020204020204" pitchFamily="34" charset="-122"/>
                <a:cs typeface="+mn-ea"/>
              </a:rPr>
              <a:t>在程序中</a:t>
            </a:r>
            <a:r>
              <a:rPr lang="zh-CN" sz="2000" dirty="0">
                <a:solidFill>
                  <a:schemeClr val="accent1"/>
                </a:solidFill>
                <a:latin typeface="微软雅黑" panose="020B0503020204020204" pitchFamily="34" charset="-122"/>
                <a:ea typeface="微软雅黑" panose="020B0503020204020204" pitchFamily="34" charset="-122"/>
                <a:cs typeface="+mn-ea"/>
              </a:rPr>
              <a:t>不要将英文的分号(;)</a:t>
            </a:r>
            <a:r>
              <a:rPr sz="2000" dirty="0">
                <a:solidFill>
                  <a:srgbClr val="595959"/>
                </a:solidFill>
                <a:latin typeface="微软雅黑" panose="020B0503020204020204" pitchFamily="34" charset="-122"/>
                <a:ea typeface="微软雅黑" panose="020B0503020204020204" pitchFamily="34" charset="-122"/>
                <a:cs typeface="+mn-ea"/>
              </a:rPr>
              <a:t>误写成</a:t>
            </a:r>
            <a:r>
              <a:rPr lang="zh-CN" sz="2000" dirty="0">
                <a:solidFill>
                  <a:schemeClr val="accent1"/>
                </a:solidFill>
                <a:latin typeface="微软雅黑" panose="020B0503020204020204" pitchFamily="34" charset="-122"/>
                <a:ea typeface="微软雅黑" panose="020B0503020204020204" pitchFamily="34" charset="-122"/>
                <a:cs typeface="+mn-ea"/>
              </a:rPr>
              <a:t>中文的分号（；），</a:t>
            </a:r>
            <a:r>
              <a:rPr sz="2000" dirty="0">
                <a:solidFill>
                  <a:srgbClr val="595959"/>
                </a:solidFill>
                <a:latin typeface="微软雅黑" panose="020B0503020204020204" pitchFamily="34" charset="-122"/>
                <a:ea typeface="微软雅黑" panose="020B0503020204020204" pitchFamily="34" charset="-122"/>
                <a:cs typeface="+mn-ea"/>
              </a:rPr>
              <a:t>如果写成中文的分号，编译器会报告 “illegal character”（非法字符）错误信息。</a:t>
            </a:r>
            <a:endParaRPr lang="zh-CN" sz="2000" dirty="0">
              <a:solidFill>
                <a:schemeClr val="accent1"/>
              </a:solidFill>
              <a:latin typeface="微软雅黑" panose="020B0503020204020204" pitchFamily="34" charset="-122"/>
              <a:ea typeface="微软雅黑" panose="020B0503020204020204" pitchFamily="34" charset="-122"/>
              <a:cs typeface="+mn-ea"/>
            </a:endParaRPr>
          </a:p>
        </p:txBody>
      </p:sp>
      <p:sp>
        <p:nvSpPr>
          <p:cNvPr id="36" name="矩形: 圆角 6"/>
          <p:cNvSpPr/>
          <p:nvPr/>
        </p:nvSpPr>
        <p:spPr>
          <a:xfrm>
            <a:off x="982345" y="1165225"/>
            <a:ext cx="3343910"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37" name="文本框 36"/>
          <p:cNvSpPr txBox="1"/>
          <p:nvPr/>
        </p:nvSpPr>
        <p:spPr>
          <a:xfrm>
            <a:off x="897890" y="1139825"/>
            <a:ext cx="3412490" cy="50673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altLang="zh-CN" dirty="0">
                <a:latin typeface="Arial" panose="020B0604020202020204" pitchFamily="34" charset="0"/>
                <a:ea typeface="思源黑体 CN Normal" panose="020B0400000000000000" pitchFamily="34" charset="-122"/>
                <a:sym typeface="Arial" panose="020B0604020202020204" pitchFamily="34" charset="0"/>
              </a:rPr>
              <a:t>1.Java程序的基本格式</a:t>
            </a:r>
            <a:endParaRPr lang="zh-CN" altLang="en-US" dirty="0">
              <a:latin typeface="Arial" panose="020B0604020202020204" pitchFamily="34" charset="0"/>
              <a:ea typeface="思源黑体 CN Normal" panose="020B0400000000000000" pitchFamily="34" charset="-122"/>
              <a:sym typeface="Arial" panose="020B0604020202020204" pitchFamily="34" charset="0"/>
            </a:endParaRPr>
          </a:p>
        </p:txBody>
      </p:sp>
      <p:sp>
        <p:nvSpPr>
          <p:cNvPr id="3" name="矩形 2"/>
          <p:cNvSpPr/>
          <p:nvPr/>
        </p:nvSpPr>
        <p:spPr>
          <a:xfrm>
            <a:off x="1320800" y="3806825"/>
            <a:ext cx="8321040" cy="951865"/>
          </a:xfrm>
          <a:prstGeom prst="rect">
            <a:avLst/>
          </a:prstGeom>
          <a:noFill/>
          <a:ln>
            <a:solidFill>
              <a:srgbClr val="005DA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1702435" y="3923665"/>
            <a:ext cx="7247255" cy="553085"/>
          </a:xfrm>
          <a:prstGeom prst="rect">
            <a:avLst/>
          </a:prstGeom>
          <a:noFill/>
        </p:spPr>
        <p:txBody>
          <a:bodyPr wrap="square">
            <a:spAutoFit/>
          </a:bodyPr>
          <a:lstStyle>
            <a:defPPr>
              <a:defRPr lang="zh-CN"/>
            </a:defPPr>
            <a:lvl1pPr>
              <a:tabLst>
                <a:tab pos="252095" algn="l"/>
              </a:tabLst>
              <a:defRPr sz="2000">
                <a:solidFill>
                  <a:srgbClr val="000000"/>
                </a:solidFill>
                <a:effectLst/>
                <a:latin typeface="Times New Roman" panose="02020603050405020304" charset="0"/>
                <a:ea typeface="宋体" panose="02010600030101010101" pitchFamily="2" charset="-122"/>
                <a:cs typeface="Times New Roman" panose="02020603050405020304" charset="0"/>
              </a:defRPr>
            </a:lvl1pPr>
          </a:lstStyle>
          <a:p>
            <a:pPr algn="l">
              <a:lnSpc>
                <a:spcPct val="150000"/>
              </a:lnSpc>
              <a:buClrTx/>
              <a:buSzTx/>
              <a:buFontTx/>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rPr>
              <a:t>System.out.println("这是第一个Java程序！");</a:t>
            </a:r>
          </a:p>
        </p:txBody>
      </p:sp>
      <p:sp>
        <p:nvSpPr>
          <p:cNvPr id="21" name="TextBox 50"/>
          <p:cNvSpPr txBox="1"/>
          <p:nvPr/>
        </p:nvSpPr>
        <p:spPr>
          <a:xfrm>
            <a:off x="1071917" y="1906453"/>
            <a:ext cx="3584749" cy="398780"/>
          </a:xfrm>
          <a:prstGeom prst="rect">
            <a:avLst/>
          </a:prstGeom>
          <a:noFill/>
        </p:spPr>
        <p:txBody>
          <a:bodyPr wrap="square" rtlCol="0">
            <a:spAutoFit/>
          </a:bodyPr>
          <a:lstStyle/>
          <a:p>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编写</a:t>
            </a:r>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Java</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程序的注意事项</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知识储备</a:t>
            </a:r>
          </a:p>
        </p:txBody>
      </p:sp>
      <p:sp>
        <p:nvSpPr>
          <p:cNvPr id="3" name="文本框 2"/>
          <p:cNvSpPr txBox="1"/>
          <p:nvPr/>
        </p:nvSpPr>
        <p:spPr>
          <a:xfrm>
            <a:off x="1118870" y="2847975"/>
            <a:ext cx="9378950" cy="1476375"/>
          </a:xfrm>
          <a:prstGeom prst="rect">
            <a:avLst/>
          </a:prstGeom>
          <a:noFill/>
        </p:spPr>
        <p:txBody>
          <a:bodyPr wrap="square" rtlCol="0">
            <a:spAutoFit/>
          </a:bodyPr>
          <a:lstStyle/>
          <a:p>
            <a:pPr algn="l">
              <a:lnSpc>
                <a:spcPct val="150000"/>
              </a:lnSpc>
              <a:buClrTx/>
              <a:buSzTx/>
              <a:buNone/>
            </a:pPr>
            <a:r>
              <a:rPr lang="zh-CN" sz="2000" dirty="0">
                <a:solidFill>
                  <a:srgbClr val="595959"/>
                </a:solidFill>
                <a:latin typeface="微软雅黑" panose="020B0503020204020204" pitchFamily="34" charset="-122"/>
                <a:ea typeface="微软雅黑" panose="020B0503020204020204" pitchFamily="34" charset="-122"/>
                <a:cs typeface="+mn-ea"/>
              </a:rPr>
              <a:t>②</a:t>
            </a:r>
            <a:r>
              <a:rPr lang="en-US" altLang="zh-CN" sz="2000" dirty="0">
                <a:solidFill>
                  <a:schemeClr val="accent1"/>
                </a:solidFill>
                <a:latin typeface="微软雅黑" panose="020B0503020204020204" pitchFamily="34" charset="-122"/>
                <a:ea typeface="微软雅黑" panose="020B0503020204020204" pitchFamily="34" charset="-122"/>
                <a:cs typeface="+mn-ea"/>
              </a:rPr>
              <a:t> </a:t>
            </a:r>
            <a:r>
              <a:rPr sz="2000" dirty="0">
                <a:solidFill>
                  <a:srgbClr val="595959"/>
                </a:solidFill>
                <a:latin typeface="微软雅黑" panose="020B0503020204020204" pitchFamily="34" charset="-122"/>
                <a:ea typeface="微软雅黑" panose="020B0503020204020204" pitchFamily="34" charset="-122"/>
                <a:cs typeface="+mn-ea"/>
              </a:rPr>
              <a:t>Java语言</a:t>
            </a:r>
            <a:r>
              <a:rPr sz="2000" dirty="0">
                <a:solidFill>
                  <a:schemeClr val="accent1"/>
                </a:solidFill>
                <a:latin typeface="微软雅黑" panose="020B0503020204020204" pitchFamily="34" charset="-122"/>
                <a:ea typeface="微软雅黑" panose="020B0503020204020204" pitchFamily="34" charset="-122"/>
                <a:cs typeface="+mn-ea"/>
              </a:rPr>
              <a:t>严格区分大小写的</a:t>
            </a:r>
            <a:r>
              <a:rPr sz="2000" dirty="0">
                <a:solidFill>
                  <a:srgbClr val="595959"/>
                </a:solidFill>
                <a:latin typeface="微软雅黑" panose="020B0503020204020204" pitchFamily="34" charset="-122"/>
                <a:ea typeface="微软雅黑" panose="020B0503020204020204" pitchFamily="34" charset="-122"/>
                <a:cs typeface="+mn-ea"/>
              </a:rPr>
              <a:t>。在定义类时，不能将 class 写成 Class，否则编译器会报错。例如，程序中定义一个 computer 的同时，还可以定义一个 Computer，computer 和 Computer 是两个完全不同的符号，在使用时务必注意。</a:t>
            </a:r>
          </a:p>
        </p:txBody>
      </p:sp>
      <p:sp>
        <p:nvSpPr>
          <p:cNvPr id="36" name="矩形: 圆角 6"/>
          <p:cNvSpPr/>
          <p:nvPr/>
        </p:nvSpPr>
        <p:spPr>
          <a:xfrm>
            <a:off x="982345" y="1308735"/>
            <a:ext cx="3343910"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37" name="文本框 36"/>
          <p:cNvSpPr txBox="1"/>
          <p:nvPr/>
        </p:nvSpPr>
        <p:spPr>
          <a:xfrm>
            <a:off x="897890" y="1283335"/>
            <a:ext cx="3412490" cy="50673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altLang="zh-CN" dirty="0">
                <a:latin typeface="Arial" panose="020B0604020202020204" pitchFamily="34" charset="0"/>
                <a:ea typeface="思源黑体 CN Normal" panose="020B0400000000000000" pitchFamily="34" charset="-122"/>
                <a:sym typeface="Arial" panose="020B0604020202020204" pitchFamily="34" charset="0"/>
              </a:rPr>
              <a:t>1.Java程序的基本格式</a:t>
            </a:r>
            <a:endParaRPr lang="zh-CN" altLang="en-US" dirty="0">
              <a:latin typeface="Arial" panose="020B0604020202020204" pitchFamily="34" charset="0"/>
              <a:ea typeface="思源黑体 CN Normal" panose="020B0400000000000000" pitchFamily="34" charset="-122"/>
              <a:sym typeface="Arial" panose="020B0604020202020204" pitchFamily="34" charset="0"/>
            </a:endParaRPr>
          </a:p>
        </p:txBody>
      </p:sp>
      <p:sp>
        <p:nvSpPr>
          <p:cNvPr id="21" name="TextBox 50"/>
          <p:cNvSpPr txBox="1"/>
          <p:nvPr/>
        </p:nvSpPr>
        <p:spPr>
          <a:xfrm>
            <a:off x="1071917" y="2121718"/>
            <a:ext cx="3584749" cy="398780"/>
          </a:xfrm>
          <a:prstGeom prst="rect">
            <a:avLst/>
          </a:prstGeom>
          <a:noFill/>
        </p:spPr>
        <p:txBody>
          <a:bodyPr wrap="square" rtlCol="0">
            <a:spAutoFit/>
          </a:bodyPr>
          <a:lstStyle/>
          <a:p>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编写</a:t>
            </a:r>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Java</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程序的注意事项</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911206" y="2681470"/>
            <a:ext cx="5688000" cy="196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457200" algn="just">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cs typeface="+mn-ea"/>
              </a:rPr>
              <a:t>Java </a:t>
            </a:r>
            <a:r>
              <a:rPr lang="zh-CN" altLang="zh-CN" sz="2000" dirty="0">
                <a:solidFill>
                  <a:srgbClr val="595959"/>
                </a:solidFill>
                <a:latin typeface="微软雅黑" panose="020B0503020204020204" pitchFamily="34" charset="-122"/>
                <a:ea typeface="微软雅黑" panose="020B0503020204020204" pitchFamily="34" charset="-122"/>
              </a:rPr>
              <a:t>是一门高级程序设计语言，自问世以来就受到了广泛的关注，并成为互联网行业领域中</a:t>
            </a:r>
            <a:r>
              <a:rPr lang="zh-CN" altLang="en-US" sz="2000" dirty="0">
                <a:solidFill>
                  <a:srgbClr val="1369B2"/>
                </a:solidFill>
                <a:latin typeface="微软雅黑" panose="020B0503020204020204" pitchFamily="34" charset="-122"/>
                <a:ea typeface="微软雅黑" panose="020B0503020204020204" pitchFamily="34" charset="-122"/>
                <a:cs typeface="+mn-ea"/>
              </a:rPr>
              <a:t>最受欢迎的开发语言之一</a:t>
            </a:r>
            <a:r>
              <a:rPr lang="zh-CN" altLang="zh-CN" sz="2000" dirty="0">
                <a:solidFill>
                  <a:srgbClr val="595959"/>
                </a:solidFill>
                <a:latin typeface="微软雅黑" panose="020B0503020204020204" pitchFamily="34" charset="-122"/>
                <a:ea typeface="微软雅黑" panose="020B0503020204020204" pitchFamily="34" charset="-122"/>
              </a:rPr>
              <a:t>。本单元将从 </a:t>
            </a:r>
            <a:r>
              <a:rPr lang="zh-CN" altLang="en-US" sz="2000" dirty="0">
                <a:solidFill>
                  <a:srgbClr val="1369B2"/>
                </a:solidFill>
                <a:latin typeface="微软雅黑" panose="020B0503020204020204" pitchFamily="34" charset="-122"/>
                <a:ea typeface="微软雅黑" panose="020B0503020204020204" pitchFamily="34" charset="-122"/>
                <a:cs typeface="+mn-ea"/>
              </a:rPr>
              <a:t>Java 开发环境搭建</a:t>
            </a:r>
            <a:r>
              <a:rPr lang="zh-CN" altLang="zh-CN" sz="2000" dirty="0">
                <a:solidFill>
                  <a:srgbClr val="595959"/>
                </a:solidFill>
                <a:latin typeface="微软雅黑" panose="020B0503020204020204" pitchFamily="34" charset="-122"/>
                <a:ea typeface="微软雅黑" panose="020B0503020204020204" pitchFamily="34" charset="-122"/>
              </a:rPr>
              <a:t>入手，带领读者开启 Java 学习之旅。</a:t>
            </a:r>
          </a:p>
        </p:txBody>
      </p:sp>
      <p:pic>
        <p:nvPicPr>
          <p:cNvPr id="3" name="图片 2"/>
          <p:cNvPicPr>
            <a:picLocks noChangeAspect="1"/>
          </p:cNvPicPr>
          <p:nvPr/>
        </p:nvPicPr>
        <p:blipFill>
          <a:blip r:embed="rId3"/>
          <a:stretch>
            <a:fillRect/>
          </a:stretch>
        </p:blipFill>
        <p:spPr>
          <a:xfrm>
            <a:off x="6925275" y="2840831"/>
            <a:ext cx="4353932" cy="252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知识储备</a:t>
            </a:r>
          </a:p>
        </p:txBody>
      </p:sp>
      <p:sp>
        <p:nvSpPr>
          <p:cNvPr id="7" name="文本框 6"/>
          <p:cNvSpPr txBox="1"/>
          <p:nvPr/>
        </p:nvSpPr>
        <p:spPr>
          <a:xfrm>
            <a:off x="1040130" y="2459355"/>
            <a:ext cx="10403205" cy="1014730"/>
          </a:xfrm>
          <a:prstGeom prst="rect">
            <a:avLst/>
          </a:prstGeom>
          <a:noFill/>
        </p:spPr>
        <p:txBody>
          <a:bodyPr wrap="square" rtlCol="0">
            <a:spAutoFit/>
          </a:bodyPr>
          <a:lstStyle/>
          <a:p>
            <a:pPr algn="l">
              <a:lnSpc>
                <a:spcPct val="150000"/>
              </a:lnSpc>
              <a:buClrTx/>
              <a:buSzTx/>
              <a:buNone/>
            </a:pPr>
            <a:r>
              <a:rPr lang="zh-CN" sz="2000" dirty="0">
                <a:solidFill>
                  <a:srgbClr val="595959"/>
                </a:solidFill>
                <a:latin typeface="微软雅黑" panose="020B0503020204020204" pitchFamily="34" charset="-122"/>
                <a:ea typeface="微软雅黑" panose="020B0503020204020204" pitchFamily="34" charset="-122"/>
                <a:cs typeface="+mn-ea"/>
              </a:rPr>
              <a:t>③</a:t>
            </a:r>
            <a:r>
              <a:rPr lang="en-US" altLang="zh-CN" sz="2000" dirty="0">
                <a:solidFill>
                  <a:srgbClr val="595959"/>
                </a:solidFill>
                <a:latin typeface="微软雅黑" panose="020B0503020204020204" pitchFamily="34" charset="-122"/>
                <a:ea typeface="微软雅黑" panose="020B0503020204020204" pitchFamily="34" charset="-122"/>
                <a:cs typeface="+mn-ea"/>
              </a:rPr>
              <a:t> </a:t>
            </a:r>
            <a:r>
              <a:rPr sz="2000" dirty="0">
                <a:solidFill>
                  <a:srgbClr val="595959"/>
                </a:solidFill>
                <a:latin typeface="微软雅黑" panose="020B0503020204020204" pitchFamily="34" charset="-122"/>
                <a:ea typeface="微软雅黑" panose="020B0503020204020204" pitchFamily="34" charset="-122"/>
                <a:cs typeface="+mn-ea"/>
              </a:rPr>
              <a:t>在编写 Java 程序时，为了</a:t>
            </a:r>
            <a:r>
              <a:rPr lang="zh-CN" altLang="zh-CN" sz="2000" dirty="0">
                <a:solidFill>
                  <a:srgbClr val="1369B2"/>
                </a:solidFill>
                <a:latin typeface="微软雅黑" panose="020B0503020204020204" pitchFamily="34" charset="-122"/>
                <a:ea typeface="微软雅黑" panose="020B0503020204020204" pitchFamily="34" charset="-122"/>
              </a:rPr>
              <a:t>便于阅读</a:t>
            </a:r>
            <a:r>
              <a:rPr sz="2000" dirty="0">
                <a:solidFill>
                  <a:srgbClr val="595959"/>
                </a:solidFill>
                <a:latin typeface="微软雅黑" panose="020B0503020204020204" pitchFamily="34" charset="-122"/>
                <a:ea typeface="微软雅黑" panose="020B0503020204020204" pitchFamily="34" charset="-122"/>
                <a:cs typeface="+mn-ea"/>
              </a:rPr>
              <a:t>，</a:t>
            </a:r>
            <a:r>
              <a:rPr lang="zh-CN" altLang="zh-CN" sz="2000" dirty="0">
                <a:solidFill>
                  <a:srgbClr val="1369B2"/>
                </a:solidFill>
                <a:latin typeface="微软雅黑" panose="020B0503020204020204" pitchFamily="34" charset="-122"/>
                <a:ea typeface="微软雅黑" panose="020B0503020204020204" pitchFamily="34" charset="-122"/>
              </a:rPr>
              <a:t>通常</a:t>
            </a:r>
            <a:r>
              <a:rPr sz="2000" dirty="0">
                <a:solidFill>
                  <a:srgbClr val="595959"/>
                </a:solidFill>
                <a:latin typeface="微软雅黑" panose="020B0503020204020204" pitchFamily="34" charset="-122"/>
                <a:ea typeface="微软雅黑" panose="020B0503020204020204" pitchFamily="34" charset="-122"/>
                <a:cs typeface="+mn-ea"/>
              </a:rPr>
              <a:t>会使用一种</a:t>
            </a:r>
            <a:r>
              <a:rPr lang="zh-CN" altLang="zh-CN" sz="2000" dirty="0">
                <a:solidFill>
                  <a:srgbClr val="1369B2"/>
                </a:solidFill>
                <a:latin typeface="微软雅黑" panose="020B0503020204020204" pitchFamily="34" charset="-122"/>
                <a:ea typeface="微软雅黑" panose="020B0503020204020204" pitchFamily="34" charset="-122"/>
              </a:rPr>
              <a:t>良好的格式</a:t>
            </a:r>
            <a:r>
              <a:rPr sz="2000" dirty="0">
                <a:solidFill>
                  <a:srgbClr val="595959"/>
                </a:solidFill>
                <a:latin typeface="微软雅黑" panose="020B0503020204020204" pitchFamily="34" charset="-122"/>
                <a:ea typeface="微软雅黑" panose="020B0503020204020204" pitchFamily="34" charset="-122"/>
                <a:cs typeface="+mn-ea"/>
              </a:rPr>
              <a:t>进行</a:t>
            </a:r>
            <a:r>
              <a:rPr lang="zh-CN" altLang="zh-CN" sz="2000" dirty="0">
                <a:solidFill>
                  <a:srgbClr val="1369B2"/>
                </a:solidFill>
                <a:latin typeface="微软雅黑" panose="020B0503020204020204" pitchFamily="34" charset="-122"/>
                <a:ea typeface="微软雅黑" panose="020B0503020204020204" pitchFamily="34" charset="-122"/>
              </a:rPr>
              <a:t>排版</a:t>
            </a:r>
            <a:r>
              <a:rPr sz="2000" dirty="0">
                <a:solidFill>
                  <a:srgbClr val="595959"/>
                </a:solidFill>
                <a:latin typeface="微软雅黑" panose="020B0503020204020204" pitchFamily="34" charset="-122"/>
                <a:ea typeface="微软雅黑" panose="020B0503020204020204" pitchFamily="34" charset="-122"/>
                <a:cs typeface="+mn-ea"/>
              </a:rPr>
              <a:t>，但</a:t>
            </a:r>
            <a:r>
              <a:rPr lang="zh-CN" altLang="zh-CN" sz="2000" dirty="0">
                <a:solidFill>
                  <a:srgbClr val="1369B2"/>
                </a:solidFill>
                <a:latin typeface="微软雅黑" panose="020B0503020204020204" pitchFamily="34" charset="-122"/>
                <a:ea typeface="微软雅黑" panose="020B0503020204020204" pitchFamily="34" charset="-122"/>
              </a:rPr>
              <a:t>并不是必须</a:t>
            </a:r>
            <a:r>
              <a:rPr sz="2000" dirty="0">
                <a:solidFill>
                  <a:srgbClr val="595959"/>
                </a:solidFill>
                <a:latin typeface="微软雅黑" panose="020B0503020204020204" pitchFamily="34" charset="-122"/>
                <a:ea typeface="微软雅黑" panose="020B0503020204020204" pitchFamily="34" charset="-122"/>
                <a:cs typeface="+mn-ea"/>
              </a:rPr>
              <a:t>的，也可以在两个单词或符号之间插入空格、制表符、换行符等任意空白字符。</a:t>
            </a:r>
          </a:p>
        </p:txBody>
      </p:sp>
      <p:sp>
        <p:nvSpPr>
          <p:cNvPr id="36" name="矩形: 圆角 6"/>
          <p:cNvSpPr/>
          <p:nvPr/>
        </p:nvSpPr>
        <p:spPr>
          <a:xfrm>
            <a:off x="982345" y="1165225"/>
            <a:ext cx="3343910"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37" name="文本框 36"/>
          <p:cNvSpPr txBox="1"/>
          <p:nvPr/>
        </p:nvSpPr>
        <p:spPr>
          <a:xfrm>
            <a:off x="897890" y="1139825"/>
            <a:ext cx="3412490" cy="50673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altLang="zh-CN" dirty="0">
                <a:latin typeface="Arial" panose="020B0604020202020204" pitchFamily="34" charset="0"/>
                <a:ea typeface="思源黑体 CN Normal" panose="020B0400000000000000" pitchFamily="34" charset="-122"/>
                <a:sym typeface="Arial" panose="020B0604020202020204" pitchFamily="34" charset="0"/>
              </a:rPr>
              <a:t>1.Java程序的基本格式</a:t>
            </a:r>
            <a:endParaRPr lang="zh-CN" altLang="en-US" dirty="0">
              <a:latin typeface="Arial" panose="020B0604020202020204" pitchFamily="34" charset="0"/>
              <a:ea typeface="思源黑体 CN Normal" panose="020B0400000000000000" pitchFamily="34" charset="-122"/>
              <a:sym typeface="Arial" panose="020B0604020202020204" pitchFamily="34" charset="0"/>
            </a:endParaRPr>
          </a:p>
        </p:txBody>
      </p:sp>
      <p:sp>
        <p:nvSpPr>
          <p:cNvPr id="21" name="TextBox 50"/>
          <p:cNvSpPr txBox="1"/>
          <p:nvPr/>
        </p:nvSpPr>
        <p:spPr>
          <a:xfrm>
            <a:off x="1071917" y="1978208"/>
            <a:ext cx="3584749" cy="398780"/>
          </a:xfrm>
          <a:prstGeom prst="rect">
            <a:avLst/>
          </a:prstGeom>
          <a:noFill/>
        </p:spPr>
        <p:txBody>
          <a:bodyPr wrap="square" rtlCol="0">
            <a:spAutoFit/>
          </a:bodyPr>
          <a:lstStyle/>
          <a:p>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编写</a:t>
            </a:r>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Java</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程序的注意事项</a:t>
            </a:r>
          </a:p>
        </p:txBody>
      </p:sp>
      <p:sp>
        <p:nvSpPr>
          <p:cNvPr id="3" name="矩形 2"/>
          <p:cNvSpPr/>
          <p:nvPr/>
        </p:nvSpPr>
        <p:spPr>
          <a:xfrm>
            <a:off x="1320800" y="3806825"/>
            <a:ext cx="9370060" cy="2609215"/>
          </a:xfrm>
          <a:prstGeom prst="rect">
            <a:avLst/>
          </a:prstGeom>
          <a:noFill/>
          <a:ln>
            <a:solidFill>
              <a:srgbClr val="005DA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文本框 3"/>
          <p:cNvSpPr txBox="1"/>
          <p:nvPr/>
        </p:nvSpPr>
        <p:spPr>
          <a:xfrm>
            <a:off x="1702435" y="3851910"/>
            <a:ext cx="7247255" cy="2399665"/>
          </a:xfrm>
          <a:prstGeom prst="rect">
            <a:avLst/>
          </a:prstGeom>
          <a:noFill/>
        </p:spPr>
        <p:txBody>
          <a:bodyPr wrap="square">
            <a:spAutoFit/>
          </a:bodyPr>
          <a:lstStyle>
            <a:defPPr>
              <a:defRPr lang="zh-CN"/>
            </a:defPPr>
            <a:lvl1pPr>
              <a:tabLst>
                <a:tab pos="252095" algn="l"/>
              </a:tabLst>
              <a:defRPr sz="2000">
                <a:solidFill>
                  <a:srgbClr val="000000"/>
                </a:solidFill>
                <a:effectLst/>
                <a:latin typeface="Times New Roman" panose="02020603050405020304" charset="0"/>
                <a:ea typeface="宋体" panose="02010600030101010101" pitchFamily="2" charset="-122"/>
                <a:cs typeface="Times New Roman" panose="02020603050405020304" charset="0"/>
              </a:defRPr>
            </a:lvl1pPr>
          </a:lstStyle>
          <a:p>
            <a:pPr algn="l">
              <a:lnSpc>
                <a:spcPct val="150000"/>
              </a:lnSpc>
              <a:buClrTx/>
              <a:buSzTx/>
              <a:buFontTx/>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rPr>
              <a:t>public class HelloWorld {</a:t>
            </a:r>
          </a:p>
          <a:p>
            <a:pPr algn="l">
              <a:lnSpc>
                <a:spcPct val="150000"/>
              </a:lnSpc>
              <a:buClrTx/>
              <a:buSzTx/>
              <a:buFontTx/>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rPr>
              <a:t>	public static void main(String[] args) {</a:t>
            </a:r>
          </a:p>
          <a:p>
            <a:pPr algn="l">
              <a:lnSpc>
                <a:spcPct val="150000"/>
              </a:lnSpc>
              <a:buClrTx/>
              <a:buSzTx/>
              <a:buFontTx/>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rPr>
              <a:t>		System.out.println("这是第一个Java程序！");</a:t>
            </a:r>
          </a:p>
          <a:p>
            <a:pPr algn="l">
              <a:lnSpc>
                <a:spcPct val="150000"/>
              </a:lnSpc>
              <a:buClrTx/>
              <a:buSzTx/>
              <a:buFontTx/>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rPr>
              <a:t>	}</a:t>
            </a:r>
          </a:p>
          <a:p>
            <a:pPr algn="l">
              <a:lnSpc>
                <a:spcPct val="150000"/>
              </a:lnSpc>
              <a:buClrTx/>
              <a:buSzTx/>
              <a:buFontTx/>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知识储备</a:t>
            </a:r>
          </a:p>
        </p:txBody>
      </p:sp>
      <p:sp>
        <p:nvSpPr>
          <p:cNvPr id="5" name="文本框 4"/>
          <p:cNvSpPr txBox="1"/>
          <p:nvPr/>
        </p:nvSpPr>
        <p:spPr>
          <a:xfrm>
            <a:off x="1143635" y="2172335"/>
            <a:ext cx="10299700" cy="553085"/>
          </a:xfrm>
          <a:prstGeom prst="rect">
            <a:avLst/>
          </a:prstGeom>
          <a:noFill/>
        </p:spPr>
        <p:txBody>
          <a:bodyPr wrap="square" rtlCol="0">
            <a:spAutoFit/>
          </a:bodyPr>
          <a:lstStyle/>
          <a:p>
            <a:pPr algn="l">
              <a:lnSpc>
                <a:spcPct val="150000"/>
              </a:lnSpc>
              <a:buClrTx/>
              <a:buSzTx/>
              <a:buNone/>
            </a:pPr>
            <a:r>
              <a:rPr lang="zh-CN" sz="2000" dirty="0">
                <a:solidFill>
                  <a:srgbClr val="595959"/>
                </a:solidFill>
                <a:latin typeface="微软雅黑" panose="020B0503020204020204" pitchFamily="34" charset="-122"/>
                <a:ea typeface="微软雅黑" panose="020B0503020204020204" pitchFamily="34" charset="-122"/>
                <a:cs typeface="+mn-ea"/>
              </a:rPr>
              <a:t>④</a:t>
            </a:r>
            <a:r>
              <a:rPr lang="en-US" altLang="zh-CN" sz="2000" dirty="0">
                <a:solidFill>
                  <a:srgbClr val="595959"/>
                </a:solidFill>
                <a:latin typeface="微软雅黑" panose="020B0503020204020204" pitchFamily="34" charset="-122"/>
                <a:ea typeface="微软雅黑" panose="020B0503020204020204" pitchFamily="34" charset="-122"/>
                <a:cs typeface="+mn-ea"/>
              </a:rPr>
              <a:t> </a:t>
            </a:r>
            <a:r>
              <a:rPr lang="en-US" sz="2000" dirty="0">
                <a:solidFill>
                  <a:srgbClr val="595959"/>
                </a:solidFill>
                <a:latin typeface="微软雅黑" panose="020B0503020204020204" pitchFamily="34" charset="-122"/>
                <a:ea typeface="微软雅黑" panose="020B0503020204020204" pitchFamily="34" charset="-122"/>
                <a:cs typeface="+mn-ea"/>
                <a:sym typeface="+mn-ea"/>
              </a:rPr>
              <a:t>Java程序中一个连续的字符串</a:t>
            </a:r>
            <a:r>
              <a:rPr lang="en-US" sz="2000" dirty="0">
                <a:solidFill>
                  <a:schemeClr val="accent1"/>
                </a:solidFill>
                <a:latin typeface="微软雅黑" panose="020B0503020204020204" pitchFamily="34" charset="-122"/>
                <a:ea typeface="微软雅黑" panose="020B0503020204020204" pitchFamily="34" charset="-122"/>
                <a:cs typeface="+mn-ea"/>
                <a:sym typeface="+mn-ea"/>
              </a:rPr>
              <a:t>不能分成两行书写</a:t>
            </a:r>
            <a:r>
              <a:rPr lang="en-US" sz="20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例如，</a:t>
            </a:r>
            <a:r>
              <a:rPr lang="en-US" sz="2000" dirty="0">
                <a:solidFill>
                  <a:srgbClr val="595959"/>
                </a:solidFill>
                <a:latin typeface="微软雅黑" panose="020B0503020204020204" pitchFamily="34" charset="-122"/>
                <a:ea typeface="微软雅黑" panose="020B0503020204020204" pitchFamily="34" charset="-122"/>
                <a:cs typeface="+mn-ea"/>
                <a:sym typeface="+mn-ea"/>
              </a:rPr>
              <a:t>下面</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的</a:t>
            </a:r>
            <a:r>
              <a:rPr lang="en-US" sz="2000" dirty="0">
                <a:solidFill>
                  <a:srgbClr val="595959"/>
                </a:solidFill>
                <a:latin typeface="微软雅黑" panose="020B0503020204020204" pitchFamily="34" charset="-122"/>
                <a:ea typeface="微软雅黑" panose="020B0503020204020204" pitchFamily="34" charset="-122"/>
                <a:cs typeface="+mn-ea"/>
                <a:sym typeface="+mn-ea"/>
              </a:rPr>
              <a:t>语句在编译时会出错</a:t>
            </a:r>
            <a:r>
              <a:rPr lang="en-US" sz="2000" dirty="0">
                <a:solidFill>
                  <a:srgbClr val="595959"/>
                </a:solidFill>
                <a:latin typeface="微软雅黑" panose="020B0503020204020204" pitchFamily="34" charset="-122"/>
                <a:ea typeface="微软雅黑" panose="020B0503020204020204" pitchFamily="34" charset="-122"/>
                <a:cs typeface="+mn-ea"/>
              </a:rPr>
              <a:t>。 </a:t>
            </a:r>
          </a:p>
        </p:txBody>
      </p:sp>
      <p:sp>
        <p:nvSpPr>
          <p:cNvPr id="12" name="文本框 11"/>
          <p:cNvSpPr txBox="1"/>
          <p:nvPr/>
        </p:nvSpPr>
        <p:spPr>
          <a:xfrm>
            <a:off x="1143635" y="4138295"/>
            <a:ext cx="10121265" cy="1014730"/>
          </a:xfrm>
          <a:prstGeom prst="rect">
            <a:avLst/>
          </a:prstGeom>
          <a:noFill/>
        </p:spPr>
        <p:txBody>
          <a:bodyPr wrap="square" rtlCol="0">
            <a:spAutoFit/>
          </a:bodyPr>
          <a:lstStyle/>
          <a:p>
            <a:pPr algn="l">
              <a:lnSpc>
                <a:spcPct val="150000"/>
              </a:lnSpc>
              <a:buClrTx/>
              <a:buSzTx/>
              <a:buNone/>
            </a:pPr>
            <a:r>
              <a:rPr sz="2000" dirty="0">
                <a:solidFill>
                  <a:srgbClr val="595959"/>
                </a:solidFill>
                <a:latin typeface="微软雅黑" panose="020B0503020204020204" pitchFamily="34" charset="-122"/>
                <a:ea typeface="微软雅黑" panose="020B0503020204020204" pitchFamily="34" charset="-122"/>
                <a:cs typeface="+mn-ea"/>
              </a:rPr>
              <a:t>为了便于阅读，需要将一个比较长的字符串分两行书写，</a:t>
            </a:r>
            <a:r>
              <a:rPr sz="2000" dirty="0">
                <a:solidFill>
                  <a:srgbClr val="1369B2"/>
                </a:solidFill>
                <a:latin typeface="微软雅黑" panose="020B0503020204020204" pitchFamily="34" charset="-122"/>
                <a:ea typeface="微软雅黑" panose="020B0503020204020204" pitchFamily="34" charset="-122"/>
                <a:cs typeface="+mn-ea"/>
              </a:rPr>
              <a:t>先将字符串分成两个字符串</a:t>
            </a:r>
            <a:r>
              <a:rPr sz="2000" dirty="0">
                <a:solidFill>
                  <a:srgbClr val="595959"/>
                </a:solidFill>
                <a:latin typeface="微软雅黑" panose="020B0503020204020204" pitchFamily="34" charset="-122"/>
                <a:ea typeface="微软雅黑" panose="020B0503020204020204" pitchFamily="34" charset="-122"/>
                <a:cs typeface="+mn-ea"/>
              </a:rPr>
              <a:t>，</a:t>
            </a:r>
            <a:r>
              <a:rPr lang="zh-CN" sz="2000" dirty="0">
                <a:solidFill>
                  <a:srgbClr val="595959"/>
                </a:solidFill>
                <a:latin typeface="微软雅黑" panose="020B0503020204020204" pitchFamily="34" charset="-122"/>
                <a:ea typeface="微软雅黑" panose="020B0503020204020204" pitchFamily="34" charset="-122"/>
                <a:cs typeface="+mn-ea"/>
              </a:rPr>
              <a:t>再</a:t>
            </a:r>
            <a:r>
              <a:rPr sz="2000" dirty="0">
                <a:solidFill>
                  <a:srgbClr val="595959"/>
                </a:solidFill>
                <a:latin typeface="微软雅黑" panose="020B0503020204020204" pitchFamily="34" charset="-122"/>
                <a:ea typeface="微软雅黑" panose="020B0503020204020204" pitchFamily="34" charset="-122"/>
                <a:cs typeface="+mn-ea"/>
              </a:rPr>
              <a:t>用</a:t>
            </a:r>
            <a:r>
              <a:rPr sz="2000" dirty="0">
                <a:solidFill>
                  <a:srgbClr val="1369B2"/>
                </a:solidFill>
                <a:latin typeface="微软雅黑" panose="020B0503020204020204" pitchFamily="34" charset="-122"/>
                <a:ea typeface="微软雅黑" panose="020B0503020204020204" pitchFamily="34" charset="-122"/>
                <a:cs typeface="+mn-ea"/>
              </a:rPr>
              <a:t>加号</a:t>
            </a:r>
            <a:r>
              <a:rPr lang="en-US" sz="2000" dirty="0">
                <a:solidFill>
                  <a:srgbClr val="1369B2"/>
                </a:solidFill>
                <a:latin typeface="微软雅黑" panose="020B0503020204020204" pitchFamily="34" charset="-122"/>
                <a:ea typeface="微软雅黑" panose="020B0503020204020204" pitchFamily="34" charset="-122"/>
                <a:cs typeface="+mn-ea"/>
              </a:rPr>
              <a:t>(</a:t>
            </a:r>
            <a:r>
              <a:rPr sz="2000" dirty="0">
                <a:solidFill>
                  <a:srgbClr val="1369B2"/>
                </a:solidFill>
                <a:latin typeface="微软雅黑" panose="020B0503020204020204" pitchFamily="34" charset="-122"/>
                <a:ea typeface="微软雅黑" panose="020B0503020204020204" pitchFamily="34" charset="-122"/>
                <a:cs typeface="+mn-ea"/>
              </a:rPr>
              <a:t>+</a:t>
            </a:r>
            <a:r>
              <a:rPr lang="en-US" sz="2000" dirty="0">
                <a:solidFill>
                  <a:srgbClr val="1369B2"/>
                </a:solidFill>
                <a:latin typeface="微软雅黑" panose="020B0503020204020204" pitchFamily="34" charset="-122"/>
                <a:ea typeface="微软雅黑" panose="020B0503020204020204" pitchFamily="34" charset="-122"/>
                <a:cs typeface="+mn-ea"/>
              </a:rPr>
              <a:t>)</a:t>
            </a:r>
            <a:r>
              <a:rPr sz="2000" dirty="0">
                <a:solidFill>
                  <a:srgbClr val="595959"/>
                </a:solidFill>
                <a:latin typeface="微软雅黑" panose="020B0503020204020204" pitchFamily="34" charset="-122"/>
                <a:ea typeface="微软雅黑" panose="020B0503020204020204" pitchFamily="34" charset="-122"/>
                <a:cs typeface="+mn-ea"/>
              </a:rPr>
              <a:t>将这两个字符串连起来，在加号</a:t>
            </a:r>
            <a:r>
              <a:rPr sz="2000" dirty="0">
                <a:solidFill>
                  <a:srgbClr val="595959"/>
                </a:solidFill>
                <a:latin typeface="微软雅黑" panose="020B0503020204020204" pitchFamily="34" charset="-122"/>
                <a:ea typeface="微软雅黑" panose="020B0503020204020204" pitchFamily="34" charset="-122"/>
                <a:cs typeface="+mn-ea"/>
                <a:sym typeface="+mn-ea"/>
              </a:rPr>
              <a:t>(+)</a:t>
            </a:r>
            <a:r>
              <a:rPr sz="2000" dirty="0">
                <a:solidFill>
                  <a:srgbClr val="595959"/>
                </a:solidFill>
                <a:latin typeface="微软雅黑" panose="020B0503020204020204" pitchFamily="34" charset="-122"/>
                <a:ea typeface="微软雅黑" panose="020B0503020204020204" pitchFamily="34" charset="-122"/>
                <a:cs typeface="+mn-ea"/>
              </a:rPr>
              <a:t>处换行</a:t>
            </a:r>
            <a:r>
              <a:rPr lang="zh-CN" sz="2000" dirty="0">
                <a:solidFill>
                  <a:srgbClr val="595959"/>
                </a:solidFill>
                <a:latin typeface="微软雅黑" panose="020B0503020204020204" pitchFamily="34" charset="-122"/>
                <a:ea typeface="微软雅黑" panose="020B0503020204020204" pitchFamily="34" charset="-122"/>
                <a:cs typeface="+mn-ea"/>
              </a:rPr>
              <a:t>。</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36" name="矩形: 圆角 6"/>
          <p:cNvSpPr/>
          <p:nvPr/>
        </p:nvSpPr>
        <p:spPr>
          <a:xfrm>
            <a:off x="982345" y="1165225"/>
            <a:ext cx="3343910" cy="46164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37" name="文本框 36"/>
          <p:cNvSpPr txBox="1"/>
          <p:nvPr/>
        </p:nvSpPr>
        <p:spPr>
          <a:xfrm>
            <a:off x="897890" y="1139825"/>
            <a:ext cx="3412490" cy="50673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altLang="zh-CN" dirty="0">
                <a:latin typeface="Arial" panose="020B0604020202020204" pitchFamily="34" charset="0"/>
                <a:ea typeface="思源黑体 CN Normal" panose="020B0400000000000000" pitchFamily="34" charset="-122"/>
                <a:sym typeface="Arial" panose="020B0604020202020204" pitchFamily="34" charset="0"/>
              </a:rPr>
              <a:t>1.Java程序的基本格式</a:t>
            </a:r>
            <a:endParaRPr lang="zh-CN" altLang="en-US" dirty="0">
              <a:latin typeface="Arial" panose="020B0604020202020204" pitchFamily="34" charset="0"/>
              <a:ea typeface="思源黑体 CN Normal" panose="020B0400000000000000" pitchFamily="34" charset="-122"/>
              <a:sym typeface="Arial" panose="020B0604020202020204" pitchFamily="34" charset="0"/>
            </a:endParaRPr>
          </a:p>
        </p:txBody>
      </p:sp>
      <p:sp>
        <p:nvSpPr>
          <p:cNvPr id="21" name="TextBox 50"/>
          <p:cNvSpPr txBox="1"/>
          <p:nvPr/>
        </p:nvSpPr>
        <p:spPr>
          <a:xfrm>
            <a:off x="1071917" y="1834698"/>
            <a:ext cx="3584749" cy="398780"/>
          </a:xfrm>
          <a:prstGeom prst="rect">
            <a:avLst/>
          </a:prstGeom>
          <a:noFill/>
        </p:spPr>
        <p:txBody>
          <a:bodyPr wrap="square" rtlCol="0">
            <a:spAutoFit/>
          </a:bodyPr>
          <a:lstStyle/>
          <a:p>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编写</a:t>
            </a:r>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Java</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程序的注意事项</a:t>
            </a:r>
          </a:p>
        </p:txBody>
      </p:sp>
      <p:sp>
        <p:nvSpPr>
          <p:cNvPr id="7" name="矩形 6"/>
          <p:cNvSpPr/>
          <p:nvPr/>
        </p:nvSpPr>
        <p:spPr>
          <a:xfrm>
            <a:off x="1320800" y="2905760"/>
            <a:ext cx="9370060" cy="1148080"/>
          </a:xfrm>
          <a:prstGeom prst="rect">
            <a:avLst/>
          </a:prstGeom>
          <a:noFill/>
          <a:ln>
            <a:solidFill>
              <a:srgbClr val="005DA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p:cNvSpPr txBox="1"/>
          <p:nvPr/>
        </p:nvSpPr>
        <p:spPr>
          <a:xfrm>
            <a:off x="1630045" y="2912110"/>
            <a:ext cx="7247255" cy="1014730"/>
          </a:xfrm>
          <a:prstGeom prst="rect">
            <a:avLst/>
          </a:prstGeom>
          <a:noFill/>
        </p:spPr>
        <p:txBody>
          <a:bodyPr wrap="square">
            <a:spAutoFit/>
          </a:bodyPr>
          <a:lstStyle>
            <a:defPPr>
              <a:defRPr lang="zh-CN"/>
            </a:defPPr>
            <a:lvl1pPr>
              <a:tabLst>
                <a:tab pos="252095" algn="l"/>
              </a:tabLst>
              <a:defRPr sz="2000">
                <a:solidFill>
                  <a:srgbClr val="000000"/>
                </a:solidFill>
                <a:effectLst/>
                <a:latin typeface="Times New Roman" panose="02020603050405020304" charset="0"/>
                <a:ea typeface="宋体" panose="02010600030101010101" pitchFamily="2" charset="-122"/>
                <a:cs typeface="Times New Roman" panose="02020603050405020304" charset="0"/>
              </a:defRPr>
            </a:lvl1pPr>
          </a:lstStyle>
          <a:p>
            <a:pPr algn="l">
              <a:lnSpc>
                <a:spcPct val="150000"/>
              </a:lnSpc>
              <a:buClrTx/>
              <a:buSzTx/>
              <a:buFontTx/>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rPr>
              <a:t>System.out.println("这是第一个</a:t>
            </a:r>
          </a:p>
          <a:p>
            <a:pPr algn="l">
              <a:lnSpc>
                <a:spcPct val="150000"/>
              </a:lnSpc>
              <a:buClrTx/>
              <a:buSzTx/>
              <a:buFontTx/>
            </a:pP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rPr>
              <a:t>Java程序！");</a:t>
            </a:r>
          </a:p>
        </p:txBody>
      </p:sp>
      <p:sp>
        <p:nvSpPr>
          <p:cNvPr id="9" name="矩形 8"/>
          <p:cNvSpPr/>
          <p:nvPr/>
        </p:nvSpPr>
        <p:spPr>
          <a:xfrm>
            <a:off x="1447800" y="5352415"/>
            <a:ext cx="9370060" cy="1231900"/>
          </a:xfrm>
          <a:prstGeom prst="rect">
            <a:avLst/>
          </a:prstGeom>
          <a:noFill/>
          <a:ln>
            <a:solidFill>
              <a:srgbClr val="005DA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p:cNvSpPr txBox="1"/>
          <p:nvPr/>
        </p:nvSpPr>
        <p:spPr>
          <a:xfrm>
            <a:off x="1757045" y="5478780"/>
            <a:ext cx="7247255" cy="1014730"/>
          </a:xfrm>
          <a:prstGeom prst="rect">
            <a:avLst/>
          </a:prstGeom>
          <a:noFill/>
        </p:spPr>
        <p:txBody>
          <a:bodyPr wrap="square">
            <a:spAutoFit/>
          </a:bodyPr>
          <a:lstStyle>
            <a:defPPr>
              <a:defRPr lang="zh-CN"/>
            </a:defPPr>
            <a:lvl1pPr>
              <a:tabLst>
                <a:tab pos="252095" algn="l"/>
              </a:tabLst>
              <a:defRPr sz="2000">
                <a:solidFill>
                  <a:srgbClr val="000000"/>
                </a:solidFill>
                <a:effectLst/>
                <a:latin typeface="Times New Roman" panose="02020603050405020304" charset="0"/>
                <a:ea typeface="宋体" panose="02010600030101010101" pitchFamily="2" charset="-122"/>
                <a:cs typeface="Times New Roman" panose="02020603050405020304" charset="0"/>
              </a:defRPr>
            </a:lvl1pPr>
          </a:lstStyle>
          <a:p>
            <a:pPr algn="l">
              <a:lnSpc>
                <a:spcPct val="150000"/>
              </a:lnSpc>
              <a:buClrTx/>
              <a:buSzTx/>
              <a:buFontTx/>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rPr>
              <a:t>System.out.println("这是第一个</a:t>
            </a: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endParaRPr>
          </a:p>
          <a:p>
            <a:pPr algn="l">
              <a:lnSpc>
                <a:spcPct val="150000"/>
              </a:lnSpc>
              <a:buClrTx/>
              <a:buSzTx/>
              <a:buFontTx/>
            </a:pPr>
            <a:r>
              <a:rPr lang="en-US" altLang="zh-CN" kern="1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rPr>
              <a:t>Java程序！");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知识储备</a:t>
            </a:r>
          </a:p>
        </p:txBody>
      </p:sp>
      <p:sp>
        <p:nvSpPr>
          <p:cNvPr id="2" name="文本框 1"/>
          <p:cNvSpPr txBox="1"/>
          <p:nvPr/>
        </p:nvSpPr>
        <p:spPr>
          <a:xfrm>
            <a:off x="1408430" y="2532380"/>
            <a:ext cx="9373235" cy="2861310"/>
          </a:xfrm>
          <a:prstGeom prst="rect">
            <a:avLst/>
          </a:prstGeom>
          <a:noFill/>
        </p:spPr>
        <p:txBody>
          <a:bodyPr wrap="square" rtlCol="0">
            <a:spAutoFit/>
          </a:bodyPr>
          <a:lstStyle/>
          <a:p>
            <a:pPr algn="l">
              <a:lnSpc>
                <a:spcPct val="150000"/>
              </a:lnSpc>
              <a:buClrTx/>
              <a:buSzTx/>
              <a:buNone/>
            </a:pP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ea"/>
              </a:rPr>
              <a:t>在编写程序时，总需要为程序添加一些</a:t>
            </a:r>
            <a:r>
              <a:rPr lang="zh-CN" altLang="zh-CN" sz="2000" dirty="0">
                <a:solidFill>
                  <a:schemeClr val="accent1"/>
                </a:solidFill>
                <a:latin typeface="微软雅黑" panose="020B0503020204020204" pitchFamily="34" charset="-122"/>
                <a:ea typeface="微软雅黑" panose="020B0503020204020204" pitchFamily="34" charset="-122"/>
                <a:cs typeface="+mn-ea"/>
              </a:rPr>
              <a:t>注释</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ea"/>
              </a:rPr>
              <a:t>，用以</a:t>
            </a:r>
            <a:r>
              <a:rPr lang="zh-CN" altLang="zh-CN" sz="2000" dirty="0">
                <a:solidFill>
                  <a:schemeClr val="accent1"/>
                </a:solidFill>
                <a:latin typeface="微软雅黑" panose="020B0503020204020204" pitchFamily="34" charset="-122"/>
                <a:ea typeface="微软雅黑" panose="020B0503020204020204" pitchFamily="34" charset="-122"/>
                <a:cs typeface="+mn-ea"/>
              </a:rPr>
              <a:t>说明</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ea"/>
              </a:rPr>
              <a:t>某段代码的</a:t>
            </a:r>
            <a:r>
              <a:rPr lang="zh-CN" altLang="zh-CN" sz="2000" dirty="0">
                <a:solidFill>
                  <a:schemeClr val="accent1"/>
                </a:solidFill>
                <a:latin typeface="微软雅黑" panose="020B0503020204020204" pitchFamily="34" charset="-122"/>
                <a:ea typeface="微软雅黑" panose="020B0503020204020204" pitchFamily="34" charset="-122"/>
                <a:cs typeface="+mn-ea"/>
              </a:rPr>
              <a:t>作用</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ea"/>
              </a:rPr>
              <a:t>。Java 注释就是用通俗易懂的语言对代码进行描述解释，以达到快速、准确地理解代码的目的。注释可以是</a:t>
            </a:r>
            <a:r>
              <a:rPr lang="zh-CN" altLang="zh-CN" sz="2000" dirty="0">
                <a:solidFill>
                  <a:schemeClr val="accent1"/>
                </a:solidFill>
                <a:latin typeface="微软雅黑" panose="020B0503020204020204" pitchFamily="34" charset="-122"/>
                <a:ea typeface="微软雅黑" panose="020B0503020204020204" pitchFamily="34" charset="-122"/>
                <a:cs typeface="+mn-ea"/>
              </a:rPr>
              <a:t>编程思路</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ea"/>
              </a:rPr>
              <a:t>，也可以是</a:t>
            </a:r>
            <a:r>
              <a:rPr lang="zh-CN" altLang="zh-CN" sz="2000" dirty="0">
                <a:solidFill>
                  <a:schemeClr val="accent1"/>
                </a:solidFill>
                <a:latin typeface="微软雅黑" panose="020B0503020204020204" pitchFamily="34" charset="-122"/>
                <a:ea typeface="微软雅黑" panose="020B0503020204020204" pitchFamily="34" charset="-122"/>
                <a:cs typeface="+mn-ea"/>
              </a:rPr>
              <a:t>功能描述</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ea"/>
              </a:rPr>
              <a:t>或者</a:t>
            </a:r>
            <a:r>
              <a:rPr lang="zh-CN" altLang="zh-CN" sz="2000" dirty="0">
                <a:solidFill>
                  <a:schemeClr val="accent1"/>
                </a:solidFill>
                <a:latin typeface="微软雅黑" panose="020B0503020204020204" pitchFamily="34" charset="-122"/>
                <a:ea typeface="微软雅黑" panose="020B0503020204020204" pitchFamily="34" charset="-122"/>
                <a:cs typeface="+mn-ea"/>
              </a:rPr>
              <a:t>程序的作用</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ea"/>
              </a:rPr>
              <a:t>，总之就是对代码的进一步阐述。</a:t>
            </a:r>
          </a:p>
          <a:p>
            <a:pPr algn="l">
              <a:lnSpc>
                <a:spcPct val="150000"/>
              </a:lnSpc>
              <a:buClrTx/>
              <a:buSzTx/>
              <a:buNone/>
            </a:pPr>
            <a:r>
              <a:rPr lang="zh-CN" altLang="zh-CN" sz="2000" dirty="0">
                <a:solidFill>
                  <a:schemeClr val="accent1"/>
                </a:solidFill>
                <a:latin typeface="微软雅黑" panose="020B0503020204020204" pitchFamily="34" charset="-122"/>
                <a:ea typeface="微软雅黑" panose="020B0503020204020204" pitchFamily="34" charset="-122"/>
                <a:cs typeface="+mn-ea"/>
              </a:rPr>
              <a:t>Java 注释只在 Java 源文件中有效</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ea"/>
              </a:rPr>
              <a:t>，在编译程序时</a:t>
            </a:r>
            <a:r>
              <a:rPr lang="zh-CN" altLang="zh-CN" sz="2000" dirty="0">
                <a:solidFill>
                  <a:schemeClr val="accent1"/>
                </a:solidFill>
                <a:latin typeface="微软雅黑" panose="020B0503020204020204" pitchFamily="34" charset="-122"/>
                <a:ea typeface="微软雅黑" panose="020B0503020204020204" pitchFamily="34" charset="-122"/>
                <a:cs typeface="+mn-ea"/>
              </a:rPr>
              <a:t>编译器</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ea"/>
              </a:rPr>
              <a:t>会</a:t>
            </a:r>
            <a:r>
              <a:rPr lang="zh-CN" altLang="zh-CN" sz="2000" dirty="0">
                <a:solidFill>
                  <a:schemeClr val="accent1"/>
                </a:solidFill>
                <a:latin typeface="微软雅黑" panose="020B0503020204020204" pitchFamily="34" charset="-122"/>
                <a:ea typeface="微软雅黑" panose="020B0503020204020204" pitchFamily="34" charset="-122"/>
                <a:cs typeface="+mn-ea"/>
              </a:rPr>
              <a:t>忽略</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ea"/>
              </a:rPr>
              <a:t>这些</a:t>
            </a:r>
            <a:r>
              <a:rPr lang="zh-CN" altLang="zh-CN" sz="2000" dirty="0">
                <a:solidFill>
                  <a:schemeClr val="accent1"/>
                </a:solidFill>
                <a:latin typeface="微软雅黑" panose="020B0503020204020204" pitchFamily="34" charset="-122"/>
                <a:ea typeface="微软雅黑" panose="020B0503020204020204" pitchFamily="34" charset="-122"/>
                <a:cs typeface="+mn-ea"/>
              </a:rPr>
              <a:t>注释信息</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ea"/>
              </a:rPr>
              <a:t>，</a:t>
            </a:r>
            <a:r>
              <a:rPr lang="zh-CN" altLang="zh-CN" sz="2000" dirty="0">
                <a:solidFill>
                  <a:schemeClr val="accent1"/>
                </a:solidFill>
                <a:latin typeface="微软雅黑" panose="020B0503020204020204" pitchFamily="34" charset="-122"/>
                <a:ea typeface="微软雅黑" panose="020B0503020204020204" pitchFamily="34" charset="-122"/>
                <a:cs typeface="+mn-ea"/>
              </a:rPr>
              <a:t>不会</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ea"/>
              </a:rPr>
              <a:t>将其编译</a:t>
            </a:r>
            <a:r>
              <a:rPr lang="zh-CN" altLang="zh-CN" sz="2000" dirty="0">
                <a:solidFill>
                  <a:schemeClr val="accent1"/>
                </a:solidFill>
                <a:latin typeface="微软雅黑" panose="020B0503020204020204" pitchFamily="34" charset="-122"/>
                <a:ea typeface="微软雅黑" panose="020B0503020204020204" pitchFamily="34" charset="-122"/>
                <a:cs typeface="+mn-ea"/>
              </a:rPr>
              <a:t>到字节码文件</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cs typeface="+mn-ea"/>
              </a:rPr>
              <a:t>（.class）中。</a:t>
            </a:r>
          </a:p>
        </p:txBody>
      </p:sp>
      <p:sp>
        <p:nvSpPr>
          <p:cNvPr id="9" name="圆角矩形 8"/>
          <p:cNvSpPr/>
          <p:nvPr/>
        </p:nvSpPr>
        <p:spPr>
          <a:xfrm>
            <a:off x="1163320" y="2375535"/>
            <a:ext cx="9864090" cy="310197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320" y="237553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93"/>
          <p:cNvSpPr/>
          <p:nvPr/>
        </p:nvSpPr>
        <p:spPr>
          <a:xfrm rot="10800000">
            <a:off x="10643235" y="501777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253023" y="1662689"/>
            <a:ext cx="1958975" cy="460375"/>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a:t>
            </a:r>
            <a:r>
              <a:rPr lang="zh-CN" dirty="0">
                <a:solidFill>
                  <a:schemeClr val="bg1"/>
                </a:solidFill>
                <a:latin typeface="微软雅黑" panose="020B0503020204020204" pitchFamily="34" charset="-122"/>
                <a:ea typeface="微软雅黑" panose="020B0503020204020204" pitchFamily="34" charset="-122"/>
              </a:rPr>
              <a:t>继承的概念</a:t>
            </a:r>
          </a:p>
        </p:txBody>
      </p:sp>
      <p:grpSp>
        <p:nvGrpSpPr>
          <p:cNvPr id="18" name="组合 17"/>
          <p:cNvGrpSpPr/>
          <p:nvPr/>
        </p:nvGrpSpPr>
        <p:grpSpPr>
          <a:xfrm>
            <a:off x="1137424" y="1177649"/>
            <a:ext cx="2653020" cy="506730"/>
            <a:chOff x="979276" y="1797999"/>
            <a:chExt cx="2653020" cy="506730"/>
          </a:xfrm>
        </p:grpSpPr>
        <p:sp>
          <p:nvSpPr>
            <p:cNvPr id="19" name="矩形: 圆角 6"/>
            <p:cNvSpPr/>
            <p:nvPr/>
          </p:nvSpPr>
          <p:spPr>
            <a:xfrm>
              <a:off x="979276" y="1813239"/>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20" name="文本框 19"/>
            <p:cNvSpPr txBox="1"/>
            <p:nvPr/>
          </p:nvSpPr>
          <p:spPr>
            <a:xfrm>
              <a:off x="1185016" y="1797999"/>
              <a:ext cx="2232025" cy="50673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dirty="0">
                  <a:latin typeface="Arial" panose="020B0604020202020204" pitchFamily="34" charset="0"/>
                  <a:ea typeface="思源黑体 CN Normal" panose="020B0400000000000000" pitchFamily="34" charset="-122"/>
                  <a:sym typeface="Arial" panose="020B0604020202020204" pitchFamily="34" charset="0"/>
                </a:rPr>
                <a:t>2.Java</a:t>
              </a:r>
              <a:r>
                <a:rPr lang="zh-CN" altLang="en-US" dirty="0">
                  <a:latin typeface="Arial" panose="020B0604020202020204" pitchFamily="34" charset="0"/>
                  <a:ea typeface="思源黑体 CN Normal" panose="020B0400000000000000" pitchFamily="34" charset="-122"/>
                  <a:sym typeface="Arial" panose="020B0604020202020204" pitchFamily="34" charset="0"/>
                </a:rPr>
                <a:t>中的注释</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知识储备</a:t>
            </a:r>
          </a:p>
        </p:txBody>
      </p:sp>
      <p:sp>
        <p:nvSpPr>
          <p:cNvPr id="20" name="MH_Text_1"/>
          <p:cNvSpPr>
            <a:spLocks noChangeArrowheads="1"/>
          </p:cNvSpPr>
          <p:nvPr>
            <p:custDataLst>
              <p:tags r:id="rId1"/>
            </p:custDataLst>
          </p:nvPr>
        </p:nvSpPr>
        <p:spPr bwMode="auto">
          <a:xfrm>
            <a:off x="1403985" y="2531745"/>
            <a:ext cx="9466580" cy="1214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defTabSz="914400" fontAlgn="auto">
              <a:lnSpc>
                <a:spcPct val="150000"/>
              </a:lnSpc>
              <a:defRPr/>
            </a:pPr>
            <a:r>
              <a:rPr lang="zh-CN" altLang="zh-CN" sz="2000" dirty="0">
                <a:solidFill>
                  <a:schemeClr val="accent1"/>
                </a:solidFill>
                <a:latin typeface="微软雅黑" panose="020B0503020204020204" pitchFamily="34" charset="-122"/>
                <a:ea typeface="微软雅黑" panose="020B0503020204020204" pitchFamily="34" charset="-122"/>
                <a:cs typeface="+mn-ea"/>
              </a:rPr>
              <a:t>单行注释</a:t>
            </a:r>
            <a:r>
              <a:rPr lang="zh-CN" altLang="zh-CN" sz="2000" dirty="0">
                <a:solidFill>
                  <a:srgbClr val="595959"/>
                </a:solidFill>
                <a:latin typeface="微软雅黑" panose="020B0503020204020204" pitchFamily="34" charset="-122"/>
                <a:ea typeface="微软雅黑" panose="020B0503020204020204" pitchFamily="34" charset="-122"/>
                <a:cs typeface="+mn-ea"/>
              </a:rPr>
              <a:t>就是</a:t>
            </a:r>
            <a:r>
              <a:rPr lang="zh-CN" altLang="zh-CN" sz="2000" dirty="0">
                <a:solidFill>
                  <a:schemeClr val="accent1"/>
                </a:solidFill>
                <a:latin typeface="微软雅黑" panose="020B0503020204020204" pitchFamily="34" charset="-122"/>
                <a:ea typeface="微软雅黑" panose="020B0503020204020204" pitchFamily="34" charset="-122"/>
                <a:cs typeface="+mn-ea"/>
              </a:rPr>
              <a:t>在程序中注释一行代码</a:t>
            </a:r>
            <a:r>
              <a:rPr lang="zh-CN" altLang="zh-CN" sz="2000" dirty="0">
                <a:solidFill>
                  <a:srgbClr val="595959"/>
                </a:solidFill>
                <a:latin typeface="微软雅黑" panose="020B0503020204020204" pitchFamily="34" charset="-122"/>
                <a:ea typeface="微软雅黑" panose="020B0503020204020204" pitchFamily="34" charset="-122"/>
                <a:cs typeface="+mn-ea"/>
              </a:rPr>
              <a:t>，在Java语言中，将双斜线（//）放在需要注释的内容之前即可</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a:t>
            </a:r>
          </a:p>
        </p:txBody>
      </p:sp>
      <p:grpSp>
        <p:nvGrpSpPr>
          <p:cNvPr id="18" name="组合 17"/>
          <p:cNvGrpSpPr/>
          <p:nvPr/>
        </p:nvGrpSpPr>
        <p:grpSpPr>
          <a:xfrm>
            <a:off x="1137424" y="1177649"/>
            <a:ext cx="2653020" cy="506730"/>
            <a:chOff x="979276" y="1797999"/>
            <a:chExt cx="2653020" cy="506730"/>
          </a:xfrm>
        </p:grpSpPr>
        <p:sp>
          <p:nvSpPr>
            <p:cNvPr id="19" name="矩形: 圆角 6"/>
            <p:cNvSpPr/>
            <p:nvPr/>
          </p:nvSpPr>
          <p:spPr>
            <a:xfrm>
              <a:off x="979276" y="1813239"/>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4" name="文本框 3"/>
            <p:cNvSpPr txBox="1"/>
            <p:nvPr/>
          </p:nvSpPr>
          <p:spPr>
            <a:xfrm>
              <a:off x="1185016" y="1797999"/>
              <a:ext cx="2232025" cy="50673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dirty="0">
                  <a:latin typeface="Arial" panose="020B0604020202020204" pitchFamily="34" charset="0"/>
                  <a:ea typeface="思源黑体 CN Normal" panose="020B0400000000000000" pitchFamily="34" charset="-122"/>
                  <a:sym typeface="Arial" panose="020B0604020202020204" pitchFamily="34" charset="0"/>
                </a:rPr>
                <a:t>2.Java</a:t>
              </a:r>
              <a:r>
                <a:rPr lang="zh-CN" altLang="en-US" dirty="0">
                  <a:latin typeface="Arial" panose="020B0604020202020204" pitchFamily="34" charset="0"/>
                  <a:ea typeface="思源黑体 CN Normal" panose="020B0400000000000000" pitchFamily="34" charset="-122"/>
                  <a:sym typeface="Arial" panose="020B0604020202020204" pitchFamily="34" charset="0"/>
                </a:rPr>
                <a:t>中的注释</a:t>
              </a:r>
            </a:p>
          </p:txBody>
        </p:sp>
      </p:grpSp>
      <p:sp>
        <p:nvSpPr>
          <p:cNvPr id="10" name="TextBox 50"/>
          <p:cNvSpPr txBox="1"/>
          <p:nvPr/>
        </p:nvSpPr>
        <p:spPr>
          <a:xfrm>
            <a:off x="1342390" y="2132965"/>
            <a:ext cx="1981835" cy="398780"/>
          </a:xfrm>
          <a:prstGeom prst="rect">
            <a:avLst/>
          </a:prstGeom>
          <a:noFill/>
        </p:spPr>
        <p:txBody>
          <a:bodyPr wrap="square" rtlCol="0">
            <a:spAutoFit/>
          </a:bodyPr>
          <a:lstStyle/>
          <a:p>
            <a:r>
              <a:rPr 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a:t>
            </a:r>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1</a:t>
            </a:r>
            <a:r>
              <a:rPr 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 单行注释</a:t>
            </a:r>
            <a:endParaRPr lang="zh-CN"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endParaRPr>
          </a:p>
        </p:txBody>
      </p:sp>
      <p:sp>
        <p:nvSpPr>
          <p:cNvPr id="8" name="矩形 7"/>
          <p:cNvSpPr/>
          <p:nvPr/>
        </p:nvSpPr>
        <p:spPr>
          <a:xfrm>
            <a:off x="1558290" y="4077335"/>
            <a:ext cx="8962390" cy="1499235"/>
          </a:xfrm>
          <a:prstGeom prst="rect">
            <a:avLst/>
          </a:prstGeom>
          <a:noFill/>
          <a:ln>
            <a:solidFill>
              <a:srgbClr val="005DA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1779905" y="4254500"/>
            <a:ext cx="8947150" cy="1014730"/>
          </a:xfrm>
          <a:prstGeom prst="rect">
            <a:avLst/>
          </a:prstGeom>
          <a:noFill/>
        </p:spPr>
        <p:txBody>
          <a:bodyPr wrap="square">
            <a:spAutoFit/>
          </a:bodyPr>
          <a:lstStyle>
            <a:defPPr>
              <a:defRPr lang="zh-CN"/>
            </a:defPPr>
            <a:lvl1pPr>
              <a:tabLst>
                <a:tab pos="252095" algn="l"/>
              </a:tabLst>
              <a:defRPr sz="2000">
                <a:solidFill>
                  <a:srgbClr val="000000"/>
                </a:solidFill>
                <a:effectLst/>
                <a:latin typeface="Times New Roman" panose="02020603050405020304" charset="0"/>
                <a:ea typeface="宋体" panose="02010600030101010101" pitchFamily="2" charset="-122"/>
                <a:cs typeface="Times New Roman" panose="02020603050405020304" charset="0"/>
              </a:defRPr>
            </a:lvl1pPr>
          </a:lstStyle>
          <a:p>
            <a:pPr algn="l">
              <a:lnSpc>
                <a:spcPct val="150000"/>
              </a:lnSpc>
              <a:buClrTx/>
              <a:buSzTx/>
              <a:buFontTx/>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rPr>
              <a:t>//这是一行简单的注释</a:t>
            </a:r>
          </a:p>
          <a:p>
            <a:pPr algn="l">
              <a:lnSpc>
                <a:spcPct val="150000"/>
              </a:lnSpc>
              <a:buClrTx/>
              <a:buSzTx/>
              <a:buFontTx/>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rPr>
              <a:t>System.out.println("Hello World!");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知识储备</a:t>
            </a:r>
          </a:p>
        </p:txBody>
      </p:sp>
      <p:sp>
        <p:nvSpPr>
          <p:cNvPr id="20" name="MH_Text_1"/>
          <p:cNvSpPr>
            <a:spLocks noChangeArrowheads="1"/>
          </p:cNvSpPr>
          <p:nvPr>
            <p:custDataLst>
              <p:tags r:id="rId1"/>
            </p:custDataLst>
          </p:nvPr>
        </p:nvSpPr>
        <p:spPr bwMode="auto">
          <a:xfrm>
            <a:off x="1403985" y="2531745"/>
            <a:ext cx="9934575" cy="1214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defTabSz="914400" fontAlgn="auto">
              <a:lnSpc>
                <a:spcPct val="150000"/>
              </a:lnSpc>
              <a:defRPr/>
            </a:pPr>
            <a:r>
              <a:rPr altLang="zh-CN" sz="2000" dirty="0">
                <a:solidFill>
                  <a:schemeClr val="accent1"/>
                </a:solidFill>
                <a:latin typeface="微软雅黑" panose="020B0503020204020204" pitchFamily="34" charset="-122"/>
                <a:ea typeface="微软雅黑" panose="020B0503020204020204" pitchFamily="34" charset="-122"/>
                <a:sym typeface="+mn-ea"/>
              </a:rPr>
              <a:t>多行注释</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就是指一次性地</a:t>
            </a:r>
            <a:r>
              <a:rPr altLang="zh-CN" sz="2000" dirty="0">
                <a:solidFill>
                  <a:schemeClr val="accent1"/>
                </a:solidFill>
                <a:latin typeface="微软雅黑" panose="020B0503020204020204" pitchFamily="34" charset="-122"/>
                <a:ea typeface="微软雅黑" panose="020B0503020204020204" pitchFamily="34" charset="-122"/>
                <a:sym typeface="+mn-ea"/>
              </a:rPr>
              <a:t>将程序中多行代码注释掉，</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在Java语言中，使用</a:t>
            </a:r>
            <a:r>
              <a:rPr altLang="zh-CN" sz="2000" dirty="0">
                <a:solidFill>
                  <a:schemeClr val="accent1"/>
                </a:solidFill>
                <a:latin typeface="微软雅黑" panose="020B0503020204020204" pitchFamily="34" charset="-122"/>
                <a:ea typeface="微软雅黑" panose="020B0503020204020204" pitchFamily="34" charset="-122"/>
                <a:sym typeface="+mn-ea"/>
              </a:rPr>
              <a:t>“/*”</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和</a:t>
            </a:r>
            <a:r>
              <a:rPr altLang="zh-CN" sz="2000" dirty="0">
                <a:solidFill>
                  <a:schemeClr val="accent1"/>
                </a:solidFill>
                <a:latin typeface="微软雅黑" panose="020B0503020204020204" pitchFamily="34" charset="-122"/>
                <a:ea typeface="微软雅黑" panose="020B0503020204020204" pitchFamily="34" charset="-122"/>
                <a:sym typeface="+mn-ea"/>
              </a:rPr>
              <a:t>“*/”</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将程序中需要注释的内容</a:t>
            </a:r>
            <a:r>
              <a:rPr altLang="zh-CN" sz="2000" dirty="0">
                <a:solidFill>
                  <a:schemeClr val="accent1"/>
                </a:solidFill>
                <a:latin typeface="微软雅黑" panose="020B0503020204020204" pitchFamily="34" charset="-122"/>
                <a:ea typeface="微软雅黑" panose="020B0503020204020204" pitchFamily="34" charset="-122"/>
                <a:sym typeface="+mn-ea"/>
              </a:rPr>
              <a:t>包含起来，“/*”</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表示</a:t>
            </a:r>
            <a:r>
              <a:rPr altLang="zh-CN" sz="2000" dirty="0">
                <a:solidFill>
                  <a:schemeClr val="accent1"/>
                </a:solidFill>
                <a:latin typeface="微软雅黑" panose="020B0503020204020204" pitchFamily="34" charset="-122"/>
                <a:ea typeface="微软雅黑" panose="020B0503020204020204" pitchFamily="34" charset="-122"/>
                <a:sym typeface="+mn-ea"/>
              </a:rPr>
              <a:t>注释开始，“*/”</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表示</a:t>
            </a:r>
            <a:r>
              <a:rPr altLang="zh-CN" sz="2000" dirty="0">
                <a:solidFill>
                  <a:schemeClr val="accent1"/>
                </a:solidFill>
                <a:latin typeface="微软雅黑" panose="020B0503020204020204" pitchFamily="34" charset="-122"/>
                <a:ea typeface="微软雅黑" panose="020B0503020204020204" pitchFamily="34" charset="-122"/>
                <a:sym typeface="+mn-ea"/>
              </a:rPr>
              <a:t>注释结束</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ea"/>
            </a:endParaRPr>
          </a:p>
        </p:txBody>
      </p:sp>
      <p:grpSp>
        <p:nvGrpSpPr>
          <p:cNvPr id="18" name="组合 17"/>
          <p:cNvGrpSpPr/>
          <p:nvPr/>
        </p:nvGrpSpPr>
        <p:grpSpPr>
          <a:xfrm>
            <a:off x="1137424" y="1177649"/>
            <a:ext cx="2653020" cy="506730"/>
            <a:chOff x="979276" y="1797999"/>
            <a:chExt cx="2653020" cy="506730"/>
          </a:xfrm>
        </p:grpSpPr>
        <p:sp>
          <p:nvSpPr>
            <p:cNvPr id="19" name="矩形: 圆角 6"/>
            <p:cNvSpPr/>
            <p:nvPr/>
          </p:nvSpPr>
          <p:spPr>
            <a:xfrm>
              <a:off x="979276" y="1813239"/>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4" name="文本框 3"/>
            <p:cNvSpPr txBox="1"/>
            <p:nvPr/>
          </p:nvSpPr>
          <p:spPr>
            <a:xfrm>
              <a:off x="1185016" y="1797999"/>
              <a:ext cx="2232025" cy="50673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dirty="0">
                  <a:latin typeface="Arial" panose="020B0604020202020204" pitchFamily="34" charset="0"/>
                  <a:ea typeface="思源黑体 CN Normal" panose="020B0400000000000000" pitchFamily="34" charset="-122"/>
                  <a:sym typeface="Arial" panose="020B0604020202020204" pitchFamily="34" charset="0"/>
                </a:rPr>
                <a:t>2.Java</a:t>
              </a:r>
              <a:r>
                <a:rPr lang="zh-CN" altLang="en-US" dirty="0">
                  <a:latin typeface="Arial" panose="020B0604020202020204" pitchFamily="34" charset="0"/>
                  <a:ea typeface="思源黑体 CN Normal" panose="020B0400000000000000" pitchFamily="34" charset="-122"/>
                  <a:sym typeface="Arial" panose="020B0604020202020204" pitchFamily="34" charset="0"/>
                </a:rPr>
                <a:t>中的注释</a:t>
              </a:r>
            </a:p>
          </p:txBody>
        </p:sp>
      </p:grpSp>
      <p:sp>
        <p:nvSpPr>
          <p:cNvPr id="10" name="TextBox 50"/>
          <p:cNvSpPr txBox="1"/>
          <p:nvPr/>
        </p:nvSpPr>
        <p:spPr>
          <a:xfrm>
            <a:off x="1342390" y="2132965"/>
            <a:ext cx="1900555" cy="398780"/>
          </a:xfrm>
          <a:prstGeom prst="rect">
            <a:avLst/>
          </a:prstGeom>
          <a:noFill/>
        </p:spPr>
        <p:txBody>
          <a:bodyPr wrap="square" rtlCol="0">
            <a:spAutoFit/>
          </a:bodyPr>
          <a:lstStyle/>
          <a:p>
            <a:r>
              <a:rPr 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a:t>
            </a:r>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2</a:t>
            </a:r>
            <a:r>
              <a:rPr 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多行注释</a:t>
            </a:r>
            <a:endParaRPr lang="zh-CN"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endParaRPr>
          </a:p>
        </p:txBody>
      </p:sp>
      <p:sp>
        <p:nvSpPr>
          <p:cNvPr id="8" name="矩形 7"/>
          <p:cNvSpPr/>
          <p:nvPr/>
        </p:nvSpPr>
        <p:spPr>
          <a:xfrm>
            <a:off x="1558290" y="4077335"/>
            <a:ext cx="8962390" cy="1499235"/>
          </a:xfrm>
          <a:prstGeom prst="rect">
            <a:avLst/>
          </a:prstGeom>
          <a:noFill/>
          <a:ln>
            <a:solidFill>
              <a:srgbClr val="005DA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1779905" y="4254500"/>
            <a:ext cx="8947150" cy="1014730"/>
          </a:xfrm>
          <a:prstGeom prst="rect">
            <a:avLst/>
          </a:prstGeom>
          <a:noFill/>
        </p:spPr>
        <p:txBody>
          <a:bodyPr wrap="square">
            <a:spAutoFit/>
          </a:bodyPr>
          <a:lstStyle>
            <a:defPPr>
              <a:defRPr lang="zh-CN"/>
            </a:defPPr>
            <a:lvl1pPr>
              <a:tabLst>
                <a:tab pos="252095" algn="l"/>
              </a:tabLst>
              <a:defRPr sz="2000">
                <a:solidFill>
                  <a:srgbClr val="000000"/>
                </a:solidFill>
                <a:effectLst/>
                <a:latin typeface="Times New Roman" panose="02020603050405020304" charset="0"/>
                <a:ea typeface="宋体" panose="02010600030101010101" pitchFamily="2" charset="-122"/>
                <a:cs typeface="Times New Roman" panose="02020603050405020304" charset="0"/>
              </a:defRPr>
            </a:lvl1pPr>
          </a:lstStyle>
          <a:p>
            <a:pPr algn="l">
              <a:lnSpc>
                <a:spcPct val="150000"/>
              </a:lnSpc>
              <a:buClrTx/>
              <a:buSzTx/>
              <a:buFontTx/>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rPr>
              <a:t>/*  System.out.println("Hello World!");</a:t>
            </a:r>
          </a:p>
          <a:p>
            <a:pPr algn="l">
              <a:lnSpc>
                <a:spcPct val="150000"/>
              </a:lnSpc>
              <a:buClrTx/>
              <a:buSzTx/>
              <a:buFontTx/>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rPr>
              <a:t>System.out.println("Hello World!");*/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知识储备</a:t>
            </a:r>
          </a:p>
        </p:txBody>
      </p:sp>
      <p:sp>
        <p:nvSpPr>
          <p:cNvPr id="20" name="MH_Text_1"/>
          <p:cNvSpPr>
            <a:spLocks noChangeArrowheads="1"/>
          </p:cNvSpPr>
          <p:nvPr>
            <p:custDataLst>
              <p:tags r:id="rId1"/>
            </p:custDataLst>
          </p:nvPr>
        </p:nvSpPr>
        <p:spPr bwMode="auto">
          <a:xfrm>
            <a:off x="1403985" y="2459990"/>
            <a:ext cx="9934575" cy="1214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defTabSz="914400" fontAlgn="auto">
              <a:lnSpc>
                <a:spcPct val="150000"/>
              </a:lnSpc>
              <a:defRPr/>
            </a:pPr>
            <a:r>
              <a:rPr lang="zh-CN" altLang="en-US" sz="2000" dirty="0">
                <a:solidFill>
                  <a:schemeClr val="accent1"/>
                </a:solidFill>
                <a:latin typeface="微软雅黑" panose="020B0503020204020204" pitchFamily="34" charset="-122"/>
                <a:ea typeface="微软雅黑" panose="020B0503020204020204" pitchFamily="34" charset="-122"/>
                <a:sym typeface="+mn-ea"/>
              </a:rPr>
              <a:t>文档注释是以“/**”开头，并在注释内容末尾以“*/”结束</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。文档注释是对一段代码概括性的解释说明，可以使用javadoc命令将文档注释提取出来生成帮助文档。</a:t>
            </a:r>
          </a:p>
        </p:txBody>
      </p:sp>
      <p:grpSp>
        <p:nvGrpSpPr>
          <p:cNvPr id="18" name="组合 17"/>
          <p:cNvGrpSpPr/>
          <p:nvPr/>
        </p:nvGrpSpPr>
        <p:grpSpPr>
          <a:xfrm>
            <a:off x="1137424" y="1177649"/>
            <a:ext cx="2653020" cy="506730"/>
            <a:chOff x="979276" y="1797999"/>
            <a:chExt cx="2653020" cy="506730"/>
          </a:xfrm>
        </p:grpSpPr>
        <p:sp>
          <p:nvSpPr>
            <p:cNvPr id="19" name="矩形: 圆角 6"/>
            <p:cNvSpPr/>
            <p:nvPr/>
          </p:nvSpPr>
          <p:spPr>
            <a:xfrm>
              <a:off x="979276" y="1813239"/>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4" name="文本框 3"/>
            <p:cNvSpPr txBox="1"/>
            <p:nvPr/>
          </p:nvSpPr>
          <p:spPr>
            <a:xfrm>
              <a:off x="1185016" y="1797999"/>
              <a:ext cx="2232025" cy="50673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dirty="0">
                  <a:latin typeface="Arial" panose="020B0604020202020204" pitchFamily="34" charset="0"/>
                  <a:ea typeface="思源黑体 CN Normal" panose="020B0400000000000000" pitchFamily="34" charset="-122"/>
                  <a:sym typeface="Arial" panose="020B0604020202020204" pitchFamily="34" charset="0"/>
                </a:rPr>
                <a:t>2.Java</a:t>
              </a:r>
              <a:r>
                <a:rPr lang="zh-CN" altLang="en-US" dirty="0">
                  <a:latin typeface="Arial" panose="020B0604020202020204" pitchFamily="34" charset="0"/>
                  <a:ea typeface="思源黑体 CN Normal" panose="020B0400000000000000" pitchFamily="34" charset="-122"/>
                  <a:sym typeface="Arial" panose="020B0604020202020204" pitchFamily="34" charset="0"/>
                </a:rPr>
                <a:t>中的注释</a:t>
              </a:r>
            </a:p>
          </p:txBody>
        </p:sp>
      </p:grpSp>
      <p:sp>
        <p:nvSpPr>
          <p:cNvPr id="10" name="TextBox 50"/>
          <p:cNvSpPr txBox="1"/>
          <p:nvPr/>
        </p:nvSpPr>
        <p:spPr>
          <a:xfrm>
            <a:off x="1342390" y="1989455"/>
            <a:ext cx="1900555" cy="398780"/>
          </a:xfrm>
          <a:prstGeom prst="rect">
            <a:avLst/>
          </a:prstGeom>
          <a:noFill/>
        </p:spPr>
        <p:txBody>
          <a:bodyPr wrap="square" rtlCol="0">
            <a:spAutoFit/>
          </a:bodyPr>
          <a:lstStyle/>
          <a:p>
            <a:r>
              <a:rPr 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a:t>
            </a:r>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3</a:t>
            </a:r>
            <a:r>
              <a:rPr 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文档注释</a:t>
            </a:r>
            <a:endParaRPr lang="zh-CN"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endParaRPr>
          </a:p>
        </p:txBody>
      </p:sp>
      <p:sp>
        <p:nvSpPr>
          <p:cNvPr id="8" name="矩形 7"/>
          <p:cNvSpPr/>
          <p:nvPr/>
        </p:nvSpPr>
        <p:spPr>
          <a:xfrm>
            <a:off x="1558290" y="3869055"/>
            <a:ext cx="8962390" cy="2125345"/>
          </a:xfrm>
          <a:prstGeom prst="rect">
            <a:avLst/>
          </a:prstGeom>
          <a:noFill/>
          <a:ln>
            <a:solidFill>
              <a:srgbClr val="005DA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1779905" y="3967480"/>
            <a:ext cx="8947150" cy="1938020"/>
          </a:xfrm>
          <a:prstGeom prst="rect">
            <a:avLst/>
          </a:prstGeom>
          <a:noFill/>
        </p:spPr>
        <p:txBody>
          <a:bodyPr wrap="square">
            <a:spAutoFit/>
          </a:bodyPr>
          <a:lstStyle>
            <a:defPPr>
              <a:defRPr lang="zh-CN"/>
            </a:defPPr>
            <a:lvl1pPr>
              <a:tabLst>
                <a:tab pos="252095" algn="l"/>
              </a:tabLst>
              <a:defRPr sz="2000">
                <a:solidFill>
                  <a:srgbClr val="000000"/>
                </a:solidFill>
                <a:effectLst/>
                <a:latin typeface="Times New Roman" panose="02020603050405020304" charset="0"/>
                <a:ea typeface="宋体" panose="02010600030101010101" pitchFamily="2" charset="-122"/>
                <a:cs typeface="Times New Roman" panose="02020603050405020304" charset="0"/>
              </a:defRPr>
            </a:lvl1pPr>
          </a:lstStyle>
          <a:p>
            <a:pPr algn="l">
              <a:lnSpc>
                <a:spcPct val="150000"/>
              </a:lnSpc>
              <a:buClrTx/>
              <a:buSzTx/>
              <a:buFontTx/>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rPr>
              <a:t>/**</a:t>
            </a:r>
          </a:p>
          <a:p>
            <a:pPr algn="l">
              <a:lnSpc>
                <a:spcPct val="150000"/>
              </a:lnSpc>
              <a:buClrTx/>
              <a:buSzTx/>
              <a:buFontTx/>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rPr>
              <a:t>  *@author 黑马程序员</a:t>
            </a:r>
          </a:p>
          <a:p>
            <a:pPr algn="l">
              <a:lnSpc>
                <a:spcPct val="150000"/>
              </a:lnSpc>
              <a:buClrTx/>
              <a:buSzTx/>
              <a:buFontTx/>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rPr>
              <a:t>  *@version 1.0</a:t>
            </a:r>
          </a:p>
          <a:p>
            <a:pPr algn="l">
              <a:lnSpc>
                <a:spcPct val="150000"/>
              </a:lnSpc>
              <a:buClrTx/>
              <a:buSzTx/>
              <a:buFontTx/>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知识储备</a:t>
            </a:r>
          </a:p>
        </p:txBody>
      </p:sp>
      <p:grpSp>
        <p:nvGrpSpPr>
          <p:cNvPr id="18" name="组合 17"/>
          <p:cNvGrpSpPr/>
          <p:nvPr/>
        </p:nvGrpSpPr>
        <p:grpSpPr>
          <a:xfrm>
            <a:off x="1137424" y="1177649"/>
            <a:ext cx="2653020" cy="506730"/>
            <a:chOff x="979276" y="1797999"/>
            <a:chExt cx="2653020" cy="506730"/>
          </a:xfrm>
        </p:grpSpPr>
        <p:sp>
          <p:nvSpPr>
            <p:cNvPr id="19" name="矩形: 圆角 6"/>
            <p:cNvSpPr/>
            <p:nvPr/>
          </p:nvSpPr>
          <p:spPr>
            <a:xfrm>
              <a:off x="979276" y="1813239"/>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4" name="文本框 3"/>
            <p:cNvSpPr txBox="1"/>
            <p:nvPr/>
          </p:nvSpPr>
          <p:spPr>
            <a:xfrm>
              <a:off x="1185016" y="1797999"/>
              <a:ext cx="2232025" cy="50673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dirty="0">
                  <a:latin typeface="Arial" panose="020B0604020202020204" pitchFamily="34" charset="0"/>
                  <a:ea typeface="思源黑体 CN Normal" panose="020B0400000000000000" pitchFamily="34" charset="-122"/>
                  <a:sym typeface="Arial" panose="020B0604020202020204" pitchFamily="34" charset="0"/>
                </a:rPr>
                <a:t>2.Java</a:t>
              </a:r>
              <a:r>
                <a:rPr lang="zh-CN" altLang="en-US" dirty="0">
                  <a:latin typeface="Arial" panose="020B0604020202020204" pitchFamily="34" charset="0"/>
                  <a:ea typeface="思源黑体 CN Normal" panose="020B0400000000000000" pitchFamily="34" charset="-122"/>
                  <a:sym typeface="Arial" panose="020B0604020202020204" pitchFamily="34" charset="0"/>
                </a:rPr>
                <a:t>中的注释</a:t>
              </a:r>
            </a:p>
          </p:txBody>
        </p:sp>
      </p:grpSp>
      <p:sp>
        <p:nvSpPr>
          <p:cNvPr id="10" name="TextBox 50"/>
          <p:cNvSpPr txBox="1"/>
          <p:nvPr/>
        </p:nvSpPr>
        <p:spPr>
          <a:xfrm>
            <a:off x="1342390" y="1917700"/>
            <a:ext cx="1900555" cy="398780"/>
          </a:xfrm>
          <a:prstGeom prst="rect">
            <a:avLst/>
          </a:prstGeom>
          <a:noFill/>
        </p:spPr>
        <p:txBody>
          <a:bodyPr wrap="square" rtlCol="0">
            <a:spAutoFit/>
          </a:bodyPr>
          <a:lstStyle/>
          <a:p>
            <a:r>
              <a:rPr 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a:t>
            </a:r>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3</a:t>
            </a:r>
            <a:r>
              <a:rPr 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文档注释</a:t>
            </a:r>
            <a:endParaRPr lang="zh-CN"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endParaRPr>
          </a:p>
        </p:txBody>
      </p:sp>
      <p:graphicFrame>
        <p:nvGraphicFramePr>
          <p:cNvPr id="6" name="表格 5"/>
          <p:cNvGraphicFramePr/>
          <p:nvPr>
            <p:custDataLst>
              <p:tags r:id="rId1"/>
            </p:custDataLst>
          </p:nvPr>
        </p:nvGraphicFramePr>
        <p:xfrm>
          <a:off x="1934952" y="2439520"/>
          <a:ext cx="7683500" cy="4159885"/>
        </p:xfrm>
        <a:graphic>
          <a:graphicData uri="http://schemas.openxmlformats.org/drawingml/2006/table">
            <a:tbl>
              <a:tblPr firstRow="1" bandRow="1">
                <a:tableStyleId>{5C22544A-7EE6-4342-B048-85BDC9FD1C3A}</a:tableStyleId>
              </a:tblPr>
              <a:tblGrid>
                <a:gridCol w="3380105">
                  <a:extLst>
                    <a:ext uri="{9D8B030D-6E8A-4147-A177-3AD203B41FA5}">
                      <a16:colId xmlns:a16="http://schemas.microsoft.com/office/drawing/2014/main" val="20000"/>
                    </a:ext>
                  </a:extLst>
                </a:gridCol>
                <a:gridCol w="4303395">
                  <a:extLst>
                    <a:ext uri="{9D8B030D-6E8A-4147-A177-3AD203B41FA5}">
                      <a16:colId xmlns:a16="http://schemas.microsoft.com/office/drawing/2014/main" val="20001"/>
                    </a:ext>
                  </a:extLst>
                </a:gridCol>
              </a:tblGrid>
              <a:tr h="456565">
                <a:tc>
                  <a:txBody>
                    <a:bodyPr/>
                    <a:lstStyle/>
                    <a:p>
                      <a:pPr indent="0" algn="ctr">
                        <a:lnSpc>
                          <a:spcPct val="100000"/>
                        </a:lnSpc>
                        <a:buNone/>
                      </a:pPr>
                      <a:r>
                        <a:rPr lang="zh-CN" altLang="en-US" sz="1800" b="1" dirty="0" err="1">
                          <a:latin typeface="微软雅黑" panose="020B0503020204020204" pitchFamily="34" charset="-122"/>
                          <a:ea typeface="微软雅黑" panose="020B0503020204020204" pitchFamily="34" charset="-122"/>
                          <a:cs typeface="宋体" panose="02010600030101010101" pitchFamily="2" charset="-122"/>
                        </a:rPr>
                        <a:t>标签</a:t>
                      </a: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tc>
                  <a:txBody>
                    <a:bodyPr/>
                    <a:lstStyle/>
                    <a:p>
                      <a:pPr indent="0" algn="ctr">
                        <a:lnSpc>
                          <a:spcPct val="100000"/>
                        </a:lnSpc>
                        <a:buNone/>
                      </a:pPr>
                      <a:r>
                        <a:rPr lang="zh-CN" altLang="en-US" sz="1800" b="1" dirty="0">
                          <a:latin typeface="微软雅黑" panose="020B0503020204020204" pitchFamily="34" charset="-122"/>
                          <a:ea typeface="微软雅黑" panose="020B0503020204020204" pitchFamily="34" charset="-122"/>
                          <a:cs typeface="宋体" panose="02010600030101010101" pitchFamily="2" charset="-122"/>
                        </a:rPr>
                        <a:t>描述</a:t>
                      </a:r>
                    </a:p>
                  </a:txBody>
                  <a:tcPr marL="68580" marR="68580" marT="0" marB="0" anchor="ct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2590">
                <a:tc>
                  <a:txBody>
                    <a:bodyPr/>
                    <a:lstStyle/>
                    <a:p>
                      <a:pPr algn="l" defTabSz="914400">
                        <a:lnSpc>
                          <a:spcPct val="150000"/>
                        </a:lnSpc>
                        <a:buClrTx/>
                        <a:buSzTx/>
                        <a:buFontTx/>
                        <a:buNone/>
                        <a:defRPr/>
                      </a:pPr>
                      <a:r>
                        <a:rPr lang="zh-CN" altLang="en-US" sz="1800" b="0" dirty="0">
                          <a:solidFill>
                            <a:schemeClr val="tx1">
                              <a:lumMod val="75000"/>
                              <a:lumOff val="25000"/>
                            </a:schemeClr>
                          </a:solidFill>
                          <a:latin typeface="微软雅黑" panose="020B0503020204020204" pitchFamily="34" charset="-122"/>
                          <a:ea typeface="微软雅黑" panose="020B0503020204020204" pitchFamily="34" charset="-122"/>
                        </a:rPr>
                        <a:t>@author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defTabSz="914400">
                        <a:lnSpc>
                          <a:spcPct val="150000"/>
                        </a:lnSpc>
                        <a:buClrTx/>
                        <a:buSzTx/>
                        <a:buFontTx/>
                        <a:buNone/>
                        <a:defRPr/>
                      </a:pPr>
                      <a:r>
                        <a:rPr lang="zh-CN" altLang="en-US" sz="1800" b="0" dirty="0">
                          <a:solidFill>
                            <a:schemeClr val="tx1">
                              <a:lumMod val="75000"/>
                              <a:lumOff val="25000"/>
                            </a:schemeClr>
                          </a:solidFill>
                          <a:latin typeface="微软雅黑" panose="020B0503020204020204" pitchFamily="34" charset="-122"/>
                          <a:ea typeface="微软雅黑" panose="020B0503020204020204" pitchFamily="34" charset="-122"/>
                        </a:rPr>
                        <a:t>标识作者</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39725">
                <a:tc>
                  <a:txBody>
                    <a:bodyPr/>
                    <a:lstStyle/>
                    <a:p>
                      <a:pPr algn="l" defTabSz="914400">
                        <a:lnSpc>
                          <a:spcPct val="150000"/>
                        </a:lnSpc>
                        <a:buClrTx/>
                        <a:buSzTx/>
                        <a:buFontTx/>
                        <a:buNone/>
                        <a:defRPr/>
                      </a:pPr>
                      <a:r>
                        <a:rPr lang="zh-CN" altLang="en-US" sz="1800" b="0" dirty="0">
                          <a:solidFill>
                            <a:schemeClr val="tx1">
                              <a:lumMod val="75000"/>
                              <a:lumOff val="25000"/>
                            </a:schemeClr>
                          </a:solidFill>
                          <a:latin typeface="微软雅黑" panose="020B0503020204020204" pitchFamily="34" charset="-122"/>
                          <a:ea typeface="微软雅黑" panose="020B0503020204020204" pitchFamily="34" charset="-122"/>
                        </a:rPr>
                        <a:t>@deprecated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defTabSz="914400">
                        <a:lnSpc>
                          <a:spcPct val="150000"/>
                        </a:lnSpc>
                        <a:buClrTx/>
                        <a:buSzTx/>
                        <a:buFontTx/>
                        <a:buNone/>
                        <a:defRPr/>
                      </a:pPr>
                      <a:r>
                        <a:rPr lang="zh-CN" altLang="en-US" sz="1800" b="0" dirty="0">
                          <a:solidFill>
                            <a:schemeClr val="tx1">
                              <a:lumMod val="75000"/>
                              <a:lumOff val="25000"/>
                            </a:schemeClr>
                          </a:solidFill>
                          <a:latin typeface="微软雅黑" panose="020B0503020204020204" pitchFamily="34" charset="-122"/>
                          <a:ea typeface="微软雅黑" panose="020B0503020204020204" pitchFamily="34" charset="-122"/>
                        </a:rPr>
                        <a:t>标识过期的类或成员</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57505">
                <a:tc>
                  <a:txBody>
                    <a:bodyPr/>
                    <a:lstStyle/>
                    <a:p>
                      <a:pPr algn="l" defTabSz="914400">
                        <a:lnSpc>
                          <a:spcPct val="150000"/>
                        </a:lnSpc>
                        <a:buClrTx/>
                        <a:buSzTx/>
                        <a:buFontTx/>
                        <a:buNone/>
                        <a:defRPr/>
                      </a:pPr>
                      <a:r>
                        <a:rPr lang="zh-CN" altLang="en-US" sz="1800" b="0" dirty="0">
                          <a:solidFill>
                            <a:schemeClr val="tx1">
                              <a:lumMod val="75000"/>
                              <a:lumOff val="25000"/>
                            </a:schemeClr>
                          </a:solidFill>
                          <a:latin typeface="微软雅黑" panose="020B0503020204020204" pitchFamily="34" charset="-122"/>
                          <a:ea typeface="微软雅黑" panose="020B0503020204020204" pitchFamily="34" charset="-122"/>
                        </a:rPr>
                        <a:t>@exception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defTabSz="914400">
                        <a:lnSpc>
                          <a:spcPct val="150000"/>
                        </a:lnSpc>
                        <a:buClrTx/>
                        <a:buSzTx/>
                        <a:buFontTx/>
                        <a:buNone/>
                        <a:defRPr/>
                      </a:pPr>
                      <a:r>
                        <a:rPr lang="zh-CN" altLang="en-US" sz="1800" b="0" dirty="0">
                          <a:solidFill>
                            <a:schemeClr val="tx1">
                              <a:lumMod val="75000"/>
                              <a:lumOff val="25000"/>
                            </a:schemeClr>
                          </a:solidFill>
                          <a:latin typeface="微软雅黑" panose="020B0503020204020204" pitchFamily="34" charset="-122"/>
                          <a:ea typeface="微软雅黑" panose="020B0503020204020204" pitchFamily="34" charset="-122"/>
                        </a:rPr>
                        <a:t>标识抛出的异常</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58140">
                <a:tc>
                  <a:txBody>
                    <a:bodyPr/>
                    <a:lstStyle/>
                    <a:p>
                      <a:pPr algn="l" defTabSz="914400">
                        <a:lnSpc>
                          <a:spcPct val="150000"/>
                        </a:lnSpc>
                        <a:buClrTx/>
                        <a:buSzTx/>
                        <a:buFontTx/>
                        <a:buNone/>
                        <a:defRPr/>
                      </a:pPr>
                      <a:r>
                        <a:rPr lang="zh-CN" altLang="en-US" sz="1800" b="0" dirty="0">
                          <a:solidFill>
                            <a:schemeClr val="tx1">
                              <a:lumMod val="75000"/>
                              <a:lumOff val="25000"/>
                            </a:schemeClr>
                          </a:solidFill>
                          <a:latin typeface="微软雅黑" panose="020B0503020204020204" pitchFamily="34" charset="-122"/>
                          <a:ea typeface="微软雅黑" panose="020B0503020204020204" pitchFamily="34" charset="-122"/>
                        </a:rPr>
                        <a:t>@param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defTabSz="914400">
                        <a:lnSpc>
                          <a:spcPct val="150000"/>
                        </a:lnSpc>
                        <a:buClrTx/>
                        <a:buSzTx/>
                        <a:buFontTx/>
                        <a:buNone/>
                        <a:defRPr/>
                      </a:pPr>
                      <a:r>
                        <a:rPr lang="zh-CN" altLang="en-US" sz="1800" b="0" dirty="0">
                          <a:solidFill>
                            <a:schemeClr val="tx1">
                              <a:lumMod val="75000"/>
                              <a:lumOff val="25000"/>
                            </a:schemeClr>
                          </a:solidFill>
                          <a:latin typeface="微软雅黑" panose="020B0503020204020204" pitchFamily="34" charset="-122"/>
                          <a:ea typeface="微软雅黑" panose="020B0503020204020204" pitchFamily="34" charset="-122"/>
                        </a:rPr>
                        <a:t>标识方法的参数</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02590">
                <a:tc>
                  <a:txBody>
                    <a:bodyPr/>
                    <a:lstStyle/>
                    <a:p>
                      <a:pPr algn="l" defTabSz="914400">
                        <a:lnSpc>
                          <a:spcPct val="150000"/>
                        </a:lnSpc>
                        <a:buClrTx/>
                        <a:buSzTx/>
                        <a:buFontTx/>
                        <a:buNone/>
                        <a:defRPr/>
                      </a:pPr>
                      <a:r>
                        <a:rPr lang="zh-CN" altLang="en-US" sz="1800" b="0" dirty="0">
                          <a:solidFill>
                            <a:schemeClr val="tx1">
                              <a:lumMod val="75000"/>
                              <a:lumOff val="25000"/>
                            </a:schemeClr>
                          </a:solidFill>
                          <a:latin typeface="微软雅黑" panose="020B0503020204020204" pitchFamily="34" charset="-122"/>
                          <a:ea typeface="微软雅黑" panose="020B0503020204020204" pitchFamily="34" charset="-122"/>
                        </a:rPr>
                        <a:t>@return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defTabSz="914400">
                        <a:lnSpc>
                          <a:spcPct val="150000"/>
                        </a:lnSpc>
                        <a:buClrTx/>
                        <a:buSzTx/>
                        <a:buFontTx/>
                        <a:buNone/>
                        <a:defRPr/>
                      </a:pPr>
                      <a:r>
                        <a:rPr lang="zh-CN" altLang="en-US" sz="1800" b="0" dirty="0">
                          <a:solidFill>
                            <a:schemeClr val="tx1">
                              <a:lumMod val="75000"/>
                              <a:lumOff val="25000"/>
                            </a:schemeClr>
                          </a:solidFill>
                          <a:latin typeface="微软雅黑" panose="020B0503020204020204" pitchFamily="34" charset="-122"/>
                          <a:ea typeface="微软雅黑" panose="020B0503020204020204" pitchFamily="34" charset="-122"/>
                        </a:rPr>
                        <a:t>标识方法的返回值</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02590">
                <a:tc>
                  <a:txBody>
                    <a:bodyPr/>
                    <a:lstStyle/>
                    <a:p>
                      <a:pPr algn="l" defTabSz="914400">
                        <a:lnSpc>
                          <a:spcPct val="150000"/>
                        </a:lnSpc>
                        <a:buClrTx/>
                        <a:buSzTx/>
                        <a:buFontTx/>
                        <a:buNone/>
                        <a:defRPr/>
                      </a:pPr>
                      <a:r>
                        <a:rPr lang="zh-CN" altLang="en-US" sz="1800" b="0" dirty="0">
                          <a:solidFill>
                            <a:schemeClr val="tx1">
                              <a:lumMod val="75000"/>
                              <a:lumOff val="25000"/>
                            </a:schemeClr>
                          </a:solidFill>
                          <a:latin typeface="微软雅黑" panose="020B0503020204020204" pitchFamily="34" charset="-122"/>
                          <a:ea typeface="微软雅黑" panose="020B0503020204020204" pitchFamily="34" charset="-122"/>
                        </a:rPr>
                        <a:t>@see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defTabSz="914400">
                        <a:lnSpc>
                          <a:spcPct val="150000"/>
                        </a:lnSpc>
                        <a:buClrTx/>
                        <a:buSzTx/>
                        <a:buFontTx/>
                        <a:buNone/>
                        <a:defRPr/>
                      </a:pPr>
                      <a:r>
                        <a:rPr lang="zh-CN" altLang="en-US" sz="1800" b="0" dirty="0">
                          <a:solidFill>
                            <a:schemeClr val="tx1">
                              <a:lumMod val="75000"/>
                              <a:lumOff val="25000"/>
                            </a:schemeClr>
                          </a:solidFill>
                          <a:latin typeface="微软雅黑" panose="020B0503020204020204" pitchFamily="34" charset="-122"/>
                          <a:ea typeface="微软雅黑" panose="020B0503020204020204" pitchFamily="34" charset="-122"/>
                        </a:rPr>
                        <a:t>标识指定参数的内容</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02590">
                <a:tc>
                  <a:txBody>
                    <a:bodyPr/>
                    <a:lstStyle/>
                    <a:p>
                      <a:pPr algn="l" defTabSz="914400">
                        <a:lnSpc>
                          <a:spcPct val="150000"/>
                        </a:lnSpc>
                        <a:buClrTx/>
                        <a:buSzTx/>
                        <a:buFontTx/>
                        <a:buNone/>
                        <a:defRPr/>
                      </a:pPr>
                      <a:r>
                        <a:rPr lang="zh-CN" altLang="en-US" sz="1800" b="0" dirty="0">
                          <a:solidFill>
                            <a:schemeClr val="tx1">
                              <a:lumMod val="75000"/>
                              <a:lumOff val="25000"/>
                            </a:schemeClr>
                          </a:solidFill>
                          <a:latin typeface="微软雅黑" panose="020B0503020204020204" pitchFamily="34" charset="-122"/>
                          <a:ea typeface="微软雅黑" panose="020B0503020204020204" pitchFamily="34" charset="-122"/>
                        </a:rPr>
                        <a:t>@serial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defTabSz="914400">
                        <a:lnSpc>
                          <a:spcPct val="150000"/>
                        </a:lnSpc>
                        <a:buClrTx/>
                        <a:buSzTx/>
                        <a:buFontTx/>
                        <a:buNone/>
                        <a:defRPr/>
                      </a:pPr>
                      <a:r>
                        <a:rPr lang="zh-CN" altLang="en-US" sz="1800" b="0" dirty="0">
                          <a:solidFill>
                            <a:schemeClr val="tx1">
                              <a:lumMod val="75000"/>
                              <a:lumOff val="25000"/>
                            </a:schemeClr>
                          </a:solidFill>
                          <a:latin typeface="微软雅黑" panose="020B0503020204020204" pitchFamily="34" charset="-122"/>
                          <a:ea typeface="微软雅黑" panose="020B0503020204020204" pitchFamily="34" charset="-122"/>
                        </a:rPr>
                        <a:t>标识序列化属性</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02590">
                <a:tc>
                  <a:txBody>
                    <a:bodyPr/>
                    <a:lstStyle/>
                    <a:p>
                      <a:pPr algn="l" defTabSz="914400">
                        <a:lnSpc>
                          <a:spcPct val="150000"/>
                        </a:lnSpc>
                        <a:buClrTx/>
                        <a:buSzTx/>
                        <a:buFontTx/>
                        <a:buNone/>
                        <a:defRPr/>
                      </a:pPr>
                      <a:r>
                        <a:rPr lang="zh-CN" altLang="en-US" sz="1800" b="0" dirty="0">
                          <a:solidFill>
                            <a:schemeClr val="tx1">
                              <a:lumMod val="75000"/>
                              <a:lumOff val="25000"/>
                            </a:schemeClr>
                          </a:solidFill>
                          <a:latin typeface="微软雅黑" panose="020B0503020204020204" pitchFamily="34" charset="-122"/>
                          <a:ea typeface="微软雅黑" panose="020B0503020204020204" pitchFamily="34" charset="-122"/>
                        </a:rPr>
                        <a:t>@version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defTabSz="914400">
                        <a:lnSpc>
                          <a:spcPct val="150000"/>
                        </a:lnSpc>
                        <a:buClrTx/>
                        <a:buSzTx/>
                        <a:buFontTx/>
                        <a:buNone/>
                        <a:defRPr/>
                      </a:pPr>
                      <a:r>
                        <a:rPr lang="zh-CN" altLang="en-US" sz="1800" b="0" dirty="0">
                          <a:solidFill>
                            <a:schemeClr val="tx1">
                              <a:lumMod val="75000"/>
                              <a:lumOff val="25000"/>
                            </a:schemeClr>
                          </a:solidFill>
                          <a:latin typeface="微软雅黑" panose="020B0503020204020204" pitchFamily="34" charset="-122"/>
                          <a:ea typeface="微软雅黑" panose="020B0503020204020204" pitchFamily="34" charset="-122"/>
                        </a:rPr>
                        <a:t>标识版本</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02590">
                <a:tc>
                  <a:txBody>
                    <a:bodyPr/>
                    <a:lstStyle/>
                    <a:p>
                      <a:pPr algn="l" defTabSz="914400">
                        <a:lnSpc>
                          <a:spcPct val="150000"/>
                        </a:lnSpc>
                        <a:buClrTx/>
                        <a:buSzTx/>
                        <a:buFontTx/>
                        <a:buNone/>
                        <a:defRPr/>
                      </a:pPr>
                      <a:r>
                        <a:rPr lang="zh-CN" altLang="en-US" sz="1800" b="0" dirty="0">
                          <a:solidFill>
                            <a:schemeClr val="tx1">
                              <a:lumMod val="75000"/>
                              <a:lumOff val="25000"/>
                            </a:schemeClr>
                          </a:solidFill>
                          <a:latin typeface="微软雅黑" panose="020B0503020204020204" pitchFamily="34" charset="-122"/>
                          <a:ea typeface="微软雅黑" panose="020B0503020204020204" pitchFamily="34" charset="-122"/>
                        </a:rPr>
                        <a:t>@throws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defTabSz="914400">
                        <a:lnSpc>
                          <a:spcPct val="150000"/>
                        </a:lnSpc>
                        <a:buClrTx/>
                        <a:buSzTx/>
                        <a:buFontTx/>
                        <a:buNone/>
                        <a:defRPr/>
                      </a:pPr>
                      <a:r>
                        <a:rPr lang="zh-CN" altLang="en-US" sz="1800" b="0" dirty="0">
                          <a:solidFill>
                            <a:schemeClr val="tx1">
                              <a:lumMod val="75000"/>
                              <a:lumOff val="25000"/>
                            </a:schemeClr>
                          </a:solidFill>
                          <a:latin typeface="微软雅黑" panose="020B0503020204020204" pitchFamily="34" charset="-122"/>
                          <a:ea typeface="微软雅黑" panose="020B0503020204020204" pitchFamily="34" charset="-122"/>
                        </a:rPr>
                        <a:t>标识引入一个特定的变化</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知识储备</a:t>
            </a:r>
          </a:p>
        </p:txBody>
      </p:sp>
      <p:sp>
        <p:nvSpPr>
          <p:cNvPr id="20" name="MH_Text_1"/>
          <p:cNvSpPr>
            <a:spLocks noChangeArrowheads="1"/>
          </p:cNvSpPr>
          <p:nvPr>
            <p:custDataLst>
              <p:tags r:id="rId1"/>
            </p:custDataLst>
          </p:nvPr>
        </p:nvSpPr>
        <p:spPr bwMode="auto">
          <a:xfrm>
            <a:off x="1414145" y="2493645"/>
            <a:ext cx="9934575" cy="925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defTabSz="914400" fontAlgn="auto">
              <a:lnSpc>
                <a:spcPct val="150000"/>
              </a:lnSpc>
              <a:defRP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①</a:t>
            </a:r>
            <a:r>
              <a:rPr lang="en-US" altLang="zh-CN" sz="2000" dirty="0">
                <a:solidFill>
                  <a:schemeClr val="accent1"/>
                </a:solidFill>
                <a:latin typeface="微软雅黑" panose="020B0503020204020204" pitchFamily="34" charset="-122"/>
                <a:ea typeface="微软雅黑" panose="020B0503020204020204" pitchFamily="34" charset="-122"/>
                <a:sym typeface="+mn-ea"/>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多行注释</a:t>
            </a:r>
            <a:r>
              <a:rPr lang="zh-CN" altLang="en-US" sz="2000" dirty="0">
                <a:solidFill>
                  <a:schemeClr val="accent1"/>
                </a:solidFill>
                <a:latin typeface="微软雅黑" panose="020B0503020204020204" pitchFamily="34" charset="-122"/>
                <a:ea typeface="微软雅黑" panose="020B0503020204020204" pitchFamily="34" charset="-122"/>
                <a:sym typeface="+mn-ea"/>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中</a:t>
            </a:r>
            <a:r>
              <a:rPr lang="zh-CN" altLang="en-US" sz="2000" dirty="0">
                <a:solidFill>
                  <a:schemeClr val="accent1"/>
                </a:solidFill>
                <a:latin typeface="微软雅黑" panose="020B0503020204020204" pitchFamily="34" charset="-122"/>
                <a:ea typeface="微软雅黑" panose="020B0503020204020204" pitchFamily="34" charset="-122"/>
                <a:sym typeface="+mn-ea"/>
              </a:rPr>
              <a:t>可以嵌套</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使用单行注释</a:t>
            </a:r>
            <a:r>
              <a:rPr lang="zh-CN" altLang="en-US" sz="2000" dirty="0">
                <a:solidFill>
                  <a:schemeClr val="accent1"/>
                </a:solidFill>
                <a:latin typeface="微软雅黑" panose="020B0503020204020204" pitchFamily="34" charset="-122"/>
                <a:ea typeface="微软雅黑" panose="020B0503020204020204" pitchFamily="34" charset="-122"/>
                <a:sym typeface="+mn-ea"/>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p>
        </p:txBody>
      </p:sp>
      <p:grpSp>
        <p:nvGrpSpPr>
          <p:cNvPr id="18" name="组合 17"/>
          <p:cNvGrpSpPr/>
          <p:nvPr/>
        </p:nvGrpSpPr>
        <p:grpSpPr>
          <a:xfrm>
            <a:off x="1137424" y="1177649"/>
            <a:ext cx="2653020" cy="506730"/>
            <a:chOff x="979276" y="1797999"/>
            <a:chExt cx="2653020" cy="506730"/>
          </a:xfrm>
        </p:grpSpPr>
        <p:sp>
          <p:nvSpPr>
            <p:cNvPr id="19" name="矩形: 圆角 6"/>
            <p:cNvSpPr/>
            <p:nvPr/>
          </p:nvSpPr>
          <p:spPr>
            <a:xfrm>
              <a:off x="979276" y="1813239"/>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4" name="文本框 3"/>
            <p:cNvSpPr txBox="1"/>
            <p:nvPr/>
          </p:nvSpPr>
          <p:spPr>
            <a:xfrm>
              <a:off x="1185016" y="1797999"/>
              <a:ext cx="2232025" cy="50673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dirty="0">
                  <a:latin typeface="Arial" panose="020B0604020202020204" pitchFamily="34" charset="0"/>
                  <a:ea typeface="思源黑体 CN Normal" panose="020B0400000000000000" pitchFamily="34" charset="-122"/>
                  <a:sym typeface="Arial" panose="020B0604020202020204" pitchFamily="34" charset="0"/>
                </a:rPr>
                <a:t>2.Java</a:t>
              </a:r>
              <a:r>
                <a:rPr lang="zh-CN" altLang="en-US" dirty="0">
                  <a:latin typeface="Arial" panose="020B0604020202020204" pitchFamily="34" charset="0"/>
                  <a:ea typeface="思源黑体 CN Normal" panose="020B0400000000000000" pitchFamily="34" charset="-122"/>
                  <a:sym typeface="Arial" panose="020B0604020202020204" pitchFamily="34" charset="0"/>
                </a:rPr>
                <a:t>中的注释</a:t>
              </a:r>
            </a:p>
          </p:txBody>
        </p:sp>
      </p:grpSp>
      <p:sp>
        <p:nvSpPr>
          <p:cNvPr id="10" name="TextBox 50"/>
          <p:cNvSpPr txBox="1"/>
          <p:nvPr/>
        </p:nvSpPr>
        <p:spPr>
          <a:xfrm>
            <a:off x="1342390" y="1989455"/>
            <a:ext cx="2068830" cy="398780"/>
          </a:xfrm>
          <a:prstGeom prst="rect">
            <a:avLst/>
          </a:prstGeom>
          <a:noFill/>
        </p:spPr>
        <p:txBody>
          <a:bodyPr wrap="square" rtlCol="0">
            <a:spAutoFit/>
          </a:bodyPr>
          <a:lstStyle/>
          <a:p>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 注释的嵌套使用</a:t>
            </a:r>
            <a:endParaRPr lang="zh-CN"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endParaRPr>
          </a:p>
        </p:txBody>
      </p:sp>
      <p:sp>
        <p:nvSpPr>
          <p:cNvPr id="8" name="矩形 7"/>
          <p:cNvSpPr/>
          <p:nvPr/>
        </p:nvSpPr>
        <p:spPr>
          <a:xfrm>
            <a:off x="1558290" y="3869055"/>
            <a:ext cx="8962390" cy="1888490"/>
          </a:xfrm>
          <a:prstGeom prst="rect">
            <a:avLst/>
          </a:prstGeom>
          <a:noFill/>
          <a:ln>
            <a:solidFill>
              <a:srgbClr val="005DA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1779905" y="3967480"/>
            <a:ext cx="8947150" cy="1476375"/>
          </a:xfrm>
          <a:prstGeom prst="rect">
            <a:avLst/>
          </a:prstGeom>
          <a:noFill/>
        </p:spPr>
        <p:txBody>
          <a:bodyPr wrap="square">
            <a:spAutoFit/>
          </a:bodyPr>
          <a:lstStyle>
            <a:defPPr>
              <a:defRPr lang="zh-CN"/>
            </a:defPPr>
            <a:lvl1pPr>
              <a:tabLst>
                <a:tab pos="252095" algn="l"/>
              </a:tabLst>
              <a:defRPr sz="2000">
                <a:solidFill>
                  <a:srgbClr val="000000"/>
                </a:solidFill>
                <a:effectLst/>
                <a:latin typeface="Times New Roman" panose="02020603050405020304" charset="0"/>
                <a:ea typeface="宋体" panose="02010600030101010101" pitchFamily="2" charset="-122"/>
                <a:cs typeface="Times New Roman" panose="02020603050405020304" charset="0"/>
              </a:defRPr>
            </a:lvl1pPr>
          </a:lstStyle>
          <a:p>
            <a:pPr algn="l">
              <a:lnSpc>
                <a:spcPct val="150000"/>
              </a:lnSpc>
              <a:buClrTx/>
              <a:buSzTx/>
              <a:buFontTx/>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rPr>
              <a:t>/*</a:t>
            </a:r>
          </a:p>
          <a:p>
            <a:pPr algn="l">
              <a:lnSpc>
                <a:spcPct val="150000"/>
              </a:lnSpc>
              <a:buClrTx/>
              <a:buSzTx/>
              <a:buFontTx/>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rPr>
              <a:t>System.out.println("Hello World!"); //这是一行简单的注释</a:t>
            </a:r>
          </a:p>
          <a:p>
            <a:pPr algn="l">
              <a:lnSpc>
                <a:spcPct val="150000"/>
              </a:lnSpc>
              <a:buClrTx/>
              <a:buSzTx/>
              <a:buFontTx/>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rPr>
              <a:t> */</a:t>
            </a:r>
          </a:p>
        </p:txBody>
      </p:sp>
      <p:sp>
        <p:nvSpPr>
          <p:cNvPr id="2" name="文本框 1"/>
          <p:cNvSpPr txBox="1"/>
          <p:nvPr/>
        </p:nvSpPr>
        <p:spPr>
          <a:xfrm>
            <a:off x="9392647" y="3879786"/>
            <a:ext cx="1121063" cy="337185"/>
          </a:xfrm>
          <a:prstGeom prst="rect">
            <a:avLst/>
          </a:prstGeom>
          <a:solidFill>
            <a:srgbClr val="005DA2"/>
          </a:solidFill>
        </p:spPr>
        <p:txBody>
          <a:bodyPr wrap="square" rtlCol="0">
            <a:spAutoFit/>
          </a:bodyPr>
          <a:lstStyle/>
          <a:p>
            <a:pPr algn="ctr"/>
            <a:r>
              <a:rPr kumimoji="1" lang="zh-CN" altLang="en-US" sz="1600" dirty="0">
                <a:solidFill>
                  <a:srgbClr val="FAFAFA"/>
                </a:solidFill>
                <a:latin typeface="微软雅黑" panose="020B0503020204020204" pitchFamily="34" charset="-122"/>
                <a:ea typeface="微软雅黑" panose="020B0503020204020204" pitchFamily="34" charset="-122"/>
              </a:rPr>
              <a:t>示例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知识储备</a:t>
            </a:r>
          </a:p>
        </p:txBody>
      </p:sp>
      <p:sp>
        <p:nvSpPr>
          <p:cNvPr id="20" name="MH_Text_1"/>
          <p:cNvSpPr>
            <a:spLocks noChangeArrowheads="1"/>
          </p:cNvSpPr>
          <p:nvPr>
            <p:custDataLst>
              <p:tags r:id="rId1"/>
            </p:custDataLst>
          </p:nvPr>
        </p:nvSpPr>
        <p:spPr bwMode="auto">
          <a:xfrm>
            <a:off x="1414145" y="2493645"/>
            <a:ext cx="9934575" cy="925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defTabSz="914400" fontAlgn="auto">
              <a:lnSpc>
                <a:spcPct val="150000"/>
              </a:lnSpc>
              <a:defRPr/>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②</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多行注释</a:t>
            </a:r>
            <a:r>
              <a:rPr lang="zh-CN" altLang="en-US" sz="2000" dirty="0">
                <a:solidFill>
                  <a:schemeClr val="accent1"/>
                </a:solidFill>
                <a:latin typeface="微软雅黑" panose="020B0503020204020204" pitchFamily="34" charset="-122"/>
                <a:ea typeface="微软雅黑" panose="020B0503020204020204" pitchFamily="34" charset="-122"/>
                <a:sym typeface="+mn-ea"/>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中</a:t>
            </a:r>
            <a:r>
              <a:rPr lang="zh-CN" altLang="en-US" sz="2000" dirty="0">
                <a:solidFill>
                  <a:schemeClr val="accent1"/>
                </a:solidFill>
                <a:latin typeface="微软雅黑" panose="020B0503020204020204" pitchFamily="34" charset="-122"/>
                <a:ea typeface="微软雅黑" panose="020B0503020204020204" pitchFamily="34" charset="-122"/>
                <a:sym typeface="+mn-ea"/>
              </a:rPr>
              <a:t>不能嵌套</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使用多行注释</a:t>
            </a:r>
            <a:r>
              <a:rPr lang="zh-CN" altLang="en-US" sz="2000" dirty="0">
                <a:solidFill>
                  <a:schemeClr val="accent1"/>
                </a:solidFill>
                <a:latin typeface="微软雅黑" panose="020B0503020204020204" pitchFamily="34" charset="-122"/>
                <a:ea typeface="微软雅黑" panose="020B0503020204020204" pitchFamily="34" charset="-122"/>
                <a:sym typeface="+mn-ea"/>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p>
        </p:txBody>
      </p:sp>
      <p:grpSp>
        <p:nvGrpSpPr>
          <p:cNvPr id="18" name="组合 17"/>
          <p:cNvGrpSpPr/>
          <p:nvPr/>
        </p:nvGrpSpPr>
        <p:grpSpPr>
          <a:xfrm>
            <a:off x="1137424" y="1177649"/>
            <a:ext cx="2653020" cy="506730"/>
            <a:chOff x="979276" y="1797999"/>
            <a:chExt cx="2653020" cy="506730"/>
          </a:xfrm>
        </p:grpSpPr>
        <p:sp>
          <p:nvSpPr>
            <p:cNvPr id="19" name="矩形: 圆角 6"/>
            <p:cNvSpPr/>
            <p:nvPr/>
          </p:nvSpPr>
          <p:spPr>
            <a:xfrm>
              <a:off x="979276" y="1813239"/>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4" name="文本框 3"/>
            <p:cNvSpPr txBox="1"/>
            <p:nvPr/>
          </p:nvSpPr>
          <p:spPr>
            <a:xfrm>
              <a:off x="1185016" y="1797999"/>
              <a:ext cx="2232025" cy="50673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dirty="0">
                  <a:latin typeface="Arial" panose="020B0604020202020204" pitchFamily="34" charset="0"/>
                  <a:ea typeface="思源黑体 CN Normal" panose="020B0400000000000000" pitchFamily="34" charset="-122"/>
                  <a:sym typeface="Arial" panose="020B0604020202020204" pitchFamily="34" charset="0"/>
                </a:rPr>
                <a:t>2.Java</a:t>
              </a:r>
              <a:r>
                <a:rPr lang="zh-CN" altLang="en-US" dirty="0">
                  <a:latin typeface="Arial" panose="020B0604020202020204" pitchFamily="34" charset="0"/>
                  <a:ea typeface="思源黑体 CN Normal" panose="020B0400000000000000" pitchFamily="34" charset="-122"/>
                  <a:sym typeface="Arial" panose="020B0604020202020204" pitchFamily="34" charset="0"/>
                </a:rPr>
                <a:t>中的注释</a:t>
              </a:r>
            </a:p>
          </p:txBody>
        </p:sp>
      </p:grpSp>
      <p:sp>
        <p:nvSpPr>
          <p:cNvPr id="8" name="矩形 7"/>
          <p:cNvSpPr/>
          <p:nvPr/>
        </p:nvSpPr>
        <p:spPr>
          <a:xfrm>
            <a:off x="1558290" y="3869055"/>
            <a:ext cx="8962390" cy="2109470"/>
          </a:xfrm>
          <a:prstGeom prst="rect">
            <a:avLst/>
          </a:prstGeom>
          <a:noFill/>
          <a:ln>
            <a:solidFill>
              <a:srgbClr val="005DA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1779905" y="3895725"/>
            <a:ext cx="8947150" cy="1938020"/>
          </a:xfrm>
          <a:prstGeom prst="rect">
            <a:avLst/>
          </a:prstGeom>
          <a:noFill/>
        </p:spPr>
        <p:txBody>
          <a:bodyPr wrap="square">
            <a:spAutoFit/>
          </a:bodyPr>
          <a:lstStyle>
            <a:defPPr>
              <a:defRPr lang="zh-CN"/>
            </a:defPPr>
            <a:lvl1pPr>
              <a:tabLst>
                <a:tab pos="252095" algn="l"/>
              </a:tabLst>
              <a:defRPr sz="2000">
                <a:solidFill>
                  <a:srgbClr val="000000"/>
                </a:solidFill>
                <a:effectLst/>
                <a:latin typeface="Times New Roman" panose="02020603050405020304" charset="0"/>
                <a:ea typeface="宋体" panose="02010600030101010101" pitchFamily="2" charset="-122"/>
                <a:cs typeface="Times New Roman" panose="02020603050405020304" charset="0"/>
              </a:defRPr>
            </a:lvl1pPr>
          </a:lstStyle>
          <a:p>
            <a:pPr algn="l">
              <a:lnSpc>
                <a:spcPct val="150000"/>
              </a:lnSpc>
              <a:buClrTx/>
              <a:buSzTx/>
              <a:buFontTx/>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rPr>
              <a:t>/*</a:t>
            </a:r>
          </a:p>
          <a:p>
            <a:pPr algn="l">
              <a:lnSpc>
                <a:spcPct val="150000"/>
              </a:lnSpc>
              <a:buClrTx/>
              <a:buSzTx/>
              <a:buFontTx/>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rPr>
              <a:t>	/* System.out.println("Hello World!");*/</a:t>
            </a:r>
          </a:p>
          <a:p>
            <a:pPr algn="l">
              <a:lnSpc>
                <a:spcPct val="150000"/>
              </a:lnSpc>
              <a:buClrTx/>
              <a:buSzTx/>
              <a:buFontTx/>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rPr>
              <a:t>	System.out.println("Hello World!");</a:t>
            </a:r>
          </a:p>
          <a:p>
            <a:pPr algn="l">
              <a:lnSpc>
                <a:spcPct val="150000"/>
              </a:lnSpc>
              <a:buClrTx/>
              <a:buSzTx/>
              <a:buFontTx/>
            </a:pPr>
            <a:r>
              <a:rPr lang="zh-CN" altLang="en-US" kern="1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2" name="文本框 1"/>
          <p:cNvSpPr txBox="1"/>
          <p:nvPr/>
        </p:nvSpPr>
        <p:spPr>
          <a:xfrm>
            <a:off x="9392647" y="3879786"/>
            <a:ext cx="1121063" cy="337185"/>
          </a:xfrm>
          <a:prstGeom prst="rect">
            <a:avLst/>
          </a:prstGeom>
          <a:solidFill>
            <a:srgbClr val="005DA2"/>
          </a:solidFill>
        </p:spPr>
        <p:txBody>
          <a:bodyPr wrap="square" rtlCol="0">
            <a:spAutoFit/>
          </a:bodyPr>
          <a:lstStyle/>
          <a:p>
            <a:pPr algn="ctr"/>
            <a:r>
              <a:rPr kumimoji="1" lang="zh-CN" altLang="en-US" sz="1600" dirty="0">
                <a:solidFill>
                  <a:srgbClr val="FAFAFA"/>
                </a:solidFill>
                <a:latin typeface="微软雅黑" panose="020B0503020204020204" pitchFamily="34" charset="-122"/>
                <a:ea typeface="微软雅黑" panose="020B0503020204020204" pitchFamily="34" charset="-122"/>
              </a:rPr>
              <a:t>示例</a:t>
            </a:r>
          </a:p>
        </p:txBody>
      </p:sp>
      <p:sp>
        <p:nvSpPr>
          <p:cNvPr id="3" name="TextBox 50"/>
          <p:cNvSpPr txBox="1"/>
          <p:nvPr/>
        </p:nvSpPr>
        <p:spPr>
          <a:xfrm>
            <a:off x="1342390" y="1989455"/>
            <a:ext cx="2068830" cy="398780"/>
          </a:xfrm>
          <a:prstGeom prst="rect">
            <a:avLst/>
          </a:prstGeom>
          <a:noFill/>
        </p:spPr>
        <p:txBody>
          <a:bodyPr wrap="square" rtlCol="0">
            <a:spAutoFit/>
          </a:bodyPr>
          <a:lstStyle/>
          <a:p>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 注释的嵌套使用</a:t>
            </a:r>
            <a:endParaRPr lang="zh-CN"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知识储备</a:t>
            </a:r>
          </a:p>
        </p:txBody>
      </p:sp>
      <p:sp>
        <p:nvSpPr>
          <p:cNvPr id="19" name="矩形: 圆角 6"/>
          <p:cNvSpPr/>
          <p:nvPr/>
        </p:nvSpPr>
        <p:spPr>
          <a:xfrm>
            <a:off x="1137424" y="1192889"/>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2" name="文本框 1"/>
          <p:cNvSpPr txBox="1"/>
          <p:nvPr/>
        </p:nvSpPr>
        <p:spPr>
          <a:xfrm>
            <a:off x="1144270" y="1177925"/>
            <a:ext cx="2430780" cy="50673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dirty="0">
                <a:latin typeface="Arial" panose="020B0604020202020204" pitchFamily="34" charset="0"/>
                <a:ea typeface="思源黑体 CN Normal" panose="020B0400000000000000" pitchFamily="34" charset="-122"/>
                <a:sym typeface="Arial" panose="020B0604020202020204" pitchFamily="34" charset="0"/>
              </a:rPr>
              <a:t>3.Java</a:t>
            </a:r>
            <a:r>
              <a:rPr lang="zh-CN" altLang="en-US" dirty="0">
                <a:latin typeface="Arial" panose="020B0604020202020204" pitchFamily="34" charset="0"/>
                <a:ea typeface="思源黑体 CN Normal" panose="020B0400000000000000" pitchFamily="34" charset="-122"/>
                <a:sym typeface="Arial" panose="020B0604020202020204" pitchFamily="34" charset="0"/>
              </a:rPr>
              <a:t>的运行机制</a:t>
            </a:r>
          </a:p>
        </p:txBody>
      </p:sp>
      <p:sp>
        <p:nvSpPr>
          <p:cNvPr id="20" name="MH_Text_1"/>
          <p:cNvSpPr>
            <a:spLocks noChangeArrowheads="1"/>
          </p:cNvSpPr>
          <p:nvPr>
            <p:custDataLst>
              <p:tags r:id="rId1"/>
            </p:custDataLst>
          </p:nvPr>
        </p:nvSpPr>
        <p:spPr bwMode="auto">
          <a:xfrm>
            <a:off x="1270000" y="3285490"/>
            <a:ext cx="9934575" cy="1303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defTabSz="914400" fontAlgn="auto">
              <a:lnSpc>
                <a:spcPct val="150000"/>
              </a:lnSpc>
              <a:defRPr/>
            </a:pPr>
            <a:r>
              <a:rPr sz="2000" dirty="0">
                <a:solidFill>
                  <a:schemeClr val="accent1"/>
                </a:solidFill>
                <a:latin typeface="微软雅黑" panose="020B0503020204020204" pitchFamily="34" charset="-122"/>
                <a:ea typeface="微软雅黑" panose="020B0503020204020204" pitchFamily="34" charset="-122"/>
                <a:sym typeface="+mn-ea"/>
              </a:rPr>
              <a:t>Java程序运行</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时，必须经过</a:t>
            </a:r>
            <a:r>
              <a:rPr sz="2000" dirty="0">
                <a:solidFill>
                  <a:schemeClr val="accent1"/>
                </a:solidFill>
                <a:latin typeface="微软雅黑" panose="020B0503020204020204" pitchFamily="34" charset="-122"/>
                <a:ea typeface="微软雅黑" panose="020B0503020204020204" pitchFamily="34" charset="-122"/>
                <a:sym typeface="+mn-ea"/>
              </a:rPr>
              <a:t>编译</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和</a:t>
            </a:r>
            <a:r>
              <a:rPr sz="2000" dirty="0">
                <a:solidFill>
                  <a:schemeClr val="accent1"/>
                </a:solidFill>
                <a:latin typeface="微软雅黑" panose="020B0503020204020204" pitchFamily="34" charset="-122"/>
                <a:ea typeface="微软雅黑" panose="020B0503020204020204" pitchFamily="34" charset="-122"/>
                <a:sym typeface="+mn-ea"/>
              </a:rPr>
              <a:t>运行</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两个步骤。首先将</a:t>
            </a:r>
            <a:r>
              <a:rPr sz="2000" dirty="0">
                <a:solidFill>
                  <a:schemeClr val="accent1"/>
                </a:solidFill>
                <a:latin typeface="微软雅黑" panose="020B0503020204020204" pitchFamily="34" charset="-122"/>
                <a:ea typeface="微软雅黑" panose="020B0503020204020204" pitchFamily="34" charset="-122"/>
                <a:sym typeface="+mn-ea"/>
              </a:rPr>
              <a:t>扩展名为 .java 的源文件</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进行</a:t>
            </a:r>
            <a:r>
              <a:rPr sz="2000" dirty="0">
                <a:solidFill>
                  <a:schemeClr val="accent1"/>
                </a:solidFill>
                <a:latin typeface="微软雅黑" panose="020B0503020204020204" pitchFamily="34" charset="-122"/>
                <a:ea typeface="微软雅黑" panose="020B0503020204020204" pitchFamily="34" charset="-122"/>
                <a:sym typeface="+mn-ea"/>
              </a:rPr>
              <a:t>编译</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sz="2000" dirty="0">
                <a:solidFill>
                  <a:schemeClr val="accent1"/>
                </a:solidFill>
                <a:latin typeface="微软雅黑" panose="020B0503020204020204" pitchFamily="34" charset="-122"/>
                <a:ea typeface="微软雅黑" panose="020B0503020204020204" pitchFamily="34" charset="-122"/>
                <a:sym typeface="+mn-ea"/>
              </a:rPr>
              <a:t>生成</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扩展名为</a:t>
            </a:r>
            <a:r>
              <a:rPr sz="2000" dirty="0">
                <a:solidFill>
                  <a:schemeClr val="accent1"/>
                </a:solidFill>
                <a:latin typeface="微软雅黑" panose="020B0503020204020204" pitchFamily="34" charset="-122"/>
                <a:ea typeface="微软雅黑" panose="020B0503020204020204" pitchFamily="34" charset="-122"/>
                <a:sym typeface="+mn-ea"/>
              </a:rPr>
              <a:t> .class的字节码文件</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，然后</a:t>
            </a:r>
            <a:r>
              <a:rPr sz="2000" dirty="0">
                <a:solidFill>
                  <a:schemeClr val="accent1"/>
                </a:solidFill>
                <a:latin typeface="微软雅黑" panose="020B0503020204020204" pitchFamily="34" charset="-122"/>
                <a:ea typeface="微软雅黑" panose="020B0503020204020204" pitchFamily="34" charset="-122"/>
                <a:sym typeface="+mn-ea"/>
              </a:rPr>
              <a:t>Java虚拟机</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将</a:t>
            </a:r>
            <a:r>
              <a:rPr sz="2000" dirty="0">
                <a:solidFill>
                  <a:schemeClr val="accent1"/>
                </a:solidFill>
                <a:latin typeface="微软雅黑" panose="020B0503020204020204" pitchFamily="34" charset="-122"/>
                <a:ea typeface="微软雅黑" panose="020B0503020204020204" pitchFamily="34" charset="-122"/>
                <a:sym typeface="+mn-ea"/>
              </a:rPr>
              <a:t>字节码文件进行解释执行</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，并显示结果。</a:t>
            </a:r>
          </a:p>
        </p:txBody>
      </p:sp>
      <p:sp>
        <p:nvSpPr>
          <p:cNvPr id="9" name="圆角矩形 8"/>
          <p:cNvSpPr/>
          <p:nvPr/>
        </p:nvSpPr>
        <p:spPr>
          <a:xfrm>
            <a:off x="1143635" y="2714625"/>
            <a:ext cx="10202545" cy="21532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43672" y="2712829"/>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990972" y="4381683"/>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2999206" y="2514495"/>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2999206" y="3855339"/>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3904758" y="2505616"/>
            <a:ext cx="5496560" cy="612775"/>
            <a:chOff x="4315150" y="953426"/>
            <a:chExt cx="4122956" cy="539804"/>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zh-CN" sz="2000" dirty="0">
                  <a:solidFill>
                    <a:srgbClr val="595959"/>
                  </a:solidFill>
                  <a:latin typeface="微软雅黑" panose="020B0503020204020204" pitchFamily="34" charset="-122"/>
                  <a:ea typeface="微软雅黑" panose="020B0503020204020204" pitchFamily="34" charset="-122"/>
                  <a:cs typeface="+mn-ea"/>
                  <a:sym typeface="+mn-lt"/>
                </a:rPr>
                <a:t>任务</a:t>
              </a:r>
              <a:r>
                <a:rPr lang="en-US" altLang="zh-CN" sz="2000" dirty="0">
                  <a:solidFill>
                    <a:srgbClr val="595959"/>
                  </a:solidFill>
                  <a:latin typeface="微软雅黑" panose="020B0503020204020204" pitchFamily="34" charset="-122"/>
                  <a:ea typeface="微软雅黑" panose="020B0503020204020204" pitchFamily="34" charset="-122"/>
                  <a:cs typeface="+mn-ea"/>
                  <a:sym typeface="+mn-lt"/>
                </a:rPr>
                <a:t>1-1</a:t>
              </a:r>
              <a:r>
                <a:rPr lang="zh-CN" altLang="en-US" sz="2000" dirty="0">
                  <a:solidFill>
                    <a:srgbClr val="595959"/>
                  </a:solidFill>
                  <a:latin typeface="微软雅黑" panose="020B0503020204020204" pitchFamily="34" charset="-122"/>
                  <a:ea typeface="微软雅黑" panose="020B0503020204020204" pitchFamily="34" charset="-122"/>
                  <a:cs typeface="+mn-ea"/>
                  <a:sym typeface="+mn-lt"/>
                </a:rPr>
                <a:t>餐厅助手开发环境搭建</a:t>
              </a:r>
            </a:p>
          </p:txBody>
        </p:sp>
        <p:sp>
          <p:nvSpPr>
            <p:cNvPr id="62" name="平行四边形 61"/>
            <p:cNvSpPr/>
            <p:nvPr/>
          </p:nvSpPr>
          <p:spPr>
            <a:xfrm>
              <a:off x="4315150" y="953426"/>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3904758" y="3838513"/>
            <a:ext cx="5496560" cy="612775"/>
            <a:chOff x="4315150" y="1647579"/>
            <a:chExt cx="4122956" cy="539804"/>
          </a:xfrm>
        </p:grpSpPr>
        <p:sp>
          <p:nvSpPr>
            <p:cNvPr id="64" name="矩形 63"/>
            <p:cNvSpPr/>
            <p:nvPr/>
          </p:nvSpPr>
          <p:spPr>
            <a:xfrm>
              <a:off x="4840998" y="1730368"/>
              <a:ext cx="3238445" cy="331154"/>
            </a:xfrm>
            <a:prstGeom prst="rect">
              <a:avLst/>
            </a:prstGeom>
            <a:ln w="15875">
              <a:noFill/>
            </a:ln>
          </p:spPr>
          <p:txBody>
            <a:bodyPr wrap="square" lIns="68580" tIns="34290" rIns="68580" bIns="34290">
              <a:spAutoFit/>
            </a:bodyPr>
            <a:lstStyle/>
            <a:p>
              <a:r>
                <a:rPr lang="zh-CN" sz="2000" dirty="0">
                  <a:solidFill>
                    <a:srgbClr val="595959"/>
                  </a:solidFill>
                  <a:latin typeface="微软雅黑" panose="020B0503020204020204" pitchFamily="34" charset="-122"/>
                  <a:ea typeface="微软雅黑" panose="020B0503020204020204" pitchFamily="34" charset="-122"/>
                  <a:cs typeface="+mn-ea"/>
                  <a:sym typeface="+mn-lt"/>
                </a:rPr>
                <a:t>任务</a:t>
              </a:r>
              <a:r>
                <a:rPr lang="en-US" altLang="zh-CN" sz="2000" dirty="0">
                  <a:solidFill>
                    <a:srgbClr val="595959"/>
                  </a:solidFill>
                  <a:latin typeface="微软雅黑" panose="020B0503020204020204" pitchFamily="34" charset="-122"/>
                  <a:ea typeface="微软雅黑" panose="020B0503020204020204" pitchFamily="34" charset="-122"/>
                  <a:cs typeface="+mn-ea"/>
                  <a:sym typeface="+mn-lt"/>
                </a:rPr>
                <a:t>1-2</a:t>
              </a:r>
              <a:r>
                <a:rPr lang="zh-CN" altLang="en-US" sz="2000" dirty="0">
                  <a:solidFill>
                    <a:srgbClr val="595959"/>
                  </a:solidFill>
                  <a:latin typeface="微软雅黑" panose="020B0503020204020204" pitchFamily="34" charset="-122"/>
                  <a:ea typeface="微软雅黑" panose="020B0503020204020204" pitchFamily="34" charset="-122"/>
                  <a:cs typeface="+mn-ea"/>
                  <a:sym typeface="+mn-lt"/>
                </a:rPr>
                <a:t>打印餐厅助手欢迎语</a:t>
              </a:r>
            </a:p>
          </p:txBody>
        </p:sp>
        <p:sp>
          <p:nvSpPr>
            <p:cNvPr id="65" name="平行四边形 64"/>
            <p:cNvSpPr/>
            <p:nvPr/>
          </p:nvSpPr>
          <p:spPr>
            <a:xfrm>
              <a:off x="4315150" y="1647579"/>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知识储备</a:t>
            </a:r>
          </a:p>
        </p:txBody>
      </p:sp>
      <p:sp>
        <p:nvSpPr>
          <p:cNvPr id="15" name="文本框 14"/>
          <p:cNvSpPr txBox="1"/>
          <p:nvPr/>
        </p:nvSpPr>
        <p:spPr>
          <a:xfrm>
            <a:off x="1519555" y="2977515"/>
            <a:ext cx="9401175" cy="2861310"/>
          </a:xfrm>
          <a:prstGeom prst="rect">
            <a:avLst/>
          </a:prstGeom>
          <a:noFill/>
        </p:spPr>
        <p:txBody>
          <a:bodyPr wrap="square" rtlCol="0">
            <a:spAutoFit/>
          </a:bodyPr>
          <a:lstStyle/>
          <a:p>
            <a:pPr>
              <a:lnSpc>
                <a:spcPct val="150000"/>
              </a:lnSpc>
            </a:pP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2000" dirty="0">
                <a:solidFill>
                  <a:schemeClr val="accent1"/>
                </a:solidFill>
                <a:latin typeface="微软雅黑" panose="020B0503020204020204" pitchFamily="34" charset="-122"/>
                <a:ea typeface="微软雅黑" panose="020B0503020204020204" pitchFamily="34" charset="-122"/>
              </a:rPr>
              <a:t>编写</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HelloWorld.java</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rPr>
              <a:t>文件。</a:t>
            </a: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）使用 </a:t>
            </a:r>
            <a:r>
              <a:rPr lang="zh-CN" altLang="zh-CN" sz="2000" dirty="0">
                <a:solidFill>
                  <a:schemeClr val="accent1"/>
                </a:solidFill>
                <a:latin typeface="微软雅黑" panose="020B0503020204020204" pitchFamily="34" charset="-122"/>
                <a:ea typeface="微软雅黑" panose="020B0503020204020204" pitchFamily="34" charset="-122"/>
              </a:rPr>
              <a:t>javac HelloWorld.java 命令</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开启 Java 编译器</a:t>
            </a:r>
            <a:r>
              <a:rPr lang="zh-CN" altLang="zh-CN" sz="2000" dirty="0">
                <a:solidFill>
                  <a:schemeClr val="accent1"/>
                </a:solidFill>
                <a:latin typeface="微软雅黑" panose="020B0503020204020204" pitchFamily="34" charset="-122"/>
                <a:ea typeface="微软雅黑" panose="020B0503020204020204" pitchFamily="34" charset="-122"/>
              </a:rPr>
              <a:t>编译</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 HelloWorld.java 文件。编译结束后，编译器会</a:t>
            </a:r>
            <a:r>
              <a:rPr lang="zh-CN" altLang="zh-CN" sz="2000" dirty="0">
                <a:solidFill>
                  <a:schemeClr val="accent1"/>
                </a:solidFill>
                <a:latin typeface="微软雅黑" panose="020B0503020204020204" pitchFamily="34" charset="-122"/>
                <a:ea typeface="微软雅黑" panose="020B0503020204020204" pitchFamily="34" charset="-122"/>
              </a:rPr>
              <a:t>自动生成</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一个名为 </a:t>
            </a:r>
            <a:r>
              <a:rPr lang="zh-CN" altLang="zh-CN" sz="2000" dirty="0">
                <a:solidFill>
                  <a:schemeClr val="accent1"/>
                </a:solidFill>
                <a:latin typeface="微软雅黑" panose="020B0503020204020204" pitchFamily="34" charset="-122"/>
                <a:ea typeface="微软雅黑" panose="020B0503020204020204" pitchFamily="34" charset="-122"/>
              </a:rPr>
              <a:t>HelloWorld.class 的字节码文件</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p>
          <a:p>
            <a:pPr>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使用</a:t>
            </a:r>
            <a:r>
              <a:rPr lang="zh-CN" altLang="zh-CN" sz="2000" dirty="0">
                <a:solidFill>
                  <a:schemeClr val="accent1"/>
                </a:solidFill>
                <a:latin typeface="微软雅黑" panose="020B0503020204020204" pitchFamily="34" charset="-122"/>
                <a:ea typeface="微软雅黑" panose="020B0503020204020204" pitchFamily="34" charset="-122"/>
                <a:sym typeface="+mn-ea"/>
              </a:rPr>
              <a:t>java HelloWorld命令启动Java虚拟机运行程序</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，Java虚拟机首先将编译好的字节码文件加载到内存，这个过程被称为</a:t>
            </a:r>
            <a:r>
              <a:rPr lang="zh-CN" altLang="zh-CN" sz="2000" dirty="0">
                <a:solidFill>
                  <a:schemeClr val="accent1"/>
                </a:solidFill>
                <a:latin typeface="微软雅黑" panose="020B0503020204020204" pitchFamily="34" charset="-122"/>
                <a:ea typeface="微软雅黑" panose="020B0503020204020204" pitchFamily="34" charset="-122"/>
                <a:sym typeface="+mn-ea"/>
              </a:rPr>
              <a:t>类加载，</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由类加载器完成。然后</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Java</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虚拟机针对加载到内存中的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Java</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类进行</a:t>
            </a:r>
            <a:r>
              <a:rPr lang="zh-CN" altLang="zh-CN" sz="2000" dirty="0">
                <a:solidFill>
                  <a:schemeClr val="accent1"/>
                </a:solidFill>
                <a:latin typeface="微软雅黑" panose="020B0503020204020204" pitchFamily="34" charset="-122"/>
                <a:ea typeface="微软雅黑" panose="020B0503020204020204" pitchFamily="34" charset="-122"/>
                <a:sym typeface="+mn-ea"/>
              </a:rPr>
              <a:t>解释执行</a:t>
            </a:r>
            <a:r>
              <a:rPr lang="zh-CN"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，输出运行结果。</a:t>
            </a:r>
          </a:p>
        </p:txBody>
      </p:sp>
      <p:sp>
        <p:nvSpPr>
          <p:cNvPr id="19" name="矩形: 圆角 6"/>
          <p:cNvSpPr/>
          <p:nvPr/>
        </p:nvSpPr>
        <p:spPr>
          <a:xfrm>
            <a:off x="1137424" y="1264644"/>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2" name="文本框 1"/>
          <p:cNvSpPr txBox="1"/>
          <p:nvPr/>
        </p:nvSpPr>
        <p:spPr>
          <a:xfrm>
            <a:off x="1129030" y="1249680"/>
            <a:ext cx="2446020" cy="50673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dirty="0">
                <a:latin typeface="Arial" panose="020B0604020202020204" pitchFamily="34" charset="0"/>
                <a:ea typeface="思源黑体 CN Normal" panose="020B0400000000000000" pitchFamily="34" charset="-122"/>
                <a:sym typeface="Arial" panose="020B0604020202020204" pitchFamily="34" charset="0"/>
              </a:rPr>
              <a:t>3.Java</a:t>
            </a:r>
            <a:r>
              <a:rPr lang="zh-CN" altLang="en-US" dirty="0">
                <a:latin typeface="Arial" panose="020B0604020202020204" pitchFamily="34" charset="0"/>
                <a:ea typeface="思源黑体 CN Normal" panose="020B0400000000000000" pitchFamily="34" charset="-122"/>
                <a:sym typeface="Arial" panose="020B0604020202020204" pitchFamily="34" charset="0"/>
              </a:rPr>
              <a:t>的运行机制</a:t>
            </a:r>
          </a:p>
        </p:txBody>
      </p:sp>
      <p:sp>
        <p:nvSpPr>
          <p:cNvPr id="20" name="MH_Text_1"/>
          <p:cNvSpPr>
            <a:spLocks noChangeArrowheads="1"/>
          </p:cNvSpPr>
          <p:nvPr>
            <p:custDataLst>
              <p:tags r:id="rId1"/>
            </p:custDataLst>
          </p:nvPr>
        </p:nvSpPr>
        <p:spPr bwMode="auto">
          <a:xfrm>
            <a:off x="1342390" y="1988820"/>
            <a:ext cx="9269730" cy="73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defTabSz="1219200" fontAlgn="auto">
              <a:lnSpc>
                <a:spcPct val="150000"/>
              </a:lnSpc>
              <a:buClrTx/>
              <a:buSzTx/>
              <a:buFontTx/>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下面以文件 HelloWorld.java 为例，对Java程序的编译运行过程进行详细分析</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知识储备</a:t>
            </a:r>
          </a:p>
        </p:txBody>
      </p:sp>
      <p:pic>
        <p:nvPicPr>
          <p:cNvPr id="4" name="图片 3"/>
          <p:cNvPicPr>
            <a:picLocks noChangeAspect="1"/>
          </p:cNvPicPr>
          <p:nvPr/>
        </p:nvPicPr>
        <p:blipFill>
          <a:blip r:embed="rId5"/>
          <a:stretch>
            <a:fillRect/>
          </a:stretch>
        </p:blipFill>
        <p:spPr>
          <a:xfrm>
            <a:off x="1987550" y="1844040"/>
            <a:ext cx="8185150" cy="3213735"/>
          </a:xfrm>
          <a:prstGeom prst="rect">
            <a:avLst/>
          </a:prstGeom>
        </p:spPr>
      </p:pic>
      <p:sp>
        <p:nvSpPr>
          <p:cNvPr id="12" name="文本框 11"/>
          <p:cNvSpPr txBox="1"/>
          <p:nvPr/>
        </p:nvSpPr>
        <p:spPr>
          <a:xfrm>
            <a:off x="1470660" y="5443855"/>
            <a:ext cx="9451975" cy="1014730"/>
          </a:xfrm>
          <a:prstGeom prst="rect">
            <a:avLst/>
          </a:prstGeom>
          <a:noFill/>
        </p:spPr>
        <p:txBody>
          <a:bodyPr wrap="square">
            <a:spAutoFit/>
          </a:bodyPr>
          <a:lstStyle/>
          <a:p>
            <a:pPr indent="0">
              <a:lnSpc>
                <a:spcPct val="150000"/>
              </a:lnSpc>
              <a:buFont typeface="Arial" panose="020B0604020202020204" pitchFamily="34" charset="0"/>
              <a:buNone/>
            </a:pPr>
            <a:r>
              <a:rPr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charset="0"/>
              </a:rPr>
              <a:t>Java程序的</a:t>
            </a:r>
            <a:r>
              <a:rPr sz="2000" kern="100" dirty="0">
                <a:solidFill>
                  <a:schemeClr val="accent1"/>
                </a:solidFill>
                <a:latin typeface="微软雅黑" panose="020B0503020204020204" pitchFamily="34" charset="-122"/>
                <a:ea typeface="微软雅黑" panose="020B0503020204020204" pitchFamily="34" charset="-122"/>
                <a:cs typeface="Times New Roman" panose="02020603050405020304" charset="0"/>
              </a:rPr>
              <a:t>跨平台特性</a:t>
            </a:r>
            <a:r>
              <a:rPr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charset="0"/>
              </a:rPr>
              <a:t>，有效地解决了程序设计语言在不同操作系统编译时产生不同机器代码的问题</a:t>
            </a:r>
            <a:r>
              <a:rPr 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charset="0"/>
              </a:rPr>
              <a:t>，</a:t>
            </a:r>
            <a:r>
              <a:rPr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charset="0"/>
              </a:rPr>
              <a:t>大大</a:t>
            </a:r>
            <a:r>
              <a:rPr sz="2000" kern="100" dirty="0">
                <a:solidFill>
                  <a:schemeClr val="accent1"/>
                </a:solidFill>
                <a:latin typeface="微软雅黑" panose="020B0503020204020204" pitchFamily="34" charset="-122"/>
                <a:ea typeface="微软雅黑" panose="020B0503020204020204" pitchFamily="34" charset="-122"/>
                <a:cs typeface="Times New Roman" panose="02020603050405020304" charset="0"/>
              </a:rPr>
              <a:t>降低</a:t>
            </a:r>
            <a:r>
              <a:rPr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charset="0"/>
              </a:rPr>
              <a:t>了程序</a:t>
            </a:r>
            <a:r>
              <a:rPr sz="2000" kern="100" dirty="0">
                <a:solidFill>
                  <a:schemeClr val="accent1"/>
                </a:solidFill>
                <a:latin typeface="微软雅黑" panose="020B0503020204020204" pitchFamily="34" charset="-122"/>
                <a:ea typeface="微软雅黑" panose="020B0503020204020204" pitchFamily="34" charset="-122"/>
                <a:cs typeface="Times New Roman" panose="02020603050405020304" charset="0"/>
              </a:rPr>
              <a:t>开发和维护的成本</a:t>
            </a:r>
            <a:r>
              <a:rPr 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charset="0"/>
              </a:rPr>
              <a:t>。</a:t>
            </a:r>
          </a:p>
        </p:txBody>
      </p:sp>
      <p:sp>
        <p:nvSpPr>
          <p:cNvPr id="3" name="矩形: 圆角 6"/>
          <p:cNvSpPr/>
          <p:nvPr>
            <p:custDataLst>
              <p:tags r:id="rId1"/>
            </p:custDataLst>
          </p:nvPr>
        </p:nvSpPr>
        <p:spPr>
          <a:xfrm>
            <a:off x="1137424" y="1264644"/>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5" name="文本框 4"/>
          <p:cNvSpPr txBox="1"/>
          <p:nvPr>
            <p:custDataLst>
              <p:tags r:id="rId2"/>
            </p:custDataLst>
          </p:nvPr>
        </p:nvSpPr>
        <p:spPr>
          <a:xfrm>
            <a:off x="1129030" y="1249680"/>
            <a:ext cx="2446020" cy="50673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dirty="0">
                <a:latin typeface="Arial" panose="020B0604020202020204" pitchFamily="34" charset="0"/>
                <a:ea typeface="思源黑体 CN Normal" panose="020B0400000000000000" pitchFamily="34" charset="-122"/>
                <a:sym typeface="Arial" panose="020B0604020202020204" pitchFamily="34" charset="0"/>
              </a:rPr>
              <a:t>3.Java</a:t>
            </a:r>
            <a:r>
              <a:rPr lang="zh-CN" altLang="en-US" dirty="0">
                <a:latin typeface="Arial" panose="020B0604020202020204" pitchFamily="34" charset="0"/>
                <a:ea typeface="思源黑体 CN Normal" panose="020B0400000000000000" pitchFamily="34" charset="-122"/>
                <a:sym typeface="Arial" panose="020B0604020202020204" pitchFamily="34" charset="0"/>
              </a:rPr>
              <a:t>的运行机制</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知识储备</a:t>
            </a:r>
          </a:p>
        </p:txBody>
      </p:sp>
      <p:sp>
        <p:nvSpPr>
          <p:cNvPr id="15" name="文本框 14"/>
          <p:cNvSpPr txBox="1"/>
          <p:nvPr/>
        </p:nvSpPr>
        <p:spPr>
          <a:xfrm>
            <a:off x="1055370" y="2699385"/>
            <a:ext cx="4461510" cy="1568450"/>
          </a:xfrm>
          <a:prstGeom prst="rect">
            <a:avLst/>
          </a:prstGeom>
          <a:noFill/>
        </p:spPr>
        <p:txBody>
          <a:bodyPr wrap="square" rtlCol="0">
            <a:spAutoFit/>
          </a:bodyPr>
          <a:lstStyle/>
          <a:p>
            <a:pPr>
              <a:lnSpc>
                <a:spcPct val="150000"/>
              </a:lnSpc>
            </a:pPr>
            <a:r>
              <a:rPr lang="en-US" altLang="zh-CN" sz="1600" dirty="0">
                <a:solidFill>
                  <a:schemeClr val="accent1"/>
                </a:solidFill>
                <a:latin typeface="微软雅黑" panose="020B0503020204020204" pitchFamily="34" charset="-122"/>
                <a:ea typeface="微软雅黑" panose="020B0503020204020204" pitchFamily="34" charset="-122"/>
                <a:sym typeface="+mn-ea"/>
              </a:rPr>
              <a:t>在C盘根目录下创建bin文件夹</a:t>
            </a:r>
            <a:r>
              <a:rPr lang="en-US" altLang="zh-CN" sz="1600" dirty="0">
                <a:solidFill>
                  <a:srgbClr val="595959"/>
                </a:solidFill>
                <a:latin typeface="微软雅黑" panose="020B0503020204020204" pitchFamily="34" charset="-122"/>
                <a:ea typeface="微软雅黑" panose="020B0503020204020204" pitchFamily="34" charset="-122"/>
                <a:sym typeface="+mn-ea"/>
              </a:rPr>
              <a:t>，在该文件夹中新建文本文档，重命名为HelloWorld.java。使</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用EditPlus</a:t>
            </a:r>
            <a:r>
              <a:rPr lang="en-US" altLang="zh-CN" sz="1600" dirty="0">
                <a:solidFill>
                  <a:srgbClr val="595959"/>
                </a:solidFill>
                <a:latin typeface="微软雅黑" panose="020B0503020204020204" pitchFamily="34" charset="-122"/>
                <a:ea typeface="微软雅黑" panose="020B0503020204020204" pitchFamily="34" charset="-122"/>
                <a:sym typeface="+mn-ea"/>
              </a:rPr>
              <a:t>文本工具打开HelloWorld.java文件，编写一段Java程序</a:t>
            </a:r>
            <a:r>
              <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p>
        </p:txBody>
      </p:sp>
      <p:sp>
        <p:nvSpPr>
          <p:cNvPr id="20" name="MH_Text_1"/>
          <p:cNvSpPr>
            <a:spLocks noChangeArrowheads="1"/>
          </p:cNvSpPr>
          <p:nvPr>
            <p:custDataLst>
              <p:tags r:id="rId1"/>
            </p:custDataLst>
          </p:nvPr>
        </p:nvSpPr>
        <p:spPr bwMode="auto">
          <a:xfrm>
            <a:off x="1198880" y="1988820"/>
            <a:ext cx="3473450" cy="73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defTabSz="1219200" fontAlgn="auto">
              <a:lnSpc>
                <a:spcPct val="100000"/>
              </a:lnSpc>
              <a:buClrTx/>
              <a:buSzTx/>
              <a:buFontTx/>
            </a:pP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mn-ea"/>
              </a:rPr>
              <a:t>（</a:t>
            </a:r>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mn-ea"/>
              </a:rPr>
              <a:t>1</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mn-ea"/>
              </a:rPr>
              <a:t>）编写Java源文件</a:t>
            </a:r>
          </a:p>
        </p:txBody>
      </p:sp>
      <p:sp>
        <p:nvSpPr>
          <p:cNvPr id="8" name="矩形 7"/>
          <p:cNvSpPr/>
          <p:nvPr/>
        </p:nvSpPr>
        <p:spPr>
          <a:xfrm>
            <a:off x="1127760" y="4589780"/>
            <a:ext cx="5596255" cy="1788795"/>
          </a:xfrm>
          <a:prstGeom prst="rect">
            <a:avLst/>
          </a:prstGeom>
          <a:noFill/>
          <a:ln>
            <a:solidFill>
              <a:srgbClr val="005DA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1277620" y="4685030"/>
            <a:ext cx="5374005" cy="1938020"/>
          </a:xfrm>
          <a:prstGeom prst="rect">
            <a:avLst/>
          </a:prstGeom>
          <a:noFill/>
        </p:spPr>
        <p:txBody>
          <a:bodyPr wrap="square">
            <a:spAutoFit/>
          </a:bodyPr>
          <a:lstStyle>
            <a:defPPr>
              <a:defRPr lang="zh-CN"/>
            </a:defPPr>
            <a:lvl1pPr>
              <a:tabLst>
                <a:tab pos="252095" algn="l"/>
              </a:tabLst>
              <a:defRPr sz="2000">
                <a:solidFill>
                  <a:srgbClr val="000000"/>
                </a:solidFill>
                <a:effectLst/>
                <a:latin typeface="Times New Roman" panose="02020603050405020304" charset="0"/>
                <a:ea typeface="宋体" panose="02010600030101010101" pitchFamily="2" charset="-122"/>
                <a:cs typeface="Times New Roman" panose="02020603050405020304" charset="0"/>
              </a:defRPr>
            </a:lvl1pPr>
          </a:lstStyle>
          <a:p>
            <a:pPr fontAlgn="auto">
              <a:lnSpc>
                <a:spcPct val="100000"/>
              </a:lnSpc>
            </a:pPr>
            <a:r>
              <a:rPr lang="en-US" altLang="zh-CN" sz="1600" dirty="0">
                <a:solidFill>
                  <a:srgbClr val="595959"/>
                </a:solidFill>
                <a:latin typeface="微软雅黑" panose="020B0503020204020204" pitchFamily="34" charset="-122"/>
                <a:ea typeface="微软雅黑" panose="020B0503020204020204" pitchFamily="34" charset="-122"/>
                <a:sym typeface="+mn-ea"/>
              </a:rPr>
              <a:t>1  class HelloWorld {</a:t>
            </a:r>
            <a:endParaRPr lang="en-US" altLang="zh-CN" sz="1600" dirty="0">
              <a:solidFill>
                <a:srgbClr val="595959"/>
              </a:solidFill>
              <a:latin typeface="微软雅黑" panose="020B0503020204020204" pitchFamily="34" charset="-122"/>
              <a:ea typeface="微软雅黑" panose="020B0503020204020204" pitchFamily="34" charset="-122"/>
            </a:endParaRPr>
          </a:p>
          <a:p>
            <a:pPr fontAlgn="auto">
              <a:lnSpc>
                <a:spcPct val="100000"/>
              </a:lnSpc>
            </a:pPr>
            <a:r>
              <a:rPr lang="en-US" altLang="zh-CN" sz="1600" dirty="0">
                <a:solidFill>
                  <a:srgbClr val="595959"/>
                </a:solidFill>
                <a:latin typeface="微软雅黑" panose="020B0503020204020204" pitchFamily="34" charset="-122"/>
                <a:ea typeface="微软雅黑" panose="020B0503020204020204" pitchFamily="34" charset="-122"/>
                <a:sym typeface="+mn-ea"/>
              </a:rPr>
              <a:t>2	 public static void main(String[] args) {</a:t>
            </a:r>
            <a:endParaRPr lang="en-US" altLang="zh-CN" sz="1600" dirty="0">
              <a:solidFill>
                <a:srgbClr val="595959"/>
              </a:solidFill>
              <a:latin typeface="微软雅黑" panose="020B0503020204020204" pitchFamily="34" charset="-122"/>
              <a:ea typeface="微软雅黑" panose="020B0503020204020204" pitchFamily="34" charset="-122"/>
            </a:endParaRPr>
          </a:p>
          <a:p>
            <a:pPr fontAlgn="auto">
              <a:lnSpc>
                <a:spcPct val="100000"/>
              </a:lnSpc>
            </a:pPr>
            <a:r>
              <a:rPr lang="en-US" altLang="zh-CN" sz="1600" dirty="0">
                <a:solidFill>
                  <a:srgbClr val="595959"/>
                </a:solidFill>
                <a:latin typeface="微软雅黑" panose="020B0503020204020204" pitchFamily="34" charset="-122"/>
                <a:ea typeface="微软雅黑" panose="020B0503020204020204" pitchFamily="34" charset="-122"/>
                <a:sym typeface="+mn-ea"/>
              </a:rPr>
              <a:t>3               // 这是一个输出语句</a:t>
            </a:r>
            <a:endParaRPr lang="en-US" altLang="zh-CN" sz="1600" dirty="0">
              <a:solidFill>
                <a:srgbClr val="595959"/>
              </a:solidFill>
              <a:latin typeface="微软雅黑" panose="020B0503020204020204" pitchFamily="34" charset="-122"/>
              <a:ea typeface="微软雅黑" panose="020B0503020204020204" pitchFamily="34" charset="-122"/>
            </a:endParaRPr>
          </a:p>
          <a:p>
            <a:pPr fontAlgn="auto">
              <a:lnSpc>
                <a:spcPct val="100000"/>
              </a:lnSpc>
            </a:pPr>
            <a:r>
              <a:rPr lang="en-US" altLang="zh-CN" sz="1600" dirty="0">
                <a:solidFill>
                  <a:srgbClr val="595959"/>
                </a:solidFill>
                <a:latin typeface="微软雅黑" panose="020B0503020204020204" pitchFamily="34" charset="-122"/>
                <a:ea typeface="微软雅黑" panose="020B0503020204020204" pitchFamily="34" charset="-122"/>
                <a:sym typeface="+mn-ea"/>
              </a:rPr>
              <a:t>4	             System.out.println("我的第一个Java程序");  </a:t>
            </a:r>
            <a:endParaRPr lang="en-US" altLang="zh-CN" sz="1600" dirty="0">
              <a:solidFill>
                <a:srgbClr val="595959"/>
              </a:solidFill>
              <a:latin typeface="微软雅黑" panose="020B0503020204020204" pitchFamily="34" charset="-122"/>
              <a:ea typeface="微软雅黑" panose="020B0503020204020204" pitchFamily="34" charset="-122"/>
            </a:endParaRPr>
          </a:p>
          <a:p>
            <a:pPr fontAlgn="auto">
              <a:lnSpc>
                <a:spcPct val="100000"/>
              </a:lnSpc>
            </a:pPr>
            <a:r>
              <a:rPr lang="en-US" altLang="zh-CN" sz="1600" dirty="0">
                <a:solidFill>
                  <a:srgbClr val="595959"/>
                </a:solidFill>
                <a:latin typeface="微软雅黑" panose="020B0503020204020204" pitchFamily="34" charset="-122"/>
                <a:ea typeface="微软雅黑" panose="020B0503020204020204" pitchFamily="34" charset="-122"/>
                <a:sym typeface="+mn-ea"/>
              </a:rPr>
              <a:t>5		}</a:t>
            </a:r>
            <a:endParaRPr lang="en-US" altLang="zh-CN" sz="1600" dirty="0">
              <a:solidFill>
                <a:srgbClr val="595959"/>
              </a:solidFill>
              <a:latin typeface="微软雅黑" panose="020B0503020204020204" pitchFamily="34" charset="-122"/>
              <a:ea typeface="微软雅黑" panose="020B0503020204020204" pitchFamily="34" charset="-122"/>
            </a:endParaRPr>
          </a:p>
          <a:p>
            <a:pPr fontAlgn="auto">
              <a:lnSpc>
                <a:spcPct val="100000"/>
              </a:lnSpc>
            </a:pPr>
            <a:r>
              <a:rPr lang="en-US" altLang="zh-CN" sz="1600" dirty="0">
                <a:solidFill>
                  <a:srgbClr val="595959"/>
                </a:solidFill>
                <a:latin typeface="微软雅黑" panose="020B0503020204020204" pitchFamily="34" charset="-122"/>
                <a:ea typeface="微软雅黑" panose="020B0503020204020204" pitchFamily="34" charset="-122"/>
                <a:sym typeface="+mn-ea"/>
              </a:rPr>
              <a:t>6 }</a:t>
            </a:r>
            <a:endParaRPr lang="en-US" altLang="zh-CN" sz="1600" dirty="0">
              <a:solidFill>
                <a:srgbClr val="595959"/>
              </a:solidFill>
              <a:latin typeface="微软雅黑" panose="020B0503020204020204" pitchFamily="34" charset="-122"/>
              <a:ea typeface="微软雅黑" panose="020B0503020204020204" pitchFamily="34" charset="-122"/>
            </a:endParaRPr>
          </a:p>
          <a:p>
            <a:pPr algn="l">
              <a:lnSpc>
                <a:spcPct val="150000"/>
              </a:lnSpc>
              <a:buClrTx/>
              <a:buSzTx/>
              <a:buFontTx/>
            </a:pPr>
            <a:endParaRPr lang="en-US" altLang="zh-CN" sz="1600" kern="100" dirty="0">
              <a:solidFill>
                <a:srgbClr val="595959"/>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209790" y="1247775"/>
            <a:ext cx="4461510" cy="4523105"/>
          </a:xfrm>
          <a:prstGeom prst="rect">
            <a:avLst/>
          </a:prstGeom>
          <a:noFill/>
        </p:spPr>
        <p:txBody>
          <a:bodyPr wrap="square" rtlCol="0">
            <a:spAutoFit/>
          </a:bodyPr>
          <a:lstStyle/>
          <a:p>
            <a:pPr marL="342900" indent="-342900" fontAlgn="auto">
              <a:lnSpc>
                <a:spcPct val="150000"/>
              </a:lnSpc>
              <a:buFont typeface="Wingdings" panose="05000000000000000000" charset="0"/>
              <a:buChar char="l"/>
            </a:pPr>
            <a:r>
              <a:rPr 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第</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1</a:t>
            </a:r>
            <a:r>
              <a:rPr 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行代码中的</a:t>
            </a:r>
            <a:r>
              <a:rPr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class是一个关键字</a:t>
            </a:r>
            <a:r>
              <a:rPr 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，用于定义一个类。</a:t>
            </a:r>
            <a:endParaRPr 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fontAlgn="auto">
              <a:lnSpc>
                <a:spcPct val="150000"/>
              </a:lnSpc>
              <a:buFont typeface="Wingdings" panose="05000000000000000000" charset="0"/>
              <a:buChar char="l"/>
            </a:pPr>
            <a:r>
              <a:rPr 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第</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1</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行</a:t>
            </a:r>
            <a:r>
              <a:rPr 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代码中的HelloWorld是类的名称，</a:t>
            </a:r>
            <a:r>
              <a:rPr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class关键字与类名之间需要用</a:t>
            </a:r>
            <a:r>
              <a:rPr lang="zh-CN" sz="1600" dirty="0">
                <a:solidFill>
                  <a:schemeClr val="accent1"/>
                </a:solidFill>
                <a:latin typeface="微软雅黑" panose="020B0503020204020204" pitchFamily="34" charset="-122"/>
                <a:ea typeface="微软雅黑" panose="020B0503020204020204" pitchFamily="34" charset="-122"/>
                <a:sym typeface="+mn-ea"/>
              </a:rPr>
              <a:t>空格、制表符、换行符等任意的空白字符</a:t>
            </a:r>
            <a:r>
              <a:rPr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进行</a:t>
            </a:r>
            <a:r>
              <a:rPr lang="zh-CN" sz="1600" dirty="0">
                <a:solidFill>
                  <a:schemeClr val="accent1"/>
                </a:solidFill>
                <a:latin typeface="微软雅黑" panose="020B0503020204020204" pitchFamily="34" charset="-122"/>
                <a:ea typeface="微软雅黑" panose="020B0503020204020204" pitchFamily="34" charset="-122"/>
                <a:sym typeface="+mn-ea"/>
              </a:rPr>
              <a:t>分隔</a:t>
            </a:r>
            <a:r>
              <a:rPr 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fontAlgn="auto">
              <a:lnSpc>
                <a:spcPct val="150000"/>
              </a:lnSpc>
              <a:buFont typeface="Wingdings" panose="05000000000000000000" charset="0"/>
              <a:buChar char="l"/>
            </a:pPr>
            <a:r>
              <a:rPr 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第</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2~5</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行</a:t>
            </a:r>
            <a:r>
              <a:rPr 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代码定义了一个main()方法，</a:t>
            </a:r>
            <a:r>
              <a:rPr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该方法是J</a:t>
            </a:r>
            <a:r>
              <a:rPr lang="zh-CN" sz="1600" dirty="0">
                <a:solidFill>
                  <a:schemeClr val="accent1"/>
                </a:solidFill>
                <a:latin typeface="微软雅黑" panose="020B0503020204020204" pitchFamily="34" charset="-122"/>
                <a:ea typeface="微软雅黑" panose="020B0503020204020204" pitchFamily="34" charset="-122"/>
                <a:sym typeface="+mn-ea"/>
              </a:rPr>
              <a:t>ava程序的执行入口，</a:t>
            </a:r>
            <a:r>
              <a:rPr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程序将从main()方法开始执行类中的代码。</a:t>
            </a:r>
            <a:endParaRPr lang="zh-CN" sz="1600" dirty="0">
              <a:solidFill>
                <a:schemeClr val="tx1">
                  <a:lumMod val="75000"/>
                  <a:lumOff val="25000"/>
                </a:schemeClr>
              </a:solidFill>
              <a:latin typeface="微软雅黑" panose="020B0503020204020204" pitchFamily="34" charset="-122"/>
              <a:ea typeface="微软雅黑" panose="020B0503020204020204" pitchFamily="34" charset="-122"/>
            </a:endParaRPr>
          </a:p>
          <a:p>
            <a:pPr marL="342900" indent="-342900" fontAlgn="auto">
              <a:lnSpc>
                <a:spcPct val="150000"/>
              </a:lnSpc>
              <a:buFont typeface="Wingdings" panose="05000000000000000000" charset="0"/>
              <a:buChar char="l"/>
            </a:pPr>
            <a:r>
              <a:rPr 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第</a:t>
            </a:r>
            <a:r>
              <a:rPr lang="en-US"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4</a:t>
            </a:r>
            <a:r>
              <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行</a:t>
            </a:r>
            <a:r>
              <a:rPr 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代码在main()方法中编写了一条执行语句“System.out.println("我的第一个Java程序");”，</a:t>
            </a:r>
            <a:r>
              <a:rPr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它的作用是在</a:t>
            </a:r>
            <a:r>
              <a:rPr lang="zh-CN" sz="1600" dirty="0">
                <a:solidFill>
                  <a:schemeClr val="accent1"/>
                </a:solidFill>
                <a:latin typeface="微软雅黑" panose="020B0503020204020204" pitchFamily="34" charset="-122"/>
                <a:ea typeface="微软雅黑" panose="020B0503020204020204" pitchFamily="34" charset="-122"/>
                <a:sym typeface="+mn-ea"/>
              </a:rPr>
              <a:t>输出一段文本信息到控制台</a:t>
            </a:r>
            <a:r>
              <a:rPr 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rPr>
              <a:t>。</a:t>
            </a:r>
            <a:endParaRPr lang="zh-CN" altLang="zh-CN" sz="1600" dirty="0">
              <a:solidFill>
                <a:schemeClr val="tx1">
                  <a:lumMod val="75000"/>
                  <a:lumOff val="25000"/>
                </a:schemeClr>
              </a:solidFill>
              <a:latin typeface="微软雅黑" panose="020B0503020204020204" pitchFamily="34" charset="-122"/>
              <a:ea typeface="微软雅黑" panose="020B0503020204020204" pitchFamily="34" charset="-122"/>
              <a:sym typeface="+mn-ea"/>
            </a:endParaRPr>
          </a:p>
        </p:txBody>
      </p:sp>
      <p:sp>
        <p:nvSpPr>
          <p:cNvPr id="4" name="矩形 3"/>
          <p:cNvSpPr/>
          <p:nvPr/>
        </p:nvSpPr>
        <p:spPr>
          <a:xfrm>
            <a:off x="7255510" y="1064260"/>
            <a:ext cx="4466590" cy="4900295"/>
          </a:xfrm>
          <a:prstGeom prst="rect">
            <a:avLst/>
          </a:prstGeom>
          <a:noFill/>
          <a:ln>
            <a:solidFill>
              <a:srgbClr val="005DA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圆角 6"/>
          <p:cNvSpPr/>
          <p:nvPr>
            <p:custDataLst>
              <p:tags r:id="rId2"/>
            </p:custDataLst>
          </p:nvPr>
        </p:nvSpPr>
        <p:spPr>
          <a:xfrm>
            <a:off x="1137424" y="1264644"/>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7" name="文本框 6"/>
          <p:cNvSpPr txBox="1"/>
          <p:nvPr>
            <p:custDataLst>
              <p:tags r:id="rId3"/>
            </p:custDataLst>
          </p:nvPr>
        </p:nvSpPr>
        <p:spPr>
          <a:xfrm>
            <a:off x="1129030" y="1249680"/>
            <a:ext cx="2446020" cy="50673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dirty="0">
                <a:latin typeface="Arial" panose="020B0604020202020204" pitchFamily="34" charset="0"/>
                <a:ea typeface="思源黑体 CN Normal" panose="020B0400000000000000" pitchFamily="34" charset="-122"/>
                <a:sym typeface="Arial" panose="020B0604020202020204" pitchFamily="34" charset="0"/>
              </a:rPr>
              <a:t>3.Java</a:t>
            </a:r>
            <a:r>
              <a:rPr lang="zh-CN" altLang="en-US" dirty="0">
                <a:latin typeface="Arial" panose="020B0604020202020204" pitchFamily="34" charset="0"/>
                <a:ea typeface="思源黑体 CN Normal" panose="020B0400000000000000" pitchFamily="34" charset="-122"/>
                <a:sym typeface="Arial" panose="020B0604020202020204" pitchFamily="34" charset="0"/>
              </a:rPr>
              <a:t>的运行机制</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知识储备</a:t>
            </a:r>
          </a:p>
        </p:txBody>
      </p:sp>
      <p:sp>
        <p:nvSpPr>
          <p:cNvPr id="2" name="文本框 1"/>
          <p:cNvSpPr txBox="1"/>
          <p:nvPr/>
        </p:nvSpPr>
        <p:spPr>
          <a:xfrm>
            <a:off x="909955" y="2853055"/>
            <a:ext cx="4130040" cy="2861310"/>
          </a:xfrm>
          <a:prstGeom prst="rect">
            <a:avLst/>
          </a:prstGeom>
          <a:noFill/>
        </p:spPr>
        <p:txBody>
          <a:bodyPr wrap="square" rtlCol="0">
            <a:spAutoFit/>
          </a:bodyPr>
          <a:lstStyle/>
          <a:p>
            <a:pPr indent="0" fontAlgn="auto">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sym typeface="+mn-ea"/>
              </a:rPr>
              <a:t>文件的</a:t>
            </a:r>
            <a:r>
              <a:rPr lang="zh-CN" sz="2000" dirty="0">
                <a:solidFill>
                  <a:schemeClr val="accent1"/>
                </a:solidFill>
                <a:latin typeface="微软雅黑" panose="020B0503020204020204" pitchFamily="34" charset="-122"/>
                <a:ea typeface="微软雅黑" panose="020B0503020204020204" pitchFamily="34" charset="-122"/>
                <a:sym typeface="+mn-ea"/>
              </a:rPr>
              <a:t>编码格式</a:t>
            </a:r>
            <a:r>
              <a:rPr lang="en-US" altLang="zh-CN" sz="2000" dirty="0">
                <a:solidFill>
                  <a:srgbClr val="595959"/>
                </a:solidFill>
                <a:latin typeface="微软雅黑" panose="020B0503020204020204" pitchFamily="34" charset="-122"/>
                <a:ea typeface="微软雅黑" panose="020B0503020204020204" pitchFamily="34" charset="-122"/>
                <a:sym typeface="+mn-ea"/>
              </a:rPr>
              <a:t>必须是</a:t>
            </a:r>
            <a:r>
              <a:rPr lang="zh-CN" sz="2000" dirty="0">
                <a:solidFill>
                  <a:schemeClr val="accent1"/>
                </a:solidFill>
                <a:latin typeface="微软雅黑" panose="020B0503020204020204" pitchFamily="34" charset="-122"/>
                <a:ea typeface="微软雅黑" panose="020B0503020204020204" pitchFamily="34" charset="-122"/>
                <a:sym typeface="+mn-ea"/>
              </a:rPr>
              <a:t>ANSI，</a:t>
            </a:r>
            <a:r>
              <a:rPr lang="en-US" altLang="zh-CN" sz="2000" dirty="0">
                <a:solidFill>
                  <a:srgbClr val="595959"/>
                </a:solidFill>
                <a:latin typeface="微软雅黑" panose="020B0503020204020204" pitchFamily="34" charset="-122"/>
                <a:ea typeface="微软雅黑" panose="020B0503020204020204" pitchFamily="34" charset="-122"/>
                <a:sym typeface="+mn-ea"/>
              </a:rPr>
              <a:t>否则文件中的中文运行结果是乱码</a:t>
            </a:r>
            <a:r>
              <a:rPr lang="zh-CN" sz="2000" dirty="0">
                <a:solidFill>
                  <a:schemeClr val="accent1"/>
                </a:solidFill>
                <a:latin typeface="微软雅黑" panose="020B0503020204020204" pitchFamily="34" charset="-122"/>
                <a:ea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sym typeface="+mn-ea"/>
              </a:rPr>
              <a:t>可以用记事本打开HelloWorld.java文件，然后单击“文件”  →“另存为”，将文件的编码格式修改为ANSI</a:t>
            </a:r>
            <a:r>
              <a:rPr lang="en-US" altLang="zh-CN" sz="2000" dirty="0">
                <a:solidFill>
                  <a:srgbClr val="595959"/>
                </a:solidFill>
                <a:latin typeface="微软雅黑" panose="020B0503020204020204" pitchFamily="34" charset="-122"/>
                <a:ea typeface="微软雅黑" panose="020B0503020204020204" pitchFamily="34" charset="-122"/>
              </a:rPr>
              <a:t>。</a:t>
            </a:r>
            <a:endParaRPr lang="zh-CN" altLang="en-US" sz="2000" dirty="0">
              <a:solidFill>
                <a:srgbClr val="595959"/>
              </a:solidFill>
              <a:latin typeface="微软雅黑" panose="020B0503020204020204" pitchFamily="34" charset="-122"/>
              <a:ea typeface="微软雅黑" panose="020B0503020204020204" pitchFamily="34" charset="-122"/>
            </a:endParaRPr>
          </a:p>
        </p:txBody>
      </p:sp>
      <p:pic>
        <p:nvPicPr>
          <p:cNvPr id="57" name="图片 57" descr="C:\Users\itcast\Desktop\Java基础任务教程-高美云\图稿\第1章 Java入门\1-18.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a:xfrm>
            <a:off x="5160010" y="2237105"/>
            <a:ext cx="6301740" cy="3585845"/>
          </a:xfrm>
          <a:prstGeom prst="rect">
            <a:avLst/>
          </a:prstGeom>
          <a:noFill/>
          <a:ln>
            <a:solidFill>
              <a:schemeClr val="tx1"/>
            </a:solidFill>
          </a:ln>
        </p:spPr>
      </p:pic>
      <p:sp>
        <p:nvSpPr>
          <p:cNvPr id="20" name="MH_Text_1"/>
          <p:cNvSpPr>
            <a:spLocks noChangeArrowheads="1"/>
          </p:cNvSpPr>
          <p:nvPr>
            <p:custDataLst>
              <p:tags r:id="rId1"/>
            </p:custDataLst>
          </p:nvPr>
        </p:nvSpPr>
        <p:spPr bwMode="auto">
          <a:xfrm>
            <a:off x="1198880" y="1988820"/>
            <a:ext cx="3473450" cy="73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defTabSz="1219200" fontAlgn="auto">
              <a:lnSpc>
                <a:spcPct val="100000"/>
              </a:lnSpc>
              <a:buClrTx/>
              <a:buSzTx/>
              <a:buFontTx/>
            </a:pP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mn-ea"/>
              </a:rPr>
              <a:t>（</a:t>
            </a:r>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mn-ea"/>
              </a:rPr>
              <a:t>1</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mn-ea"/>
              </a:rPr>
              <a:t>）编写Java源文件</a:t>
            </a:r>
          </a:p>
        </p:txBody>
      </p:sp>
      <p:sp>
        <p:nvSpPr>
          <p:cNvPr id="3" name="矩形: 圆角 6"/>
          <p:cNvSpPr/>
          <p:nvPr>
            <p:custDataLst>
              <p:tags r:id="rId2"/>
            </p:custDataLst>
          </p:nvPr>
        </p:nvSpPr>
        <p:spPr>
          <a:xfrm>
            <a:off x="1137424" y="1264644"/>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5" name="文本框 4"/>
          <p:cNvSpPr txBox="1"/>
          <p:nvPr>
            <p:custDataLst>
              <p:tags r:id="rId3"/>
            </p:custDataLst>
          </p:nvPr>
        </p:nvSpPr>
        <p:spPr>
          <a:xfrm>
            <a:off x="1129030" y="1249680"/>
            <a:ext cx="2446020" cy="50673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dirty="0">
                <a:latin typeface="Arial" panose="020B0604020202020204" pitchFamily="34" charset="0"/>
                <a:ea typeface="思源黑体 CN Normal" panose="020B0400000000000000" pitchFamily="34" charset="-122"/>
                <a:sym typeface="Arial" panose="020B0604020202020204" pitchFamily="34" charset="0"/>
              </a:rPr>
              <a:t>3.Java</a:t>
            </a:r>
            <a:r>
              <a:rPr lang="zh-CN" altLang="en-US" dirty="0">
                <a:latin typeface="Arial" panose="020B0604020202020204" pitchFamily="34" charset="0"/>
                <a:ea typeface="思源黑体 CN Normal" panose="020B0400000000000000" pitchFamily="34" charset="-122"/>
                <a:sym typeface="Arial" panose="020B0604020202020204" pitchFamily="34" charset="0"/>
              </a:rPr>
              <a:t>的运行机制</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知识储备</a:t>
            </a:r>
          </a:p>
        </p:txBody>
      </p:sp>
      <p:sp>
        <p:nvSpPr>
          <p:cNvPr id="2" name="文本框 1"/>
          <p:cNvSpPr txBox="1"/>
          <p:nvPr/>
        </p:nvSpPr>
        <p:spPr>
          <a:xfrm>
            <a:off x="1126490" y="2781300"/>
            <a:ext cx="10429240" cy="1014730"/>
          </a:xfrm>
          <a:prstGeom prst="rect">
            <a:avLst/>
          </a:prstGeom>
          <a:noFill/>
        </p:spPr>
        <p:txBody>
          <a:bodyPr wrap="square" rtlCol="0">
            <a:spAutoFit/>
          </a:bodyPr>
          <a:lstStyle/>
          <a:p>
            <a:pPr indent="0" fontAlgn="auto">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打开C盘根目录下的bin文件夹，</a:t>
            </a:r>
            <a:r>
              <a:rPr lang="en-US" altLang="zh-CN" sz="2000" dirty="0">
                <a:solidFill>
                  <a:schemeClr val="accent1"/>
                </a:solidFill>
                <a:latin typeface="微软雅黑" panose="020B0503020204020204" pitchFamily="34" charset="-122"/>
                <a:ea typeface="微软雅黑" panose="020B0503020204020204" pitchFamily="34" charset="-122"/>
              </a:rPr>
              <a:t>在文件夹的路径导航栏中输入cmd，</a:t>
            </a:r>
            <a:r>
              <a:rPr lang="en-US" altLang="zh-CN" sz="2000" dirty="0">
                <a:solidFill>
                  <a:srgbClr val="595959"/>
                </a:solidFill>
                <a:latin typeface="微软雅黑" panose="020B0503020204020204" pitchFamily="34" charset="-122"/>
                <a:ea typeface="微软雅黑" panose="020B0503020204020204" pitchFamily="34" charset="-122"/>
              </a:rPr>
              <a:t>按“Enter”键</a:t>
            </a:r>
            <a:r>
              <a:rPr lang="en-US" altLang="zh-CN" sz="2000" dirty="0">
                <a:solidFill>
                  <a:schemeClr val="accent1"/>
                </a:solidFill>
                <a:latin typeface="微软雅黑" panose="020B0503020204020204" pitchFamily="34" charset="-122"/>
                <a:ea typeface="微软雅黑" panose="020B0503020204020204" pitchFamily="34" charset="-122"/>
              </a:rPr>
              <a:t>打开命令行窗口</a:t>
            </a:r>
            <a:r>
              <a:rPr lang="zh-CN" altLang="en-US" sz="2000" dirty="0">
                <a:solidFill>
                  <a:schemeClr val="accent1"/>
                </a:solidFill>
                <a:latin typeface="微软雅黑" panose="020B0503020204020204" pitchFamily="34" charset="-122"/>
                <a:ea typeface="微软雅黑" panose="020B0503020204020204" pitchFamily="34" charset="-122"/>
              </a:rPr>
              <a:t>。</a:t>
            </a:r>
          </a:p>
        </p:txBody>
      </p:sp>
      <p:pic>
        <p:nvPicPr>
          <p:cNvPr id="62" name="图片 62" descr="C:\Users\itcast\Desktop\Java基础任务教程-高美云\图稿\第1章 Java入门\1-2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a:xfrm>
            <a:off x="1702435" y="4077335"/>
            <a:ext cx="8128635" cy="2228215"/>
          </a:xfrm>
          <a:prstGeom prst="rect">
            <a:avLst/>
          </a:prstGeom>
          <a:noFill/>
          <a:ln>
            <a:solidFill>
              <a:schemeClr val="tx1"/>
            </a:solidFill>
          </a:ln>
        </p:spPr>
      </p:pic>
      <p:sp>
        <p:nvSpPr>
          <p:cNvPr id="20" name="MH_Text_1"/>
          <p:cNvSpPr>
            <a:spLocks noChangeArrowheads="1"/>
          </p:cNvSpPr>
          <p:nvPr>
            <p:custDataLst>
              <p:tags r:id="rId1"/>
            </p:custDataLst>
          </p:nvPr>
        </p:nvSpPr>
        <p:spPr bwMode="auto">
          <a:xfrm>
            <a:off x="1198880" y="1917065"/>
            <a:ext cx="3473450" cy="73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defTabSz="1219200" fontAlgn="auto">
              <a:lnSpc>
                <a:spcPct val="100000"/>
              </a:lnSpc>
              <a:buClrTx/>
              <a:buSzTx/>
              <a:buFontTx/>
            </a:pPr>
            <a:r>
              <a:rPr 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mn-ea"/>
              </a:rPr>
              <a:t>（</a:t>
            </a:r>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mn-ea"/>
              </a:rPr>
              <a:t>2</a:t>
            </a:r>
            <a:r>
              <a:rPr 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mn-ea"/>
              </a:rPr>
              <a:t>）</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mn-ea"/>
              </a:rPr>
              <a:t>打开命令行窗口</a:t>
            </a:r>
          </a:p>
        </p:txBody>
      </p:sp>
      <p:sp>
        <p:nvSpPr>
          <p:cNvPr id="3" name="矩形: 圆角 6"/>
          <p:cNvSpPr/>
          <p:nvPr>
            <p:custDataLst>
              <p:tags r:id="rId2"/>
            </p:custDataLst>
          </p:nvPr>
        </p:nvSpPr>
        <p:spPr>
          <a:xfrm>
            <a:off x="1137424" y="1264644"/>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5" name="文本框 4"/>
          <p:cNvSpPr txBox="1"/>
          <p:nvPr>
            <p:custDataLst>
              <p:tags r:id="rId3"/>
            </p:custDataLst>
          </p:nvPr>
        </p:nvSpPr>
        <p:spPr>
          <a:xfrm>
            <a:off x="1129030" y="1249680"/>
            <a:ext cx="2446020" cy="50673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dirty="0">
                <a:latin typeface="Arial" panose="020B0604020202020204" pitchFamily="34" charset="0"/>
                <a:ea typeface="思源黑体 CN Normal" panose="020B0400000000000000" pitchFamily="34" charset="-122"/>
                <a:sym typeface="Arial" panose="020B0604020202020204" pitchFamily="34" charset="0"/>
              </a:rPr>
              <a:t>3.Java</a:t>
            </a:r>
            <a:r>
              <a:rPr lang="zh-CN" altLang="en-US" dirty="0">
                <a:latin typeface="Arial" panose="020B0604020202020204" pitchFamily="34" charset="0"/>
                <a:ea typeface="思源黑体 CN Normal" panose="020B0400000000000000" pitchFamily="34" charset="-122"/>
                <a:sym typeface="Arial" panose="020B0604020202020204" pitchFamily="34" charset="0"/>
              </a:rPr>
              <a:t>的运行机制</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知识储备</a:t>
            </a:r>
          </a:p>
        </p:txBody>
      </p:sp>
      <p:sp>
        <p:nvSpPr>
          <p:cNvPr id="2" name="文本框 1"/>
          <p:cNvSpPr txBox="1"/>
          <p:nvPr/>
        </p:nvSpPr>
        <p:spPr>
          <a:xfrm>
            <a:off x="1126490" y="2781300"/>
            <a:ext cx="9832340" cy="553085"/>
          </a:xfrm>
          <a:prstGeom prst="rect">
            <a:avLst/>
          </a:prstGeom>
          <a:noFill/>
        </p:spPr>
        <p:txBody>
          <a:bodyPr wrap="square" rtlCol="0">
            <a:spAutoFit/>
          </a:bodyPr>
          <a:lstStyle/>
          <a:p>
            <a:pPr indent="0" fontAlgn="auto">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在命令行窗口中，</a:t>
            </a:r>
            <a:r>
              <a:rPr lang="zh-CN" altLang="en-US" sz="2000" dirty="0">
                <a:solidFill>
                  <a:schemeClr val="accent1"/>
                </a:solidFill>
                <a:latin typeface="微软雅黑" panose="020B0503020204020204" pitchFamily="34" charset="-122"/>
                <a:ea typeface="微软雅黑" panose="020B0503020204020204" pitchFamily="34" charset="-122"/>
              </a:rPr>
              <a:t>输入“javac HelloWorld.java”命令</a:t>
            </a:r>
            <a:r>
              <a:rPr lang="zh-CN" altLang="en-US" sz="2000" dirty="0">
                <a:solidFill>
                  <a:srgbClr val="595959"/>
                </a:solidFill>
                <a:latin typeface="微软雅黑" panose="020B0503020204020204" pitchFamily="34" charset="-122"/>
                <a:ea typeface="微软雅黑" panose="020B0503020204020204" pitchFamily="34" charset="-122"/>
              </a:rPr>
              <a:t>，编译HelloWorld.java源文件。</a:t>
            </a:r>
          </a:p>
        </p:txBody>
      </p:sp>
      <p:pic>
        <p:nvPicPr>
          <p:cNvPr id="63" name="图片 63" descr="C:\Users\itcast\Desktop\Java基础任务教程-高美云\图稿\第1章 Java入门\1-2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a:xfrm>
            <a:off x="2350135" y="3790315"/>
            <a:ext cx="7679055" cy="2426970"/>
          </a:xfrm>
          <a:prstGeom prst="rect">
            <a:avLst/>
          </a:prstGeom>
          <a:noFill/>
          <a:ln>
            <a:solidFill>
              <a:schemeClr val="tx1"/>
            </a:solidFill>
          </a:ln>
        </p:spPr>
      </p:pic>
      <p:sp>
        <p:nvSpPr>
          <p:cNvPr id="20" name="MH_Text_1"/>
          <p:cNvSpPr>
            <a:spLocks noChangeArrowheads="1"/>
          </p:cNvSpPr>
          <p:nvPr>
            <p:custDataLst>
              <p:tags r:id="rId1"/>
            </p:custDataLst>
          </p:nvPr>
        </p:nvSpPr>
        <p:spPr bwMode="auto">
          <a:xfrm>
            <a:off x="1198880" y="1917065"/>
            <a:ext cx="3473450" cy="73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defTabSz="1219200" fontAlgn="auto">
              <a:lnSpc>
                <a:spcPct val="100000"/>
              </a:lnSpc>
              <a:buClrTx/>
              <a:buSzTx/>
              <a:buFontTx/>
            </a:pPr>
            <a:r>
              <a:rPr 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mn-ea"/>
              </a:rPr>
              <a:t>（</a:t>
            </a:r>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mn-ea"/>
              </a:rPr>
              <a:t>3</a:t>
            </a:r>
            <a:r>
              <a:rPr 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mn-ea"/>
              </a:rPr>
              <a:t>）</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mn-ea"/>
              </a:rPr>
              <a:t>编译</a:t>
            </a:r>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mn-ea"/>
              </a:rPr>
              <a:t>Java</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mn-ea"/>
              </a:rPr>
              <a:t>源文件</a:t>
            </a:r>
          </a:p>
        </p:txBody>
      </p:sp>
      <p:sp>
        <p:nvSpPr>
          <p:cNvPr id="3" name="矩形: 圆角 6"/>
          <p:cNvSpPr/>
          <p:nvPr>
            <p:custDataLst>
              <p:tags r:id="rId2"/>
            </p:custDataLst>
          </p:nvPr>
        </p:nvSpPr>
        <p:spPr>
          <a:xfrm>
            <a:off x="1137424" y="1264644"/>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5" name="文本框 4"/>
          <p:cNvSpPr txBox="1"/>
          <p:nvPr>
            <p:custDataLst>
              <p:tags r:id="rId3"/>
            </p:custDataLst>
          </p:nvPr>
        </p:nvSpPr>
        <p:spPr>
          <a:xfrm>
            <a:off x="1129030" y="1249680"/>
            <a:ext cx="2446020" cy="50673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dirty="0">
                <a:latin typeface="Arial" panose="020B0604020202020204" pitchFamily="34" charset="0"/>
                <a:ea typeface="思源黑体 CN Normal" panose="020B0400000000000000" pitchFamily="34" charset="-122"/>
                <a:sym typeface="Arial" panose="020B0604020202020204" pitchFamily="34" charset="0"/>
              </a:rPr>
              <a:t>3.Java</a:t>
            </a:r>
            <a:r>
              <a:rPr lang="zh-CN" altLang="en-US" dirty="0">
                <a:latin typeface="Arial" panose="020B0604020202020204" pitchFamily="34" charset="0"/>
                <a:ea typeface="思源黑体 CN Normal" panose="020B0400000000000000" pitchFamily="34" charset="-122"/>
                <a:sym typeface="Arial" panose="020B0604020202020204" pitchFamily="34" charset="0"/>
              </a:rPr>
              <a:t>的运行机制</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知识储备</a:t>
            </a:r>
          </a:p>
        </p:txBody>
      </p:sp>
      <p:sp>
        <p:nvSpPr>
          <p:cNvPr id="2" name="文本框 1"/>
          <p:cNvSpPr txBox="1"/>
          <p:nvPr/>
        </p:nvSpPr>
        <p:spPr>
          <a:xfrm>
            <a:off x="1126490" y="2709545"/>
            <a:ext cx="9832340" cy="553085"/>
          </a:xfrm>
          <a:prstGeom prst="rect">
            <a:avLst/>
          </a:prstGeom>
          <a:noFill/>
        </p:spPr>
        <p:txBody>
          <a:bodyPr wrap="square" rtlCol="0">
            <a:spAutoFit/>
          </a:bodyPr>
          <a:lstStyle/>
          <a:p>
            <a:pPr indent="0" fontAlgn="auto">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javac命令执行完后，此时查看bin文件夹，会看到生成的</a:t>
            </a:r>
            <a:r>
              <a:rPr lang="zh-CN" altLang="en-US" sz="2000" dirty="0">
                <a:solidFill>
                  <a:schemeClr val="accent1"/>
                </a:solidFill>
                <a:latin typeface="微软雅黑" panose="020B0503020204020204" pitchFamily="34" charset="-122"/>
                <a:ea typeface="微软雅黑" panose="020B0503020204020204" pitchFamily="34" charset="-122"/>
              </a:rPr>
              <a:t>HelloWorld.class</a:t>
            </a:r>
            <a:r>
              <a:rPr lang="zh-CN" altLang="en-US" sz="2000" dirty="0">
                <a:solidFill>
                  <a:srgbClr val="595959"/>
                </a:solidFill>
                <a:latin typeface="微软雅黑" panose="020B0503020204020204" pitchFamily="34" charset="-122"/>
                <a:ea typeface="微软雅黑" panose="020B0503020204020204" pitchFamily="34" charset="-122"/>
              </a:rPr>
              <a:t>字节码文件。</a:t>
            </a:r>
          </a:p>
        </p:txBody>
      </p:sp>
      <p:pic>
        <p:nvPicPr>
          <p:cNvPr id="58" name="图片 58"/>
          <p:cNvPicPr>
            <a:picLocks noChangeAspect="1"/>
          </p:cNvPicPr>
          <p:nvPr/>
        </p:nvPicPr>
        <p:blipFill>
          <a:blip r:embed="rId6"/>
          <a:stretch>
            <a:fillRect/>
          </a:stretch>
        </p:blipFill>
        <p:spPr>
          <a:xfrm>
            <a:off x="2711450" y="3645535"/>
            <a:ext cx="6739255" cy="2418715"/>
          </a:xfrm>
          <a:prstGeom prst="rect">
            <a:avLst/>
          </a:prstGeom>
          <a:ln>
            <a:solidFill>
              <a:schemeClr val="tx1"/>
            </a:solidFill>
          </a:ln>
        </p:spPr>
      </p:pic>
      <p:sp>
        <p:nvSpPr>
          <p:cNvPr id="20" name="MH_Text_1"/>
          <p:cNvSpPr>
            <a:spLocks noChangeArrowheads="1"/>
          </p:cNvSpPr>
          <p:nvPr>
            <p:custDataLst>
              <p:tags r:id="rId1"/>
            </p:custDataLst>
          </p:nvPr>
        </p:nvSpPr>
        <p:spPr bwMode="auto">
          <a:xfrm>
            <a:off x="1198880" y="1917065"/>
            <a:ext cx="3473450" cy="73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defTabSz="1219200" fontAlgn="auto">
              <a:lnSpc>
                <a:spcPct val="100000"/>
              </a:lnSpc>
              <a:buClrTx/>
              <a:buSzTx/>
              <a:buFontTx/>
            </a:pPr>
            <a:r>
              <a:rPr 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mn-ea"/>
              </a:rPr>
              <a:t>（</a:t>
            </a:r>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mn-ea"/>
              </a:rPr>
              <a:t>3</a:t>
            </a:r>
            <a:r>
              <a:rPr 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mn-ea"/>
              </a:rPr>
              <a:t>）</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mn-ea"/>
              </a:rPr>
              <a:t>编译</a:t>
            </a:r>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mn-ea"/>
              </a:rPr>
              <a:t>Java</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mn-ea"/>
              </a:rPr>
              <a:t>源文件</a:t>
            </a:r>
          </a:p>
        </p:txBody>
      </p:sp>
      <p:sp>
        <p:nvSpPr>
          <p:cNvPr id="3" name="矩形: 圆角 6"/>
          <p:cNvSpPr/>
          <p:nvPr>
            <p:custDataLst>
              <p:tags r:id="rId2"/>
            </p:custDataLst>
          </p:nvPr>
        </p:nvSpPr>
        <p:spPr>
          <a:xfrm>
            <a:off x="1137424" y="1264644"/>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5" name="文本框 4"/>
          <p:cNvSpPr txBox="1"/>
          <p:nvPr>
            <p:custDataLst>
              <p:tags r:id="rId3"/>
            </p:custDataLst>
          </p:nvPr>
        </p:nvSpPr>
        <p:spPr>
          <a:xfrm>
            <a:off x="1129030" y="1249680"/>
            <a:ext cx="2446020" cy="50673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dirty="0">
                <a:latin typeface="Arial" panose="020B0604020202020204" pitchFamily="34" charset="0"/>
                <a:ea typeface="思源黑体 CN Normal" panose="020B0400000000000000" pitchFamily="34" charset="-122"/>
                <a:sym typeface="Arial" panose="020B0604020202020204" pitchFamily="34" charset="0"/>
              </a:rPr>
              <a:t>3.Java</a:t>
            </a:r>
            <a:r>
              <a:rPr lang="zh-CN" altLang="en-US" dirty="0">
                <a:latin typeface="Arial" panose="020B0604020202020204" pitchFamily="34" charset="0"/>
                <a:ea typeface="思源黑体 CN Normal" panose="020B0400000000000000" pitchFamily="34" charset="-122"/>
                <a:sym typeface="Arial" panose="020B0604020202020204" pitchFamily="34" charset="0"/>
              </a:rPr>
              <a:t>的运行机制</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知识储备</a:t>
            </a:r>
          </a:p>
        </p:txBody>
      </p:sp>
      <p:sp>
        <p:nvSpPr>
          <p:cNvPr id="2" name="文本框 1"/>
          <p:cNvSpPr txBox="1"/>
          <p:nvPr/>
        </p:nvSpPr>
        <p:spPr>
          <a:xfrm>
            <a:off x="1126490" y="2781300"/>
            <a:ext cx="9832340" cy="1014730"/>
          </a:xfrm>
          <a:prstGeom prst="rect">
            <a:avLst/>
          </a:prstGeom>
          <a:noFill/>
        </p:spPr>
        <p:txBody>
          <a:bodyPr wrap="square" rtlCol="0">
            <a:spAutoFit/>
          </a:bodyPr>
          <a:lstStyle/>
          <a:p>
            <a:pPr indent="0" fontAlgn="auto">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在命令行窗口中，输入“</a:t>
            </a:r>
            <a:r>
              <a:rPr lang="zh-CN" altLang="en-US" sz="2000" dirty="0">
                <a:solidFill>
                  <a:schemeClr val="accent1"/>
                </a:solidFill>
                <a:latin typeface="微软雅黑" panose="020B0503020204020204" pitchFamily="34" charset="-122"/>
                <a:ea typeface="微软雅黑" panose="020B0503020204020204" pitchFamily="34" charset="-122"/>
              </a:rPr>
              <a:t>java HelloWorld</a:t>
            </a:r>
            <a:r>
              <a:rPr lang="zh-CN" altLang="en-US" sz="2000" dirty="0">
                <a:solidFill>
                  <a:srgbClr val="595959"/>
                </a:solidFill>
                <a:latin typeface="微软雅黑" panose="020B0503020204020204" pitchFamily="34" charset="-122"/>
                <a:ea typeface="微软雅黑" panose="020B0503020204020204" pitchFamily="34" charset="-122"/>
              </a:rPr>
              <a:t>”命令，运行编译好的字节码文件，运行命令及结果如下。</a:t>
            </a:r>
          </a:p>
        </p:txBody>
      </p:sp>
      <p:pic>
        <p:nvPicPr>
          <p:cNvPr id="64" name="图片 64" descr="C:\Users\itcast\Desktop\Java基础任务教程-高美云\图稿\第1章 Java入门\1-2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a:xfrm>
            <a:off x="2206625" y="4005580"/>
            <a:ext cx="7773670" cy="2469515"/>
          </a:xfrm>
          <a:prstGeom prst="rect">
            <a:avLst/>
          </a:prstGeom>
          <a:noFill/>
          <a:ln>
            <a:solidFill>
              <a:schemeClr val="tx1"/>
            </a:solidFill>
          </a:ln>
        </p:spPr>
      </p:pic>
      <p:sp>
        <p:nvSpPr>
          <p:cNvPr id="20" name="MH_Text_1"/>
          <p:cNvSpPr>
            <a:spLocks noChangeArrowheads="1"/>
          </p:cNvSpPr>
          <p:nvPr>
            <p:custDataLst>
              <p:tags r:id="rId1"/>
            </p:custDataLst>
          </p:nvPr>
        </p:nvSpPr>
        <p:spPr bwMode="auto">
          <a:xfrm>
            <a:off x="1198880" y="1917065"/>
            <a:ext cx="3473450" cy="735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l" defTabSz="1219200" fontAlgn="auto">
              <a:lnSpc>
                <a:spcPct val="100000"/>
              </a:lnSpc>
              <a:buClrTx/>
              <a:buSzTx/>
              <a:buFontTx/>
            </a:pPr>
            <a:r>
              <a:rPr 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mn-ea"/>
              </a:rPr>
              <a:t>（</a:t>
            </a:r>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mn-ea"/>
              </a:rPr>
              <a:t>4</a:t>
            </a:r>
            <a:r>
              <a:rPr 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mn-ea"/>
              </a:rPr>
              <a:t>）运行</a:t>
            </a:r>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mn-ea"/>
              </a:rPr>
              <a:t>Java</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mn-ea"/>
              </a:rPr>
              <a:t>文件</a:t>
            </a:r>
          </a:p>
        </p:txBody>
      </p:sp>
      <p:sp>
        <p:nvSpPr>
          <p:cNvPr id="3" name="矩形: 圆角 6"/>
          <p:cNvSpPr/>
          <p:nvPr>
            <p:custDataLst>
              <p:tags r:id="rId2"/>
            </p:custDataLst>
          </p:nvPr>
        </p:nvSpPr>
        <p:spPr>
          <a:xfrm>
            <a:off x="1137424" y="1264644"/>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5" name="文本框 4"/>
          <p:cNvSpPr txBox="1"/>
          <p:nvPr>
            <p:custDataLst>
              <p:tags r:id="rId3"/>
            </p:custDataLst>
          </p:nvPr>
        </p:nvSpPr>
        <p:spPr>
          <a:xfrm>
            <a:off x="1129030" y="1249680"/>
            <a:ext cx="2446020" cy="50673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dirty="0">
                <a:latin typeface="Arial" panose="020B0604020202020204" pitchFamily="34" charset="0"/>
                <a:ea typeface="思源黑体 CN Normal" panose="020B0400000000000000" pitchFamily="34" charset="-122"/>
                <a:sym typeface="Arial" panose="020B0604020202020204" pitchFamily="34" charset="0"/>
              </a:rPr>
              <a:t>3.Java</a:t>
            </a:r>
            <a:r>
              <a:rPr lang="zh-CN" altLang="en-US" dirty="0">
                <a:latin typeface="Arial" panose="020B0604020202020204" pitchFamily="34" charset="0"/>
                <a:ea typeface="思源黑体 CN Normal" panose="020B0400000000000000" pitchFamily="34" charset="-122"/>
                <a:sym typeface="Arial" panose="020B0604020202020204" pitchFamily="34" charset="0"/>
              </a:rPr>
              <a:t>的运行机制</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知识储备</a:t>
            </a:r>
          </a:p>
        </p:txBody>
      </p:sp>
      <p:pic>
        <p:nvPicPr>
          <p:cNvPr id="6" name="图形 28" descr="灯泡和齿轮"/>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03300" y="1118777"/>
            <a:ext cx="944034" cy="944034"/>
          </a:xfrm>
          <a:prstGeom prst="rect">
            <a:avLst/>
          </a:prstGeom>
        </p:spPr>
      </p:pic>
      <p:sp>
        <p:nvSpPr>
          <p:cNvPr id="7" name="矩形 6"/>
          <p:cNvSpPr/>
          <p:nvPr/>
        </p:nvSpPr>
        <p:spPr>
          <a:xfrm>
            <a:off x="1966595" y="1255395"/>
            <a:ext cx="2988310"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022475" y="1415415"/>
            <a:ext cx="2932430" cy="368300"/>
          </a:xfrm>
          <a:prstGeom prst="rect">
            <a:avLst/>
          </a:prstGeom>
          <a:solidFill>
            <a:srgbClr val="C00000"/>
          </a:solidFill>
        </p:spPr>
        <p:txBody>
          <a:bodyPr wrap="square" rtlCol="0">
            <a:spAutoFit/>
          </a:bodyPr>
          <a:lstStyle/>
          <a:p>
            <a:pPr algn="l"/>
            <a:r>
              <a:rPr lang="zh-CN" altLang="en-US" sz="18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脚下留心：程序编译不通过</a:t>
            </a:r>
          </a:p>
        </p:txBody>
      </p:sp>
      <p:sp>
        <p:nvSpPr>
          <p:cNvPr id="9" name="矩形 8"/>
          <p:cNvSpPr/>
          <p:nvPr/>
        </p:nvSpPr>
        <p:spPr>
          <a:xfrm>
            <a:off x="5015949" y="125551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5203678" y="125551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3" name="文本框 12"/>
          <p:cNvSpPr txBox="1"/>
          <p:nvPr/>
        </p:nvSpPr>
        <p:spPr>
          <a:xfrm>
            <a:off x="1126490" y="2350770"/>
            <a:ext cx="9832340" cy="1476375"/>
          </a:xfrm>
          <a:prstGeom prst="rect">
            <a:avLst/>
          </a:prstGeom>
          <a:noFill/>
        </p:spPr>
        <p:txBody>
          <a:bodyPr wrap="square" rtlCol="0">
            <a:spAutoFit/>
          </a:bodyPr>
          <a:lstStyle/>
          <a:p>
            <a:pPr indent="0" fontAlgn="auto">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使用</a:t>
            </a:r>
            <a:r>
              <a:rPr lang="zh-CN" altLang="en-US" sz="2000" dirty="0">
                <a:solidFill>
                  <a:schemeClr val="accent1"/>
                </a:solidFill>
                <a:latin typeface="微软雅黑" panose="020B0503020204020204" pitchFamily="34" charset="-122"/>
                <a:ea typeface="微软雅黑" panose="020B0503020204020204" pitchFamily="34" charset="-122"/>
              </a:rPr>
              <a:t>文本文档</a:t>
            </a:r>
            <a:r>
              <a:rPr lang="zh-CN" altLang="en-US" sz="2000" dirty="0">
                <a:solidFill>
                  <a:srgbClr val="595959"/>
                </a:solidFill>
                <a:latin typeface="微软雅黑" panose="020B0503020204020204" pitchFamily="34" charset="-122"/>
                <a:ea typeface="微软雅黑" panose="020B0503020204020204" pitchFamily="34" charset="-122"/>
              </a:rPr>
              <a:t>编写Java代码时，很</a:t>
            </a:r>
            <a:r>
              <a:rPr lang="zh-CN" altLang="en-US" sz="2000" dirty="0">
                <a:solidFill>
                  <a:schemeClr val="accent1"/>
                </a:solidFill>
                <a:latin typeface="微软雅黑" panose="020B0503020204020204" pitchFamily="34" charset="-122"/>
                <a:ea typeface="微软雅黑" panose="020B0503020204020204" pitchFamily="34" charset="-122"/>
              </a:rPr>
              <a:t>容易出错</a:t>
            </a:r>
            <a:r>
              <a:rPr lang="zh-CN" altLang="en-US" sz="2000" dirty="0">
                <a:solidFill>
                  <a:srgbClr val="595959"/>
                </a:solidFill>
                <a:latin typeface="微软雅黑" panose="020B0503020204020204" pitchFamily="34" charset="-122"/>
                <a:ea typeface="微软雅黑" panose="020B0503020204020204" pitchFamily="34" charset="-122"/>
              </a:rPr>
              <a:t>，例如，</a:t>
            </a:r>
            <a:r>
              <a:rPr lang="zh-CN" altLang="en-US" sz="2000" dirty="0">
                <a:solidFill>
                  <a:schemeClr val="accent1"/>
                </a:solidFill>
                <a:latin typeface="微软雅黑" panose="020B0503020204020204" pitchFamily="34" charset="-122"/>
                <a:ea typeface="微软雅黑" panose="020B0503020204020204" pitchFamily="34" charset="-122"/>
              </a:rPr>
              <a:t>少写</a:t>
            </a:r>
            <a:r>
              <a:rPr lang="zh-CN" altLang="en-US" sz="2000" dirty="0">
                <a:solidFill>
                  <a:srgbClr val="595959"/>
                </a:solidFill>
                <a:latin typeface="微软雅黑" panose="020B0503020204020204" pitchFamily="34" charset="-122"/>
                <a:ea typeface="微软雅黑" panose="020B0503020204020204" pitchFamily="34" charset="-122"/>
              </a:rPr>
              <a:t>了一个</a:t>
            </a:r>
            <a:r>
              <a:rPr lang="zh-CN" altLang="en-US" sz="2000" dirty="0">
                <a:solidFill>
                  <a:schemeClr val="accent1"/>
                </a:solidFill>
                <a:latin typeface="微软雅黑" panose="020B0503020204020204" pitchFamily="34" charset="-122"/>
                <a:ea typeface="微软雅黑" panose="020B0503020204020204" pitchFamily="34" charset="-122"/>
              </a:rPr>
              <a:t>标点符号</a:t>
            </a:r>
            <a:r>
              <a:rPr lang="zh-CN" altLang="en-US" sz="2000" dirty="0">
                <a:solidFill>
                  <a:srgbClr val="595959"/>
                </a:solidFill>
                <a:latin typeface="微软雅黑" panose="020B0503020204020204" pitchFamily="34" charset="-122"/>
                <a:ea typeface="微软雅黑" panose="020B0503020204020204" pitchFamily="34" charset="-122"/>
              </a:rPr>
              <a:t>，标点符号未切换为</a:t>
            </a:r>
            <a:r>
              <a:rPr lang="zh-CN" altLang="en-US" sz="2000" dirty="0">
                <a:solidFill>
                  <a:schemeClr val="accent1"/>
                </a:solidFill>
                <a:latin typeface="微软雅黑" panose="020B0503020204020204" pitchFamily="34" charset="-122"/>
                <a:ea typeface="微软雅黑" panose="020B0503020204020204" pitchFamily="34" charset="-122"/>
              </a:rPr>
              <a:t>英文</a:t>
            </a:r>
            <a:r>
              <a:rPr lang="zh-CN" altLang="en-US" sz="2000" dirty="0">
                <a:solidFill>
                  <a:srgbClr val="595959"/>
                </a:solidFill>
                <a:latin typeface="微软雅黑" panose="020B0503020204020204" pitchFamily="34" charset="-122"/>
                <a:ea typeface="微软雅黑" panose="020B0503020204020204" pitchFamily="34" charset="-122"/>
              </a:rPr>
              <a:t>等问题，这些错误都导致</a:t>
            </a:r>
            <a:r>
              <a:rPr lang="zh-CN" altLang="en-US" sz="2000" dirty="0">
                <a:solidFill>
                  <a:schemeClr val="accent1"/>
                </a:solidFill>
                <a:latin typeface="微软雅黑" panose="020B0503020204020204" pitchFamily="34" charset="-122"/>
                <a:ea typeface="微软雅黑" panose="020B0503020204020204" pitchFamily="34" charset="-122"/>
              </a:rPr>
              <a:t>编译不通过</a:t>
            </a:r>
            <a:r>
              <a:rPr lang="zh-CN" altLang="en-US" sz="2000" dirty="0">
                <a:solidFill>
                  <a:srgbClr val="595959"/>
                </a:solidFill>
                <a:latin typeface="微软雅黑" panose="020B0503020204020204" pitchFamily="34" charset="-122"/>
                <a:ea typeface="微软雅黑" panose="020B0503020204020204" pitchFamily="34" charset="-122"/>
              </a:rPr>
              <a:t>。当编写代码少在结尾少写了“;”时，Java文件编译报错。</a:t>
            </a:r>
          </a:p>
        </p:txBody>
      </p:sp>
      <p:pic>
        <p:nvPicPr>
          <p:cNvPr id="59" name="图片 59" descr="C:\Users\itcast\Desktop\Java基础任务教程-高美云\图稿\第1章 Java入门\360截图1700101469767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2710180" y="3933190"/>
            <a:ext cx="7400925" cy="2414270"/>
          </a:xfrm>
          <a:prstGeom prst="rect">
            <a:avLst/>
          </a:prstGeom>
          <a:noFill/>
          <a:ln>
            <a:solidFill>
              <a:schemeClr val="tx1"/>
            </a:solid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知识储备</a:t>
            </a:r>
          </a:p>
        </p:txBody>
      </p:sp>
      <p:pic>
        <p:nvPicPr>
          <p:cNvPr id="6" name="图形 28" descr="灯泡和齿轮"/>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003300" y="1118777"/>
            <a:ext cx="944034" cy="944034"/>
          </a:xfrm>
          <a:prstGeom prst="rect">
            <a:avLst/>
          </a:prstGeom>
        </p:spPr>
      </p:pic>
      <p:sp>
        <p:nvSpPr>
          <p:cNvPr id="13" name="文本框 12"/>
          <p:cNvSpPr txBox="1"/>
          <p:nvPr/>
        </p:nvSpPr>
        <p:spPr>
          <a:xfrm>
            <a:off x="1270000" y="2279015"/>
            <a:ext cx="8456295" cy="553085"/>
          </a:xfrm>
          <a:prstGeom prst="rect">
            <a:avLst/>
          </a:prstGeom>
          <a:noFill/>
        </p:spPr>
        <p:txBody>
          <a:bodyPr wrap="square" rtlCol="0">
            <a:spAutoFit/>
          </a:bodyPr>
          <a:lstStyle/>
          <a:p>
            <a:pPr indent="0" fontAlgn="auto">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当编写代码将英文的“;”写成中文的“；”时，java文件编译报错。</a:t>
            </a:r>
          </a:p>
        </p:txBody>
      </p:sp>
      <p:pic>
        <p:nvPicPr>
          <p:cNvPr id="61" name="图片 61" descr="C:\Users\itcast\Desktop\Java基础任务教程-高美云\图稿\第1章 Java入门\360截图1820042320214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1774825" y="3284855"/>
            <a:ext cx="8700770" cy="2449830"/>
          </a:xfrm>
          <a:prstGeom prst="rect">
            <a:avLst/>
          </a:prstGeom>
          <a:noFill/>
          <a:ln>
            <a:solidFill>
              <a:schemeClr val="tx1"/>
            </a:solidFill>
          </a:ln>
        </p:spPr>
      </p:pic>
      <p:sp>
        <p:nvSpPr>
          <p:cNvPr id="3" name="矩形 2"/>
          <p:cNvSpPr/>
          <p:nvPr/>
        </p:nvSpPr>
        <p:spPr>
          <a:xfrm>
            <a:off x="1966595" y="1255395"/>
            <a:ext cx="2988310"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022475" y="1415415"/>
            <a:ext cx="2932430" cy="368300"/>
          </a:xfrm>
          <a:prstGeom prst="rect">
            <a:avLst/>
          </a:prstGeom>
          <a:solidFill>
            <a:srgbClr val="C00000"/>
          </a:solidFill>
        </p:spPr>
        <p:txBody>
          <a:bodyPr wrap="square" rtlCol="0">
            <a:spAutoFit/>
          </a:bodyPr>
          <a:lstStyle/>
          <a:p>
            <a:pPr algn="l"/>
            <a:r>
              <a:rPr lang="zh-CN" altLang="en-US" sz="1800"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脚下留心：程序编译不通过</a:t>
            </a:r>
          </a:p>
        </p:txBody>
      </p:sp>
      <p:sp>
        <p:nvSpPr>
          <p:cNvPr id="4" name="矩形 3"/>
          <p:cNvSpPr/>
          <p:nvPr/>
        </p:nvSpPr>
        <p:spPr>
          <a:xfrm>
            <a:off x="5015949" y="125551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5" name="矩形 4"/>
          <p:cNvSpPr/>
          <p:nvPr/>
        </p:nvSpPr>
        <p:spPr>
          <a:xfrm>
            <a:off x="5203678" y="1255514"/>
            <a:ext cx="83127"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5031667" y="3014256"/>
            <a:ext cx="6013520" cy="768350"/>
          </a:xfrm>
          <a:prstGeom prst="rect">
            <a:avLst/>
          </a:prstGeom>
          <a:noFill/>
        </p:spPr>
        <p:txBody>
          <a:bodyPr wrap="square" lIns="91443" tIns="45720" rIns="91443" bIns="45720" rtlCol="0">
            <a:spAutoFit/>
          </a:bodyPr>
          <a:lstStyle/>
          <a:p>
            <a:r>
              <a:rPr lang="zh-CN" sz="4400" b="1" dirty="0">
                <a:solidFill>
                  <a:srgbClr val="595959"/>
                </a:solidFill>
                <a:latin typeface="微软雅黑" panose="020B0503020204020204" pitchFamily="34" charset="-122"/>
                <a:ea typeface="微软雅黑" panose="020B0503020204020204" pitchFamily="34" charset="-122"/>
                <a:cs typeface="+mn-ea"/>
                <a:sym typeface="+mn-lt"/>
              </a:rPr>
              <a:t>餐厅助手开发环境搭建</a:t>
            </a:r>
            <a:endParaRPr lang="zh-CN" altLang="en-US" sz="44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4" name="TextBox 48"/>
          <p:cNvSpPr txBox="1"/>
          <p:nvPr/>
        </p:nvSpPr>
        <p:spPr>
          <a:xfrm>
            <a:off x="1628686" y="3011044"/>
            <a:ext cx="2952328" cy="768350"/>
          </a:xfrm>
          <a:prstGeom prst="rect">
            <a:avLst/>
          </a:prstGeom>
          <a:noFill/>
        </p:spPr>
        <p:txBody>
          <a:bodyPr wrap="square" lIns="91443" tIns="45720" rIns="91443" bIns="45720" rtlCol="0">
            <a:spAutoFit/>
          </a:bodyPr>
          <a:lstStyle/>
          <a:p>
            <a:r>
              <a:rPr lang="zh-CN" altLang="en-US" sz="4400" b="1" dirty="0">
                <a:solidFill>
                  <a:schemeClr val="bg1"/>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任务</a:t>
            </a:r>
            <a:r>
              <a:rPr lang="en-US" altLang="zh-CN" sz="4400" b="1" dirty="0">
                <a:solidFill>
                  <a:schemeClr val="bg1"/>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1-1</a:t>
            </a:r>
            <a:endParaRPr lang="en-GB" altLang="zh-CN" sz="4400" b="1" dirty="0">
              <a:solidFill>
                <a:schemeClr val="bg1"/>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任务分析</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2" name="文本框 11"/>
          <p:cNvSpPr txBox="1"/>
          <p:nvPr/>
        </p:nvSpPr>
        <p:spPr>
          <a:xfrm>
            <a:off x="1702434" y="2279015"/>
            <a:ext cx="8714149" cy="1476375"/>
          </a:xfrm>
          <a:prstGeom prst="rect">
            <a:avLst/>
          </a:prstGeom>
          <a:noFill/>
          <a:ln w="9525">
            <a:noFill/>
          </a:ln>
        </p:spPr>
        <p:txBody>
          <a:bodyPr wrap="square">
            <a:spAutoFit/>
          </a:bodyPr>
          <a:lstStyle/>
          <a:p>
            <a:pPr indent="0" fontAlgn="auto">
              <a:lnSpc>
                <a:spcPct val="150000"/>
              </a:lnSpc>
            </a:pPr>
            <a:r>
              <a:rPr sz="20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根据任务描述得知，本任务需要使用 Java 开发工具 IDEA 输出一句欢迎语</a:t>
            </a:r>
            <a:r>
              <a:rPr lang="zh-CN" sz="20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endParaRPr sz="20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sz="20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①　使用IDEA创建一个</a:t>
            </a:r>
            <a:r>
              <a:rPr lang="zh-CN" altLang="en-US" sz="2000" b="0" dirty="0">
                <a:solidFill>
                  <a:schemeClr val="accent1"/>
                </a:solidFill>
                <a:latin typeface="微软雅黑" panose="020B0503020204020204" pitchFamily="34" charset="-122"/>
                <a:ea typeface="微软雅黑" panose="020B0503020204020204" pitchFamily="34" charset="-122"/>
              </a:rPr>
              <a:t>Java项目</a:t>
            </a:r>
            <a:r>
              <a:rPr sz="20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ct val="150000"/>
              </a:lnSpc>
            </a:pPr>
            <a:r>
              <a:rPr sz="20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②　在IDEA中</a:t>
            </a:r>
            <a:r>
              <a:rPr lang="zh-CN" altLang="en-US" sz="2000" b="0" dirty="0">
                <a:solidFill>
                  <a:schemeClr val="accent1"/>
                </a:solidFill>
                <a:latin typeface="微软雅黑" panose="020B0503020204020204" pitchFamily="34" charset="-122"/>
                <a:ea typeface="微软雅黑" panose="020B0503020204020204" pitchFamily="34" charset="-122"/>
              </a:rPr>
              <a:t>创建一个类</a:t>
            </a:r>
            <a:r>
              <a:rPr sz="20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，并在类中编写Java代码，</a:t>
            </a:r>
            <a:r>
              <a:rPr lang="zh-CN" altLang="en-US" sz="2000" b="0" dirty="0">
                <a:solidFill>
                  <a:schemeClr val="accent1"/>
                </a:solidFill>
                <a:latin typeface="微软雅黑" panose="020B0503020204020204" pitchFamily="34" charset="-122"/>
                <a:ea typeface="微软雅黑" panose="020B0503020204020204" pitchFamily="34" charset="-122"/>
              </a:rPr>
              <a:t>输出</a:t>
            </a:r>
            <a:r>
              <a:rPr sz="20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餐厅助手欢迎语。</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1053465" y="1919605"/>
            <a:ext cx="4451350" cy="3322955"/>
          </a:xfrm>
          <a:prstGeom prst="rect">
            <a:avLst/>
          </a:prstGeom>
          <a:noFill/>
          <a:ln w="9525">
            <a:noFill/>
          </a:ln>
        </p:spPr>
        <p:txBody>
          <a:bodyPr wrap="square">
            <a:spAutoFit/>
          </a:bodyPr>
          <a:lstStyle/>
          <a:p>
            <a:pPr marL="457200" indent="-457200" fontAlgn="auto">
              <a:lnSpc>
                <a:spcPct val="150000"/>
              </a:lnSpc>
              <a:buFont typeface="+mj-ea"/>
              <a:buAutoNum type="circleNumDbPlain"/>
            </a:pPr>
            <a:r>
              <a:rPr sz="2000" b="0" dirty="0" err="1">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启动IDEA后，</a:t>
            </a:r>
            <a:r>
              <a:rPr sz="2000" b="0" dirty="0" err="1">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单击“New</a:t>
            </a:r>
            <a:r>
              <a:rPr sz="2000" b="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 </a:t>
            </a:r>
            <a:r>
              <a:rPr sz="2000" b="0" dirty="0" err="1">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Project”选项进入New</a:t>
            </a:r>
            <a:r>
              <a:rPr sz="2000" b="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 Project界面</a:t>
            </a:r>
            <a:r>
              <a:rPr lang="zh-CN" sz="2000" b="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a:t>
            </a:r>
            <a:endParaRPr sz="2000" b="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fontAlgn="auto">
              <a:lnSpc>
                <a:spcPct val="150000"/>
              </a:lnSpc>
              <a:buFont typeface="+mj-ea"/>
              <a:buAutoNum type="circleNumDbPlain"/>
            </a:pPr>
            <a:r>
              <a:rPr sz="2000" b="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在该界面中设置项目名称</a:t>
            </a:r>
            <a:r>
              <a:rPr lang="zh-CN" sz="2000" b="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sz="2000" b="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项目存储位置</a:t>
            </a:r>
            <a:r>
              <a:rPr lang="zh-CN" sz="2000" b="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sz="2000" b="0" dirty="0" err="1">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JDK</a:t>
            </a:r>
            <a:r>
              <a:rPr lang="zh-CN" sz="2000" b="0" dirty="0" err="1">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a:t>
            </a:r>
            <a:r>
              <a:rPr sz="2000" b="0" dirty="0" err="1">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使用</a:t>
            </a:r>
            <a:r>
              <a:rPr lang="zh-CN" sz="2000" b="0" dirty="0" err="1">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版本。</a:t>
            </a:r>
            <a:endParaRPr lang="zh-CN" sz="2000" b="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fontAlgn="auto">
              <a:lnSpc>
                <a:spcPct val="150000"/>
              </a:lnSpc>
              <a:buFont typeface="+mj-ea"/>
              <a:buAutoNum type="circleNumDbPlain"/>
            </a:pPr>
            <a:r>
              <a:rPr lang="zh-CN" sz="2000" b="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单击“Create”按钮完成项目的创建，进入项目结构界面</a:t>
            </a:r>
            <a:r>
              <a:rPr lang="zh-CN" altLang="en-US" sz="2000" b="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pic>
        <p:nvPicPr>
          <p:cNvPr id="65" name="图片 65" descr="C:\Users\itcast\Desktop\Java基础任务教程-高美云\360截图1729050539669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663565" y="1557020"/>
            <a:ext cx="5801360" cy="4496435"/>
          </a:xfrm>
          <a:prstGeom prst="rect">
            <a:avLst/>
          </a:prstGeom>
          <a:noFill/>
          <a:ln>
            <a:solidFill>
              <a:schemeClr val="tx1"/>
            </a:solidFill>
          </a:ln>
        </p:spPr>
      </p:pic>
      <p:sp>
        <p:nvSpPr>
          <p:cNvPr id="10" name="TextBox 50"/>
          <p:cNvSpPr txBox="1"/>
          <p:nvPr/>
        </p:nvSpPr>
        <p:spPr>
          <a:xfrm>
            <a:off x="1143335" y="1169973"/>
            <a:ext cx="4816690" cy="398780"/>
          </a:xfrm>
          <a:prstGeom prst="rect">
            <a:avLst/>
          </a:prstGeom>
          <a:noFill/>
        </p:spPr>
        <p:txBody>
          <a:bodyPr wrap="square" rtlCol="0">
            <a:spAutoFit/>
          </a:bodyPr>
          <a:lstStyle/>
          <a:p>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1.</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  创建</a:t>
            </a:r>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Java</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项目</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909955" y="1704340"/>
            <a:ext cx="4422775" cy="3784600"/>
          </a:xfrm>
          <a:prstGeom prst="rect">
            <a:avLst/>
          </a:prstGeom>
          <a:noFill/>
          <a:ln w="9525">
            <a:noFill/>
          </a:ln>
        </p:spPr>
        <p:txBody>
          <a:bodyPr wrap="square">
            <a:spAutoFit/>
          </a:bodyPr>
          <a:lstStyle/>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在该界面</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左侧栏是chapter01目录结构</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ct val="150000"/>
              </a:lnSpc>
              <a:buFont typeface="Arial" panose="020B0604020202020204" pitchFamily="34" charset="0"/>
              <a:buNone/>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.idea目录下的所有文件以及chapter01.iml文件都是IDEA开发工具使用的配置文件</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buFont typeface="Arial" panose="020B0604020202020204" pitchFamily="34" charset="0"/>
              <a:buNone/>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src目录用于保存程序的</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源文件</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ct val="150000"/>
              </a:lnSpc>
              <a:buFont typeface="Arial" panose="020B0604020202020204" pitchFamily="34" charset="0"/>
              <a:buNone/>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External Libraries是</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扩展类库</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，即</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Java程序编写</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和</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运行所依赖的类</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pic>
        <p:nvPicPr>
          <p:cNvPr id="66" name="图片 66" descr="C:\Users\itcast\Desktop\Java基础任务教程-高美云\图稿\第1章 Java入门\1-2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520055" y="2401570"/>
            <a:ext cx="6131560" cy="3169920"/>
          </a:xfrm>
          <a:prstGeom prst="rect">
            <a:avLst/>
          </a:prstGeom>
          <a:noFill/>
          <a:ln>
            <a:noFill/>
          </a:ln>
        </p:spPr>
      </p:pic>
      <p:sp>
        <p:nvSpPr>
          <p:cNvPr id="4" name="TextBox 50"/>
          <p:cNvSpPr txBox="1"/>
          <p:nvPr/>
        </p:nvSpPr>
        <p:spPr>
          <a:xfrm>
            <a:off x="1143335" y="1169973"/>
            <a:ext cx="4816690" cy="398780"/>
          </a:xfrm>
          <a:prstGeom prst="rect">
            <a:avLst/>
          </a:prstGeom>
          <a:noFill/>
        </p:spPr>
        <p:txBody>
          <a:bodyPr wrap="square" rtlCol="0">
            <a:spAutoFit/>
          </a:bodyPr>
          <a:lstStyle/>
          <a:p>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1.</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  创建</a:t>
            </a:r>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Java</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项目</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1053465" y="1991360"/>
            <a:ext cx="4451350" cy="3322955"/>
          </a:xfrm>
          <a:prstGeom prst="rect">
            <a:avLst/>
          </a:prstGeom>
          <a:noFill/>
          <a:ln w="9525">
            <a:noFill/>
          </a:ln>
        </p:spPr>
        <p:txBody>
          <a:bodyPr wrap="square">
            <a:spAutoFit/>
          </a:bodyPr>
          <a:lstStyle/>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在项目结构界面，右击chapter01项目下的src目录，</a:t>
            </a:r>
            <a:r>
              <a:rPr lang="zh-CN"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在弹出的菜单中依次选择“New”→”Java Class”，进入New Java Class选项界面</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，选择Class选项创建一个Java类，并在文本框中输入类名Welcome，然后按“</a:t>
            </a:r>
            <a:r>
              <a:rPr lang="zh-CN"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Enter</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”键完成Java类的创建</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pic>
        <p:nvPicPr>
          <p:cNvPr id="67" name="图片 67" descr="C:\Users\itcast\Desktop\Java基础任务教程-高美云\图稿\第1章 Java入门\1-2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5585460" y="2207260"/>
            <a:ext cx="6013450" cy="2823845"/>
          </a:xfrm>
          <a:prstGeom prst="rect">
            <a:avLst/>
          </a:prstGeom>
          <a:noFill/>
          <a:ln>
            <a:solidFill>
              <a:schemeClr val="tx1"/>
            </a:solidFill>
          </a:ln>
        </p:spPr>
      </p:pic>
      <p:sp>
        <p:nvSpPr>
          <p:cNvPr id="4" name="TextBox 50"/>
          <p:cNvSpPr txBox="1"/>
          <p:nvPr/>
        </p:nvSpPr>
        <p:spPr>
          <a:xfrm>
            <a:off x="1196675" y="1185848"/>
            <a:ext cx="4816690" cy="398780"/>
          </a:xfrm>
          <a:prstGeom prst="rect">
            <a:avLst/>
          </a:prstGeom>
          <a:noFill/>
        </p:spPr>
        <p:txBody>
          <a:bodyPr wrap="square" rtlCol="0">
            <a:spAutoFit/>
          </a:bodyPr>
          <a:lstStyle/>
          <a:p>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2.</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  创建</a:t>
            </a:r>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Java</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1196975" y="1704340"/>
            <a:ext cx="8938260" cy="1106805"/>
          </a:xfrm>
          <a:prstGeom prst="rect">
            <a:avLst/>
          </a:prstGeom>
          <a:noFill/>
          <a:ln w="9525">
            <a:noFill/>
          </a:ln>
        </p:spPr>
        <p:txBody>
          <a:bodyPr wrap="square">
            <a:spAutoFit/>
          </a:bodyPr>
          <a:lstStyle/>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Java类创建完成之后，src目录下会生成一个</a:t>
            </a:r>
            <a:r>
              <a:rPr lang="zh-CN"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Welcome.java文件</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，该文件会自动在右侧区域打开</a:t>
            </a:r>
            <a:r>
              <a:rPr lang="zh-CN" altLang="en-US"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pic>
        <p:nvPicPr>
          <p:cNvPr id="69" name="图片 69" descr="C:\Users\itcast\Desktop\Java基础任务教程-高美云\图稿\第1章 Java入门\1-3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494280" y="3070860"/>
            <a:ext cx="7023100" cy="2977515"/>
          </a:xfrm>
          <a:prstGeom prst="rect">
            <a:avLst/>
          </a:prstGeom>
          <a:noFill/>
          <a:ln>
            <a:solidFill>
              <a:schemeClr val="tx1"/>
            </a:solidFill>
          </a:ln>
        </p:spPr>
      </p:pic>
      <p:sp>
        <p:nvSpPr>
          <p:cNvPr id="4" name="TextBox 50"/>
          <p:cNvSpPr txBox="1"/>
          <p:nvPr/>
        </p:nvSpPr>
        <p:spPr>
          <a:xfrm>
            <a:off x="1196675" y="1185848"/>
            <a:ext cx="4816690" cy="398780"/>
          </a:xfrm>
          <a:prstGeom prst="rect">
            <a:avLst/>
          </a:prstGeom>
          <a:noFill/>
        </p:spPr>
        <p:txBody>
          <a:bodyPr wrap="square" rtlCol="0">
            <a:spAutoFit/>
          </a:bodyPr>
          <a:lstStyle/>
          <a:p>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2.</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  创建</a:t>
            </a:r>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Java</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1053465" y="2134870"/>
            <a:ext cx="10217785" cy="553085"/>
          </a:xfrm>
          <a:prstGeom prst="rect">
            <a:avLst/>
          </a:prstGeom>
          <a:noFill/>
          <a:ln w="9525">
            <a:noFill/>
          </a:ln>
        </p:spPr>
        <p:txBody>
          <a:bodyPr wrap="square">
            <a:spAutoFit/>
          </a:bodyPr>
          <a:lstStyle/>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Welcome类创建完成之后，在类中创建main()方法，在方法内部</a:t>
            </a:r>
            <a:r>
              <a:rPr lang="zh-CN"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编写餐厅助手欢迎语句</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pic>
        <p:nvPicPr>
          <p:cNvPr id="71" name="图片 71" descr="C:\Users\itcast\Desktop\Java基础任务教程-高美云\图稿\第1章 Java入门\1-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918335" y="2926715"/>
            <a:ext cx="8945245" cy="3077210"/>
          </a:xfrm>
          <a:prstGeom prst="rect">
            <a:avLst/>
          </a:prstGeom>
          <a:noFill/>
          <a:ln>
            <a:noFill/>
          </a:ln>
        </p:spPr>
      </p:pic>
      <p:sp>
        <p:nvSpPr>
          <p:cNvPr id="10" name="TextBox 50"/>
          <p:cNvSpPr txBox="1"/>
          <p:nvPr/>
        </p:nvSpPr>
        <p:spPr>
          <a:xfrm>
            <a:off x="1143335" y="1254428"/>
            <a:ext cx="4816690" cy="398780"/>
          </a:xfrm>
          <a:prstGeom prst="rect">
            <a:avLst/>
          </a:prstGeom>
          <a:noFill/>
        </p:spPr>
        <p:txBody>
          <a:bodyPr wrap="square" rtlCol="0">
            <a:spAutoFit/>
          </a:bodyPr>
          <a:lstStyle/>
          <a:p>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3.</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  编写</a:t>
            </a:r>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Java</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程序代码</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任务实现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1053465" y="1991360"/>
            <a:ext cx="9289415" cy="1014730"/>
          </a:xfrm>
          <a:prstGeom prst="rect">
            <a:avLst/>
          </a:prstGeom>
          <a:noFill/>
          <a:ln w="9525">
            <a:noFill/>
          </a:ln>
        </p:spPr>
        <p:txBody>
          <a:bodyPr wrap="square">
            <a:spAutoFit/>
          </a:bodyPr>
          <a:lstStyle/>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选中Welcome文件，右击选择</a:t>
            </a:r>
            <a:r>
              <a:rPr lang="zh-CN"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Run ‘Welocom.main()’</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运行程序，控制台显示运行结果</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pic>
        <p:nvPicPr>
          <p:cNvPr id="72" name="图片 72"/>
          <p:cNvPicPr>
            <a:picLocks noChangeAspect="1"/>
          </p:cNvPicPr>
          <p:nvPr/>
        </p:nvPicPr>
        <p:blipFill>
          <a:blip r:embed="rId3"/>
          <a:stretch>
            <a:fillRect/>
          </a:stretch>
        </p:blipFill>
        <p:spPr>
          <a:xfrm>
            <a:off x="2494280" y="3285490"/>
            <a:ext cx="6884035" cy="3037840"/>
          </a:xfrm>
          <a:prstGeom prst="rect">
            <a:avLst/>
          </a:prstGeom>
          <a:ln>
            <a:solidFill>
              <a:schemeClr val="tx1"/>
            </a:solidFill>
          </a:ln>
        </p:spPr>
      </p:pic>
      <p:sp>
        <p:nvSpPr>
          <p:cNvPr id="10" name="TextBox 50"/>
          <p:cNvSpPr txBox="1"/>
          <p:nvPr/>
        </p:nvSpPr>
        <p:spPr>
          <a:xfrm>
            <a:off x="1143335" y="1254428"/>
            <a:ext cx="4816690" cy="398780"/>
          </a:xfrm>
          <a:prstGeom prst="rect">
            <a:avLst/>
          </a:prstGeom>
          <a:noFill/>
        </p:spPr>
        <p:txBody>
          <a:bodyPr wrap="square" rtlCol="0">
            <a:spAutoFit/>
          </a:bodyPr>
          <a:lstStyle/>
          <a:p>
            <a:r>
              <a:rPr lang="en-US"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4.</a:t>
            </a:r>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 运行程序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知识扩展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文本框 1"/>
          <p:cNvSpPr txBox="1"/>
          <p:nvPr/>
        </p:nvSpPr>
        <p:spPr>
          <a:xfrm>
            <a:off x="838200" y="3357245"/>
            <a:ext cx="4120515" cy="2399665"/>
          </a:xfrm>
          <a:prstGeom prst="rect">
            <a:avLst/>
          </a:prstGeom>
          <a:noFill/>
          <a:ln w="9525">
            <a:noFill/>
          </a:ln>
        </p:spPr>
        <p:txBody>
          <a:bodyPr wrap="square">
            <a:spAutoFit/>
          </a:bodyPr>
          <a:lstStyle/>
          <a:p>
            <a:pPr marL="266700" indent="-266700" fontAlgn="auto">
              <a:lnSpc>
                <a:spcPct val="150000"/>
              </a:lnSpc>
            </a:pPr>
            <a:r>
              <a:rPr lang="en-US" sz="20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   </a:t>
            </a:r>
            <a:r>
              <a:rPr sz="20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调试Welcome.java演示IDEA调试工具的使用</a:t>
            </a:r>
            <a:r>
              <a:rPr lang="zh-CN" sz="20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，在该界面第4行代码设置断点，</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断点</a:t>
            </a:r>
            <a:r>
              <a:rPr lang="zh-CN" sz="20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设置方式比较简单，只需要单击行号后面的空白区域，便可插入断点</a:t>
            </a:r>
            <a:r>
              <a:rPr sz="20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p>
        </p:txBody>
      </p:sp>
      <p:pic>
        <p:nvPicPr>
          <p:cNvPr id="76" name="图片 76"/>
          <p:cNvPicPr>
            <a:picLocks noChangeAspect="1"/>
          </p:cNvPicPr>
          <p:nvPr/>
        </p:nvPicPr>
        <p:blipFill>
          <a:blip r:embed="rId3"/>
          <a:stretch>
            <a:fillRect/>
          </a:stretch>
        </p:blipFill>
        <p:spPr>
          <a:xfrm>
            <a:off x="4942840" y="3573145"/>
            <a:ext cx="6601460" cy="2326640"/>
          </a:xfrm>
          <a:prstGeom prst="rect">
            <a:avLst/>
          </a:prstGeom>
          <a:ln>
            <a:solidFill>
              <a:schemeClr val="tx1"/>
            </a:solidFill>
          </a:ln>
        </p:spPr>
      </p:pic>
      <p:sp>
        <p:nvSpPr>
          <p:cNvPr id="42" name="矩形: 圆角 6"/>
          <p:cNvSpPr/>
          <p:nvPr/>
        </p:nvSpPr>
        <p:spPr>
          <a:xfrm>
            <a:off x="982638" y="1237244"/>
            <a:ext cx="2409862"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43" name="文本框 42"/>
          <p:cNvSpPr txBox="1"/>
          <p:nvPr/>
        </p:nvSpPr>
        <p:spPr>
          <a:xfrm>
            <a:off x="982345" y="1214120"/>
            <a:ext cx="2411095" cy="50673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altLang="zh-CN" dirty="0">
                <a:latin typeface="Arial" panose="020B0604020202020204" pitchFamily="34" charset="0"/>
                <a:ea typeface="思源黑体 CN Normal" panose="020B0400000000000000" pitchFamily="34" charset="-122"/>
                <a:sym typeface="Arial" panose="020B0604020202020204" pitchFamily="34" charset="0"/>
              </a:rPr>
              <a:t>IDEA</a:t>
            </a:r>
            <a:r>
              <a:rPr lang="zh-CN" altLang="en-US" dirty="0">
                <a:latin typeface="Arial" panose="020B0604020202020204" pitchFamily="34" charset="0"/>
                <a:ea typeface="思源黑体 CN Normal" panose="020B0400000000000000" pitchFamily="34" charset="-122"/>
                <a:sym typeface="Arial" panose="020B0604020202020204" pitchFamily="34" charset="0"/>
              </a:rPr>
              <a:t>调试工具</a:t>
            </a:r>
          </a:p>
        </p:txBody>
      </p:sp>
      <p:sp>
        <p:nvSpPr>
          <p:cNvPr id="3" name="文本框 2"/>
          <p:cNvSpPr txBox="1"/>
          <p:nvPr/>
        </p:nvSpPr>
        <p:spPr>
          <a:xfrm>
            <a:off x="1054100" y="1988820"/>
            <a:ext cx="9758680" cy="1014730"/>
          </a:xfrm>
          <a:prstGeom prst="rect">
            <a:avLst/>
          </a:prstGeom>
          <a:noFill/>
          <a:ln w="9525">
            <a:noFill/>
          </a:ln>
        </p:spPr>
        <p:txBody>
          <a:bodyPr wrap="square">
            <a:spAutoFit/>
          </a:bodyPr>
          <a:lstStyle/>
          <a:p>
            <a:pPr marL="266700" indent="-266700" fontAlgn="auto">
              <a:lnSpc>
                <a:spcPct val="150000"/>
              </a:lnSpc>
            </a:pPr>
            <a:r>
              <a:rPr sz="20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IDEA 最突出的功能就是</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调试（Debug)，</a:t>
            </a:r>
            <a:r>
              <a:rPr sz="20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它可以对</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Java代码、JavaScript、JQuery、Ajax等进行调试</a:t>
            </a:r>
            <a:r>
              <a:rPr sz="2000" b="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知识扩展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文本框 1"/>
          <p:cNvSpPr txBox="1"/>
          <p:nvPr/>
        </p:nvSpPr>
        <p:spPr>
          <a:xfrm>
            <a:off x="596900" y="2132330"/>
            <a:ext cx="4008120" cy="1476375"/>
          </a:xfrm>
          <a:prstGeom prst="rect">
            <a:avLst/>
          </a:prstGeom>
          <a:noFill/>
          <a:ln w="9525">
            <a:noFill/>
          </a:ln>
        </p:spPr>
        <p:txBody>
          <a:bodyPr wrap="square">
            <a:spAutoFit/>
          </a:bodyPr>
          <a:lstStyle/>
          <a:p>
            <a:pPr marL="266700" indent="-266700" fontAlgn="auto">
              <a:lnSpc>
                <a:spcPct val="150000"/>
              </a:lnSpc>
            </a:pP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调试Welcome.java断点设置完毕后，单击右上角的</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图标以</a:t>
            </a:r>
            <a:r>
              <a:rPr sz="2000" b="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Debug</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模式启动程序。</a:t>
            </a:r>
            <a:endPar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85" name="图片 85"/>
          <p:cNvPicPr>
            <a:picLocks noChangeAspect="1"/>
          </p:cNvPicPr>
          <p:nvPr/>
        </p:nvPicPr>
        <p:blipFill>
          <a:blip r:embed="rId3"/>
          <a:stretch>
            <a:fillRect/>
          </a:stretch>
        </p:blipFill>
        <p:spPr>
          <a:xfrm>
            <a:off x="4798695" y="2061210"/>
            <a:ext cx="6454775" cy="3613785"/>
          </a:xfrm>
          <a:prstGeom prst="rect">
            <a:avLst/>
          </a:prstGeom>
          <a:ln>
            <a:solidFill>
              <a:schemeClr val="tx1"/>
            </a:solidFill>
          </a:ln>
        </p:spPr>
      </p:pic>
      <p:pic>
        <p:nvPicPr>
          <p:cNvPr id="74" name="图片 74"/>
          <p:cNvPicPr>
            <a:picLocks noChangeAspect="1"/>
          </p:cNvPicPr>
          <p:nvPr/>
        </p:nvPicPr>
        <p:blipFill>
          <a:blip r:embed="rId4"/>
          <a:stretch>
            <a:fillRect/>
          </a:stretch>
        </p:blipFill>
        <p:spPr>
          <a:xfrm>
            <a:off x="3286760" y="2709545"/>
            <a:ext cx="457200" cy="426720"/>
          </a:xfrm>
          <a:prstGeom prst="rect">
            <a:avLst/>
          </a:prstGeom>
        </p:spPr>
      </p:pic>
      <p:sp>
        <p:nvSpPr>
          <p:cNvPr id="42" name="矩形: 圆角 6"/>
          <p:cNvSpPr/>
          <p:nvPr/>
        </p:nvSpPr>
        <p:spPr>
          <a:xfrm>
            <a:off x="982638" y="1237244"/>
            <a:ext cx="2409862"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43" name="文本框 42"/>
          <p:cNvSpPr txBox="1"/>
          <p:nvPr/>
        </p:nvSpPr>
        <p:spPr>
          <a:xfrm>
            <a:off x="982345" y="1214120"/>
            <a:ext cx="2411095" cy="50673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altLang="zh-CN" dirty="0">
                <a:latin typeface="Arial" panose="020B0604020202020204" pitchFamily="34" charset="0"/>
                <a:ea typeface="思源黑体 CN Normal" panose="020B0400000000000000" pitchFamily="34" charset="-122"/>
                <a:sym typeface="Arial" panose="020B0604020202020204" pitchFamily="34" charset="0"/>
              </a:rPr>
              <a:t>IDEA</a:t>
            </a:r>
            <a:r>
              <a:rPr lang="zh-CN" altLang="en-US" dirty="0">
                <a:latin typeface="Arial" panose="020B0604020202020204" pitchFamily="34" charset="0"/>
                <a:ea typeface="思源黑体 CN Normal" panose="020B0400000000000000" pitchFamily="34" charset="-122"/>
                <a:sym typeface="Arial" panose="020B0604020202020204" pitchFamily="34" charset="0"/>
              </a:rPr>
              <a:t>调试工具</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知识扩展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2" name="矩形: 圆角 6"/>
          <p:cNvSpPr/>
          <p:nvPr/>
        </p:nvSpPr>
        <p:spPr>
          <a:xfrm>
            <a:off x="982638" y="1237244"/>
            <a:ext cx="2409862"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43" name="文本框 42"/>
          <p:cNvSpPr txBox="1"/>
          <p:nvPr/>
        </p:nvSpPr>
        <p:spPr>
          <a:xfrm>
            <a:off x="982345" y="1214120"/>
            <a:ext cx="2411095" cy="50673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altLang="zh-CN" dirty="0">
                <a:latin typeface="Arial" panose="020B0604020202020204" pitchFamily="34" charset="0"/>
                <a:ea typeface="思源黑体 CN Normal" panose="020B0400000000000000" pitchFamily="34" charset="-122"/>
                <a:sym typeface="Arial" panose="020B0604020202020204" pitchFamily="34" charset="0"/>
              </a:rPr>
              <a:t>IDEA</a:t>
            </a:r>
            <a:r>
              <a:rPr lang="zh-CN" altLang="en-US" dirty="0">
                <a:latin typeface="Arial" panose="020B0604020202020204" pitchFamily="34" charset="0"/>
                <a:ea typeface="思源黑体 CN Normal" panose="020B0400000000000000" pitchFamily="34" charset="-122"/>
                <a:sym typeface="Arial" panose="020B0604020202020204" pitchFamily="34" charset="0"/>
              </a:rPr>
              <a:t>调试工具</a:t>
            </a:r>
          </a:p>
        </p:txBody>
      </p:sp>
      <p:sp>
        <p:nvSpPr>
          <p:cNvPr id="8" name="TextBox 50"/>
          <p:cNvSpPr txBox="1"/>
          <p:nvPr/>
        </p:nvSpPr>
        <p:spPr>
          <a:xfrm>
            <a:off x="3646934" y="1223433"/>
            <a:ext cx="4050186" cy="398780"/>
          </a:xfrm>
          <a:prstGeom prst="rect">
            <a:avLst/>
          </a:prstGeom>
          <a:noFill/>
        </p:spPr>
        <p:txBody>
          <a:bodyPr wrap="square" rtlCol="0">
            <a:spAutoFit/>
          </a:bodyPr>
          <a:lstStyle/>
          <a:p>
            <a:r>
              <a:rPr lang="zh-CN" altLang="en-US"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rPr>
              <a:t>常用调试快捷键</a:t>
            </a:r>
            <a:endParaRPr lang="zh-CN" altLang="zh-CN" sz="2000" b="1" dirty="0">
              <a:solidFill>
                <a:schemeClr val="tx1">
                  <a:lumMod val="75000"/>
                  <a:lumOff val="25000"/>
                </a:schemeClr>
              </a:solidFill>
              <a:latin typeface="Arial" panose="020B0604020202020204" pitchFamily="34" charset="0"/>
              <a:ea typeface="思源黑体 CN Normal" panose="020B0400000000000000" pitchFamily="34" charset="-122"/>
              <a:cs typeface="+mn-ea"/>
              <a:sym typeface="Arial" panose="020B0604020202020204" pitchFamily="34" charset="0"/>
            </a:endParaRPr>
          </a:p>
        </p:txBody>
      </p:sp>
      <p:graphicFrame>
        <p:nvGraphicFramePr>
          <p:cNvPr id="6" name="表格 5"/>
          <p:cNvGraphicFramePr/>
          <p:nvPr>
            <p:custDataLst>
              <p:tags r:id="rId1"/>
            </p:custDataLst>
            <p:extLst>
              <p:ext uri="{D42A27DB-BD31-4B8C-83A1-F6EECF244321}">
                <p14:modId xmlns:p14="http://schemas.microsoft.com/office/powerpoint/2010/main" val="2088969739"/>
              </p:ext>
            </p:extLst>
          </p:nvPr>
        </p:nvGraphicFramePr>
        <p:xfrm>
          <a:off x="1177041" y="1989634"/>
          <a:ext cx="9610828" cy="4640730"/>
        </p:xfrm>
        <a:graphic>
          <a:graphicData uri="http://schemas.openxmlformats.org/drawingml/2006/table">
            <a:tbl>
              <a:tblPr firstRow="1" bandRow="1">
                <a:tableStyleId>{5C22544A-7EE6-4342-B048-85BDC9FD1C3A}</a:tableStyleId>
              </a:tblPr>
              <a:tblGrid>
                <a:gridCol w="2517364">
                  <a:extLst>
                    <a:ext uri="{9D8B030D-6E8A-4147-A177-3AD203B41FA5}">
                      <a16:colId xmlns:a16="http://schemas.microsoft.com/office/drawing/2014/main" val="20000"/>
                    </a:ext>
                  </a:extLst>
                </a:gridCol>
                <a:gridCol w="3546732">
                  <a:extLst>
                    <a:ext uri="{9D8B030D-6E8A-4147-A177-3AD203B41FA5}">
                      <a16:colId xmlns:a16="http://schemas.microsoft.com/office/drawing/2014/main" val="20001"/>
                    </a:ext>
                  </a:extLst>
                </a:gridCol>
                <a:gridCol w="3546732">
                  <a:extLst>
                    <a:ext uri="{9D8B030D-6E8A-4147-A177-3AD203B41FA5}">
                      <a16:colId xmlns:a16="http://schemas.microsoft.com/office/drawing/2014/main" val="20002"/>
                    </a:ext>
                  </a:extLst>
                </a:gridCol>
              </a:tblGrid>
              <a:tr h="591185">
                <a:tc>
                  <a:txBody>
                    <a:bodyPr/>
                    <a:lstStyle/>
                    <a:p>
                      <a:pPr indent="0" algn="ctr">
                        <a:lnSpc>
                          <a:spcPct val="130000"/>
                        </a:lnSpc>
                        <a:buNone/>
                      </a:pPr>
                      <a:r>
                        <a:rPr lang="en-US" sz="2000" b="1">
                          <a:latin typeface="宋体" panose="02010600030101010101" pitchFamily="2" charset="-122"/>
                          <a:ea typeface="宋体" panose="02010600030101010101" pitchFamily="2" charset="-122"/>
                          <a:cs typeface="宋体" panose="02010600030101010101" pitchFamily="2" charset="-122"/>
                        </a:rPr>
                        <a:t>按钮</a:t>
                      </a:r>
                      <a:endParaRPr lang="en-US" altLang="en-US" sz="2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lnSpc>
                          <a:spcPct val="130000"/>
                        </a:lnSpc>
                        <a:buClrTx/>
                        <a:buSzTx/>
                        <a:buFontTx/>
                        <a:buNone/>
                      </a:pPr>
                      <a:r>
                        <a:rPr lang="en-US" sz="2000" b="1" dirty="0" err="1">
                          <a:latin typeface="宋体" panose="02010600030101010101" pitchFamily="2" charset="-122"/>
                          <a:ea typeface="宋体" panose="02010600030101010101" pitchFamily="2" charset="-122"/>
                          <a:cs typeface="宋体" panose="02010600030101010101" pitchFamily="2" charset="-122"/>
                        </a:rPr>
                        <a:t>快捷键</a:t>
                      </a:r>
                      <a:endParaRPr lang="en-US" sz="2000" b="1" dirty="0">
                        <a:latin typeface="宋体" panose="02010600030101010101" pitchFamily="2" charset="-122"/>
                        <a:ea typeface="宋体" panose="02010600030101010101" pitchFamily="2" charset="-122"/>
                        <a:cs typeface="宋体" panose="02010600030101010101" pitchFamily="2" charset="-122"/>
                      </a:endParaRPr>
                    </a:p>
                  </a:txBody>
                  <a:tcPr marL="68580" marR="68580" marT="0" marB="0">
                    <a:lnB w="12700" cap="flat" cmpd="sng" algn="ctr">
                      <a:solidFill>
                        <a:schemeClr val="tx1"/>
                      </a:solidFill>
                      <a:prstDash val="solid"/>
                      <a:round/>
                      <a:headEnd type="none" w="med" len="med"/>
                      <a:tailEnd type="none" w="med" len="med"/>
                    </a:lnB>
                  </a:tcPr>
                </a:tc>
                <a:tc>
                  <a:txBody>
                    <a:bodyPr/>
                    <a:lstStyle/>
                    <a:p>
                      <a:pPr algn="ctr">
                        <a:lnSpc>
                          <a:spcPct val="130000"/>
                        </a:lnSpc>
                        <a:buClrTx/>
                        <a:buSzTx/>
                        <a:buFontTx/>
                        <a:buNone/>
                      </a:pPr>
                      <a:r>
                        <a:rPr lang="en-US" sz="2000" b="1">
                          <a:latin typeface="宋体" panose="02010600030101010101" pitchFamily="2" charset="-122"/>
                          <a:ea typeface="宋体" panose="02010600030101010101" pitchFamily="2" charset="-122"/>
                          <a:cs typeface="宋体" panose="02010600030101010101" pitchFamily="2" charset="-122"/>
                        </a:rPr>
                        <a:t>操作名称</a:t>
                      </a:r>
                    </a:p>
                  </a:txBody>
                  <a:tcPr marL="68580" marR="6858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83385">
                <a:tc>
                  <a:txBody>
                    <a:bodyPr/>
                    <a:lstStyle/>
                    <a:p>
                      <a:pPr indent="0" algn="ctr">
                        <a:buNone/>
                      </a:pPr>
                      <a:r>
                        <a:rPr lang="en-US" sz="1800" b="0">
                          <a:latin typeface="Times New Roman" panose="02020603050405020304" charset="0"/>
                          <a:cs typeface="Times New Roman" panose="02020603050405020304" charset="0"/>
                        </a:rPr>
                        <a:t> </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lgn="ctr">
                        <a:buNone/>
                      </a:pPr>
                      <a:r>
                        <a:rPr lang="en-US" sz="1800" b="0">
                          <a:latin typeface="微软雅黑" panose="020B0503020204020204" pitchFamily="34" charset="-122"/>
                          <a:ea typeface="微软雅黑" panose="020B0503020204020204" pitchFamily="34" charset="-122"/>
                          <a:cs typeface="宋体" panose="02010600030101010101" pitchFamily="2" charset="-122"/>
                        </a:rPr>
                        <a:t>F8</a:t>
                      </a:r>
                      <a:endParaRPr lang="en-US" altLang="en-US" sz="1800" b="0">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indent="0">
                        <a:buNone/>
                      </a:pPr>
                      <a:r>
                        <a:rPr lang="en-US" sz="1800" b="0">
                          <a:latin typeface="微软雅黑" panose="020B0503020204020204" pitchFamily="34" charset="-122"/>
                          <a:ea typeface="微软雅黑" panose="020B0503020204020204" pitchFamily="34" charset="-122"/>
                          <a:cs typeface="宋体" panose="02010600030101010101" pitchFamily="2" charset="-122"/>
                        </a:rPr>
                        <a:t>单步调试，执行下一行代码。如果这一行代码中有方法，不会进入方法内部</a:t>
                      </a:r>
                      <a:r>
                        <a:rPr lang="zh-CN" altLang="en-US" sz="1800" b="0">
                          <a:latin typeface="微软雅黑" panose="020B0503020204020204" pitchFamily="34" charset="-122"/>
                          <a:ea typeface="微软雅黑" panose="020B0503020204020204" pitchFamily="34" charset="-122"/>
                          <a:cs typeface="宋体" panose="02010600030101010101" pitchFamily="2" charset="-122"/>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31520">
                <a:tc>
                  <a:txBody>
                    <a:bodyPr/>
                    <a:lstStyle/>
                    <a:p>
                      <a:pPr indent="0" algn="ctr">
                        <a:buNone/>
                      </a:pPr>
                      <a:r>
                        <a:rPr lang="en-US" sz="1800" b="0">
                          <a:latin typeface="Times New Roman" panose="02020603050405020304" charset="0"/>
                          <a:cs typeface="Times New Roman" panose="02020603050405020304" charset="0"/>
                        </a:rPr>
                        <a:t> </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buNone/>
                      </a:pPr>
                      <a:r>
                        <a:rPr lang="en-US" sz="1800" b="0">
                          <a:latin typeface="微软雅黑" panose="020B0503020204020204" pitchFamily="34" charset="-122"/>
                          <a:ea typeface="微软雅黑" panose="020B0503020204020204" pitchFamily="34" charset="-122"/>
                          <a:cs typeface="宋体" panose="02010600030101010101" pitchFamily="2" charset="-122"/>
                        </a:rPr>
                        <a:t>F7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buClrTx/>
                        <a:buSzTx/>
                        <a:buFontTx/>
                        <a:buNone/>
                      </a:pPr>
                      <a:r>
                        <a:rPr lang="en-US" sz="1800" b="0">
                          <a:latin typeface="微软雅黑" panose="020B0503020204020204" pitchFamily="34" charset="-122"/>
                          <a:ea typeface="微软雅黑" panose="020B0503020204020204" pitchFamily="34" charset="-122"/>
                          <a:cs typeface="宋体" panose="02010600030101010101" pitchFamily="2" charset="-122"/>
                        </a:rPr>
                        <a:t>单步调试，执行下一行代码。如果这一行代码中有自定义的方法，则进入方法内部。</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83385">
                <a:tc>
                  <a:txBody>
                    <a:bodyPr/>
                    <a:lstStyle/>
                    <a:p>
                      <a:pPr indent="0" algn="ctr">
                        <a:buNone/>
                      </a:pPr>
                      <a:r>
                        <a:rPr lang="en-US" sz="1800" b="0">
                          <a:latin typeface="Times New Roman" panose="02020603050405020304" charset="0"/>
                          <a:cs typeface="Times New Roman" panose="02020603050405020304" charset="0"/>
                        </a:rPr>
                        <a:t> </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buNone/>
                      </a:pPr>
                      <a:r>
                        <a:rPr lang="en-US" sz="1800" b="0">
                          <a:latin typeface="微软雅黑" panose="020B0503020204020204" pitchFamily="34" charset="-122"/>
                          <a:ea typeface="微软雅黑" panose="020B0503020204020204" pitchFamily="34" charset="-122"/>
                          <a:cs typeface="宋体" panose="02010600030101010101" pitchFamily="2" charset="-122"/>
                        </a:rPr>
                        <a:t>Alt+Shift+F7</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buClrTx/>
                        <a:buSzTx/>
                        <a:buFontTx/>
                        <a:buNone/>
                      </a:pPr>
                      <a:r>
                        <a:rPr lang="en-US" sz="1800" b="0">
                          <a:latin typeface="微软雅黑" panose="020B0503020204020204" pitchFamily="34" charset="-122"/>
                          <a:ea typeface="微软雅黑" panose="020B0503020204020204" pitchFamily="34" charset="-122"/>
                          <a:cs typeface="宋体" panose="02010600030101010101" pitchFamily="2" charset="-122"/>
                        </a:rPr>
                        <a:t>单步调试，执行下一行代码。如果这一行代码中有方法，则进入方法内部。</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83385">
                <a:tc>
                  <a:txBody>
                    <a:bodyPr/>
                    <a:lstStyle/>
                    <a:p>
                      <a:pPr indent="0" algn="ctr">
                        <a:buNone/>
                      </a:pPr>
                      <a:r>
                        <a:rPr lang="en-US" sz="1800" b="0">
                          <a:latin typeface="Times New Roman" panose="02020603050405020304" charset="0"/>
                          <a:cs typeface="Times New Roman" panose="02020603050405020304" charset="0"/>
                        </a:rPr>
                        <a:t> </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buNone/>
                      </a:pPr>
                      <a:r>
                        <a:rPr lang="en-US" sz="1800" b="0">
                          <a:latin typeface="微软雅黑" panose="020B0503020204020204" pitchFamily="34" charset="-122"/>
                          <a:ea typeface="微软雅黑" panose="020B0503020204020204" pitchFamily="34" charset="-122"/>
                          <a:cs typeface="宋体" panose="02010600030101010101" pitchFamily="2" charset="-122"/>
                        </a:rPr>
                        <a:t>Shift+F8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buClrTx/>
                        <a:buSzTx/>
                        <a:buFontTx/>
                        <a:buNone/>
                      </a:pPr>
                      <a:r>
                        <a:rPr lang="en-US" sz="1800" b="0">
                          <a:latin typeface="微软雅黑" panose="020B0503020204020204" pitchFamily="34" charset="-122"/>
                          <a:ea typeface="微软雅黑" panose="020B0503020204020204" pitchFamily="34" charset="-122"/>
                          <a:cs typeface="宋体" panose="02010600030101010101" pitchFamily="2" charset="-122"/>
                        </a:rPr>
                        <a:t>跳出方法，从进入的方法内退出到方法调用处。</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83385">
                <a:tc>
                  <a:txBody>
                    <a:bodyPr/>
                    <a:lstStyle/>
                    <a:p>
                      <a:pPr indent="0" algn="ctr">
                        <a:buNone/>
                      </a:pPr>
                      <a:r>
                        <a:rPr lang="en-US" sz="1800" b="0">
                          <a:latin typeface="Times New Roman" panose="02020603050405020304" charset="0"/>
                          <a:cs typeface="Times New Roman" panose="02020603050405020304" charset="0"/>
                        </a:rPr>
                        <a:t> </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buNone/>
                      </a:pPr>
                      <a:r>
                        <a:rPr lang="en-US" sz="1800" b="0">
                          <a:latin typeface="微软雅黑" panose="020B0503020204020204" pitchFamily="34" charset="-122"/>
                          <a:ea typeface="微软雅黑" panose="020B0503020204020204" pitchFamily="34" charset="-122"/>
                          <a:cs typeface="宋体" panose="02010600030101010101" pitchFamily="2" charset="-122"/>
                        </a:rPr>
                        <a:t>Alt+F9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buClrTx/>
                        <a:buSzTx/>
                        <a:buFontTx/>
                        <a:buNone/>
                      </a:pPr>
                      <a:r>
                        <a:rPr lang="en-US" sz="1800" b="0">
                          <a:latin typeface="微软雅黑" panose="020B0503020204020204" pitchFamily="34" charset="-122"/>
                          <a:ea typeface="微软雅黑" panose="020B0503020204020204" pitchFamily="34" charset="-122"/>
                          <a:cs typeface="宋体" panose="02010600030101010101" pitchFamily="2" charset="-122"/>
                        </a:rPr>
                        <a:t>运行到光标处。</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83385">
                <a:tc>
                  <a:txBody>
                    <a:bodyPr/>
                    <a:lstStyle/>
                    <a:p>
                      <a:pPr indent="0" algn="ctr">
                        <a:buNone/>
                      </a:pPr>
                      <a:r>
                        <a:rPr lang="en-US" sz="1800" b="0">
                          <a:latin typeface="Times New Roman" panose="02020603050405020304" charset="0"/>
                          <a:cs typeface="Times New Roman" panose="02020603050405020304" charset="0"/>
                        </a:rPr>
                        <a:t> </a:t>
                      </a:r>
                      <a:endParaRPr lang="en-US" altLang="en-US" sz="1800" b="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ClrTx/>
                        <a:buSzTx/>
                        <a:buFontTx/>
                        <a:buNone/>
                      </a:pPr>
                      <a:r>
                        <a:rPr lang="en-US" sz="1800" b="0">
                          <a:latin typeface="微软雅黑" panose="020B0503020204020204" pitchFamily="34" charset="-122"/>
                          <a:ea typeface="微软雅黑" panose="020B0503020204020204" pitchFamily="34" charset="-122"/>
                          <a:cs typeface="宋体" panose="02010600030101010101" pitchFamily="2" charset="-122"/>
                        </a:rPr>
                        <a:t>F9</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buClrTx/>
                        <a:buSzTx/>
                        <a:buFontTx/>
                        <a:buNone/>
                      </a:pPr>
                      <a:r>
                        <a:rPr lang="en-US" sz="1800" b="0" dirty="0" err="1">
                          <a:latin typeface="微软雅黑" panose="020B0503020204020204" pitchFamily="34" charset="-122"/>
                          <a:ea typeface="微软雅黑" panose="020B0503020204020204" pitchFamily="34" charset="-122"/>
                          <a:cs typeface="宋体" panose="02010600030101010101" pitchFamily="2" charset="-122"/>
                        </a:rPr>
                        <a:t>继续执行，进入下一个断点或执行完程序</a:t>
                      </a:r>
                      <a:r>
                        <a:rPr lang="en-US" sz="1800" b="0" dirty="0">
                          <a:latin typeface="微软雅黑" panose="020B0503020204020204" pitchFamily="34" charset="-122"/>
                          <a:ea typeface="微软雅黑" panose="020B0503020204020204" pitchFamily="34" charset="-122"/>
                          <a:cs typeface="宋体" panose="02010600030101010101" pitchFamily="2" charset="-122"/>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pic>
        <p:nvPicPr>
          <p:cNvPr id="10" name="图片 79"/>
          <p:cNvPicPr>
            <a:picLocks noChangeAspect="1"/>
          </p:cNvPicPr>
          <p:nvPr/>
        </p:nvPicPr>
        <p:blipFill>
          <a:blip r:embed="rId4"/>
          <a:stretch>
            <a:fillRect/>
          </a:stretch>
        </p:blipFill>
        <p:spPr>
          <a:xfrm>
            <a:off x="2350135" y="2787740"/>
            <a:ext cx="349885" cy="420370"/>
          </a:xfrm>
          <a:prstGeom prst="rect">
            <a:avLst/>
          </a:prstGeom>
        </p:spPr>
      </p:pic>
      <p:pic>
        <p:nvPicPr>
          <p:cNvPr id="11" name="图片 80"/>
          <p:cNvPicPr>
            <a:picLocks noChangeAspect="1"/>
          </p:cNvPicPr>
          <p:nvPr/>
        </p:nvPicPr>
        <p:blipFill>
          <a:blip r:embed="rId5"/>
          <a:stretch>
            <a:fillRect/>
          </a:stretch>
        </p:blipFill>
        <p:spPr>
          <a:xfrm>
            <a:off x="2350135" y="3727450"/>
            <a:ext cx="353695" cy="370840"/>
          </a:xfrm>
          <a:prstGeom prst="rect">
            <a:avLst/>
          </a:prstGeom>
        </p:spPr>
      </p:pic>
      <p:pic>
        <p:nvPicPr>
          <p:cNvPr id="12" name="图片 81"/>
          <p:cNvPicPr>
            <a:picLocks noChangeAspect="1"/>
          </p:cNvPicPr>
          <p:nvPr/>
        </p:nvPicPr>
        <p:blipFill>
          <a:blip r:embed="rId6"/>
          <a:stretch>
            <a:fillRect/>
          </a:stretch>
        </p:blipFill>
        <p:spPr>
          <a:xfrm>
            <a:off x="2336165" y="4557999"/>
            <a:ext cx="363855" cy="348615"/>
          </a:xfrm>
          <a:prstGeom prst="rect">
            <a:avLst/>
          </a:prstGeom>
        </p:spPr>
      </p:pic>
      <p:pic>
        <p:nvPicPr>
          <p:cNvPr id="13" name="图片 82"/>
          <p:cNvPicPr>
            <a:picLocks noChangeAspect="1"/>
          </p:cNvPicPr>
          <p:nvPr/>
        </p:nvPicPr>
        <p:blipFill>
          <a:blip r:embed="rId7"/>
          <a:stretch>
            <a:fillRect/>
          </a:stretch>
        </p:blipFill>
        <p:spPr>
          <a:xfrm>
            <a:off x="2336165" y="5158105"/>
            <a:ext cx="363855" cy="379095"/>
          </a:xfrm>
          <a:prstGeom prst="rect">
            <a:avLst/>
          </a:prstGeom>
        </p:spPr>
      </p:pic>
      <p:pic>
        <p:nvPicPr>
          <p:cNvPr id="14" name="图片 83"/>
          <p:cNvPicPr>
            <a:picLocks noChangeAspect="1"/>
          </p:cNvPicPr>
          <p:nvPr/>
        </p:nvPicPr>
        <p:blipFill>
          <a:blip r:embed="rId8"/>
          <a:stretch>
            <a:fillRect/>
          </a:stretch>
        </p:blipFill>
        <p:spPr>
          <a:xfrm>
            <a:off x="2353310" y="5666482"/>
            <a:ext cx="346710" cy="355600"/>
          </a:xfrm>
          <a:prstGeom prst="rect">
            <a:avLst/>
          </a:prstGeom>
        </p:spPr>
      </p:pic>
      <p:pic>
        <p:nvPicPr>
          <p:cNvPr id="15" name="图片 84"/>
          <p:cNvPicPr>
            <a:picLocks noChangeAspect="1"/>
          </p:cNvPicPr>
          <p:nvPr/>
        </p:nvPicPr>
        <p:blipFill>
          <a:blip r:embed="rId9"/>
          <a:stretch>
            <a:fillRect/>
          </a:stretch>
        </p:blipFill>
        <p:spPr>
          <a:xfrm>
            <a:off x="2350135" y="6214289"/>
            <a:ext cx="378460" cy="35750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任务描述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文本框 5"/>
          <p:cNvSpPr txBox="1"/>
          <p:nvPr/>
        </p:nvSpPr>
        <p:spPr>
          <a:xfrm>
            <a:off x="965117" y="2091317"/>
            <a:ext cx="10674705" cy="1938020"/>
          </a:xfrm>
          <a:prstGeom prst="rect">
            <a:avLst/>
          </a:prstGeom>
          <a:noFill/>
          <a:ln w="9525">
            <a:noFill/>
          </a:ln>
        </p:spPr>
        <p:txBody>
          <a:bodyPr wrap="square">
            <a:spAutoFit/>
          </a:bodyPr>
          <a:lstStyle/>
          <a:p>
            <a:pPr indent="0">
              <a:lnSpc>
                <a:spcPct val="150000"/>
              </a:lnSpc>
              <a:buNone/>
            </a:pPr>
            <a:r>
              <a:rPr lang="zh-CN"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charset="0"/>
              </a:rPr>
              <a:t>随着</a:t>
            </a:r>
            <a:r>
              <a:rPr lang="zh-CN" altLang="zh-CN" sz="2000" dirty="0">
                <a:solidFill>
                  <a:schemeClr val="accent1"/>
                </a:solidFill>
                <a:latin typeface="微软雅黑" panose="020B0503020204020204" pitchFamily="34" charset="-122"/>
                <a:ea typeface="微软雅黑" panose="020B0503020204020204" pitchFamily="34" charset="-122"/>
                <a:cs typeface="+mn-ea"/>
              </a:rPr>
              <a:t>信息化的普及</a:t>
            </a:r>
            <a:r>
              <a:rPr lang="zh-CN"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charset="0"/>
              </a:rPr>
              <a:t>，越来越多的餐饮店引入了</a:t>
            </a:r>
            <a:r>
              <a:rPr lang="zh-CN" altLang="zh-CN" sz="2000" dirty="0">
                <a:solidFill>
                  <a:schemeClr val="accent1"/>
                </a:solidFill>
                <a:latin typeface="微软雅黑" panose="020B0503020204020204" pitchFamily="34" charset="-122"/>
                <a:ea typeface="微软雅黑" panose="020B0503020204020204" pitchFamily="34" charset="-122"/>
                <a:cs typeface="+mn-ea"/>
              </a:rPr>
              <a:t>点餐系统</a:t>
            </a:r>
            <a:r>
              <a:rPr lang="zh-CN"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charset="0"/>
              </a:rPr>
              <a:t>，传智餐厅也不例外。无论是从餐厅经</a:t>
            </a:r>
          </a:p>
          <a:p>
            <a:pPr indent="0">
              <a:lnSpc>
                <a:spcPct val="150000"/>
              </a:lnSpc>
              <a:buNone/>
            </a:pPr>
            <a:r>
              <a:rPr lang="zh-CN"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charset="0"/>
              </a:rPr>
              <a:t>营管理，还是顾客的用户体验而言，引入点餐系统都是非常必要的。</a:t>
            </a:r>
          </a:p>
          <a:p>
            <a:pPr indent="0">
              <a:lnSpc>
                <a:spcPct val="150000"/>
              </a:lnSpc>
              <a:buNone/>
            </a:pPr>
            <a:r>
              <a:rPr lang="zh-CN" altLang="zh-CN" sz="2000" dirty="0">
                <a:solidFill>
                  <a:schemeClr val="accent1"/>
                </a:solidFill>
                <a:latin typeface="微软雅黑" panose="020B0503020204020204" pitchFamily="34" charset="-122"/>
                <a:ea typeface="微软雅黑" panose="020B0503020204020204" pitchFamily="34" charset="-122"/>
                <a:cs typeface="+mn-ea"/>
              </a:rPr>
              <a:t>餐厅助手</a:t>
            </a:r>
            <a:r>
              <a:rPr lang="zh-CN"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charset="0"/>
              </a:rPr>
              <a:t>是传智餐厅定制的一款点餐系统，为了后续顺利开发餐厅助手，本任务要求</a:t>
            </a:r>
            <a:r>
              <a:rPr lang="zh-CN" altLang="zh-CN" sz="2000" dirty="0">
                <a:solidFill>
                  <a:schemeClr val="accent1"/>
                </a:solidFill>
                <a:latin typeface="微软雅黑" panose="020B0503020204020204" pitchFamily="34" charset="-122"/>
                <a:ea typeface="微软雅黑" panose="020B0503020204020204" pitchFamily="34" charset="-122"/>
                <a:cs typeface="+mn-ea"/>
              </a:rPr>
              <a:t>搭建</a:t>
            </a:r>
            <a:r>
              <a:rPr lang="zh-CN"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charset="0"/>
              </a:rPr>
              <a:t>一个</a:t>
            </a:r>
          </a:p>
          <a:p>
            <a:pPr indent="0">
              <a:lnSpc>
                <a:spcPct val="150000"/>
              </a:lnSpc>
              <a:buNone/>
            </a:pPr>
            <a:r>
              <a:rPr lang="zh-CN" altLang="zh-CN" sz="2000" dirty="0">
                <a:solidFill>
                  <a:schemeClr val="accent1"/>
                </a:solidFill>
                <a:latin typeface="微软雅黑" panose="020B0503020204020204" pitchFamily="34" charset="-122"/>
                <a:ea typeface="微软雅黑" panose="020B0503020204020204" pitchFamily="34" charset="-122"/>
                <a:cs typeface="+mn-ea"/>
              </a:rPr>
              <a:t>Java </a:t>
            </a:r>
            <a:r>
              <a:rPr lang="zh-CN"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charset="0"/>
              </a:rPr>
              <a:t>语言的</a:t>
            </a:r>
            <a:r>
              <a:rPr lang="zh-CN" altLang="zh-CN" sz="2000" dirty="0">
                <a:solidFill>
                  <a:schemeClr val="accent1"/>
                </a:solidFill>
                <a:latin typeface="微软雅黑" panose="020B0503020204020204" pitchFamily="34" charset="-122"/>
                <a:ea typeface="微软雅黑" panose="020B0503020204020204" pitchFamily="34" charset="-122"/>
                <a:cs typeface="+mn-ea"/>
              </a:rPr>
              <a:t>开发环境</a:t>
            </a:r>
            <a:r>
              <a:rPr lang="zh-CN"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charset="0"/>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67159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None/>
            </a:pP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单元小结</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35"/>
          <p:cNvSpPr txBox="1">
            <a:spLocks noChangeArrowheads="1"/>
          </p:cNvSpPr>
          <p:nvPr/>
        </p:nvSpPr>
        <p:spPr bwMode="auto">
          <a:xfrm>
            <a:off x="1126245" y="2908355"/>
            <a:ext cx="9793605" cy="196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457200" algn="just">
              <a:lnSpc>
                <a:spcPct val="150000"/>
              </a:lnSpc>
            </a:pPr>
            <a:r>
              <a:rPr sz="2000" dirty="0" err="1">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本单元详细介绍了</a:t>
            </a:r>
            <a:r>
              <a:rPr sz="2000" dirty="0" err="1">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Java语言的特点</a:t>
            </a:r>
            <a:r>
              <a:rPr sz="2000" dirty="0" err="1">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及</a:t>
            </a:r>
            <a:r>
              <a:rPr sz="200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 Java </a:t>
            </a:r>
            <a:r>
              <a:rPr sz="2000" dirty="0" err="1">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的运行机制</a:t>
            </a:r>
            <a:r>
              <a:rPr sz="2000" dirty="0" err="1">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，还介绍了</a:t>
            </a:r>
            <a:r>
              <a:rPr sz="2000" dirty="0" err="1">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搭建基于Java</a:t>
            </a:r>
            <a:r>
              <a:rPr sz="200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 语言开发程序的环境</a:t>
            </a:r>
            <a:r>
              <a:rPr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和</a:t>
            </a:r>
            <a:r>
              <a:rPr sz="200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IDEA</a:t>
            </a:r>
            <a:r>
              <a:rPr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工具的使用，并结合知识点完成</a:t>
            </a:r>
            <a:r>
              <a:rPr sz="200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餐厅助手开发环境的搭建</a:t>
            </a:r>
            <a:r>
              <a:rPr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以及</a:t>
            </a:r>
            <a:r>
              <a:rPr sz="200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sym typeface="+mn-ea"/>
              </a:rPr>
              <a:t>打印餐厅助手欢迎页</a:t>
            </a:r>
            <a:r>
              <a:rPr sz="2000" dirty="0">
                <a:solidFill>
                  <a:schemeClr val="tx1">
                    <a:lumMod val="75000"/>
                    <a:lumOff val="25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的任务。通过本单元的学习，希望读者从任务中学习开发环境的搭建、IDEA工具的使用，掌握本单元的知识，对Java后续学习非常重要。</a:t>
            </a:r>
          </a:p>
        </p:txBody>
      </p:sp>
      <p:sp>
        <p:nvSpPr>
          <p:cNvPr id="27" name="圆角矩形 26"/>
          <p:cNvSpPr/>
          <p:nvPr/>
        </p:nvSpPr>
        <p:spPr>
          <a:xfrm>
            <a:off x="839470" y="2396490"/>
            <a:ext cx="10511790" cy="2861310"/>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347710" y="198783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单</a:t>
            </a:r>
          </a:p>
        </p:txBody>
      </p:sp>
      <p:sp>
        <p:nvSpPr>
          <p:cNvPr id="9" name="椭圆 8"/>
          <p:cNvSpPr/>
          <p:nvPr/>
        </p:nvSpPr>
        <p:spPr>
          <a:xfrm>
            <a:off x="5066530" y="198783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元</a:t>
            </a:r>
          </a:p>
        </p:txBody>
      </p:sp>
      <p:sp>
        <p:nvSpPr>
          <p:cNvPr id="10" name="椭圆 9"/>
          <p:cNvSpPr/>
          <p:nvPr/>
        </p:nvSpPr>
        <p:spPr>
          <a:xfrm>
            <a:off x="5785350" y="198783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504170" y="198783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知识储备</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4" name="文本框 18"/>
          <p:cNvSpPr txBox="1"/>
          <p:nvPr>
            <p:custDataLst>
              <p:tags r:id="rId1"/>
            </p:custDataLst>
          </p:nvPr>
        </p:nvSpPr>
        <p:spPr>
          <a:xfrm>
            <a:off x="1272540" y="3275965"/>
            <a:ext cx="9754870" cy="1672590"/>
          </a:xfrm>
          <a:prstGeom prst="rect">
            <a:avLst/>
          </a:prstGeom>
          <a:noFill/>
        </p:spPr>
        <p:txBody>
          <a:bodyPr wrap="square" lIns="89970" tIns="46784" rIns="89970" bIns="4678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indent="0" algn="l" fontAlgn="auto">
              <a:lnSpc>
                <a:spcPct val="150000"/>
              </a:lnSpc>
            </a:pPr>
            <a:r>
              <a:rPr sz="2000" dirty="0">
                <a:solidFill>
                  <a:schemeClr val="accent1"/>
                </a:solidFill>
                <a:latin typeface="微软雅黑" panose="020B0503020204020204" pitchFamily="34" charset="-122"/>
                <a:sym typeface="+mn-ea"/>
              </a:rPr>
              <a:t>Java </a:t>
            </a:r>
            <a:r>
              <a:rPr lang="zh-CN" altLang="zh-CN" sz="2000" dirty="0">
                <a:solidFill>
                  <a:schemeClr val="tx1">
                    <a:lumMod val="75000"/>
                    <a:lumOff val="25000"/>
                  </a:schemeClr>
                </a:solidFill>
                <a:latin typeface="微软雅黑" panose="020B0503020204020204" pitchFamily="34" charset="-122"/>
                <a:sym typeface="+mn-ea"/>
              </a:rPr>
              <a:t>是一种</a:t>
            </a:r>
            <a:r>
              <a:rPr sz="2000" dirty="0">
                <a:solidFill>
                  <a:schemeClr val="accent1"/>
                </a:solidFill>
                <a:latin typeface="微软雅黑" panose="020B0503020204020204" pitchFamily="34" charset="-122"/>
                <a:sym typeface="+mn-ea"/>
              </a:rPr>
              <a:t>高级计算机语言</a:t>
            </a:r>
            <a:r>
              <a:rPr lang="zh-CN" altLang="zh-CN" sz="2000" dirty="0">
                <a:solidFill>
                  <a:schemeClr val="tx1">
                    <a:lumMod val="75000"/>
                    <a:lumOff val="25000"/>
                  </a:schemeClr>
                </a:solidFill>
                <a:latin typeface="微软雅黑" panose="020B0503020204020204" pitchFamily="34" charset="-122"/>
                <a:sym typeface="+mn-ea"/>
              </a:rPr>
              <a:t>，它于 1995 年 5 月推出，是一种可以编写</a:t>
            </a:r>
            <a:r>
              <a:rPr sz="2000" dirty="0">
                <a:solidFill>
                  <a:schemeClr val="accent1"/>
                </a:solidFill>
                <a:latin typeface="微软雅黑" panose="020B0503020204020204" pitchFamily="34" charset="-122"/>
                <a:sym typeface="+mn-ea"/>
              </a:rPr>
              <a:t>跨平台</a:t>
            </a:r>
            <a:r>
              <a:rPr lang="zh-CN" altLang="zh-CN" sz="2000" dirty="0">
                <a:solidFill>
                  <a:schemeClr val="tx1">
                    <a:lumMod val="75000"/>
                    <a:lumOff val="25000"/>
                  </a:schemeClr>
                </a:solidFill>
                <a:latin typeface="微软雅黑" panose="020B0503020204020204" pitchFamily="34" charset="-122"/>
                <a:sym typeface="+mn-ea"/>
              </a:rPr>
              <a:t>应用软件、完全</a:t>
            </a:r>
            <a:r>
              <a:rPr sz="2000" dirty="0">
                <a:solidFill>
                  <a:schemeClr val="accent1"/>
                </a:solidFill>
                <a:latin typeface="微软雅黑" panose="020B0503020204020204" pitchFamily="34" charset="-122"/>
                <a:sym typeface="+mn-ea"/>
              </a:rPr>
              <a:t>面向对象</a:t>
            </a:r>
            <a:r>
              <a:rPr lang="zh-CN" altLang="zh-CN" sz="2000" dirty="0">
                <a:solidFill>
                  <a:schemeClr val="tx1">
                    <a:lumMod val="75000"/>
                    <a:lumOff val="25000"/>
                  </a:schemeClr>
                </a:solidFill>
                <a:latin typeface="微软雅黑" panose="020B0503020204020204" pitchFamily="34" charset="-122"/>
                <a:sym typeface="+mn-ea"/>
              </a:rPr>
              <a:t>的程序设计语言。Java 语言简</a:t>
            </a:r>
            <a:r>
              <a:rPr sz="2000" dirty="0">
                <a:solidFill>
                  <a:schemeClr val="accent1"/>
                </a:solidFill>
                <a:latin typeface="微软雅黑" panose="020B0503020204020204" pitchFamily="34" charset="-122"/>
                <a:sym typeface="+mn-ea"/>
              </a:rPr>
              <a:t>单易用</a:t>
            </a:r>
            <a:r>
              <a:rPr lang="zh-CN" altLang="zh-CN" sz="2000" dirty="0">
                <a:solidFill>
                  <a:schemeClr val="tx1">
                    <a:lumMod val="75000"/>
                    <a:lumOff val="25000"/>
                  </a:schemeClr>
                </a:solidFill>
                <a:latin typeface="微软雅黑" panose="020B0503020204020204" pitchFamily="34" charset="-122"/>
                <a:sym typeface="+mn-ea"/>
              </a:rPr>
              <a:t>、</a:t>
            </a:r>
            <a:r>
              <a:rPr sz="2000" dirty="0">
                <a:solidFill>
                  <a:schemeClr val="accent1"/>
                </a:solidFill>
                <a:latin typeface="微软雅黑" panose="020B0503020204020204" pitchFamily="34" charset="-122"/>
                <a:sym typeface="+mn-ea"/>
              </a:rPr>
              <a:t>安全可靠</a:t>
            </a:r>
            <a:r>
              <a:rPr lang="zh-CN" altLang="zh-CN" sz="2000" dirty="0">
                <a:solidFill>
                  <a:schemeClr val="tx1">
                    <a:lumMod val="75000"/>
                    <a:lumOff val="25000"/>
                  </a:schemeClr>
                </a:solidFill>
                <a:latin typeface="微软雅黑" panose="020B0503020204020204" pitchFamily="34" charset="-122"/>
                <a:sym typeface="+mn-ea"/>
              </a:rPr>
              <a:t>，在计算机、移动通信、物联网、人工智能等领域中都发挥着重要的作用。</a:t>
            </a:r>
          </a:p>
        </p:txBody>
      </p:sp>
      <p:sp>
        <p:nvSpPr>
          <p:cNvPr id="9" name="圆角矩形 8"/>
          <p:cNvSpPr/>
          <p:nvPr/>
        </p:nvSpPr>
        <p:spPr>
          <a:xfrm>
            <a:off x="1004894" y="2745634"/>
            <a:ext cx="10202312" cy="27539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911206" y="2653914"/>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895031" y="5101913"/>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1253023" y="1519179"/>
            <a:ext cx="1958975" cy="460375"/>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a:t>
            </a:r>
            <a:r>
              <a:rPr lang="zh-CN" dirty="0">
                <a:solidFill>
                  <a:schemeClr val="bg1"/>
                </a:solidFill>
                <a:latin typeface="微软雅黑" panose="020B0503020204020204" pitchFamily="34" charset="-122"/>
                <a:ea typeface="微软雅黑" panose="020B0503020204020204" pitchFamily="34" charset="-122"/>
              </a:rPr>
              <a:t>继承的概念</a:t>
            </a:r>
          </a:p>
        </p:txBody>
      </p:sp>
      <p:sp>
        <p:nvSpPr>
          <p:cNvPr id="7" name="文本框 6"/>
          <p:cNvSpPr txBox="1"/>
          <p:nvPr/>
        </p:nvSpPr>
        <p:spPr>
          <a:xfrm>
            <a:off x="1270168" y="1519179"/>
            <a:ext cx="467995" cy="39878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1. </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993914" y="1249404"/>
            <a:ext cx="2653020" cy="506730"/>
            <a:chOff x="979276" y="1797999"/>
            <a:chExt cx="2653020" cy="506730"/>
          </a:xfrm>
        </p:grpSpPr>
        <p:sp>
          <p:nvSpPr>
            <p:cNvPr id="6" name="矩形: 圆角 6"/>
            <p:cNvSpPr/>
            <p:nvPr/>
          </p:nvSpPr>
          <p:spPr>
            <a:xfrm>
              <a:off x="979276" y="1813239"/>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8" name="文本框 7"/>
            <p:cNvSpPr txBox="1"/>
            <p:nvPr/>
          </p:nvSpPr>
          <p:spPr>
            <a:xfrm>
              <a:off x="1400048" y="1797999"/>
              <a:ext cx="1739229" cy="50673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altLang="zh-CN" dirty="0">
                  <a:latin typeface="Arial" panose="020B0604020202020204" pitchFamily="34" charset="0"/>
                  <a:ea typeface="思源黑体 CN Normal" panose="020B0400000000000000" pitchFamily="34" charset="-122"/>
                  <a:sym typeface="Arial" panose="020B0604020202020204" pitchFamily="34" charset="0"/>
                </a:rPr>
                <a:t>1.Java概述</a:t>
              </a:r>
              <a:endParaRPr lang="zh-CN" altLang="en-US" dirty="0">
                <a:latin typeface="Arial" panose="020B0604020202020204" pitchFamily="34" charset="0"/>
                <a:ea typeface="思源黑体 CN Normal" panose="020B0400000000000000" pitchFamily="34" charset="-122"/>
                <a:sym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知识储备</a:t>
            </a:r>
          </a:p>
        </p:txBody>
      </p:sp>
      <p:sp>
        <p:nvSpPr>
          <p:cNvPr id="100" name="文本框 99"/>
          <p:cNvSpPr txBox="1"/>
          <p:nvPr/>
        </p:nvSpPr>
        <p:spPr>
          <a:xfrm>
            <a:off x="1054100" y="3178334"/>
            <a:ext cx="10225106" cy="2122805"/>
          </a:xfrm>
          <a:prstGeom prst="rect">
            <a:avLst/>
          </a:prstGeom>
          <a:noFill/>
          <a:ln w="9525">
            <a:noFill/>
          </a:ln>
        </p:spPr>
        <p:txBody>
          <a:bodyPr wrap="square">
            <a:spAutoFit/>
          </a:bodyPr>
          <a:lstStyle/>
          <a:p>
            <a:pPr marL="609600" indent="-342900" fontAlgn="auto">
              <a:lnSpc>
                <a:spcPct val="150000"/>
              </a:lnSpc>
              <a:buFont typeface="Arial" panose="020B0604020202020204" pitchFamily="34" charset="0"/>
              <a:buChar char="•"/>
            </a:pPr>
            <a:r>
              <a:rPr lang="en-US" sz="2200" b="0" dirty="0">
                <a:solidFill>
                  <a:schemeClr val="accent1"/>
                </a:solidFill>
                <a:uFillTx/>
                <a:latin typeface="Times New Roman" panose="02020603050405020304" charset="0"/>
                <a:ea typeface="微软雅黑" panose="020B0503020204020204" pitchFamily="34" charset="-122"/>
                <a:cs typeface="宋体" panose="02010600030101010101" pitchFamily="2" charset="-122"/>
              </a:rPr>
              <a:t>Java SE</a:t>
            </a:r>
            <a:r>
              <a:rPr lang="zh-CN" sz="2200" b="0" dirty="0">
                <a:solidFill>
                  <a:schemeClr val="tx1">
                    <a:lumMod val="75000"/>
                    <a:lumOff val="25000"/>
                  </a:schemeClr>
                </a:solidFill>
                <a:uFillTx/>
                <a:latin typeface="Times New Roman" panose="02020603050405020304" charset="0"/>
                <a:ea typeface="微软雅黑" panose="020B0503020204020204" pitchFamily="34" charset="-122"/>
              </a:rPr>
              <a:t>（Java Platform Standard Edition）是为</a:t>
            </a:r>
            <a:r>
              <a:rPr lang="zh-CN" sz="2200" b="0" dirty="0">
                <a:solidFill>
                  <a:schemeClr val="accent1"/>
                </a:solidFill>
                <a:uFillTx/>
                <a:latin typeface="Times New Roman" panose="02020603050405020304" charset="0"/>
                <a:ea typeface="微软雅黑" panose="020B0503020204020204" pitchFamily="34" charset="-122"/>
              </a:rPr>
              <a:t>开发普通桌面和商务应用程序提供的解决方案</a:t>
            </a:r>
            <a:r>
              <a:rPr lang="zh-CN" sz="2200" b="0" dirty="0">
                <a:solidFill>
                  <a:schemeClr val="tx1">
                    <a:lumMod val="75000"/>
                    <a:lumOff val="25000"/>
                  </a:schemeClr>
                </a:solidFill>
                <a:uFillTx/>
                <a:latin typeface="Times New Roman" panose="02020603050405020304" charset="0"/>
                <a:ea typeface="微软雅黑" panose="020B0503020204020204" pitchFamily="34" charset="-122"/>
              </a:rPr>
              <a:t>。</a:t>
            </a:r>
          </a:p>
          <a:p>
            <a:pPr marL="609600" indent="-342900" fontAlgn="auto">
              <a:lnSpc>
                <a:spcPct val="150000"/>
              </a:lnSpc>
              <a:buFont typeface="Arial" panose="020B0604020202020204" pitchFamily="34" charset="0"/>
              <a:buChar char="•"/>
            </a:pPr>
            <a:r>
              <a:rPr lang="zh-CN" sz="2200" b="0" dirty="0">
                <a:solidFill>
                  <a:schemeClr val="tx1">
                    <a:lumMod val="75000"/>
                    <a:lumOff val="25000"/>
                  </a:schemeClr>
                </a:solidFill>
                <a:uFillTx/>
                <a:latin typeface="Times New Roman" panose="02020603050405020304" charset="0"/>
                <a:ea typeface="微软雅黑" panose="020B0503020204020204" pitchFamily="34" charset="-122"/>
              </a:rPr>
              <a:t>Java SE平台中包括了</a:t>
            </a:r>
            <a:r>
              <a:rPr lang="zh-CN" sz="2200" b="0" dirty="0">
                <a:solidFill>
                  <a:schemeClr val="accent1"/>
                </a:solidFill>
                <a:uFillTx/>
                <a:latin typeface="Times New Roman" panose="02020603050405020304" charset="0"/>
                <a:ea typeface="微软雅黑" panose="020B0503020204020204" pitchFamily="34" charset="-122"/>
              </a:rPr>
              <a:t>Java最核心的类库</a:t>
            </a:r>
            <a:r>
              <a:rPr lang="zh-CN" sz="2200" b="0" dirty="0">
                <a:solidFill>
                  <a:schemeClr val="tx1">
                    <a:lumMod val="75000"/>
                    <a:lumOff val="25000"/>
                  </a:schemeClr>
                </a:solidFill>
                <a:uFillTx/>
                <a:latin typeface="Times New Roman" panose="02020603050405020304" charset="0"/>
                <a:ea typeface="微软雅黑" panose="020B0503020204020204" pitchFamily="34" charset="-122"/>
              </a:rPr>
              <a:t>，如集合、IO、数据库连接以及网络编程等。</a:t>
            </a:r>
          </a:p>
        </p:txBody>
      </p:sp>
      <p:sp>
        <p:nvSpPr>
          <p:cNvPr id="3" name="文本框 2"/>
          <p:cNvSpPr txBox="1"/>
          <p:nvPr/>
        </p:nvSpPr>
        <p:spPr>
          <a:xfrm>
            <a:off x="1253023" y="1519179"/>
            <a:ext cx="1958975" cy="460375"/>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1.</a:t>
            </a:r>
            <a:r>
              <a:rPr lang="zh-CN" dirty="0">
                <a:solidFill>
                  <a:schemeClr val="bg1"/>
                </a:solidFill>
                <a:latin typeface="微软雅黑" panose="020B0503020204020204" pitchFamily="34" charset="-122"/>
                <a:ea typeface="微软雅黑" panose="020B0503020204020204" pitchFamily="34" charset="-122"/>
              </a:rPr>
              <a:t>继承的概念</a:t>
            </a:r>
          </a:p>
        </p:txBody>
      </p:sp>
      <p:sp>
        <p:nvSpPr>
          <p:cNvPr id="7" name="文本框 6"/>
          <p:cNvSpPr txBox="1"/>
          <p:nvPr/>
        </p:nvSpPr>
        <p:spPr>
          <a:xfrm>
            <a:off x="1270168" y="1519179"/>
            <a:ext cx="467995" cy="39878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1. </a:t>
            </a:r>
            <a:endParaRPr lang="zh-CN" altLang="en-US" sz="2000"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993914" y="1249404"/>
            <a:ext cx="2653020" cy="506730"/>
            <a:chOff x="979276" y="1797999"/>
            <a:chExt cx="2653020" cy="506730"/>
          </a:xfrm>
        </p:grpSpPr>
        <p:sp>
          <p:nvSpPr>
            <p:cNvPr id="6" name="矩形: 圆角 6"/>
            <p:cNvSpPr/>
            <p:nvPr/>
          </p:nvSpPr>
          <p:spPr>
            <a:xfrm>
              <a:off x="979276" y="1813239"/>
              <a:ext cx="2653020" cy="461665"/>
            </a:xfrm>
            <a:prstGeom prst="roundRect">
              <a:avLst>
                <a:gd name="adj" fmla="val 50000"/>
              </a:avLst>
            </a:prstGeom>
            <a:solidFill>
              <a:srgbClr val="005DA2"/>
            </a:solidFill>
            <a:ln>
              <a:noFill/>
            </a:ln>
            <a:effectLst>
              <a:outerShdw blurRad="190500" dist="38100" dir="5400000" algn="t"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lt1"/>
                </a:solidFill>
                <a:latin typeface="Arial" panose="020B0604020202020204" pitchFamily="34" charset="0"/>
                <a:ea typeface="思源黑体 CN Normal" panose="020B0400000000000000" pitchFamily="34" charset="-122"/>
                <a:sym typeface="Arial" panose="020B0604020202020204" pitchFamily="34" charset="0"/>
              </a:endParaRPr>
            </a:p>
          </p:txBody>
        </p:sp>
        <p:sp>
          <p:nvSpPr>
            <p:cNvPr id="8" name="文本框 7"/>
            <p:cNvSpPr txBox="1"/>
            <p:nvPr/>
          </p:nvSpPr>
          <p:spPr>
            <a:xfrm>
              <a:off x="1400048" y="1797999"/>
              <a:ext cx="1739229" cy="506730"/>
            </a:xfrm>
            <a:prstGeom prst="rect">
              <a:avLst/>
            </a:prstGeom>
            <a:noFill/>
          </p:spPr>
          <p:txBody>
            <a:bodyPr wrap="square" rtlCol="0">
              <a:spAutoFit/>
            </a:bodyPr>
            <a:lstStyle>
              <a:defPPr>
                <a:defRPr lang="zh-CN"/>
              </a:defPPr>
              <a:lvl1pPr algn="ctr">
                <a:lnSpc>
                  <a:spcPct val="135000"/>
                </a:lnSpc>
                <a:defRPr sz="2000" b="1">
                  <a:solidFill>
                    <a:schemeClr val="bg1"/>
                  </a:solidFill>
                  <a:effectLst>
                    <a:outerShdw blurRad="38100" dist="38100" dir="2700000" algn="tl">
                      <a:srgbClr val="000000">
                        <a:alpha val="43137"/>
                      </a:srgbClr>
                    </a:outerShdw>
                  </a:effectLst>
                  <a:latin typeface="+mn-ea"/>
                </a:defRPr>
              </a:lvl1pPr>
            </a:lstStyle>
            <a:p>
              <a:r>
                <a:rPr lang="en-US" altLang="zh-CN" dirty="0">
                  <a:latin typeface="Arial" panose="020B0604020202020204" pitchFamily="34" charset="0"/>
                  <a:ea typeface="思源黑体 CN Normal" panose="020B0400000000000000" pitchFamily="34" charset="-122"/>
                  <a:sym typeface="Arial" panose="020B0604020202020204" pitchFamily="34" charset="0"/>
                </a:rPr>
                <a:t>1.Java概述</a:t>
              </a:r>
              <a:endParaRPr lang="zh-CN" altLang="en-US" dirty="0">
                <a:latin typeface="Arial" panose="020B0604020202020204" pitchFamily="34" charset="0"/>
                <a:ea typeface="思源黑体 CN Normal" panose="020B0400000000000000" pitchFamily="34" charset="-122"/>
                <a:sym typeface="Arial" panose="020B0604020202020204" pitchFamily="34" charset="0"/>
              </a:endParaRPr>
            </a:p>
          </p:txBody>
        </p:sp>
      </p:grpSp>
      <p:sp>
        <p:nvSpPr>
          <p:cNvPr id="9" name="文本框 8"/>
          <p:cNvSpPr txBox="1"/>
          <p:nvPr/>
        </p:nvSpPr>
        <p:spPr>
          <a:xfrm>
            <a:off x="1198245" y="2845435"/>
            <a:ext cx="4613910" cy="398780"/>
          </a:xfrm>
          <a:prstGeom prst="rect">
            <a:avLst/>
          </a:prstGeom>
          <a:noFill/>
        </p:spPr>
        <p:txBody>
          <a:bodyPr wrap="square" rtlCol="0">
            <a:spAutoFit/>
          </a:bodyPr>
          <a:lstStyle>
            <a:defPPr>
              <a:defRPr lang="zh-CN"/>
            </a:defPPr>
            <a:lvl1pPr>
              <a:lnSpc>
                <a:spcPct val="150000"/>
              </a:lnSpc>
              <a:defRPr sz="2000">
                <a:solidFill>
                  <a:schemeClr val="tx1">
                    <a:lumMod val="75000"/>
                    <a:lumOff val="25000"/>
                  </a:schemeClr>
                </a:solidFill>
                <a:latin typeface="+mn-ea"/>
                <a:cs typeface="+mn-ea"/>
              </a:defRPr>
            </a:lvl1pPr>
          </a:lstStyle>
          <a:p>
            <a:pPr algn="l">
              <a:lnSpc>
                <a:spcPct val="100000"/>
              </a:lnSpc>
              <a:buClrTx/>
              <a:buSzTx/>
              <a:buFontTx/>
            </a:pP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1</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 Java SE</a:t>
            </a:r>
          </a:p>
        </p:txBody>
      </p:sp>
      <p:sp>
        <p:nvSpPr>
          <p:cNvPr id="4" name="文本框 3"/>
          <p:cNvSpPr txBox="1"/>
          <p:nvPr>
            <p:custDataLst>
              <p:tags r:id="rId1"/>
            </p:custDataLst>
          </p:nvPr>
        </p:nvSpPr>
        <p:spPr>
          <a:xfrm>
            <a:off x="1126407" y="2068457"/>
            <a:ext cx="10674705" cy="553085"/>
          </a:xfrm>
          <a:prstGeom prst="rect">
            <a:avLst/>
          </a:prstGeom>
          <a:noFill/>
          <a:ln w="9525">
            <a:noFill/>
          </a:ln>
        </p:spPr>
        <p:txBody>
          <a:bodyPr wrap="square">
            <a:spAutoFit/>
          </a:bodyPr>
          <a:lstStyle/>
          <a:p>
            <a:pPr indent="0">
              <a:lnSpc>
                <a:spcPct val="150000"/>
              </a:lnSpc>
              <a:buNone/>
            </a:pPr>
            <a:r>
              <a:rPr lang="zh-CN"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charset="0"/>
              </a:rPr>
              <a:t>针对不同的开发市场，Java 分为 3 个技术平台，分别是</a:t>
            </a:r>
            <a:r>
              <a:rPr lang="zh-CN" altLang="zh-CN" sz="2000" dirty="0">
                <a:solidFill>
                  <a:schemeClr val="accent1"/>
                </a:solidFill>
                <a:latin typeface="微软雅黑" panose="020B0503020204020204" pitchFamily="34" charset="-122"/>
                <a:ea typeface="微软雅黑" panose="020B0503020204020204" pitchFamily="34" charset="-122"/>
                <a:cs typeface="+mn-ea"/>
              </a:rPr>
              <a:t> Java SE</a:t>
            </a:r>
            <a:r>
              <a:rPr lang="zh-CN"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charset="0"/>
              </a:rPr>
              <a:t>、</a:t>
            </a:r>
            <a:r>
              <a:rPr lang="zh-CN" altLang="zh-CN" sz="2000" dirty="0">
                <a:solidFill>
                  <a:schemeClr val="accent1"/>
                </a:solidFill>
                <a:latin typeface="微软雅黑" panose="020B0503020204020204" pitchFamily="34" charset="-122"/>
                <a:ea typeface="微软雅黑" panose="020B0503020204020204" pitchFamily="34" charset="-122"/>
                <a:cs typeface="+mn-ea"/>
              </a:rPr>
              <a:t>Java EE</a:t>
            </a:r>
            <a:r>
              <a:rPr lang="zh-CN"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charset="0"/>
              </a:rPr>
              <a:t> 和 </a:t>
            </a:r>
            <a:r>
              <a:rPr lang="zh-CN" altLang="zh-CN" sz="2000" dirty="0">
                <a:solidFill>
                  <a:schemeClr val="accent1"/>
                </a:solidFill>
                <a:latin typeface="微软雅黑" panose="020B0503020204020204" pitchFamily="34" charset="-122"/>
                <a:ea typeface="微软雅黑" panose="020B0503020204020204" pitchFamily="34" charset="-122"/>
                <a:cs typeface="+mn-ea"/>
              </a:rPr>
              <a:t>Java ME</a:t>
            </a:r>
            <a:r>
              <a:rPr lang="zh-CN" altLang="zh-CN" sz="2000" kern="1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charset="0"/>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f15e6573a385e41c33bb97e7105a62faa5c484"/>
  <p:tag name="COMMONDATA" val="eyJoZGlkIjoiNTQwODNlZjBiNzRkNjZmNWIwNWFhMDg5ODM5YzE3ZjIifQ=="/>
  <p:tag name="KSO_WPP_MARK_KEY" val="982352ae-fb85-4723-8ca9-7b0b57b9b06c"/>
</p:tagLst>
</file>

<file path=ppt/tags/tag10.xml><?xml version="1.0" encoding="utf-8"?>
<p:tagLst xmlns:a="http://schemas.openxmlformats.org/drawingml/2006/main" xmlns:r="http://schemas.openxmlformats.org/officeDocument/2006/relationships" xmlns:p="http://schemas.openxmlformats.org/presentationml/2006/main">
  <p:tag name="MH" val="20170719143502"/>
  <p:tag name="MH_LIBRARY" val="GRAPHIC"/>
  <p:tag name="MH_TYPE" val="Text"/>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70719143502"/>
  <p:tag name="MH_LIBRARY" val="GRAPHIC"/>
  <p:tag name="MH_TYPE" val="Text"/>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70719143502"/>
  <p:tag name="MH_LIBRARY" val="GRAPHIC"/>
  <p:tag name="MH_TYPE" val="Text"/>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07bb7985-bdcc-432a-be60-42cf0036b6ab}"/>
</p:tagLst>
</file>

<file path=ppt/tags/tag14.xml><?xml version="1.0" encoding="utf-8"?>
<p:tagLst xmlns:a="http://schemas.openxmlformats.org/drawingml/2006/main" xmlns:r="http://schemas.openxmlformats.org/officeDocument/2006/relationships" xmlns:p="http://schemas.openxmlformats.org/presentationml/2006/main">
  <p:tag name="MH" val="20170719143502"/>
  <p:tag name="MH_LIBRARY" val="GRAPHIC"/>
  <p:tag name="MH_TYPE" val="Text"/>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70719143502"/>
  <p:tag name="MH_LIBRARY" val="GRAPHIC"/>
  <p:tag name="MH_TYPE" val="Text"/>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70719143502"/>
  <p:tag name="MH_LIBRARY" val="GRAPHIC"/>
  <p:tag name="MH_TYPE" val="Text"/>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719143502"/>
  <p:tag name="MH_LIBRARY" val="GRAPHIC"/>
  <p:tag name="MH_TYPE" val="Text"/>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MH" val="20170719143502"/>
  <p:tag name="MH_LIBRARY" val="GRAPHIC"/>
  <p:tag name="MH_TYPE" val="Text"/>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MH" val="20170719143502"/>
  <p:tag name="MH_LIBRARY" val="GRAPHIC"/>
  <p:tag name="MH_TYPE" val="Text"/>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MH" val="20170719143502"/>
  <p:tag name="MH_LIBRARY" val="GRAPHIC"/>
  <p:tag name="MH_TYPE" val="Text"/>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MH" val="20170719143502"/>
  <p:tag name="MH_LIBRARY" val="GRAPHIC"/>
  <p:tag name="MH_TYPE" val="Text"/>
  <p:tag name="MH_ORDER" val="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MH" val="20170719143502"/>
  <p:tag name="MH_LIBRARY" val="GRAPHIC"/>
  <p:tag name="MH_TYPE" val="Text"/>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MH" val="20170719143502"/>
  <p:tag name="MH_LIBRARY" val="GRAPHIC"/>
  <p:tag name="MH_TYPE" val="Text"/>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UNIT_TABLE_BEAUTIFY" val="smartTable{f290a54e-5b51-4d12-b904-93feabc4c849}"/>
</p:tagLst>
</file>

<file path=ppt/tags/tag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714,&quot;width&quot;:7499}"/>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3483</Words>
  <Application>Microsoft Office PowerPoint</Application>
  <PresentationFormat>自定义</PresentationFormat>
  <Paragraphs>469</Paragraphs>
  <Slides>70</Slides>
  <Notes>70</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70</vt:i4>
      </vt:variant>
    </vt:vector>
  </HeadingPairs>
  <TitlesOfParts>
    <vt:vector size="83" baseType="lpstr">
      <vt:lpstr>Source Han Sans K Bold</vt:lpstr>
      <vt:lpstr>思源黑体 CN Medium</vt:lpstr>
      <vt:lpstr>思源黑体 CN Normal</vt:lpstr>
      <vt:lpstr>思源黑体 CN Regular</vt:lpstr>
      <vt:lpstr>宋体</vt:lpstr>
      <vt:lpstr>微软雅黑</vt:lpstr>
      <vt:lpstr>字魂58号-创中黑</vt:lpstr>
      <vt:lpstr>Arial</vt:lpstr>
      <vt:lpstr>Calibri</vt:lpstr>
      <vt:lpstr>Times New Roman</vt:lpstr>
      <vt:lpstr>Wingdings</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yuedl</cp:lastModifiedBy>
  <cp:revision>636</cp:revision>
  <dcterms:created xsi:type="dcterms:W3CDTF">2020-11-11T09:29:00Z</dcterms:created>
  <dcterms:modified xsi:type="dcterms:W3CDTF">2024-01-01T02:47:23Z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69DB4B6826B6494390E926BE37E6C64D</vt:lpwstr>
  </property>
</Properties>
</file>