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446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416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708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0266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98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1718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0609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80983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96181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85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0475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809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8331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967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63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0428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50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710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3845DA-D979-41A5-B89D-FEBE56FFFCDA}" type="datetimeFigureOut">
              <a:rPr lang="ar-EG" smtClean="0"/>
              <a:t>14/03/1447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8841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ver of a book&#10;&#10;AI-generated content may be incorrect.">
            <a:extLst>
              <a:ext uri="{FF2B5EF4-FFF2-40B4-BE49-F238E27FC236}">
                <a16:creationId xmlns:a16="http://schemas.microsoft.com/office/drawing/2014/main" id="{03190EB6-1142-6ACF-875E-DC1269B8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06065" cy="68825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5F6EA3A-9CB2-E62D-DB87-71EDAA4EB760}"/>
              </a:ext>
            </a:extLst>
          </p:cNvPr>
          <p:cNvSpPr txBox="1">
            <a:spLocks/>
          </p:cNvSpPr>
          <p:nvPr/>
        </p:nvSpPr>
        <p:spPr>
          <a:xfrm>
            <a:off x="5279923" y="1061884"/>
            <a:ext cx="7167717" cy="458183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5200" b="1" dirty="0"/>
              <a:t>Mazen </a:t>
            </a:r>
          </a:p>
          <a:p>
            <a:pPr algn="ctr"/>
            <a:r>
              <a:rPr lang="en-US" sz="55200" b="1" dirty="0"/>
              <a:t>Saad</a:t>
            </a:r>
          </a:p>
          <a:p>
            <a:pPr algn="ctr"/>
            <a:endParaRPr lang="ar-EG" sz="21600" dirty="0"/>
          </a:p>
          <a:p>
            <a:pPr algn="ctr"/>
            <a:r>
              <a:rPr lang="ro-RO" sz="21600" dirty="0">
                <a:solidFill>
                  <a:schemeClr val="accent3"/>
                </a:solidFill>
              </a:rPr>
              <a:t>Computer teacher</a:t>
            </a:r>
            <a:endParaRPr lang="ar-EG" sz="2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93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A376-9854-BEFE-A65C-F5D8B9F7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88" y="1691582"/>
            <a:ext cx="11577233" cy="1400530"/>
          </a:xfrm>
        </p:spPr>
        <p:txBody>
          <a:bodyPr/>
          <a:lstStyle/>
          <a:p>
            <a:r>
              <a:rPr lang="en-US" sz="4400" b="1" dirty="0"/>
              <a:t>3- All The </a:t>
            </a:r>
            <a:r>
              <a:rPr lang="en-US" sz="4400" b="1" dirty="0" err="1"/>
              <a:t>softwere</a:t>
            </a:r>
            <a:r>
              <a:rPr lang="en-US" sz="4400" b="1" dirty="0"/>
              <a:t> are saved in C: drive</a:t>
            </a:r>
            <a:endParaRPr lang="ar-EG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37C366-CD2B-B5DF-9AD6-862748087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2" t="32090" r="13007" b="33955"/>
          <a:stretch>
            <a:fillRect/>
          </a:stretch>
        </p:blipFill>
        <p:spPr>
          <a:xfrm>
            <a:off x="1995950" y="2723802"/>
            <a:ext cx="8784872" cy="24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9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7786C-3C80-8CA2-6C08-40B00EB4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325880"/>
            <a:ext cx="4171251" cy="16905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n-US" sz="4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 follow the explanation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18EC7-5825-3C25-4652-43AA45BFB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00" y="647698"/>
            <a:ext cx="5381369" cy="5562139"/>
          </a:xfrm>
          <a:prstGeom prst="rect">
            <a:avLst/>
          </a:prstGeom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8F6AB9-BE46-D277-777C-1A581CF06212}"/>
              </a:ext>
            </a:extLst>
          </p:cNvPr>
          <p:cNvSpPr txBox="1">
            <a:spLocks/>
          </p:cNvSpPr>
          <p:nvPr/>
        </p:nvSpPr>
        <p:spPr>
          <a:xfrm>
            <a:off x="7809954" y="3497054"/>
            <a:ext cx="4053233" cy="1690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Yes</a:t>
            </a:r>
            <a:r>
              <a:rPr lang="en-US" b="1" dirty="0">
                <a:solidFill>
                  <a:srgbClr val="EBEBEB"/>
                </a:solidFill>
              </a:rPr>
              <a:t> Or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3112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 descr="4- Tow or more files or folders with same name can not be saved in the same location.">
            <a:extLst>
              <a:ext uri="{FF2B5EF4-FFF2-40B4-BE49-F238E27FC236}">
                <a16:creationId xmlns:a16="http://schemas.microsoft.com/office/drawing/2014/main" id="{4F230A77-6658-ED29-886C-BADCE741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3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4- Tow or more files or folders with same name can not be saved in the same location.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6" name="Graphic 5" descr="Disk">
            <a:extLst>
              <a:ext uri="{FF2B5EF4-FFF2-40B4-BE49-F238E27FC236}">
                <a16:creationId xmlns:a16="http://schemas.microsoft.com/office/drawing/2014/main" id="{FA7ED89D-4551-2304-2D43-B4B17B0F34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6326" y="1131141"/>
            <a:ext cx="3455984" cy="3455984"/>
          </a:xfrm>
          <a:prstGeom prst="rect">
            <a:avLst/>
          </a:prstGeom>
          <a:effectLst/>
        </p:spPr>
      </p:pic>
      <p:pic>
        <p:nvPicPr>
          <p:cNvPr id="3" name="Graphic 2" descr="Disk">
            <a:extLst>
              <a:ext uri="{FF2B5EF4-FFF2-40B4-BE49-F238E27FC236}">
                <a16:creationId xmlns:a16="http://schemas.microsoft.com/office/drawing/2014/main" id="{E7E64D72-39F0-12EA-A2B1-0E469D6F1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5491" y="1131141"/>
            <a:ext cx="3455984" cy="3455984"/>
          </a:xfrm>
          <a:prstGeom prst="rect">
            <a:avLst/>
          </a:prstGeom>
          <a:effectLst/>
        </p:spPr>
      </p:pic>
      <p:sp>
        <p:nvSpPr>
          <p:cNvPr id="4" name="Title 1" descr="4- Tow or more files or folders with same name can not be saved in the same location.">
            <a:extLst>
              <a:ext uri="{FF2B5EF4-FFF2-40B4-BE49-F238E27FC236}">
                <a16:creationId xmlns:a16="http://schemas.microsoft.com/office/drawing/2014/main" id="{259EDD6B-156F-4B0A-76DF-FCEB2620A464}"/>
              </a:ext>
            </a:extLst>
          </p:cNvPr>
          <p:cNvSpPr txBox="1">
            <a:spLocks/>
          </p:cNvSpPr>
          <p:nvPr/>
        </p:nvSpPr>
        <p:spPr>
          <a:xfrm>
            <a:off x="195416" y="4263761"/>
            <a:ext cx="3352375" cy="64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3000" b="1" dirty="0">
                <a:solidFill>
                  <a:schemeClr val="tx1"/>
                </a:solidFill>
              </a:rPr>
              <a:t>file1</a:t>
            </a:r>
          </a:p>
        </p:txBody>
      </p:sp>
      <p:sp>
        <p:nvSpPr>
          <p:cNvPr id="5" name="Title 1" descr="4- Tow or more files or folders with same name can not be saved in the same location.">
            <a:extLst>
              <a:ext uri="{FF2B5EF4-FFF2-40B4-BE49-F238E27FC236}">
                <a16:creationId xmlns:a16="http://schemas.microsoft.com/office/drawing/2014/main" id="{BC120AB7-9A79-5B8E-1F4F-9ECBD838CF38}"/>
              </a:ext>
            </a:extLst>
          </p:cNvPr>
          <p:cNvSpPr txBox="1">
            <a:spLocks/>
          </p:cNvSpPr>
          <p:nvPr/>
        </p:nvSpPr>
        <p:spPr>
          <a:xfrm>
            <a:off x="3904977" y="4263761"/>
            <a:ext cx="3352375" cy="64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sz="3000" b="1" dirty="0">
                <a:solidFill>
                  <a:schemeClr val="tx1"/>
                </a:solidFill>
              </a:rPr>
              <a:t>file1</a:t>
            </a:r>
          </a:p>
        </p:txBody>
      </p:sp>
      <p:pic>
        <p:nvPicPr>
          <p:cNvPr id="8" name="Picture 7" descr="A orange x painted on a black background&#10;&#10;AI-generated content may be incorrect.">
            <a:extLst>
              <a:ext uri="{FF2B5EF4-FFF2-40B4-BE49-F238E27FC236}">
                <a16:creationId xmlns:a16="http://schemas.microsoft.com/office/drawing/2014/main" id="{1084E0BC-1488-1A50-11CE-97776B985C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61" y="-473425"/>
            <a:ext cx="5632901" cy="56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68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A358D-67B0-3A27-30F3-5209040A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5- Hard Disk is a memory device.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3" name="Picture 2" descr="A hard drive with a silver disk&#10;&#10;AI-generated content may be incorrect.">
            <a:extLst>
              <a:ext uri="{FF2B5EF4-FFF2-40B4-BE49-F238E27FC236}">
                <a16:creationId xmlns:a16="http://schemas.microsoft.com/office/drawing/2014/main" id="{A39B0C16-4CD1-5280-1D9F-608EB3330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724545"/>
            <a:ext cx="6270662" cy="54084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1739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96CAA-E9B1-60FA-97DF-0073D32D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316" y="1141407"/>
            <a:ext cx="4002110" cy="5112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>
              <a:lnSpc>
                <a:spcPct val="90000"/>
              </a:lnSpc>
            </a:pPr>
            <a:r>
              <a:rPr lang="en-US" sz="4400" dirty="0">
                <a:solidFill>
                  <a:srgbClr val="EBEBEB"/>
                </a:solidFill>
              </a:rPr>
              <a:t>6- on the left side in file explore, you will see </a:t>
            </a:r>
            <a:r>
              <a:rPr lang="en-US" sz="4400" dirty="0" err="1">
                <a:solidFill>
                  <a:srgbClr val="EBEBEB"/>
                </a:solidFill>
              </a:rPr>
              <a:t>alist</a:t>
            </a:r>
            <a:r>
              <a:rPr lang="en-US" sz="4400" dirty="0">
                <a:solidFill>
                  <a:srgbClr val="EBEBEB"/>
                </a:solidFill>
              </a:rPr>
              <a:t> if files and folders. this list is called the navigation pane.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AA12A2-9161-532E-4FC7-B21823B22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56" b="1"/>
          <a:stretch>
            <a:fillRect/>
          </a:stretch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7718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1B6F0-E01D-D87F-E7B1-D8FCF9F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45" y="378519"/>
            <a:ext cx="496602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8000" b="1" dirty="0"/>
              <a:t>Exercise</a:t>
            </a:r>
          </a:p>
        </p:txBody>
      </p:sp>
      <p:pic>
        <p:nvPicPr>
          <p:cNvPr id="4" name="Picture 3" descr="A yellow folders and a pen&#10;&#10;AI-generated content may be incorrect.">
            <a:extLst>
              <a:ext uri="{FF2B5EF4-FFF2-40B4-BE49-F238E27FC236}">
                <a16:creationId xmlns:a16="http://schemas.microsoft.com/office/drawing/2014/main" id="{CB8E3796-EC44-9511-BD43-0DCAF1E8C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r="13779" b="-1"/>
          <a:stretch>
            <a:fillRect/>
          </a:stretch>
        </p:blipFill>
        <p:spPr>
          <a:xfrm>
            <a:off x="4542084" y="10"/>
            <a:ext cx="755731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43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97794-197F-2953-2FF9-2F2B7F9B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6691097" cy="4142772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8800" b="1" dirty="0">
                <a:solidFill>
                  <a:srgbClr val="EBEBEB"/>
                </a:solidFill>
              </a:rPr>
              <a:t>Page Number </a:t>
            </a:r>
            <a:br>
              <a:rPr lang="en-US" sz="8800" b="1" dirty="0">
                <a:solidFill>
                  <a:srgbClr val="EBEBEB"/>
                </a:solidFill>
              </a:rPr>
            </a:br>
            <a:r>
              <a:rPr lang="en-US" sz="8800" b="1" dirty="0">
                <a:solidFill>
                  <a:srgbClr val="EBEBEB"/>
                </a:solidFill>
              </a:rPr>
              <a:t>04</a:t>
            </a: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ver of a book&#10;&#10;AI-generated content may be incorrect.">
            <a:extLst>
              <a:ext uri="{FF2B5EF4-FFF2-40B4-BE49-F238E27FC236}">
                <a16:creationId xmlns:a16="http://schemas.microsoft.com/office/drawing/2014/main" id="{6AD6F80C-0432-688D-0F4D-BE0D1CAB5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" r="9980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245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9FE89F-1136-C58A-F90A-FEA8F08B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727920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A: Tick the correct answer. </a:t>
            </a:r>
            <a:b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 Which of these is a proper label for a drive on the computer? </a:t>
            </a:r>
            <a:b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  Any Name          b. Alphabet      </a:t>
            </a:r>
            <a:b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c. Numbers     d. Alphabet and Numbers </a:t>
            </a:r>
          </a:p>
        </p:txBody>
      </p:sp>
      <p:pic>
        <p:nvPicPr>
          <p:cNvPr id="6" name="Picture 5" descr="A cartoon of a child sitting at a table with a pencil&#10;&#10;AI-generated content may be incorrect.">
            <a:extLst>
              <a:ext uri="{FF2B5EF4-FFF2-40B4-BE49-F238E27FC236}">
                <a16:creationId xmlns:a16="http://schemas.microsoft.com/office/drawing/2014/main" id="{F636CC74-EFB2-55BA-E86E-32FACC8DF9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925" y="570703"/>
            <a:ext cx="5342146" cy="56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3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7A558-91A0-869B-6D8E-E697FA8FB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BBDD-5FDB-6A72-81F7-C7D8CEDC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727920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 A: Tick the correct answer. </a:t>
            </a:r>
            <a:b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1.  Which of these is a proper label for a drive on the computer? </a:t>
            </a:r>
            <a:b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  Any Name          </a:t>
            </a:r>
            <a:r>
              <a:rPr lang="en-US" sz="3200" b="1" i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b. Alphabet      </a:t>
            </a:r>
            <a:b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c. Numbers     d. Alphabet and Numbers </a:t>
            </a:r>
          </a:p>
        </p:txBody>
      </p:sp>
      <p:pic>
        <p:nvPicPr>
          <p:cNvPr id="6" name="Picture 5" descr="A cartoon of a child sitting at a table with a pencil&#10;&#10;AI-generated content may be incorrect.">
            <a:extLst>
              <a:ext uri="{FF2B5EF4-FFF2-40B4-BE49-F238E27FC236}">
                <a16:creationId xmlns:a16="http://schemas.microsoft.com/office/drawing/2014/main" id="{B9D5B2A3-F5B3-1B05-F45D-218E5AAE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925" y="570703"/>
            <a:ext cx="5342146" cy="56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1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3F5E8-2002-0D2B-5399-B2AF9E5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4799009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2900"/>
              <a:t>Question B: Fill in the blanks. </a:t>
            </a:r>
            <a:br>
              <a:rPr lang="en-US" sz="2900"/>
            </a:br>
            <a:br>
              <a:rPr lang="en-US" sz="2900"/>
            </a:br>
            <a:r>
              <a:rPr lang="en-US" sz="2900"/>
              <a:t>2.  The memory device that is used to store information  in a computer is called as a _____ </a:t>
            </a:r>
          </a:p>
        </p:txBody>
      </p:sp>
      <p:pic>
        <p:nvPicPr>
          <p:cNvPr id="4" name="Picture 3" descr="A cartoon of a child holding a pencil and writing in a book&#10;&#10;AI-generated content may be incorrect.">
            <a:extLst>
              <a:ext uri="{FF2B5EF4-FFF2-40B4-BE49-F238E27FC236}">
                <a16:creationId xmlns:a16="http://schemas.microsoft.com/office/drawing/2014/main" id="{1814D1B3-EE96-332F-09C6-C4DED1D2B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 r="2" b="2"/>
          <a:stretch>
            <a:fillRect/>
          </a:stretch>
        </p:blipFill>
        <p:spPr>
          <a:xfrm>
            <a:off x="6094411" y="10"/>
            <a:ext cx="609759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A5788BB-481F-4FC7-AD49-73D20DDD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243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A1AB-7E54-CE1E-549F-89CEA43E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324466"/>
            <a:ext cx="9144000" cy="4581832"/>
          </a:xfrm>
        </p:spPr>
        <p:txBody>
          <a:bodyPr>
            <a:normAutofit fontScale="90000"/>
          </a:bodyPr>
          <a:lstStyle/>
          <a:p>
            <a:r>
              <a:rPr lang="en-US" sz="37200" dirty="0"/>
              <a:t>ICT</a:t>
            </a:r>
            <a:endParaRPr lang="ar-EG" sz="37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9410BF-947B-2C44-CD99-421365520B67}"/>
              </a:ext>
            </a:extLst>
          </p:cNvPr>
          <p:cNvSpPr txBox="1">
            <a:spLocks/>
          </p:cNvSpPr>
          <p:nvPr/>
        </p:nvSpPr>
        <p:spPr>
          <a:xfrm>
            <a:off x="2875935" y="1951702"/>
            <a:ext cx="9144000" cy="4581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7900" dirty="0"/>
              <a:t>Grade 2</a:t>
            </a:r>
            <a:endParaRPr lang="ar-EG" sz="37200" dirty="0"/>
          </a:p>
        </p:txBody>
      </p:sp>
    </p:spTree>
    <p:extLst>
      <p:ext uri="{BB962C8B-B14F-4D97-AF65-F5344CB8AC3E}">
        <p14:creationId xmlns:p14="http://schemas.microsoft.com/office/powerpoint/2010/main" val="3829477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1BD51C-5FAB-A896-6724-735F96A2D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70DFD-65B2-9D13-4382-1902B483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6656373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3400" dirty="0">
                <a:solidFill>
                  <a:srgbClr val="EBEBEB"/>
                </a:solidFill>
              </a:rPr>
              <a:t>2.  The memory device that is used to store information  in a computer is called as a _____ </a:t>
            </a:r>
            <a:r>
              <a:rPr lang="en-US" sz="3400" dirty="0" err="1">
                <a:solidFill>
                  <a:srgbClr val="EBEBEB"/>
                </a:solidFill>
              </a:rPr>
              <a:t>HardDisk</a:t>
            </a:r>
            <a:r>
              <a:rPr lang="en-US" sz="3400" dirty="0">
                <a:solidFill>
                  <a:srgbClr val="EBEBEB"/>
                </a:solidFill>
              </a:rPr>
              <a:t>______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rd drive with a silver disk&#10;&#10;AI-generated content may be incorrect.">
            <a:extLst>
              <a:ext uri="{FF2B5EF4-FFF2-40B4-BE49-F238E27FC236}">
                <a16:creationId xmlns:a16="http://schemas.microsoft.com/office/drawing/2014/main" id="{C17EBB0A-9A48-E44D-84B5-03B22F3886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r="21295" b="-1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41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71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814D-EB66-DA41-AF64-EC473DF2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37" y="523567"/>
            <a:ext cx="8825658" cy="3329581"/>
          </a:xfrm>
        </p:spPr>
        <p:txBody>
          <a:bodyPr/>
          <a:lstStyle/>
          <a:p>
            <a:r>
              <a:rPr lang="en-US" dirty="0"/>
              <a:t>Enter the notebook and write the following:</a:t>
            </a:r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E3409-D686-729E-2E74-7A1D9EA8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93" y="2208266"/>
            <a:ext cx="4486404" cy="4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3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F5DD-70DD-A14B-C9FC-65E34ACC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37" y="275303"/>
            <a:ext cx="8825657" cy="1031290"/>
          </a:xfrm>
        </p:spPr>
        <p:txBody>
          <a:bodyPr/>
          <a:lstStyle/>
          <a:p>
            <a:pPr algn="ctr"/>
            <a:r>
              <a:rPr lang="ro-RO" sz="8000" b="1" dirty="0"/>
              <a:t>Lesson title</a:t>
            </a:r>
            <a:endParaRPr lang="ar-EG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46EE9A-8C21-004E-9CB0-54CD93568534}"/>
              </a:ext>
            </a:extLst>
          </p:cNvPr>
          <p:cNvSpPr txBox="1">
            <a:spLocks/>
          </p:cNvSpPr>
          <p:nvPr/>
        </p:nvSpPr>
        <p:spPr>
          <a:xfrm>
            <a:off x="1258195" y="1591697"/>
            <a:ext cx="8825657" cy="1031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5400" dirty="0"/>
              <a:t>Manage Files and Folders</a:t>
            </a:r>
            <a:endParaRPr lang="ar-EG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05462-9E1B-703E-C9D5-2511685E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7" y="2977075"/>
            <a:ext cx="2464273" cy="3605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BFCBBE-1460-A612-54FB-F06584107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85" y="3178498"/>
            <a:ext cx="4026386" cy="302547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781974-14F6-30CE-1ACC-1578929DF1FB}"/>
              </a:ext>
            </a:extLst>
          </p:cNvPr>
          <p:cNvSpPr txBox="1">
            <a:spLocks/>
          </p:cNvSpPr>
          <p:nvPr/>
        </p:nvSpPr>
        <p:spPr>
          <a:xfrm>
            <a:off x="3087430" y="3293806"/>
            <a:ext cx="5167185" cy="1805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/>
              <a:t>T</a:t>
            </a:r>
            <a:r>
              <a:rPr lang="ro-RO" sz="5400" dirty="0"/>
              <a:t>he </a:t>
            </a:r>
            <a:r>
              <a:rPr lang="en-US" sz="5400" dirty="0"/>
              <a:t>D</a:t>
            </a:r>
            <a:r>
              <a:rPr lang="ro-RO" sz="5400" dirty="0"/>
              <a:t>ate</a:t>
            </a:r>
            <a:endParaRPr lang="ar-EG" sz="5400" dirty="0"/>
          </a:p>
          <a:p>
            <a:pPr algn="ctr"/>
            <a:r>
              <a:rPr lang="en-US" sz="5400" dirty="0"/>
              <a:t>2025 / 9 / 7</a:t>
            </a:r>
            <a:endParaRPr lang="ar-EG" sz="5400" dirty="0"/>
          </a:p>
        </p:txBody>
      </p:sp>
    </p:spTree>
    <p:extLst>
      <p:ext uri="{BB962C8B-B14F-4D97-AF65-F5344CB8AC3E}">
        <p14:creationId xmlns:p14="http://schemas.microsoft.com/office/powerpoint/2010/main" val="23022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99B1-0A59-111C-001E-D3410E04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192506"/>
            <a:ext cx="11385754" cy="6296784"/>
          </a:xfrm>
        </p:spPr>
        <p:txBody>
          <a:bodyPr/>
          <a:lstStyle/>
          <a:p>
            <a:pPr rtl="0"/>
            <a:r>
              <a:rPr lang="en-US" sz="3600" b="1" dirty="0"/>
              <a:t>1-  Drives are usually named local Disk </a:t>
            </a:r>
            <a:br>
              <a:rPr lang="en-US" sz="3600" b="1" dirty="0"/>
            </a:br>
            <a:r>
              <a:rPr lang="en-US" sz="3600" b="1" dirty="0"/>
              <a:t>followed by an English </a:t>
            </a:r>
            <a:r>
              <a:rPr lang="en-US" sz="3600" b="1" dirty="0" err="1"/>
              <a:t>alphbet</a:t>
            </a:r>
            <a:r>
              <a:rPr lang="en-US" sz="3600" b="1" dirty="0"/>
              <a:t> label such as (C:), (D:), and (E:).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2- A Memory Device is a computer </a:t>
            </a:r>
            <a:br>
              <a:rPr lang="en-US" sz="3600" b="1" dirty="0"/>
            </a:br>
            <a:r>
              <a:rPr lang="en-US" sz="3600" b="1" dirty="0"/>
              <a:t>hardware that saves information.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3- All The </a:t>
            </a:r>
            <a:r>
              <a:rPr lang="en-US" sz="3600" b="1" dirty="0" err="1"/>
              <a:t>softwere</a:t>
            </a:r>
            <a:r>
              <a:rPr lang="en-US" sz="3600" b="1" dirty="0"/>
              <a:t> are saved in C: drive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4- Tow or more files or folders with same name can not be saved in the same location.</a:t>
            </a:r>
            <a:endParaRPr lang="ar-EG" sz="3600" b="1" dirty="0"/>
          </a:p>
        </p:txBody>
      </p:sp>
    </p:spTree>
    <p:extLst>
      <p:ext uri="{BB962C8B-B14F-4D97-AF65-F5344CB8AC3E}">
        <p14:creationId xmlns:p14="http://schemas.microsoft.com/office/powerpoint/2010/main" val="47370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69FFD-7C76-77EA-219E-4022C9E19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E2BF-90EC-2154-7AB3-F1265790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277792"/>
            <a:ext cx="11385754" cy="6211497"/>
          </a:xfrm>
        </p:spPr>
        <p:txBody>
          <a:bodyPr/>
          <a:lstStyle/>
          <a:p>
            <a:pPr rtl="0"/>
            <a:r>
              <a:rPr lang="en-US" sz="3600" b="1" dirty="0"/>
              <a:t>5- Hard Disk is a memory device.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6- on the left side in file explore, you will see </a:t>
            </a:r>
            <a:r>
              <a:rPr lang="en-US" sz="3600" b="1" dirty="0" err="1"/>
              <a:t>alist</a:t>
            </a:r>
            <a:r>
              <a:rPr lang="en-US" sz="3600" b="1" dirty="0"/>
              <a:t> if files and folders. this list is called the navigation pane.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7- the address bar gives us information about the location of the opened folder.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8- the ribbon contains various options of actions for the files or folders.</a:t>
            </a:r>
          </a:p>
        </p:txBody>
      </p:sp>
    </p:spTree>
    <p:extLst>
      <p:ext uri="{BB962C8B-B14F-4D97-AF65-F5344CB8AC3E}">
        <p14:creationId xmlns:p14="http://schemas.microsoft.com/office/powerpoint/2010/main" val="368882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FCBE-E280-18A9-2E5A-1368C94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416279"/>
            <a:ext cx="9404723" cy="4197940"/>
          </a:xfrm>
        </p:spPr>
        <p:txBody>
          <a:bodyPr/>
          <a:lstStyle/>
          <a:p>
            <a:pPr algn="ctr" rtl="0"/>
            <a:r>
              <a:rPr lang="en-US" sz="28700" dirty="0">
                <a:solidFill>
                  <a:schemeClr val="accent3"/>
                </a:solidFill>
              </a:rPr>
              <a:t>Start</a:t>
            </a:r>
            <a:endParaRPr lang="ar-EG" sz="287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850477-BB4B-B125-8BF7-1FA5A2B80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>
          <a:xfrm>
            <a:off x="635458" y="1024565"/>
            <a:ext cx="9150807" cy="2424963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AA41C-183F-6816-1807-49E0ACCD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11189994" cy="2035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1-  Drives are usually named local Disk </a:t>
            </a:r>
            <a:b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followed by an English </a:t>
            </a:r>
            <a:r>
              <a:rPr lang="en-US" sz="44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alphbet</a:t>
            </a:r>
            <a:r>
              <a:rPr lang="en-US" sz="4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label such as (C:), (D:), and (E:).</a:t>
            </a: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68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89DF-6C70-FCE4-06BA-A86F4496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66" y="1015163"/>
            <a:ext cx="6105865" cy="5842837"/>
          </a:xfrm>
        </p:spPr>
        <p:txBody>
          <a:bodyPr/>
          <a:lstStyle/>
          <a:p>
            <a:r>
              <a:rPr lang="en-US" sz="4400" b="1" dirty="0"/>
              <a:t>2- A Memory Device is a computer hardware that saves information.</a:t>
            </a:r>
            <a:endParaRPr lang="ar-EG" dirty="0"/>
          </a:p>
        </p:txBody>
      </p:sp>
      <p:pic>
        <p:nvPicPr>
          <p:cNvPr id="4" name="Picture 3" descr="A hard drive with a silver disk&#10;&#10;AI-generated content may be incorrect.">
            <a:extLst>
              <a:ext uri="{FF2B5EF4-FFF2-40B4-BE49-F238E27FC236}">
                <a16:creationId xmlns:a16="http://schemas.microsoft.com/office/drawing/2014/main" id="{2CFF7DB9-C9A8-16FA-86A8-EE7C5F2A8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505" y="1588168"/>
            <a:ext cx="6105866" cy="52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0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</TotalTime>
  <Words>427</Words>
  <Application>Microsoft Office PowerPoint</Application>
  <PresentationFormat>Widescreen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Ion</vt:lpstr>
      <vt:lpstr>PowerPoint Presentation</vt:lpstr>
      <vt:lpstr>ICT</vt:lpstr>
      <vt:lpstr>Enter the notebook and write the following:</vt:lpstr>
      <vt:lpstr>Lesson title</vt:lpstr>
      <vt:lpstr>1-  Drives are usually named local Disk  followed by an English alphbet label such as (C:), (D:), and (E:).  2- A Memory Device is a computer  hardware that saves information.  3- All The softwere are saved in C: drive  4- Tow or more files or folders with same name can not be saved in the same location.</vt:lpstr>
      <vt:lpstr>5- Hard Disk is a memory device.  6- on the left side in file explore, you will see alist if files and folders. this list is called the navigation pane.  7- the address bar gives us information about the location of the opened folder.  8- the ribbon contains various options of actions for the files or folders.</vt:lpstr>
      <vt:lpstr>Start</vt:lpstr>
      <vt:lpstr>1-  Drives are usually named local Disk  followed by an English alphbet label such as (C:), (D:), and (E:).</vt:lpstr>
      <vt:lpstr>2- A Memory Device is a computer hardware that saves information.</vt:lpstr>
      <vt:lpstr>3- All The softwere are saved in C: drive</vt:lpstr>
      <vt:lpstr>We follow the explanation</vt:lpstr>
      <vt:lpstr>4- Tow or more files or folders with same name can not be saved in the same location.</vt:lpstr>
      <vt:lpstr>5- Hard Disk is a memory device.</vt:lpstr>
      <vt:lpstr>6- on the left side in file explore, you will see alist if files and folders. this list is called the navigation pane.</vt:lpstr>
      <vt:lpstr>Exercise</vt:lpstr>
      <vt:lpstr>Page Number  04</vt:lpstr>
      <vt:lpstr>Question A: Tick the correct answer.   1.  Which of these is a proper label for a drive on the computer?   a.  Any Name          b. Alphabet       c. Numbers     d. Alphabet and Numbers </vt:lpstr>
      <vt:lpstr>Question A: Tick the correct answer.   1.  Which of these is a proper label for a drive on the computer?   a.  Any Name          b. Alphabet       c. Numbers     d. Alphabet and Numbers </vt:lpstr>
      <vt:lpstr>Question B: Fill in the blanks.   2.  The memory device that is used to store information  in a computer is called as a _____ </vt:lpstr>
      <vt:lpstr>2.  The memory device that is used to store information  in a computer is called as a _____ HardDisk______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Mazen Abdel Tawab Saad Ahmed</dc:creator>
  <cp:lastModifiedBy>Mazen Abdel Tawab Saad Ahmed</cp:lastModifiedBy>
  <cp:revision>24</cp:revision>
  <dcterms:created xsi:type="dcterms:W3CDTF">2025-09-06T15:54:50Z</dcterms:created>
  <dcterms:modified xsi:type="dcterms:W3CDTF">2025-09-06T19:50:05Z</dcterms:modified>
</cp:coreProperties>
</file>