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72" r:id="rId11"/>
    <p:sldId id="273" r:id="rId12"/>
    <p:sldId id="274" r:id="rId13"/>
    <p:sldId id="271" r:id="rId14"/>
    <p:sldId id="264" r:id="rId15"/>
    <p:sldId id="267" r:id="rId16"/>
    <p:sldId id="26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5F0"/>
    <a:srgbClr val="3E515A"/>
    <a:srgbClr val="001426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6:02.30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1058 336 24575,'3282'0'0,"-3260"-2"0,-1 1 0,-1-2 0,1-1 0,0-1 0,37-14 0,-34 12 0,1 1 0,0 1 0,-1 2 0,35-2 0,104 7 0,-72 0 0,-7 0 0,-30 1 0,91-9 0,-141 5 0,1 0 0,0 0 0,0-1 0,-1 0 0,1 0 0,-1 0 0,0 0 0,0-1 0,0 0 0,0 1 0,0-2 0,0 1 0,-1 0 0,1-1 0,4-7 0,-6 9 0,-1 1 0,0-1 0,0 0 0,1 0 0,-2 0 0,1 0 0,0 0 0,0 0 0,-1 0 0,1 0 0,-1 0 0,1-1 0,-1 1 0,0 0 0,0 0 0,0 0 0,0-1 0,0 1 0,-1 0 0,1 0 0,-1 0 0,1 0 0,-1 0 0,0 0 0,0 0 0,0 0 0,0 0 0,0 0 0,0 0 0,0 0 0,-1 1 0,1-1 0,-1 0 0,1 1 0,-1 0 0,0-1 0,-2 0 0,-82-47 0,76 43 0,-1 0 0,1 0 0,-1 1 0,0 1 0,-1-1 0,1 2 0,-1 0 0,1 0 0,-15-1 0,-50-14 0,39 6 0,0 2 0,-1 2 0,0 1 0,-57-2 0,-159 9 0,108 3 0,45-4 0,33-1 0,-111 10 0,163-5 0,0 1 0,1 1 0,-1 0 0,-24 13 0,22-10 0,-2 0 0,-23 7 0,19-10 0,-185 52 0,1 0 0,153-41 0,-2-2 0,0-3 0,0-2 0,-1-2 0,-59-2 0,83-5 0,-42 0 0,-110 14 0,84-4 0,-185-7 0,158-5 0,-2006 2 0,2138-1-80,0 0 0,0 1-1,0-1 1,0 0 0,0-1-1,0 1 1,0-1 0,0 1-1,-1-1 1,1 0 0,-1 0 0,1 0-1,-1 0 1,0 0 0,0-1-1,4-4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50:02.120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2422 170 24575,'-1979'0'0,"1795"-14"0,16 0 0,144 13 0,15 0 0,-1 0 0,1 1 0,0 0 0,-17 3 0,26-3 0,0 0 0,0 0 0,0 0 0,0 0 0,0 0 0,-1 0 0,1 0 0,0 0 0,0 0 0,0 0 0,0 0 0,0 0 0,-1 0 0,1 0 0,0 0 0,0 1 0,0-1 0,0 0 0,0 0 0,0 0 0,-1 0 0,1 0 0,0 0 0,0 0 0,0 0 0,0 0 0,0 1 0,0-1 0,0 0 0,0 0 0,0 0 0,0 0 0,-1 0 0,1 0 0,0 1 0,0-1 0,0 0 0,0 0 0,0 0 0,0 0 0,0 0 0,0 0 0,0 1 0,0-1 0,0 0 0,0 0 0,0 0 0,0 0 0,0 0 0,1 1 0,7 5 0,18 5 0,-22-10 0,60 34 0,-54-28 0,0 0 0,1-1 0,0 0 0,0-1 0,1 0 0,22 5 0,42-2 0,-52-6 0,40 7 0,-52-6 0,44 10 0,104 12 0,-116-20 0,1 2 0,73 23 0,45 8 0,114 26 0,-177-37 0,-65-20 0,-1-2 0,70 2 0,-12-1 0,-65-2 0,47 13 0,0 1 0,152 22 0,-203-35 0,34 13 0,-38-11 0,1-1 0,37 7 0,20-7 0,114-6 0,-91-2 0,-91 3 0,0-1 0,1-1 0,-1 0 0,0 0 0,1-1 0,11-4 0,-18 5 0,-1 0 0,1 0 0,-1-1 0,1 1 0,-1-1 0,0 0 0,1 0 0,-1 1 0,0-2 0,0 1 0,-1 0 0,1 0 0,0 0 0,-1-1 0,1 1 0,-1-1 0,0 0 0,0 1 0,0-1 0,0 0 0,0 1 0,0-1 0,-1 0 0,1-5 0,-1-2 0,0 1 0,0-1 0,-1 1 0,-4-18 0,3 18 0,1 0 0,0-1 0,0-17 0,1 23 0,0 1 0,1-1 0,0 1 0,0 0 0,0-1 0,0 1 0,0-1 0,1 1 0,-1 0 0,1 0 0,0 0 0,0 0 0,0 0 0,4-3 0,3-3 0,-1 0 0,0-1 0,-1 0 0,0 0 0,0-1 0,9-19 0,23-41 0,-31 61 0,-1 0 0,-1-1 0,1 0 0,-2-1 0,0 1 0,0-1 0,-1 0 0,-1 0 0,0 0 0,2-14 0,-6 21-11,1 0 0,-1 1 0,0-1 0,-1 0 0,1 1 0,-1-1 0,0 1 0,0-1 0,0 1 0,-1 0 0,1 0-1,-1 0 1,0 0 0,-1 1 0,1-1 0,-6-4 0,-6-8-1166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6:16.28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906 170 24575,'-813'0'0,"806"0"0,-42-2 0,48 2 0,-1 0 0,0 0 0,0-1 0,0 1 0,0-1 0,0 1 0,0-1 0,1 0 0,-1 1 0,0-1 0,0 0 0,1 0 0,-1-1 0,1 1 0,-1 0 0,1 0 0,-1-1 0,1 1 0,0-1 0,-2-1 0,3 3 0,0-1 0,0 1 0,0-1 0,0 1 0,0-1 0,0 1 0,0-1 0,0 1 0,0-1 0,0 1 0,0-1 0,0 1 0,1-1 0,-1 1 0,0-1 0,0 1 0,0-1 0,1 1 0,-1 0 0,0-1 0,1 1 0,-1-1 0,0 1 0,1 0 0,-1-1 0,0 1 0,1 0 0,-1-1 0,1 1 0,-1 0 0,1 0 0,-1 0 0,0-1 0,1 1 0,0 0 0,21-7 0,29-1 0,0 2 0,1 2 0,90 6 0,-64 0 0,552-1 0,-619-1 0,46-2 0,-55 2 0,0 0 0,-1 0 0,1 0 0,0-1 0,0 1 0,-1 0 0,1-1 0,0 1 0,-1-1 0,1 0 0,0 0 0,-1 0 0,1 0 0,-1 0 0,0 0 0,1 0 0,-1 0 0,0 0 0,1-1 0,-1 1 0,0 0 0,0-1 0,0 1 0,0-1 0,0-1 0,-1 1 0,0 0 0,0 0 0,0 1 0,0-1 0,-1 0 0,1 0 0,-1 0 0,1 1 0,-1-1 0,0 0 0,0 1 0,1-1 0,-1 0 0,0 1 0,-1-1 0,1 1 0,0 0 0,0-1 0,-1 1 0,1 0 0,0 0 0,-1 0 0,1 0 0,-1 0 0,0 0 0,1 0 0,-1 0 0,-3 0 0,-7-4 0,0 0 0,-22-5 0,-8 1 104,0 2 0,-67-2 0,-89 9-669,114 1-547,17-1-5714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6:02.30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1058 336 24575,'3282'0'0,"-3260"-2"0,-1 1 0,-1-2 0,1-1 0,0-1 0,37-14 0,-34 12 0,1 1 0,0 1 0,-1 2 0,35-2 0,104 7 0,-72 0 0,-7 0 0,-30 1 0,91-9 0,-141 5 0,1 0 0,0 0 0,0-1 0,-1 0 0,1 0 0,-1 0 0,0 0 0,0-1 0,0 0 0,0 1 0,0-2 0,0 1 0,-1 0 0,1-1 0,4-7 0,-6 9 0,-1 1 0,0-1 0,0 0 0,1 0 0,-2 0 0,1 0 0,0 0 0,0 0 0,-1 0 0,1 0 0,-1 0 0,1-1 0,-1 1 0,0 0 0,0 0 0,0 0 0,0-1 0,0 1 0,-1 0 0,1 0 0,-1 0 0,1 0 0,-1 0 0,0 0 0,0 0 0,0 0 0,0 0 0,0 0 0,0 0 0,0 0 0,-1 1 0,1-1 0,-1 0 0,1 1 0,-1 0 0,0-1 0,-2 0 0,-82-47 0,76 43 0,-1 0 0,1 0 0,-1 1 0,0 1 0,-1-1 0,1 2 0,-1 0 0,1 0 0,-15-1 0,-50-14 0,39 6 0,0 2 0,-1 2 0,0 1 0,-57-2 0,-159 9 0,108 3 0,45-4 0,33-1 0,-111 10 0,163-5 0,0 1 0,1 1 0,-1 0 0,-24 13 0,22-10 0,-2 0 0,-23 7 0,19-10 0,-185 52 0,1 0 0,153-41 0,-2-2 0,0-3 0,0-2 0,-1-2 0,-59-2 0,83-5 0,-42 0 0,-110 14 0,84-4 0,-185-7 0,158-5 0,-2006 2 0,2138-1-80,0 0 0,0 1-1,0-1 1,0 0 0,0-1-1,0 1 1,0-1 0,0 1-1,-1-1 1,1 0 0,-1 0 0,1 0-1,-1 0 1,0 0 0,0-1-1,4-4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6:16.28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906 170 24575,'-813'0'0,"806"0"0,-42-2 0,48 2 0,-1 0 0,0 0 0,0-1 0,0 1 0,0-1 0,0 1 0,0-1 0,1 0 0,-1 1 0,0-1 0,0 0 0,1 0 0,-1-1 0,1 1 0,-1 0 0,1 0 0,-1-1 0,1 1 0,0-1 0,-2-1 0,3 3 0,0-1 0,0 1 0,0-1 0,0 1 0,0-1 0,0 1 0,0-1 0,0 1 0,0-1 0,0 1 0,0-1 0,0 1 0,1-1 0,-1 1 0,0-1 0,0 1 0,0-1 0,1 1 0,-1 0 0,0-1 0,1 1 0,-1-1 0,0 1 0,1 0 0,-1-1 0,0 1 0,1 0 0,-1-1 0,1 1 0,-1 0 0,1 0 0,-1 0 0,0-1 0,1 1 0,0 0 0,21-7 0,29-1 0,0 2 0,1 2 0,90 6 0,-64 0 0,552-1 0,-619-1 0,46-2 0,-55 2 0,0 0 0,-1 0 0,1 0 0,0-1 0,0 1 0,-1 0 0,1-1 0,0 1 0,-1-1 0,1 0 0,0 0 0,-1 0 0,1 0 0,-1 0 0,0 0 0,1 0 0,-1 0 0,0 0 0,1-1 0,-1 1 0,0 0 0,0-1 0,0 1 0,0-1 0,0-1 0,-1 1 0,0 0 0,0 0 0,0 1 0,0-1 0,-1 0 0,1 0 0,-1 0 0,1 1 0,-1-1 0,0 0 0,0 1 0,1-1 0,-1 0 0,0 1 0,-1-1 0,1 1 0,0 0 0,0-1 0,-1 1 0,1 0 0,0 0 0,-1 0 0,1 0 0,-1 0 0,0 0 0,1 0 0,-1 0 0,-3 0 0,-7-4 0,0 0 0,-22-5 0,-8 1 104,0 2 0,-67-2 0,-89 9-669,114 1-547,17-1-5714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9:16.844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5107 516 24575,'-88'0'0,"0"-4"0,0-3 0,-130-28 0,38 1 0,34 8 0,81 14 0,-113-5 0,-67 14 0,177 4 0,40-3 0,-1-1 0,1-1 0,0-1 0,0-2 0,1-1 0,0-1 0,-35-17 0,-3 4 0,0 2 0,-81-13 0,-49-14 0,158 37 0,0 1 0,-1 2 0,-66-2 0,-117 9 0,91 3 0,-466-3 0,586 0 0,0 1 0,0 0 0,0 1 0,0 0 0,1 0 0,-1 1 0,-11 5 0,-6 5 0,-28 17 0,31-16 0,-2-1 0,0-1 0,-1-2 0,-1 0 0,-31 6 0,7-2 0,43-11 0,1 0 0,-1 0 0,1 1 0,0 0 0,0 1 0,1-1 0,-1 2 0,1-1 0,0 1 0,-9 10 0,13-13 0,1-1 0,-1 1 0,1 0 0,0 0 0,0 1 0,0-1 0,1 0 0,-1 1 0,1-1 0,0 1 0,0-1 0,0 1 0,0 0 0,1 0 0,-1-1 0,1 1 0,0 0 0,0 0 0,0-1 0,1 1 0,-1 0 0,1-1 0,0 1 0,0 0 0,0-1 0,0 1 0,3 4 0,7 7 0,0 0 0,0-1 0,1-1 0,1 0 0,0 0 0,1-1 0,0-1 0,1 0 0,0-1 0,20 9 0,-20-12 0,-1-1 0,1 0 0,0-2 0,0 1 0,0-2 0,1 0 0,25 1 0,116-5 0,-89-1 0,15 0 0,252 3 0,-200 12 0,37 1 0,471-13 0,-304-3 0,-321 4 0,1 0 0,-1 1 0,0 0 0,0 2 0,20 7 0,-17-5 0,1 0 0,0-2 0,24 3 0,287-5 0,-185-5 0,-115 2 0,-15 0 0,-26 0 0,-89 0 0,-284 1 0,-445-3 0,421-40 0,397 41 0,-94-9 0,-188 7 0,143 6 0,-441-4 0,567 1 0,0 1 0,0 1 0,-32 6 0,53-8 0,-1 0 0,1 0 0,-1 0 0,1 0 0,-1 0 0,1 0 0,-1 0 0,1 0 0,0 0 0,-1 1 0,1-1 0,-1 0 0,1 0 0,-1 0 0,1 1 0,-1-1 0,1 0 0,0 0 0,-1 1 0,1-1 0,0 0 0,-1 1 0,1-1 0,0 0 0,-1 1 0,1-1 0,0 1 0,0-1 0,-1 1 0,14 4 0,27-1 0,384-1 0,-237-5 0,28 1 0,379-51 0,-583 54 0,-16 6 0,-23 13 0,22-16 0,-4 4 0,0 0 0,1 1 0,0 1 0,0-1 0,1 1 0,1 1 0,0-1 0,1 1 0,0 1 0,-8 23 0,1-4 0,10-28 0,1 0 0,0 0 0,-1 0 0,0-1 0,0 1 0,0 0 0,0-1 0,0 0 0,-1 0 0,0 0 0,1 0 0,-1-1 0,0 1 0,0-1 0,-1 0 0,1 0 0,0 0 0,-1-1 0,1 0 0,-1 0 0,1 0 0,-1 0 0,0-1 0,1 1 0,-10-2 0,1 1 0,0-1 0,1-1 0,-1 0 0,1-1 0,0 0 0,-1-1 0,2 0 0,-15-8 0,24 12 0,1-1 0,-1 0 0,1 0 0,-1 1 0,1-1 0,-1 0 0,1 0 0,0 0 0,0-1 0,-1 1 0,1 0 0,0 0 0,0-1 0,0 1 0,0 0 0,0-1 0,1 1 0,-1-1 0,0 1 0,1-1 0,-1 0 0,1 1 0,-1-1 0,1-3 0,0 3 0,1-1 0,-1 0 0,1 0 0,0 1 0,0-1 0,0 1 0,0-1 0,0 1 0,1-1 0,-1 1 0,1-1 0,0 1 0,2-3 0,6-5 0,1 0 0,0 1 0,0 0 0,20-11 0,1 3 0,1 1 0,0 1 0,1 2 0,0 2 0,1 1 0,55-8 0,-68 14 0,0-1 0,0-1 0,0 0 0,0-2 0,-1 0 0,-1-2 0,38-23 0,-44 23 0,0 0 0,-1-1 0,-1-1 0,0 0 0,0-1 0,-1 0 0,-1-1 0,0 0 0,-1-1 0,-1 0 0,8-18 0,-15 30 0,1-1 0,-1 1 0,0-1 0,0 1 0,-1-1 0,1 0 0,-1 1 0,0-1 0,0 0 0,0 1 0,0-1 0,0 0 0,-1 1 0,0-1 0,0 1 0,-2-7 0,0 4 0,0 0 0,-1 0 0,1 0 0,-2 0 0,1 0 0,0 1 0,-1 0 0,-7-6 0,-9-6 0,-1 1 0,-1 1 0,-37-18 0,57 31 0,-44-20 0,-1 1 0,-77-22 0,-105-14 0,202 51 0,-56-17 0,62 15 0,0 2 0,-1 0 0,0 1 0,-1 2 0,1 0 0,-30 1 0,23 5 0,0 1 0,1 1 0,-38 13 0,-81 36 0,120-43 0,-9 1 0,-1-1 0,-60 9 0,67-16 0,1 2 0,1 1 0,-1 2 0,1 0 0,-43 22 0,19-3 0,28-16 0,0 1 0,1 1 0,1 1 0,-42 35 0,39-20 0,0 1 0,2 1 0,1 0 0,-31 62 0,11-18 0,31-59 0,-1 1 0,0-2 0,-1 0 0,0 0 0,-1-2 0,-1 0 0,-27 19 0,2-6 0,-2-2 0,-49 21 0,79-39 0,0 1 0,0 0 0,1 1 0,-15 15 0,-4 2 0,0 0 0,1 2 0,2 1 0,1 1 0,1 1 0,1 2 0,2 0 0,2 2 0,-22 45 0,36-64 0,2-1 0,0 1 0,0 0 0,1 0 0,2 1 0,-3 30 0,7 105 0,2-74 0,-4-46 0,2-8 0,-1 1 0,-2 0 0,0 0 0,-2-1 0,0 1 0,-2-1 0,-10 32 0,-114 232 0,-47 34 0,158-292 0,5-11 0,2 1 0,-11 24 0,19-37 0,0 0 0,1-1 0,1 1 0,-1 0 0,1 0 0,0 1 0,0-1 0,1 0 0,0 0 0,1 0 0,0 8 0,0-12 0,-1-1 0,1 1 0,-1-1 0,1 0 0,0 1 0,0-1 0,0 0 0,0 0 0,0 0 0,1 0 0,-1 0 0,1 0 0,-1 0 0,1 0 0,0 0 0,-1-1 0,1 1 0,0-1 0,4 3 0,-3-3 0,1 1 0,0-1 0,0 0 0,0 0 0,0 0 0,0-1 0,-1 1 0,1-1 0,0 0 0,0 0 0,5-1 0,9-2 0,0-1 0,-1 0 0,1-2 0,18-8 0,-30 12 0,6-3-151,1 0-1,-1-1 0,0 0 0,0-1 1,-1 0-1,0-1 0,0 0 1,16-16-1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39:26.277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1298 2 24575,'162'-2'0,"175"5"0,-159 22 0,-155-19 0,42 16 0,5 2 0,6-1 0,-76-23 0,0 0 0,0 0 0,0 0 0,0 0 0,0 0 0,0 0 0,0 0 0,0 0 0,0 0 0,-1 0 0,1 1 0,0-1 0,0 0 0,0 0 0,0 0 0,0 0 0,0 0 0,0 0 0,0 0 0,0 0 0,0 1 0,0-1 0,0 0 0,0 0 0,0 0 0,0 0 0,0 0 0,0 0 0,0 0 0,0 1 0,0-1 0,0 0 0,0 0 0,0 0 0,1 0 0,-1 0 0,0 0 0,0 0 0,0 0 0,0 0 0,0 1 0,0-1 0,0 0 0,0 0 0,0 0 0,0 0 0,1 0 0,-1 0 0,0 0 0,0 0 0,0 0 0,0 0 0,0 0 0,0 0 0,0 0 0,0 0 0,1 0 0,-1 0 0,0 0 0,0 0 0,0 0 0,0 0 0,-15 3 0,-23-1 0,-838-3 0,840 2 0,-1 2 0,1 1 0,-36 9 0,-103 35 0,162-44 0,-138 47 0,74-24 0,-115 26 0,162-45 0,0 1 0,0 1 0,2 2 0,-1 1 0,1 1 0,1 2 0,-29 21 0,48-31 0,1 0 0,-1 1 0,2 0 0,-1 1 0,1-1 0,0 1 0,1 0 0,0 1 0,0-1 0,0 1 0,1 0 0,-4 13 0,0 3 0,2 1 0,0 0 0,-3 36 0,2 132 0,8-135 0,-3 0 0,-13 85 0,-43 126 0,40-195 0,10-47 0,1 1 0,-3 40 0,9-58 0,1 0 0,0 0 0,0-1 0,2 1 0,-1 0 0,1-1 0,1 1 0,0-1 0,0 0 0,7 14 0,51 85 0,-34-63 0,22 51 0,-32-54 0,-2 1 0,15 76 0,3 92 0,-31-198 0,-1-7 0,0-1 0,0 1 0,1-1 0,0 0 0,0 1 0,1-1 0,0 0 0,0 0 0,0 0 0,8 10 0,-3-7 0,1-1 0,0 1 0,0-2 0,1 1 0,10 6 0,-14-10 0,-1 0 0,0 1 0,0-1 0,0 1 0,0 0 0,-1 1 0,0-1 0,0 1 0,3 6 0,23 58 0,-16-35 0,14 55 0,-3-9 0,-18-58 0,-1 0 0,5 28 0,2 13 0,-10-54 0,1-1 0,0 0 0,1 0 0,0 0 0,0-1 0,1 0 0,10 11 0,-9-10 0,0 0 0,0 1 0,0 0 0,-2 0 0,6 12 0,-6-10 0,1 0 0,0-1 0,1 0 0,0 0 0,1-1 0,11 13 0,0 0 0,-13-16 0,-2-1 0,1 2 0,-1-1 0,0 0 0,0 1 0,-1 0 0,0 0 0,-1 0 0,0 0 0,0 0 0,-1 1 0,1-1 0,-2 0 0,1 1 0,-1-1 0,-2 11 0,-2 10 0,-2 0 0,-1-1 0,-16 40 0,13-39 0,1 1 0,-7 39 0,7 10 0,6-42 0,-14 66 0,6-49 0,3 0 0,-3 104 0,8-86 0,-9 28 0,0 8 0,12-93 0,-1 0 0,-1 0 0,0 0 0,-1 0 0,0 0 0,-2 0 0,0-1 0,-8 19 0,4-15 0,1 0 0,1 1 0,0 0 0,1 0 0,2 1 0,0 0 0,1 0 0,0 0 0,2 32 0,1-50 0,-1 19 0,2 0 0,0 0 0,1 0 0,8 32 0,-10-54 0,0 1 0,0 0 0,0-1 0,0 1 0,1 0 0,-1 0 0,0 0 0,0-1 0,0 1 0,0 0 0,1 0 0,-1 0 0,0-1 0,0 1 0,1 0 0,-1 0 0,0 0 0,0 0 0,1 0 0,-1-1 0,0 1 0,1 0 0,-1 0 0,0 0 0,0 0 0,1 0 0,-1 0 0,0 0 0,1 0 0,-1 0 0,0 0 0,0 0 0,1 0 0,-1 0 0,0 1 0,0-1 0,1 0 0,-1 0 0,0 0 0,1 0 0,-1 0 0,0 0 0,0 1 0,0-1 0,1 0 0,-1 0 0,0 0 0,0 1 0,0-1 0,1 0 0,-1 0 0,0 1 0,0-1 0,0 0 0,0 0 0,0 1 0,0-1 0,12-38 0,-6 18 0,1 5-273,1-1 0,1 1 0,0 1 0,14-18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41:27.957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3509 303 24575,'4'-1'0,"0"0"0,0 0 0,-1 0 0,1 0 0,0 0 0,-1-1 0,1 0 0,4-2 0,8-4 0,184-75 0,-173 72 0,2-1 0,0 1 0,1 1 0,34-6 0,43 2 0,-1 5 0,124 5 0,-190 5 0,-15 0 0,0 0 0,-1-2 0,1-1 0,0-1 0,-1-1 0,36-10 0,-30 5 0,0 0 0,0 3 0,0 0 0,43-1 0,-14 5 0,78 7 0,-42 10 0,-37-5 0,-50-8 0,-15-1 0,-27-1 0,28 0 0,-853-1 0,833 1 0,0-2 0,1-1 0,-1-1 0,1-1 0,-42-13 0,19 4 0,-95-13 0,57 19 0,-155 6 0,123 4 0,45 2 0,-114 20 0,111-12 0,-99 4 0,-544-16 0,313-2 0,-1114 2 0,1358-14 326,35 2-2017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46:42.710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3533 198 24575,'-543'-14'0,"82"0"0,-114 15 0,-171-4 0,676 0 0,1-3 0,0-3 0,-76-20 0,72 10 0,0 4 0,-1 3 0,-144-5 0,212 18 0,6 1 0,16 6 0,42 11 0,-43-14 0,20 9 0,-1 1 0,-1 1 0,-1 2 0,0 1 0,53 43 0,-73-51 0,-1 1 0,-1 0 0,0 0 0,0 1 0,13 25 0,-11-19 0,24 32 0,-31-45 0,1-1 0,-1 1 0,1-1 0,0 0 0,1 0 0,-1-1 0,1 0 0,14 6 0,-4-4 0,0-1 0,1-1 0,0-1 0,0 0 0,0-1 0,22-1 0,-15-1 0,51 9 0,-63-6 0,45 10 0,0-2 0,109 5 0,948-16 0,-464-2 0,279 2 0,-893 0 0,0-2 0,1-1 0,-2-2 0,1-1 0,36-12 0,-68 16 0,-1 1 0,1-1 0,-1 0 0,1 0 0,-1-1 0,0 1 0,0-1 0,0 0 0,0 0 0,0 0 0,-1-1 0,0 1 0,1-1 0,-1 0 0,3-6 0,-4 7 0,-1 1 0,0-1 0,0 0 0,-1 0 0,1 0 0,-1 0 0,1 0 0,-1 0 0,0 0 0,0 0 0,0 1 0,0-1 0,-1 0 0,1 0 0,-1 0 0,0 0 0,0 0 0,0 0 0,0 1 0,0-1 0,-1 0 0,1 1 0,-1-1 0,1 1 0,-1-1 0,-3-2 0,-11-14 0,-1 0 0,-1 0 0,-1 2 0,-24-18 0,32 27 0,-1 0 0,-1 1 0,1 1 0,-1 0 0,0 1 0,-1 0 0,1 0 0,-1 2 0,-17-3 0,-131-27 0,97 18 0,-152-49 0,43 10 0,137 45 0,0 1 0,-70-4 0,14 10 0,-1 4 0,-94 16 0,53-2 0,21-4 0,-135 33 0,10 4 0,141-24 0,71-17 0,-1-1 0,-56 8 0,32-12 0,14-2 0,0 3 0,-55 11 0,-114 25 0,83-19 0,27-1 0,-106 35 0,119-27 0,-110 24 0,127-44 0,0-3 0,-129-6 0,74-2 0,68 2 0,0-1 0,1 3 0,0 2 0,-103 19 0,149-20 25,1 0-1,-1 0 0,1 1 1,0 0-1,0 1 1,0-1-1,0 1 0,1 0 1,-1 1-1,1-1 0,0 1 1,0 0-1,-4 6 1,0 1-367,1 0 1,0 1 0,1 0-1,-10 27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14:49:58.342"/>
    </inkml:context>
    <inkml:brush xml:id="br0">
      <inkml:brushProperty name="width" value="0.35" units="cm"/>
      <inkml:brushProperty name="height" value="0.35" units="cm"/>
      <inkml:brushProperty name="color" value="#FAF5F0"/>
    </inkml:brush>
  </inkml:definitions>
  <inkml:trace contextRef="#ctx0" brushRef="#br0">629 770 24575,'-14'1'0,"0"0"0,0 1 0,-18 6 0,-19 2 0,41-9 0,1 1 0,-1 0 0,1 0 0,0 1 0,0 0 0,-15 8 0,21-10 0,1 0 0,0 1 0,0-1 0,0 0 0,0 0 0,0 1 0,0-1 0,1 1 0,-1 0 0,1 0 0,-1-1 0,1 1 0,-1 0 0,1 0 0,0 0 0,0 1 0,0-1 0,0 0 0,0 0 0,0 1 0,1-1 0,-1 0 0,1 1 0,0-1 0,-1 0 0,1 1 0,0-1 0,1 0 0,-1 1 0,0-1 0,1 1 0,0 3 0,1-2 0,1-1 0,-1 1 0,0-1 0,1 1 0,0-1 0,0 0 0,0 0 0,0 0 0,0-1 0,0 1 0,1-1 0,4 3 0,49 24 0,-52-26 0,18 6 0,0-2 0,1 0 0,0-1 0,33 3 0,31 8 0,-42-7 0,1-2 0,75 4 0,95-11 0,-120-3 0,-87 2 0,-2 1 0,1-1 0,-1-1 0,1 1 0,0-2 0,9-1 0,-17 2 0,-1 1 0,1 0 0,-1 0 0,1-1 0,0 1 0,-1 0 0,1-1 0,-1 1 0,1 0 0,-1-1 0,1 1 0,-1-1 0,1 1 0,-1-1 0,1 1 0,-1-1 0,0 1 0,1-1 0,-1 1 0,0-1 0,1 0 0,-1 1 0,0-1 0,0 0 0,0 1 0,1-1 0,-1 0 0,0 1 0,0-1 0,0 0 0,0 1 0,0-1 0,0 0 0,0 1 0,-1-1 0,1 0 0,0 1 0,0-1 0,0 0 0,-1 1 0,1-1 0,0 1 0,-1-1 0,1 0 0,-1 0 0,-21-25 0,21 25 0,-18-15 0,-1 0 0,-1 2 0,0 0 0,-31-14 0,25 14 0,0-2 0,-30-22 0,46 27 0,-1 2 0,0 0 0,-1 0 0,0 1 0,-1 1 0,1 0 0,-2 1 0,1 1 0,0 0 0,-1 0 0,0 2 0,0 0 0,0 0 0,-26 1 0,-40 1 0,32 2 0,0-3 0,-73-11 0,106 10 0,1 0 0,0-2 0,0 0 0,0 0 0,0-2 0,1 0 0,0 0 0,1-1 0,0-1 0,0 0 0,-22-22 0,18 17 0,1 0 0,-1 1 0,-27-14 0,22 14 0,-34-28 0,6 2 0,32 25 0,0 0 0,1 0 0,-21-25 0,34 35 0,0-1 0,1 0 0,-1 0 0,1-1 0,0 1 0,0-1 0,1 1 0,0-1 0,0 0 0,0 0 0,1 0 0,0 0 0,0 0 0,0 0 0,1 0 0,0 0 0,1-7 0,-1 10 0,0 0 0,1-1 0,-1 1 0,1 0 0,0 0 0,0 0 0,1 0 0,-1 0 0,0 0 0,1 0 0,0 0 0,0 0 0,-1 1 0,2-1 0,-1 1 0,0-1 0,0 1 0,1 0 0,-1 0 0,1 0 0,4-2 0,3-1 0,0 2 0,-1-1 0,2 1 0,-1 1 0,14-2 0,21-6 0,-25 4 0,1-1 0,-2-1 0,1-1 0,-1 0 0,0-2 0,-1 0 0,0-1 0,-1-1 0,18-17 0,-27 23 0,1 0 0,0 1 0,1 0 0,-1 0 0,1 1 0,0 0 0,0 1 0,1 0 0,-1 1 0,1 0 0,0 0 0,0 1 0,0 1 0,15-1 0,14 3 0,1 1 0,66 11 0,-1 1 0,-60-8 0,0 1 0,48 16 0,13 2 0,-41-12 0,89 20 0,-154-33 0,46 14 0,59 26 0,-75-28 0,0 0 0,0-3 0,1 0 0,1-2 0,-1-2 0,35 2 0,203-5 0,-141-5 0,3574 3 0,-3677-2 0,0 0 0,1-2 0,44-13 0,-36 8 0,47-6 0,355 7 0,-253 11 0,233-3 0,-396-1 0,0-2 0,1 0 0,-1-1 0,0 0 0,-1-2 0,1-1 0,-1-1 0,0 0 0,19-12 0,-17 10 0,1 1 0,0 2 0,1 0 0,-1 1 0,1 2 0,39-3 0,148 7 0,-116 3 0,733-1 0,-464-3 0,-332 2 0,1 2 0,-1 1 0,38 9 0,92 33 0,-99-26 0,110 19 0,-35-27 0,246-9 0,-177-7 0,1350 4 0,-1319 14 0,-39-2 0,765-9 0,-495-5 0,3810 2 0,-4265 0-455,1-1 0,22-3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1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2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ow of seats in an airplane&#10;&#10;Description automatically generated">
            <a:extLst>
              <a:ext uri="{FF2B5EF4-FFF2-40B4-BE49-F238E27FC236}">
                <a16:creationId xmlns:a16="http://schemas.microsoft.com/office/drawing/2014/main" id="{CB141989-2DF4-29D4-E693-BB8049647D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r="2442" b="-1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635EB-9D4F-1D19-F7F4-43CA7CB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234" y="952499"/>
            <a:ext cx="10905066" cy="24765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2015 Flight Delays and Cancellation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D34B-196E-22CF-6EDF-DCD187817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234" y="4270342"/>
            <a:ext cx="10905066" cy="177850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Insights into Flight Delays, Cancellations, and Operational Efficiency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499"/>
            <a:ext cx="5547360" cy="1948801"/>
          </a:xfrm>
        </p:spPr>
        <p:txBody>
          <a:bodyPr>
            <a:normAutofit/>
          </a:bodyPr>
          <a:lstStyle/>
          <a:p>
            <a:r>
              <a:rPr lang="en-US" sz="4400" dirty="0"/>
              <a:t>Average Flight Number by Airline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CF4FEC0-50E1-FDC8-E066-0E589DA6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604054"/>
            <a:ext cx="6756952" cy="3453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/>
              <a:t>This stacked column chart displays the </a:t>
            </a:r>
            <a:r>
              <a:rPr lang="en-US" sz="1500" b="1" dirty="0"/>
              <a:t>average number of flights</a:t>
            </a:r>
            <a:r>
              <a:rPr lang="en-US" sz="1500" dirty="0"/>
              <a:t> for each airline.</a:t>
            </a:r>
            <a:endParaRPr lang="en-US" sz="15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/>
              <a:t>Each airline’s average flight count is visualized, showing the distribution of flight operations.</a:t>
            </a:r>
            <a:endParaRPr lang="en-US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/>
              <a:t>Airlines with the highest average number of flights indicate </a:t>
            </a:r>
            <a:r>
              <a:rPr lang="en-US" sz="1500" b="1" dirty="0"/>
              <a:t>greater operational activity</a:t>
            </a:r>
            <a:r>
              <a:rPr lang="en-US" sz="1500" dirty="0"/>
              <a:t>, suggesting they may have a larger market share or more frequent flight schedules.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/>
              <a:t>This insight helps understand the </a:t>
            </a:r>
            <a:r>
              <a:rPr lang="en-US" sz="1500" b="1" dirty="0"/>
              <a:t>operational scale</a:t>
            </a:r>
            <a:r>
              <a:rPr lang="en-US" sz="1500" dirty="0"/>
              <a:t> and </a:t>
            </a:r>
            <a:r>
              <a:rPr lang="en-US" sz="1500" b="1" dirty="0"/>
              <a:t>market presence</a:t>
            </a:r>
            <a:r>
              <a:rPr lang="en-US" sz="1500" dirty="0"/>
              <a:t> of each airline.</a:t>
            </a:r>
            <a:endParaRPr lang="en-US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4653EA-1B29-D440-C1A1-CFABCA78B44A}"/>
                  </a:ext>
                </a:extLst>
              </p14:cNvPr>
              <p14:cNvContentPartPr/>
              <p14:nvPr/>
            </p14:nvContentPartPr>
            <p14:xfrm>
              <a:off x="742336" y="2632336"/>
              <a:ext cx="1900800" cy="12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4653EA-1B29-D440-C1A1-CFABCA78B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696" y="2569696"/>
                <a:ext cx="2026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A12EA0-5718-BD11-4C68-F8EED4675D06}"/>
                  </a:ext>
                </a:extLst>
              </p14:cNvPr>
              <p14:cNvContentPartPr/>
              <p14:nvPr/>
            </p14:nvContentPartPr>
            <p14:xfrm>
              <a:off x="955816" y="2662216"/>
              <a:ext cx="411120" cy="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A12EA0-5718-BD11-4C68-F8EED4675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3176" y="2599576"/>
                <a:ext cx="536760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9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499"/>
            <a:ext cx="5547360" cy="1948801"/>
          </a:xfrm>
        </p:spPr>
        <p:txBody>
          <a:bodyPr>
            <a:normAutofit/>
          </a:bodyPr>
          <a:lstStyle/>
          <a:p>
            <a:r>
              <a:rPr lang="en-US" sz="4400" dirty="0"/>
              <a:t>Total Delay by Distance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CF4FEC0-50E1-FDC8-E066-0E589DA6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2" y="2862457"/>
            <a:ext cx="6510920" cy="30744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column chart displays the </a:t>
            </a:r>
            <a:r>
              <a:rPr lang="en-US" sz="1600" b="1" dirty="0"/>
              <a:t>total delay</a:t>
            </a:r>
            <a:r>
              <a:rPr lang="en-US" sz="1600" dirty="0"/>
              <a:t> (departure and arrival) based on the distance of flights</a:t>
            </a:r>
            <a:r>
              <a:rPr lang="en-US" sz="1500" dirty="0"/>
              <a:t>.</a:t>
            </a:r>
            <a:endParaRPr lang="en-US" sz="15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shows how flight delays vary depending on the length of the journey</a:t>
            </a:r>
            <a:r>
              <a:rPr lang="en-US" sz="1500" dirty="0"/>
              <a:t>.</a:t>
            </a:r>
            <a:endParaRPr lang="en-US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helps identify whether </a:t>
            </a:r>
            <a:r>
              <a:rPr lang="en-US" sz="1600" b="1" dirty="0"/>
              <a:t>longer flights</a:t>
            </a:r>
            <a:r>
              <a:rPr lang="en-US" sz="1600" dirty="0"/>
              <a:t> experience more delays compared to shorter ones, providing insight into whether distance contributes to delay patterns. This can guide operational improvements for certain flight lengths</a:t>
            </a:r>
            <a:r>
              <a:rPr lang="en-US" sz="1500" dirty="0"/>
              <a:t>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4653EA-1B29-D440-C1A1-CFABCA78B44A}"/>
                  </a:ext>
                </a:extLst>
              </p14:cNvPr>
              <p14:cNvContentPartPr/>
              <p14:nvPr/>
            </p14:nvContentPartPr>
            <p14:xfrm>
              <a:off x="742336" y="2632336"/>
              <a:ext cx="1900800" cy="12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4653EA-1B29-D440-C1A1-CFABCA78B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336" y="2569336"/>
                <a:ext cx="2026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A12EA0-5718-BD11-4C68-F8EED4675D06}"/>
                  </a:ext>
                </a:extLst>
              </p14:cNvPr>
              <p14:cNvContentPartPr/>
              <p14:nvPr/>
            </p14:nvContentPartPr>
            <p14:xfrm>
              <a:off x="955816" y="2662216"/>
              <a:ext cx="411120" cy="6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A12EA0-5718-BD11-4C68-F8EED4675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816" y="2598845"/>
                <a:ext cx="536760" cy="187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32D192-1B72-B64F-52B6-54E8C3FC6329}"/>
                  </a:ext>
                </a:extLst>
              </p14:cNvPr>
              <p14:cNvContentPartPr/>
              <p14:nvPr/>
            </p14:nvContentPartPr>
            <p14:xfrm>
              <a:off x="78848" y="2754228"/>
              <a:ext cx="1838880" cy="100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32D192-1B72-B64F-52B6-54E8C3FC63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48" y="2691588"/>
                <a:ext cx="19645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27302C-9595-3A36-D8D7-BDE2D051E316}"/>
                  </a:ext>
                </a:extLst>
              </p14:cNvPr>
              <p14:cNvContentPartPr/>
              <p14:nvPr/>
            </p14:nvContentPartPr>
            <p14:xfrm>
              <a:off x="447128" y="2919468"/>
              <a:ext cx="796320" cy="181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27302C-9595-3A36-D8D7-BDE2D051E3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488" y="2856468"/>
                <a:ext cx="921960" cy="19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1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499"/>
            <a:ext cx="5547360" cy="1948801"/>
          </a:xfrm>
        </p:spPr>
        <p:txBody>
          <a:bodyPr>
            <a:normAutofit/>
          </a:bodyPr>
          <a:lstStyle/>
          <a:p>
            <a:r>
              <a:rPr lang="en-US" sz="4400" dirty="0"/>
              <a:t>Cancellations by Airlines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CF4FEC0-50E1-FDC8-E066-0E589DA66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2" y="2632336"/>
            <a:ext cx="6510920" cy="3273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28" y="952500"/>
            <a:ext cx="4689605" cy="51054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bar chart shows the </a:t>
            </a:r>
            <a:r>
              <a:rPr lang="en-US" sz="1600" b="1" dirty="0"/>
              <a:t>total number of flight cancellations</a:t>
            </a:r>
            <a:r>
              <a:rPr lang="en-US" sz="1600" dirty="0"/>
              <a:t> for each airline.</a:t>
            </a:r>
            <a:r>
              <a:rPr lang="en-US" sz="1500" dirty="0"/>
              <a:t>.</a:t>
            </a:r>
            <a:endParaRPr lang="en-US" sz="15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highlights which airlines experience more frequent cancellations</a:t>
            </a:r>
            <a:r>
              <a:rPr lang="en-US" sz="1500" dirty="0"/>
              <a:t>.</a:t>
            </a:r>
            <a:endParaRPr lang="en-US" sz="15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helps identify airlines that may have operational challenges leading to cancellations. Analyzing this can help focus efforts on improving reliability and reducing disruptions for certain airlines</a:t>
            </a:r>
            <a:r>
              <a:rPr lang="en-US" sz="1500" dirty="0"/>
              <a:t>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48A58F-92CC-812F-93DA-6D48D90FF3A8}"/>
                  </a:ext>
                </a:extLst>
              </p14:cNvPr>
              <p14:cNvContentPartPr/>
              <p14:nvPr/>
            </p14:nvContentPartPr>
            <p14:xfrm>
              <a:off x="585368" y="2693388"/>
              <a:ext cx="1866240" cy="10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48A58F-92CC-812F-93DA-6D48D90FF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728" y="2630388"/>
                <a:ext cx="19918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1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 dirty="0"/>
              <a:t>Dashboard 2 Overview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970819"/>
            <a:ext cx="4294236" cy="3732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Title:</a:t>
            </a:r>
            <a:r>
              <a:rPr lang="en-US" sz="1600" dirty="0"/>
              <a:t> Delay and Cancellation Analysis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Average Total Delay by Month:</a:t>
            </a:r>
            <a:r>
              <a:rPr lang="en-US" sz="1600" dirty="0"/>
              <a:t> Tracks monthly delay trends.</a:t>
            </a:r>
          </a:p>
          <a:p>
            <a:r>
              <a:rPr lang="en-US" sz="1600" b="1" dirty="0"/>
              <a:t>Cancellations by Reason:</a:t>
            </a:r>
            <a:r>
              <a:rPr lang="en-US" sz="1600" dirty="0"/>
              <a:t> Breaks down causes of cancellations.</a:t>
            </a:r>
          </a:p>
          <a:p>
            <a:r>
              <a:rPr lang="en-US" sz="1600" b="1" dirty="0"/>
              <a:t>Average Distance by Airline:</a:t>
            </a:r>
            <a:r>
              <a:rPr lang="en-US" sz="1600" dirty="0"/>
              <a:t> Compares airlines based on flight distance.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Insight:</a:t>
            </a:r>
            <a:r>
              <a:rPr lang="en-US" sz="1600" dirty="0"/>
              <a:t> This dashboard examines delay trends and reasons for cancellations.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9B68F0-4C07-2470-E950-73BBFBF5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46" y="1970819"/>
            <a:ext cx="7557496" cy="382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6110577" cy="1828798"/>
          </a:xfrm>
        </p:spPr>
        <p:txBody>
          <a:bodyPr>
            <a:normAutofit/>
          </a:bodyPr>
          <a:lstStyle/>
          <a:p>
            <a:r>
              <a:rPr lang="en-US" dirty="0"/>
              <a:t>Average Total Delay by Month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5" y="2026653"/>
            <a:ext cx="5540865" cy="3627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line chart shows the </a:t>
            </a:r>
            <a:r>
              <a:rPr lang="en-US" sz="1600" b="1" dirty="0"/>
              <a:t>average total delay</a:t>
            </a:r>
            <a:r>
              <a:rPr lang="en-US" sz="1600" dirty="0"/>
              <a:t> (both departure and arrival delays) for each month.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helps identify </a:t>
            </a:r>
            <a:r>
              <a:rPr lang="en-US" sz="1600" b="1" dirty="0"/>
              <a:t>monthly patterns</a:t>
            </a:r>
            <a:r>
              <a:rPr lang="en-US" sz="1600" dirty="0"/>
              <a:t> in flight delays, highlighting periods where delays tend to increase or decrease.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reveals any </a:t>
            </a:r>
            <a:r>
              <a:rPr lang="en-US" sz="1600" b="1" dirty="0"/>
              <a:t>seasonal trends</a:t>
            </a:r>
            <a:r>
              <a:rPr lang="en-US" sz="1600" dirty="0"/>
              <a:t> in delays, such as potential increases during busy travel months (e.g., summer or holiday periods), helping to pinpoint times when airlines may need to enhance operational efficiency.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E47E9D-65C6-E5AE-A78B-3C6F15A0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6653"/>
            <a:ext cx="5880651" cy="35476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F25CD8-A2DE-539B-42C2-60D5E7CA2B1B}"/>
                  </a:ext>
                </a:extLst>
              </p14:cNvPr>
              <p14:cNvContentPartPr/>
              <p14:nvPr/>
            </p14:nvContentPartPr>
            <p14:xfrm>
              <a:off x="5894296" y="2055976"/>
              <a:ext cx="1625040" cy="22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F25CD8-A2DE-539B-42C2-60D5E7CA2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1656" y="1993336"/>
                <a:ext cx="1750680" cy="3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73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6766561" cy="1077849"/>
          </a:xfrm>
        </p:spPr>
        <p:txBody>
          <a:bodyPr>
            <a:normAutofit/>
          </a:bodyPr>
          <a:lstStyle/>
          <a:p>
            <a:r>
              <a:rPr lang="en-US" dirty="0"/>
              <a:t>Cancellation Reasons Breakdown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028825"/>
            <a:ext cx="5252391" cy="404366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tree chart visualizes the </a:t>
            </a:r>
            <a:r>
              <a:rPr lang="en-US" sz="1600" b="1" dirty="0"/>
              <a:t>distribution of cancellation reasons</a:t>
            </a:r>
            <a:r>
              <a:rPr lang="en-US" sz="1600" dirty="0"/>
              <a:t> across all flights.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shows the proportion of flights canceled due to different reasons such as weather, technical issues, or other factors.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highlights the </a:t>
            </a:r>
            <a:r>
              <a:rPr lang="en-US" sz="1600" b="1" dirty="0"/>
              <a:t>most common causes</a:t>
            </a:r>
            <a:r>
              <a:rPr lang="en-US" sz="1600" dirty="0"/>
              <a:t> of flight cancellations, which can inform strategies to mitigate delays and improve reliability. Understanding these reasons helps airlines focus on areas needing operational improvements.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8" b="8148"/>
          <a:stretch/>
        </p:blipFill>
        <p:spPr>
          <a:xfrm>
            <a:off x="5910538" y="2247091"/>
            <a:ext cx="5732821" cy="323096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6982870" cy="1828798"/>
          </a:xfrm>
        </p:spPr>
        <p:txBody>
          <a:bodyPr>
            <a:normAutofit/>
          </a:bodyPr>
          <a:lstStyle/>
          <a:p>
            <a:r>
              <a:rPr lang="en-US" dirty="0"/>
              <a:t>Average Distance by Airline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5" y="1818973"/>
            <a:ext cx="5039420" cy="425171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Chart Description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This bar chart compares airlines based on the </a:t>
            </a:r>
            <a:r>
              <a:rPr lang="en-US" sz="1600" b="1" dirty="0"/>
              <a:t>average distance</a:t>
            </a:r>
            <a:r>
              <a:rPr lang="en-US" sz="1600" dirty="0"/>
              <a:t> traveled per flight.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It highlights which airlines operate longer or shorter routes on average 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Insight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/>
              <a:t>The chart helps to identify airlines that specialize in </a:t>
            </a:r>
            <a:r>
              <a:rPr lang="en-US" sz="1600" b="1" dirty="0"/>
              <a:t>long-haul</a:t>
            </a:r>
            <a:r>
              <a:rPr lang="en-US" sz="1600" dirty="0"/>
              <a:t> flights versus those focusing on </a:t>
            </a:r>
            <a:r>
              <a:rPr lang="en-US" sz="1600" b="1" dirty="0"/>
              <a:t>shorter domestic</a:t>
            </a:r>
            <a:r>
              <a:rPr lang="en-US" sz="1600" dirty="0"/>
              <a:t> routes. This can indicate the </a:t>
            </a:r>
            <a:r>
              <a:rPr lang="en-US" sz="1600" b="1" dirty="0"/>
              <a:t>geographic reach</a:t>
            </a:r>
            <a:r>
              <a:rPr lang="en-US" sz="1600" dirty="0"/>
              <a:t> or market focus of different carriers.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red and white bar chart&#10;&#10;Description automatically generated">
            <a:extLst>
              <a:ext uri="{FF2B5EF4-FFF2-40B4-BE49-F238E27FC236}">
                <a16:creationId xmlns:a16="http://schemas.microsoft.com/office/drawing/2014/main" id="{F3961394-DB7C-8DF8-B34A-6875303C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5" y="1818966"/>
            <a:ext cx="6420463" cy="4251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0D1CE9-4F30-EA19-9A05-6A4838AE6572}"/>
                  </a:ext>
                </a:extLst>
              </p14:cNvPr>
              <p14:cNvContentPartPr/>
              <p14:nvPr/>
            </p14:nvContentPartPr>
            <p14:xfrm>
              <a:off x="5515897" y="1797348"/>
              <a:ext cx="6534000" cy="37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0D1CE9-4F30-EA19-9A05-6A4838AE65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3257" y="1734348"/>
                <a:ext cx="66596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FCF5DE-5C91-F5F2-8B48-CEAA0551F1B1}"/>
                  </a:ext>
                </a:extLst>
              </p14:cNvPr>
              <p14:cNvContentPartPr/>
              <p14:nvPr/>
            </p14:nvContentPartPr>
            <p14:xfrm>
              <a:off x="5991097" y="2003628"/>
              <a:ext cx="1023120" cy="22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FCF5DE-5C91-F5F2-8B48-CEAA0551F1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8097" y="1940988"/>
                <a:ext cx="114876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6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143205"/>
            <a:ext cx="5704676" cy="3263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/>
              <a:t>In summary</a:t>
            </a:r>
            <a:r>
              <a:rPr lang="en-US" sz="1700" dirty="0"/>
              <a:t>, </a:t>
            </a:r>
            <a:r>
              <a:rPr lang="en-US" sz="1600" dirty="0"/>
              <a:t>our analysis of the flight dataset has provided valuable insights into airline performance and operational efficiency. Key findings include:</a:t>
            </a:r>
          </a:p>
          <a:p>
            <a:r>
              <a:rPr lang="en-US" sz="1600" dirty="0"/>
              <a:t>A total of over 5 million flights, highlighting significant air traffic activity.</a:t>
            </a:r>
          </a:p>
          <a:p>
            <a:r>
              <a:rPr lang="en-US" sz="1600" dirty="0"/>
              <a:t>The distribution of airlines, revealing those most active in the market.</a:t>
            </a:r>
          </a:p>
          <a:p>
            <a:r>
              <a:rPr lang="en-US" sz="1600" dirty="0"/>
              <a:t>Insights into average delays, indicating overall efficiency in departures and arrivals.</a:t>
            </a:r>
          </a:p>
          <a:p>
            <a:r>
              <a:rPr lang="en-US" sz="1600" dirty="0"/>
              <a:t>An understanding of cancellation reasons, which can guide improvements in operational strategies.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n airplane taking off from a runway&#10;&#10;Description automatically generated">
            <a:extLst>
              <a:ext uri="{FF2B5EF4-FFF2-40B4-BE49-F238E27FC236}">
                <a16:creationId xmlns:a16="http://schemas.microsoft.com/office/drawing/2014/main" id="{02D316BB-B647-58D3-B80A-4F253C4A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955" b="12665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032878-0D01-D69C-588E-C9087A0C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81" y="2725378"/>
            <a:ext cx="8801837" cy="1407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3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02CB5-D2CB-C31B-6AD9-37F885F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Team Members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95E2-A66B-8F65-C912-FCB7699B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005783"/>
            <a:ext cx="5547360" cy="406490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001426"/>
                </a:solidFill>
              </a:rPr>
              <a:t>Introduction:</a:t>
            </a:r>
            <a:r>
              <a:rPr lang="en-US" sz="1600" dirty="0">
                <a:solidFill>
                  <a:srgbClr val="001426"/>
                </a:solidFill>
              </a:rPr>
              <a:t> "Our success in this project was driven by the collaborative efforts of our dedicated team.“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Mohammed Sameh</a:t>
            </a:r>
            <a:endParaRPr lang="en-US" sz="1600" dirty="0">
              <a:solidFill>
                <a:srgbClr val="001426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Role:</a:t>
            </a:r>
            <a:r>
              <a:rPr lang="en-US" sz="1600" dirty="0">
                <a:solidFill>
                  <a:srgbClr val="001426"/>
                </a:solidFill>
              </a:rPr>
              <a:t> Data Cleaner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Ahmed Alaa</a:t>
            </a:r>
            <a:endParaRPr lang="en-US" sz="1600" dirty="0">
              <a:solidFill>
                <a:srgbClr val="001426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Role:</a:t>
            </a:r>
            <a:r>
              <a:rPr lang="en-US" sz="1600" dirty="0">
                <a:solidFill>
                  <a:srgbClr val="001426"/>
                </a:solidFill>
              </a:rPr>
              <a:t> Insights and Dashboard Creator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Omar Yasser</a:t>
            </a:r>
            <a:endParaRPr lang="en-US" sz="1600" dirty="0">
              <a:solidFill>
                <a:srgbClr val="001426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Role:</a:t>
            </a:r>
            <a:r>
              <a:rPr lang="en-US" sz="1600" dirty="0">
                <a:solidFill>
                  <a:srgbClr val="001426"/>
                </a:solidFill>
              </a:rPr>
              <a:t> Insights and Dashboard Creator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Mahmoud Raslan</a:t>
            </a:r>
            <a:endParaRPr lang="en-US" sz="1600" dirty="0">
              <a:solidFill>
                <a:srgbClr val="001426"/>
              </a:solidFill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426"/>
                </a:solidFill>
              </a:rPr>
              <a:t>Role:</a:t>
            </a:r>
            <a:r>
              <a:rPr lang="en-US" sz="1600" dirty="0">
                <a:solidFill>
                  <a:srgbClr val="001426"/>
                </a:solidFill>
              </a:rPr>
              <a:t> Report and Presentation Creator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8916B-F28E-71EE-8FA3-8A07BDBF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1FEFE-68F6-5B61-DAFA-E0854DA4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Introduction to the Flight Data</a:t>
            </a:r>
            <a:endParaRPr lang="en-US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0910-58CA-8544-F7D3-21245ADD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104104"/>
            <a:ext cx="5547360" cy="396658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dataset consists of three CSV files: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airlines.csv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airports.csv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flights.csv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Flights.csv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the primary data file with the following columns: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 Information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YEAR, MONTH, DAY, DAY_OF_WEEK.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Identifiers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AIRLINE, FLIGHT_NUMBER, TAIL_NUMBER.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Location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ORIGIN_AIRPORT, DESTINATION_AIRPORT.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Details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SCHEDULED_DEPARTURE, DEPARTURE_TIME, SCHEDULED_ARRIVAL, ARRIVAL_TIME.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Delays and Cancellations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DEPARTURE_DELAY, ARRIVAL_DELAY, TOTAL_DELAY, CANCELLED, CANCELLATION_REASON.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TAXI_OUT, WHEELS_OFF, ELAPSED_TIME, AIR_TIME, DISTANCE, WHEELS_ON, TAXI_IN.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Outcomes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DIVERTED, IS_DELAYED.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video game graphics of airplanes&#10;&#10;Description automatically generated">
            <a:extLst>
              <a:ext uri="{FF2B5EF4-FFF2-40B4-BE49-F238E27FC236}">
                <a16:creationId xmlns:a16="http://schemas.microsoft.com/office/drawing/2014/main" id="{509213B7-92E9-72AC-81B8-127413C4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96861"/>
            <a:ext cx="5651090" cy="56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35975-9BDF-8331-DB07-F554DFD2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Initial Data Observations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37F8-E2CF-0082-3916-213368EF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917296"/>
            <a:ext cx="6089504" cy="415339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Volume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Millions of records representing flights over a specified period.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Common Issues Detected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Data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Observed in columns like DEPARTURE_TIME, ARRIVAL_TIME, DEPARTURE_DELAY, and ARRIVAL_DELAY.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Outliers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Extreme delay values or inconsistencies in DEPARTURE_DELAY and ARRIVAL_DELAY.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Irregularities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Flights with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or incorrect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cancellation reasons or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unexpected values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CANCELLED and DIVERTED fields.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Type Mismatches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Certain columns may have incorrect data types (e.g., times stored as text).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artoon of two people with luggage&#10;&#10;Description automatically generated">
            <a:extLst>
              <a:ext uri="{FF2B5EF4-FFF2-40B4-BE49-F238E27FC236}">
                <a16:creationId xmlns:a16="http://schemas.microsoft.com/office/drawing/2014/main" id="{C8FE3FEB-8D08-824A-3419-73010E23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23" y="1206754"/>
            <a:ext cx="5102941" cy="51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Cleaning Process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818973"/>
            <a:ext cx="5547360" cy="425171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Outlier Removal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Checked for outliers in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LATITUDE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LONGITUDE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the IQR method.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Removed any values outside 3 times the IQR from the 1st and 3rd quartiles.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Handling Missing Values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Dropped any rows with missing values using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dropna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Dropped Unnecessary Columns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Removed delay-related columns that were not needed for analysis:</a:t>
            </a:r>
          </a:p>
          <a:p>
            <a:pPr marL="1143000" marR="0" lvl="2" indent="-2286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AIR_SYSTEM_DELAY, SECURITY_DELAY, AIRLINE_DELAY, LATE_AIRCRAFT_DELAY, WEATHER_DELAY.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Cleaning Process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818973"/>
            <a:ext cx="5547360" cy="4251716"/>
          </a:xfrm>
        </p:spPr>
        <p:txBody>
          <a:bodyPr>
            <a:noAutofit/>
          </a:bodyPr>
          <a:lstStyle/>
          <a:p>
            <a:pPr lvl="0"/>
            <a:r>
              <a:rPr lang="en-US" sz="1400" b="1" dirty="0"/>
              <a:t>Cancellation Data Fixes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Filled missing values in the </a:t>
            </a:r>
            <a:r>
              <a:rPr lang="en-US" sz="1400" b="1" dirty="0"/>
              <a:t>CANCELLATION_REASON</a:t>
            </a:r>
            <a:r>
              <a:rPr lang="en-US" sz="1400" dirty="0"/>
              <a:t> column with "No Cancellation".</a:t>
            </a:r>
          </a:p>
          <a:p>
            <a:pPr lvl="1"/>
            <a:r>
              <a:rPr lang="en-US" sz="1400" dirty="0"/>
              <a:t>Mapped existing values to more meaningful labels:</a:t>
            </a:r>
          </a:p>
          <a:p>
            <a:pPr lvl="2"/>
            <a:r>
              <a:rPr lang="en-US" sz="1400" b="1" dirty="0"/>
              <a:t>A</a:t>
            </a:r>
            <a:r>
              <a:rPr lang="en-US" sz="1400" dirty="0"/>
              <a:t> → Airline/Carrier</a:t>
            </a:r>
          </a:p>
          <a:p>
            <a:pPr lvl="2"/>
            <a:r>
              <a:rPr lang="en-US" sz="1400" b="1" dirty="0"/>
              <a:t>B</a:t>
            </a:r>
            <a:r>
              <a:rPr lang="en-US" sz="1400" dirty="0"/>
              <a:t> → Weather</a:t>
            </a:r>
          </a:p>
          <a:p>
            <a:pPr lvl="2"/>
            <a:r>
              <a:rPr lang="en-US" sz="1400" b="1" dirty="0"/>
              <a:t>C</a:t>
            </a:r>
            <a:r>
              <a:rPr lang="en-US" sz="1400" dirty="0"/>
              <a:t> → National Air System</a:t>
            </a:r>
          </a:p>
          <a:p>
            <a:pPr lvl="2"/>
            <a:r>
              <a:rPr lang="en-US" sz="1400" b="1" dirty="0"/>
              <a:t>D</a:t>
            </a:r>
            <a:r>
              <a:rPr lang="en-US" sz="1400" dirty="0"/>
              <a:t> → Security</a:t>
            </a:r>
          </a:p>
          <a:p>
            <a:pPr lvl="0"/>
            <a:r>
              <a:rPr lang="en-US" sz="1400" b="1" dirty="0"/>
              <a:t>Date/Time Format Conversion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Converted flight times (e.g., </a:t>
            </a:r>
            <a:r>
              <a:rPr lang="en-US" sz="1400" b="1" dirty="0"/>
              <a:t>SCHEDULED_DEPARTURE</a:t>
            </a:r>
            <a:r>
              <a:rPr lang="en-US" sz="1400" dirty="0"/>
              <a:t>, </a:t>
            </a:r>
            <a:r>
              <a:rPr lang="en-US" sz="1400" b="1" dirty="0"/>
              <a:t>DEPARTURE_TIME</a:t>
            </a:r>
            <a:r>
              <a:rPr lang="en-US" sz="1400" dirty="0"/>
              <a:t>, etc.) to a proper time format using </a:t>
            </a:r>
            <a:r>
              <a:rPr lang="en-US" sz="1400" dirty="0" err="1"/>
              <a:t>pd.to_datetime</a:t>
            </a:r>
            <a:r>
              <a:rPr lang="en-US" sz="1400" dirty="0"/>
              <a:t>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5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Post-Cleaning Summary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5" y="1818973"/>
            <a:ext cx="6425767" cy="276285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Creation of New Features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 new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TOTAL_DELAY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column by summing DEPARTURE_DELAY and ARRIVAL_DELAY.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Added a new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IS_DELAYED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column, marking flights as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Delayed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 total delay was greater than 15 minutes.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Improved Data Quality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cleaning, the dataset has no missing values, irrelevant columns, duplicates, or extreme outliers, making it suitable for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1461CB7-62ED-4795-A634-D387EE9C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 dirty="0"/>
              <a:t>Dashboard 1 Overview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BB41ABC-012E-4DF8-A240-44161B32B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18" y="1938664"/>
            <a:ext cx="4286029" cy="3968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Title:</a:t>
            </a:r>
            <a:r>
              <a:rPr lang="en-US" sz="1600" dirty="0"/>
              <a:t> Airline Operations and Delays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Average Flight Number by Airline:</a:t>
            </a:r>
            <a:r>
              <a:rPr lang="en-US" sz="1600" dirty="0"/>
              <a:t> Shows airline activity levels.</a:t>
            </a:r>
          </a:p>
          <a:p>
            <a:r>
              <a:rPr lang="en-US" sz="1600" b="1" dirty="0"/>
              <a:t>Total Delay by Distance:</a:t>
            </a:r>
            <a:r>
              <a:rPr lang="en-US" sz="1600" dirty="0"/>
              <a:t> Highlights delay variations based on flight distance.</a:t>
            </a:r>
          </a:p>
          <a:p>
            <a:r>
              <a:rPr lang="en-US" sz="1600" b="1" dirty="0"/>
              <a:t>Cancellations by Airline:</a:t>
            </a:r>
            <a:r>
              <a:rPr lang="en-US" sz="1600" dirty="0"/>
              <a:t> Identifies airlines with higher cancellation rates.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Insight:</a:t>
            </a:r>
            <a:r>
              <a:rPr lang="en-US" sz="1600" dirty="0"/>
              <a:t> This dashboard focuses on airline performance, delays, and cancellations.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854327-44B3-47A2-891B-0580ACB5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0CB8693-5BD9-5D86-F89A-D2A5DFEF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01" y="2028484"/>
            <a:ext cx="7459117" cy="39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3755-32D7-5536-8273-98DB7D4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Key Flight Metrics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3E7A-8731-D83B-A78E-5B30D8FE2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5" y="1818973"/>
            <a:ext cx="6730568" cy="425171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Flights: 5,019,847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the total number of recorded flights, offering a broad overview of air traffic activity.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Number of Airlines: 14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Includes data from 14 airlines, enabling comparisons of flight volume and performance across carriers.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Average Departure Delay: 0.94 minutes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Indicates efficient operations, with minimal delays in flight departures.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Average Arrival Delay: -5.04 minutes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that, on average, flights arrive slightly ahead of schedule, highlighting effective in-flight time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70A82-E800-672C-C7C9-95B0CC67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1287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 Medium</vt:lpstr>
      <vt:lpstr>Aptos</vt:lpstr>
      <vt:lpstr>Arial</vt:lpstr>
      <vt:lpstr>Courier New</vt:lpstr>
      <vt:lpstr>Symbol</vt:lpstr>
      <vt:lpstr>Univers Light</vt:lpstr>
      <vt:lpstr>Wingdings</vt:lpstr>
      <vt:lpstr>TribuneVTI</vt:lpstr>
      <vt:lpstr>2015 Flight Delays and Cancellation</vt:lpstr>
      <vt:lpstr>Team Members</vt:lpstr>
      <vt:lpstr>Introduction to the Flight Data</vt:lpstr>
      <vt:lpstr>Initial Data Observations</vt:lpstr>
      <vt:lpstr>Data Cleaning Process</vt:lpstr>
      <vt:lpstr>Data Cleaning Process</vt:lpstr>
      <vt:lpstr>Post-Cleaning Summary</vt:lpstr>
      <vt:lpstr>Dashboard 1 Overview</vt:lpstr>
      <vt:lpstr>Key Flight Metrics</vt:lpstr>
      <vt:lpstr>Average Flight Number by Airline</vt:lpstr>
      <vt:lpstr>Total Delay by Distance</vt:lpstr>
      <vt:lpstr>Cancellations by Airlines</vt:lpstr>
      <vt:lpstr>Dashboard 2 Overview</vt:lpstr>
      <vt:lpstr>Average Total Delay by Month</vt:lpstr>
      <vt:lpstr>Cancellation Reasons Breakdown</vt:lpstr>
      <vt:lpstr>Average Distance by Airline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Raslan</dc:creator>
  <cp:lastModifiedBy>Mahmoud Raslan</cp:lastModifiedBy>
  <cp:revision>7</cp:revision>
  <dcterms:created xsi:type="dcterms:W3CDTF">2024-09-22T14:41:03Z</dcterms:created>
  <dcterms:modified xsi:type="dcterms:W3CDTF">2024-09-28T18:33:11Z</dcterms:modified>
</cp:coreProperties>
</file>