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61" r:id="rId2"/>
    <p:sldId id="268" r:id="rId3"/>
    <p:sldId id="269" r:id="rId4"/>
    <p:sldId id="271" r:id="rId5"/>
    <p:sldId id="265" r:id="rId6"/>
    <p:sldId id="266" r:id="rId7"/>
    <p:sldId id="273" r:id="rId8"/>
    <p:sldId id="274" r:id="rId9"/>
    <p:sldId id="275"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OmBtk5DbvnkierGKxpb4ZbKw0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7954"/>
    <a:srgbClr val="336EA8"/>
    <a:srgbClr val="D7B119"/>
    <a:srgbClr val="0FAB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a:extLst>
            <a:ext uri="{FF2B5EF4-FFF2-40B4-BE49-F238E27FC236}">
              <a16:creationId xmlns:a16="http://schemas.microsoft.com/office/drawing/2014/main" id="{A2C6BA00-D9CA-8BB9-BBD6-FB1F8AE82ED3}"/>
            </a:ext>
          </a:extLst>
        </p:cNvPr>
        <p:cNvGrpSpPr/>
        <p:nvPr/>
      </p:nvGrpSpPr>
      <p:grpSpPr>
        <a:xfrm>
          <a:off x="0" y="0"/>
          <a:ext cx="0" cy="0"/>
          <a:chOff x="0" y="0"/>
          <a:chExt cx="0" cy="0"/>
        </a:xfrm>
      </p:grpSpPr>
      <p:sp>
        <p:nvSpPr>
          <p:cNvPr id="211" name="Google Shape;211;p11:notes">
            <a:extLst>
              <a:ext uri="{FF2B5EF4-FFF2-40B4-BE49-F238E27FC236}">
                <a16:creationId xmlns:a16="http://schemas.microsoft.com/office/drawing/2014/main" id="{91D09889-A8FD-4315-2FAF-0DBB5BADFA3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1:notes">
            <a:extLst>
              <a:ext uri="{FF2B5EF4-FFF2-40B4-BE49-F238E27FC236}">
                <a16:creationId xmlns:a16="http://schemas.microsoft.com/office/drawing/2014/main" id="{6EBF3CEC-53B4-6B43-0FC2-08B0347681E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8153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a:extLst>
            <a:ext uri="{FF2B5EF4-FFF2-40B4-BE49-F238E27FC236}">
              <a16:creationId xmlns:a16="http://schemas.microsoft.com/office/drawing/2014/main" id="{F9AB3689-0595-1D74-B718-AE86538C7EFC}"/>
            </a:ext>
          </a:extLst>
        </p:cNvPr>
        <p:cNvGrpSpPr/>
        <p:nvPr/>
      </p:nvGrpSpPr>
      <p:grpSpPr>
        <a:xfrm>
          <a:off x="0" y="0"/>
          <a:ext cx="0" cy="0"/>
          <a:chOff x="0" y="0"/>
          <a:chExt cx="0" cy="0"/>
        </a:xfrm>
      </p:grpSpPr>
      <p:sp>
        <p:nvSpPr>
          <p:cNvPr id="220" name="Google Shape;220;p12:notes">
            <a:extLst>
              <a:ext uri="{FF2B5EF4-FFF2-40B4-BE49-F238E27FC236}">
                <a16:creationId xmlns:a16="http://schemas.microsoft.com/office/drawing/2014/main" id="{A425D57A-E105-EC72-EBDB-55342D842A3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2:notes">
            <a:extLst>
              <a:ext uri="{FF2B5EF4-FFF2-40B4-BE49-F238E27FC236}">
                <a16:creationId xmlns:a16="http://schemas.microsoft.com/office/drawing/2014/main" id="{7A4BAC6F-4682-EC14-958B-ADA9206B02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4565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a:extLst>
            <a:ext uri="{FF2B5EF4-FFF2-40B4-BE49-F238E27FC236}">
              <a16:creationId xmlns:a16="http://schemas.microsoft.com/office/drawing/2014/main" id="{CE0D7956-A39F-DAB8-02A7-A482288F8D81}"/>
            </a:ext>
          </a:extLst>
        </p:cNvPr>
        <p:cNvGrpSpPr/>
        <p:nvPr/>
      </p:nvGrpSpPr>
      <p:grpSpPr>
        <a:xfrm>
          <a:off x="0" y="0"/>
          <a:ext cx="0" cy="0"/>
          <a:chOff x="0" y="0"/>
          <a:chExt cx="0" cy="0"/>
        </a:xfrm>
      </p:grpSpPr>
      <p:sp>
        <p:nvSpPr>
          <p:cNvPr id="211" name="Google Shape;211;p11:notes">
            <a:extLst>
              <a:ext uri="{FF2B5EF4-FFF2-40B4-BE49-F238E27FC236}">
                <a16:creationId xmlns:a16="http://schemas.microsoft.com/office/drawing/2014/main" id="{A4DB8DA3-3940-CACF-9EA5-B0B0E51BB94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1:notes">
            <a:extLst>
              <a:ext uri="{FF2B5EF4-FFF2-40B4-BE49-F238E27FC236}">
                <a16:creationId xmlns:a16="http://schemas.microsoft.com/office/drawing/2014/main" id="{7202175A-2622-28FE-4615-72E829939FE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5647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a:extLst>
            <a:ext uri="{FF2B5EF4-FFF2-40B4-BE49-F238E27FC236}">
              <a16:creationId xmlns:a16="http://schemas.microsoft.com/office/drawing/2014/main" id="{EDD9203D-4C3E-E9BF-667C-8862964648BB}"/>
            </a:ext>
          </a:extLst>
        </p:cNvPr>
        <p:cNvGrpSpPr/>
        <p:nvPr/>
      </p:nvGrpSpPr>
      <p:grpSpPr>
        <a:xfrm>
          <a:off x="0" y="0"/>
          <a:ext cx="0" cy="0"/>
          <a:chOff x="0" y="0"/>
          <a:chExt cx="0" cy="0"/>
        </a:xfrm>
      </p:grpSpPr>
      <p:sp>
        <p:nvSpPr>
          <p:cNvPr id="211" name="Google Shape;211;p11:notes">
            <a:extLst>
              <a:ext uri="{FF2B5EF4-FFF2-40B4-BE49-F238E27FC236}">
                <a16:creationId xmlns:a16="http://schemas.microsoft.com/office/drawing/2014/main" id="{A378E6B1-20A3-1EA4-9F79-457650DCFCD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1:notes">
            <a:extLst>
              <a:ext uri="{FF2B5EF4-FFF2-40B4-BE49-F238E27FC236}">
                <a16:creationId xmlns:a16="http://schemas.microsoft.com/office/drawing/2014/main" id="{89AC1CB4-CAE9-AEC6-391C-F4A90FBDA9D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9469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a:extLst>
            <a:ext uri="{FF2B5EF4-FFF2-40B4-BE49-F238E27FC236}">
              <a16:creationId xmlns:a16="http://schemas.microsoft.com/office/drawing/2014/main" id="{6679851F-4427-41A5-5B0B-78CC00F47C84}"/>
            </a:ext>
          </a:extLst>
        </p:cNvPr>
        <p:cNvGrpSpPr/>
        <p:nvPr/>
      </p:nvGrpSpPr>
      <p:grpSpPr>
        <a:xfrm>
          <a:off x="0" y="0"/>
          <a:ext cx="0" cy="0"/>
          <a:chOff x="0" y="0"/>
          <a:chExt cx="0" cy="0"/>
        </a:xfrm>
      </p:grpSpPr>
      <p:sp>
        <p:nvSpPr>
          <p:cNvPr id="211" name="Google Shape;211;p11:notes">
            <a:extLst>
              <a:ext uri="{FF2B5EF4-FFF2-40B4-BE49-F238E27FC236}">
                <a16:creationId xmlns:a16="http://schemas.microsoft.com/office/drawing/2014/main" id="{F94EB54C-8865-1393-4EAF-F2E69AF4C5E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1:notes">
            <a:extLst>
              <a:ext uri="{FF2B5EF4-FFF2-40B4-BE49-F238E27FC236}">
                <a16:creationId xmlns:a16="http://schemas.microsoft.com/office/drawing/2014/main" id="{EC4F1C61-C354-5F94-90EB-58A96391054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8803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a:extLst>
            <a:ext uri="{FF2B5EF4-FFF2-40B4-BE49-F238E27FC236}">
              <a16:creationId xmlns:a16="http://schemas.microsoft.com/office/drawing/2014/main" id="{33FDFB37-06C7-1691-D338-8B8EAB182B45}"/>
            </a:ext>
          </a:extLst>
        </p:cNvPr>
        <p:cNvGrpSpPr/>
        <p:nvPr/>
      </p:nvGrpSpPr>
      <p:grpSpPr>
        <a:xfrm>
          <a:off x="0" y="0"/>
          <a:ext cx="0" cy="0"/>
          <a:chOff x="0" y="0"/>
          <a:chExt cx="0" cy="0"/>
        </a:xfrm>
      </p:grpSpPr>
      <p:sp>
        <p:nvSpPr>
          <p:cNvPr id="211" name="Google Shape;211;p11:notes">
            <a:extLst>
              <a:ext uri="{FF2B5EF4-FFF2-40B4-BE49-F238E27FC236}">
                <a16:creationId xmlns:a16="http://schemas.microsoft.com/office/drawing/2014/main" id="{80C3677C-19EE-511A-9F72-E2865D71A8E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1:notes">
            <a:extLst>
              <a:ext uri="{FF2B5EF4-FFF2-40B4-BE49-F238E27FC236}">
                <a16:creationId xmlns:a16="http://schemas.microsoft.com/office/drawing/2014/main" id="{F3737CE9-334C-0462-2062-D887EE21AB2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6905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40" name="Google Shape;40;p17"/>
          <p:cNvPicPr preferRelativeResize="0"/>
          <p:nvPr/>
        </p:nvPicPr>
        <p:blipFill rotWithShape="1">
          <a:blip r:embed="rId2">
            <a:alphaModFix/>
          </a:blip>
          <a:srcRect/>
          <a:stretch/>
        </p:blipFill>
        <p:spPr>
          <a:xfrm>
            <a:off x="10711512" y="330213"/>
            <a:ext cx="1284576" cy="637759"/>
          </a:xfrm>
          <a:prstGeom prst="rect">
            <a:avLst/>
          </a:prstGeom>
          <a:noFill/>
          <a:ln>
            <a:noFill/>
          </a:ln>
        </p:spPr>
      </p:pic>
      <p:pic>
        <p:nvPicPr>
          <p:cNvPr id="41" name="Google Shape;41;p17"/>
          <p:cNvPicPr preferRelativeResize="0"/>
          <p:nvPr/>
        </p:nvPicPr>
        <p:blipFill rotWithShape="1">
          <a:blip r:embed="rId3">
            <a:alphaModFix/>
          </a:blip>
          <a:srcRect/>
          <a:stretch/>
        </p:blipFill>
        <p:spPr>
          <a:xfrm>
            <a:off x="93317" y="0"/>
            <a:ext cx="1489765" cy="1386637"/>
          </a:xfrm>
          <a:prstGeom prst="rect">
            <a:avLst/>
          </a:prstGeom>
          <a:noFill/>
          <a:ln>
            <a:noFill/>
          </a:ln>
        </p:spPr>
      </p:pic>
      <p:sp>
        <p:nvSpPr>
          <p:cNvPr id="42" name="Google Shape;4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pic>
        <p:nvPicPr>
          <p:cNvPr id="44" name="Google Shape;44;p18"/>
          <p:cNvPicPr preferRelativeResize="0"/>
          <p:nvPr/>
        </p:nvPicPr>
        <p:blipFill rotWithShape="1">
          <a:blip r:embed="rId2">
            <a:alphaModFix/>
          </a:blip>
          <a:srcRect/>
          <a:stretch/>
        </p:blipFill>
        <p:spPr>
          <a:xfrm>
            <a:off x="-6350" y="0"/>
            <a:ext cx="12192000" cy="6858000"/>
          </a:xfrm>
          <a:prstGeom prst="rect">
            <a:avLst/>
          </a:prstGeom>
          <a:noFill/>
          <a:ln>
            <a:noFill/>
          </a:ln>
        </p:spPr>
      </p:pic>
      <p:pic>
        <p:nvPicPr>
          <p:cNvPr id="45" name="Google Shape;45;p18"/>
          <p:cNvPicPr preferRelativeResize="0"/>
          <p:nvPr/>
        </p:nvPicPr>
        <p:blipFill rotWithShape="1">
          <a:blip r:embed="rId3">
            <a:alphaModFix/>
          </a:blip>
          <a:srcRect/>
          <a:stretch/>
        </p:blipFill>
        <p:spPr>
          <a:xfrm>
            <a:off x="10711512" y="330213"/>
            <a:ext cx="1284576" cy="637759"/>
          </a:xfrm>
          <a:prstGeom prst="rect">
            <a:avLst/>
          </a:prstGeom>
          <a:noFill/>
          <a:ln>
            <a:noFill/>
          </a:ln>
        </p:spPr>
      </p:pic>
      <p:sp>
        <p:nvSpPr>
          <p:cNvPr id="46" name="Google Shape;46;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 name="Google Shape;4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8"/>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1" name="Google Shape;51;p18"/>
          <p:cNvPicPr preferRelativeResize="0"/>
          <p:nvPr/>
        </p:nvPicPr>
        <p:blipFill rotWithShape="1">
          <a:blip r:embed="rId4">
            <a:alphaModFix/>
          </a:blip>
          <a:srcRect/>
          <a:stretch/>
        </p:blipFill>
        <p:spPr>
          <a:xfrm>
            <a:off x="93317" y="0"/>
            <a:ext cx="1489765" cy="1386637"/>
          </a:xfrm>
          <a:prstGeom prst="rect">
            <a:avLst/>
          </a:prstGeom>
          <a:noFill/>
          <a:ln>
            <a:noFill/>
          </a:ln>
        </p:spPr>
      </p:pic>
      <p:sp>
        <p:nvSpPr>
          <p:cNvPr id="52" name="Google Shape;52;p18"/>
          <p:cNvSpPr/>
          <p:nvPr/>
        </p:nvSpPr>
        <p:spPr>
          <a:xfrm>
            <a:off x="10933155"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 name="Google Shape;6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2"/>
          <p:cNvSpPr>
            <a:spLocks noGrp="1"/>
          </p:cNvSpPr>
          <p:nvPr>
            <p:ph type="pic" idx="2"/>
          </p:nvPr>
        </p:nvSpPr>
        <p:spPr>
          <a:xfrm>
            <a:off x="5183188" y="987425"/>
            <a:ext cx="6172200" cy="4873625"/>
          </a:xfrm>
          <a:prstGeom prst="rect">
            <a:avLst/>
          </a:prstGeom>
          <a:noFill/>
          <a:ln>
            <a:noFill/>
          </a:ln>
        </p:spPr>
      </p:sp>
      <p:sp>
        <p:nvSpPr>
          <p:cNvPr id="80" name="Google Shape;80;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13">
            <a:alphaModFix/>
          </a:blip>
          <a:srcRect/>
          <a:stretch/>
        </p:blipFill>
        <p:spPr>
          <a:xfrm>
            <a:off x="0" y="0"/>
            <a:ext cx="12192000" cy="6858000"/>
          </a:xfrm>
          <a:prstGeom prst="rect">
            <a:avLst/>
          </a:prstGeom>
          <a:noFill/>
          <a:ln>
            <a:noFill/>
          </a:ln>
        </p:spPr>
      </p:pic>
      <p:pic>
        <p:nvPicPr>
          <p:cNvPr id="11" name="Google Shape;11;p13"/>
          <p:cNvPicPr preferRelativeResize="0"/>
          <p:nvPr/>
        </p:nvPicPr>
        <p:blipFill rotWithShape="1">
          <a:blip r:embed="rId14">
            <a:alphaModFix/>
          </a:blip>
          <a:srcRect/>
          <a:stretch/>
        </p:blipFill>
        <p:spPr>
          <a:xfrm>
            <a:off x="10711512" y="330213"/>
            <a:ext cx="1284576" cy="637759"/>
          </a:xfrm>
          <a:prstGeom prst="rect">
            <a:avLst/>
          </a:prstGeom>
          <a:noFill/>
          <a:ln>
            <a:noFill/>
          </a:ln>
        </p:spPr>
      </p:pic>
      <p:sp>
        <p:nvSpPr>
          <p:cNvPr id="12" name="Google Shape;12;p13"/>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pic>
        <p:nvPicPr>
          <p:cNvPr id="13" name="Google Shape;13;p13"/>
          <p:cNvPicPr preferRelativeResize="0"/>
          <p:nvPr/>
        </p:nvPicPr>
        <p:blipFill rotWithShape="1">
          <a:blip r:embed="rId15">
            <a:alphaModFix/>
          </a:blip>
          <a:srcRect/>
          <a:stretch/>
        </p:blipFill>
        <p:spPr>
          <a:xfrm>
            <a:off x="93317" y="0"/>
            <a:ext cx="1489765" cy="1386637"/>
          </a:xfrm>
          <a:prstGeom prst="rect">
            <a:avLst/>
          </a:prstGeom>
          <a:noFill/>
          <a:ln>
            <a:noFill/>
          </a:ln>
        </p:spPr>
      </p:pic>
      <p:sp>
        <p:nvSpPr>
          <p:cNvPr id="14" name="Google Shape;14;p13"/>
          <p:cNvSpPr/>
          <p:nvPr/>
        </p:nvSpPr>
        <p:spPr>
          <a:xfrm>
            <a:off x="10974189"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15" name="Google Shape;1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Calibri"/>
              <a:buNone/>
            </a:pPr>
            <a:r>
              <a:rPr lang="en-US" b="1" dirty="0">
                <a:solidFill>
                  <a:srgbClr val="336EA8"/>
                </a:solidFill>
              </a:rPr>
              <a:t>UK Train Rides</a:t>
            </a:r>
            <a:endParaRPr b="1" dirty="0">
              <a:solidFill>
                <a:srgbClr val="336EA8"/>
              </a:solidFill>
            </a:endParaRPr>
          </a:p>
        </p:txBody>
      </p:sp>
      <p:sp>
        <p:nvSpPr>
          <p:cNvPr id="161" name="Google Shape;161;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400"/>
              <a:buNone/>
            </a:pPr>
            <a:r>
              <a:rPr lang="en-US" dirty="0">
                <a:solidFill>
                  <a:srgbClr val="047954"/>
                </a:solidFill>
              </a:rPr>
              <a:t>By: Mohammed Amr &amp; Ahmed Essam</a:t>
            </a:r>
            <a:endParaRPr dirty="0">
              <a:solidFill>
                <a:srgbClr val="047954"/>
              </a:solidFill>
            </a:endParaRPr>
          </a:p>
        </p:txBody>
      </p:sp>
      <p:sp>
        <p:nvSpPr>
          <p:cNvPr id="162" name="Google Shape;16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17/05/2025</a:t>
            </a:r>
            <a:endParaRPr dirty="0"/>
          </a:p>
        </p:txBody>
      </p:sp>
      <p:sp>
        <p:nvSpPr>
          <p:cNvPr id="164" name="Google Shape;16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dirty="0"/>
              <a:t>1</a:t>
            </a:r>
            <a:endParaRPr dirty="0"/>
          </a:p>
        </p:txBody>
      </p:sp>
      <p:pic>
        <p:nvPicPr>
          <p:cNvPr id="165" name="Google Shape;165;p6"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3">
          <a:extLst>
            <a:ext uri="{FF2B5EF4-FFF2-40B4-BE49-F238E27FC236}">
              <a16:creationId xmlns:a16="http://schemas.microsoft.com/office/drawing/2014/main" id="{00D97A4A-5943-FEF0-997D-2F141D739FB2}"/>
            </a:ext>
          </a:extLst>
        </p:cNvPr>
        <p:cNvGrpSpPr/>
        <p:nvPr/>
      </p:nvGrpSpPr>
      <p:grpSpPr>
        <a:xfrm>
          <a:off x="0" y="0"/>
          <a:ext cx="0" cy="0"/>
          <a:chOff x="0" y="0"/>
          <a:chExt cx="0" cy="0"/>
        </a:xfrm>
      </p:grpSpPr>
      <p:sp>
        <p:nvSpPr>
          <p:cNvPr id="214" name="Google Shape;214;p11">
            <a:extLst>
              <a:ext uri="{FF2B5EF4-FFF2-40B4-BE49-F238E27FC236}">
                <a16:creationId xmlns:a16="http://schemas.microsoft.com/office/drawing/2014/main" id="{DCA694A6-23BC-6011-3417-9461F2BFD2C5}"/>
              </a:ext>
            </a:extLst>
          </p:cNvPr>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r>
              <a:rPr lang="en-US" dirty="0">
                <a:solidFill>
                  <a:srgbClr val="047954"/>
                </a:solidFill>
              </a:rPr>
              <a:t>The UK Train Rides Analysis project aims to improve the efficiency and reliability of the UK Train Rides by analyzing historical data. This analysis will identify patterns, and anomalies to provide actionable insights for optimizing operations, reducing delays and cancellations, and enhancing passenger experience. We can achieve that through:</a:t>
            </a:r>
          </a:p>
          <a:p>
            <a:pPr marL="228600" lvl="0" indent="-50800" algn="l" rtl="0">
              <a:lnSpc>
                <a:spcPct val="90000"/>
              </a:lnSpc>
              <a:spcBef>
                <a:spcPts val="0"/>
              </a:spcBef>
              <a:spcAft>
                <a:spcPts val="0"/>
              </a:spcAft>
              <a:buClr>
                <a:schemeClr val="dk1"/>
              </a:buClr>
              <a:buSzPts val="2800"/>
              <a:buNone/>
            </a:pPr>
            <a:endParaRPr lang="en-US" sz="2400" dirty="0"/>
          </a:p>
          <a:p>
            <a:pPr marL="692150" lvl="0" indent="-514350" algn="l" rtl="0">
              <a:lnSpc>
                <a:spcPct val="90000"/>
              </a:lnSpc>
              <a:spcBef>
                <a:spcPts val="0"/>
              </a:spcBef>
              <a:spcAft>
                <a:spcPts val="0"/>
              </a:spcAft>
              <a:buClr>
                <a:schemeClr val="dk1"/>
              </a:buClr>
              <a:buSzPts val="2800"/>
              <a:buAutoNum type="arabicPeriod"/>
            </a:pPr>
            <a:r>
              <a:rPr lang="en-US" dirty="0">
                <a:solidFill>
                  <a:srgbClr val="D7B119"/>
                </a:solidFill>
              </a:rPr>
              <a:t>Advanced Predictive Analytics for Weather Management.</a:t>
            </a:r>
          </a:p>
          <a:p>
            <a:pPr marL="692150" lvl="0" indent="-514350" algn="l" rtl="0">
              <a:lnSpc>
                <a:spcPct val="90000"/>
              </a:lnSpc>
              <a:spcBef>
                <a:spcPts val="0"/>
              </a:spcBef>
              <a:spcAft>
                <a:spcPts val="0"/>
              </a:spcAft>
              <a:buClr>
                <a:schemeClr val="dk1"/>
              </a:buClr>
              <a:buSzPts val="2800"/>
              <a:buAutoNum type="arabicPeriod"/>
            </a:pPr>
            <a:r>
              <a:rPr lang="en-US" dirty="0">
                <a:solidFill>
                  <a:srgbClr val="D7B119"/>
                </a:solidFill>
              </a:rPr>
              <a:t>Upgraded Signaling Systems.</a:t>
            </a:r>
          </a:p>
          <a:p>
            <a:pPr marL="692150" lvl="0" indent="-514350" algn="l" rtl="0">
              <a:lnSpc>
                <a:spcPct val="90000"/>
              </a:lnSpc>
              <a:spcBef>
                <a:spcPts val="0"/>
              </a:spcBef>
              <a:spcAft>
                <a:spcPts val="0"/>
              </a:spcAft>
              <a:buClr>
                <a:schemeClr val="dk1"/>
              </a:buClr>
              <a:buSzPts val="2800"/>
              <a:buAutoNum type="arabicPeriod"/>
            </a:pPr>
            <a:r>
              <a:rPr lang="en-US" dirty="0">
                <a:solidFill>
                  <a:srgbClr val="D7B119"/>
                </a:solidFill>
              </a:rPr>
              <a:t>Enhanced Workforce Management.</a:t>
            </a:r>
          </a:p>
          <a:p>
            <a:pPr marL="692150" lvl="0" indent="-514350" algn="l" rtl="0">
              <a:lnSpc>
                <a:spcPct val="90000"/>
              </a:lnSpc>
              <a:spcBef>
                <a:spcPts val="0"/>
              </a:spcBef>
              <a:spcAft>
                <a:spcPts val="0"/>
              </a:spcAft>
              <a:buClr>
                <a:schemeClr val="dk1"/>
              </a:buClr>
              <a:buSzPts val="2800"/>
              <a:buAutoNum type="arabicPeriod"/>
            </a:pPr>
            <a:r>
              <a:rPr lang="en-US" dirty="0">
                <a:solidFill>
                  <a:srgbClr val="D7B119"/>
                </a:solidFill>
              </a:rPr>
              <a:t>Proactive Maintenance for Technical Reliability.</a:t>
            </a:r>
          </a:p>
          <a:p>
            <a:pPr marL="692150" lvl="0" indent="-514350" algn="l" rtl="0">
              <a:lnSpc>
                <a:spcPct val="90000"/>
              </a:lnSpc>
              <a:spcBef>
                <a:spcPts val="0"/>
              </a:spcBef>
              <a:spcAft>
                <a:spcPts val="0"/>
              </a:spcAft>
              <a:buClr>
                <a:schemeClr val="dk1"/>
              </a:buClr>
              <a:buSzPts val="2800"/>
              <a:buAutoNum type="arabicPeriod"/>
            </a:pPr>
            <a:endParaRPr lang="en-US" dirty="0"/>
          </a:p>
        </p:txBody>
      </p:sp>
      <p:sp>
        <p:nvSpPr>
          <p:cNvPr id="215" name="Google Shape;215;p11">
            <a:extLst>
              <a:ext uri="{FF2B5EF4-FFF2-40B4-BE49-F238E27FC236}">
                <a16:creationId xmlns:a16="http://schemas.microsoft.com/office/drawing/2014/main" id="{23294F0A-D82C-10B6-4007-8807729FD8C4}"/>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17/05/2025</a:t>
            </a:r>
            <a:endParaRPr dirty="0"/>
          </a:p>
        </p:txBody>
      </p:sp>
      <p:sp>
        <p:nvSpPr>
          <p:cNvPr id="216" name="Google Shape;216;p11">
            <a:extLst>
              <a:ext uri="{FF2B5EF4-FFF2-40B4-BE49-F238E27FC236}">
                <a16:creationId xmlns:a16="http://schemas.microsoft.com/office/drawing/2014/main" id="{859D8207-4DC2-8EAB-B3A3-A42DA33C4C5F}"/>
              </a:ext>
            </a:extLst>
          </p:cNvPr>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b" anchorCtr="0">
            <a:noAutofit/>
          </a:bodyPr>
          <a:lstStyle/>
          <a:p>
            <a:r>
              <a:rPr lang="en-GB" dirty="0">
                <a:solidFill>
                  <a:srgbClr val="047954"/>
                </a:solidFill>
              </a:rPr>
              <a:t>By: Mohammed Amr &amp; Ahmed Essam</a:t>
            </a:r>
          </a:p>
          <a:p>
            <a:pPr marL="0" lvl="0" indent="0" algn="ctr" rtl="0">
              <a:spcBef>
                <a:spcPts val="0"/>
              </a:spcBef>
              <a:spcAft>
                <a:spcPts val="0"/>
              </a:spcAft>
              <a:buNone/>
            </a:pPr>
            <a:endParaRPr dirty="0"/>
          </a:p>
        </p:txBody>
      </p:sp>
      <p:sp>
        <p:nvSpPr>
          <p:cNvPr id="217" name="Google Shape;217;p11">
            <a:extLst>
              <a:ext uri="{FF2B5EF4-FFF2-40B4-BE49-F238E27FC236}">
                <a16:creationId xmlns:a16="http://schemas.microsoft.com/office/drawing/2014/main" id="{3AC59D1D-6E39-3187-D0FD-361F4D3E6033}"/>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dirty="0"/>
          </a:p>
        </p:txBody>
      </p:sp>
      <p:pic>
        <p:nvPicPr>
          <p:cNvPr id="218" name="Google Shape;218;p11" title="download.png">
            <a:extLst>
              <a:ext uri="{FF2B5EF4-FFF2-40B4-BE49-F238E27FC236}">
                <a16:creationId xmlns:a16="http://schemas.microsoft.com/office/drawing/2014/main" id="{8C98BD56-4C86-0769-4E99-94640A11F0CF}"/>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Tree>
    <p:extLst>
      <p:ext uri="{BB962C8B-B14F-4D97-AF65-F5344CB8AC3E}">
        <p14:creationId xmlns:p14="http://schemas.microsoft.com/office/powerpoint/2010/main" val="3406980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a:extLst>
            <a:ext uri="{FF2B5EF4-FFF2-40B4-BE49-F238E27FC236}">
              <a16:creationId xmlns:a16="http://schemas.microsoft.com/office/drawing/2014/main" id="{6F70C083-3B63-B018-B2DE-5AD79DA96F68}"/>
            </a:ext>
          </a:extLst>
        </p:cNvPr>
        <p:cNvGrpSpPr/>
        <p:nvPr/>
      </p:nvGrpSpPr>
      <p:grpSpPr>
        <a:xfrm>
          <a:off x="0" y="0"/>
          <a:ext cx="0" cy="0"/>
          <a:chOff x="0" y="0"/>
          <a:chExt cx="0" cy="0"/>
        </a:xfrm>
      </p:grpSpPr>
      <p:sp>
        <p:nvSpPr>
          <p:cNvPr id="223" name="Google Shape;223;p12">
            <a:extLst>
              <a:ext uri="{FF2B5EF4-FFF2-40B4-BE49-F238E27FC236}">
                <a16:creationId xmlns:a16="http://schemas.microsoft.com/office/drawing/2014/main" id="{7AF8BAB7-76EE-66AA-1E95-E7009B5E96F2}"/>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17/05/2025</a:t>
            </a:r>
            <a:endParaRPr dirty="0"/>
          </a:p>
        </p:txBody>
      </p:sp>
      <p:sp>
        <p:nvSpPr>
          <p:cNvPr id="224" name="Google Shape;224;p12">
            <a:extLst>
              <a:ext uri="{FF2B5EF4-FFF2-40B4-BE49-F238E27FC236}">
                <a16:creationId xmlns:a16="http://schemas.microsoft.com/office/drawing/2014/main" id="{726EDE87-9C27-B2BB-CF86-869885CA8ED4}"/>
              </a:ext>
            </a:extLst>
          </p:cNvPr>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r>
              <a:rPr lang="en-GB" dirty="0">
                <a:solidFill>
                  <a:srgbClr val="047954"/>
                </a:solidFill>
              </a:rPr>
              <a:t>By: Mohammed Amr &amp; Ahmed Essam</a:t>
            </a:r>
          </a:p>
          <a:p>
            <a:pPr marL="0" lvl="0" indent="0" algn="ctr" rtl="0">
              <a:spcBef>
                <a:spcPts val="0"/>
              </a:spcBef>
              <a:spcAft>
                <a:spcPts val="0"/>
              </a:spcAft>
              <a:buNone/>
            </a:pPr>
            <a:endParaRPr dirty="0"/>
          </a:p>
        </p:txBody>
      </p:sp>
      <p:sp>
        <p:nvSpPr>
          <p:cNvPr id="225" name="Google Shape;225;p12">
            <a:extLst>
              <a:ext uri="{FF2B5EF4-FFF2-40B4-BE49-F238E27FC236}">
                <a16:creationId xmlns:a16="http://schemas.microsoft.com/office/drawing/2014/main" id="{4EB975E4-5284-CD11-24CC-DCB0B7E83500}"/>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dirty="0"/>
          </a:p>
        </p:txBody>
      </p:sp>
      <p:pic>
        <p:nvPicPr>
          <p:cNvPr id="226" name="Google Shape;226;p12" title="download.png">
            <a:extLst>
              <a:ext uri="{FF2B5EF4-FFF2-40B4-BE49-F238E27FC236}">
                <a16:creationId xmlns:a16="http://schemas.microsoft.com/office/drawing/2014/main" id="{E266E4E2-8BE1-C571-1EFB-4FD0FB1A24A2}"/>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Google Shape;170;p7"/>
          <p:cNvSpPr txBox="1">
            <a:spLocks/>
          </p:cNvSpPr>
          <p:nvPr/>
        </p:nvSpPr>
        <p:spPr>
          <a:xfrm>
            <a:off x="4873625" y="1204912"/>
            <a:ext cx="6559550" cy="444817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buClr>
                <a:schemeClr val="dk1"/>
              </a:buClr>
              <a:buSzPts val="4400"/>
              <a:buFont typeface="Calibri"/>
              <a:buNone/>
            </a:pPr>
            <a:r>
              <a:rPr lang="en-GB" sz="4400" dirty="0">
                <a:solidFill>
                  <a:srgbClr val="0FAB7D"/>
                </a:solidFill>
              </a:rPr>
              <a:t>Railway Dashboard</a:t>
            </a:r>
            <a:br>
              <a:rPr lang="en-GB" dirty="0"/>
            </a:br>
            <a:r>
              <a:rPr lang="en-GB" sz="2400" dirty="0">
                <a:solidFill>
                  <a:srgbClr val="336EA8"/>
                </a:solidFill>
              </a:rPr>
              <a:t>- Shows the revenue and the number of tickets sold for each month and compare</a:t>
            </a:r>
            <a:r>
              <a:rPr lang="en-US" sz="2400" dirty="0">
                <a:solidFill>
                  <a:srgbClr val="336EA8"/>
                </a:solidFill>
              </a:rPr>
              <a:t>s</a:t>
            </a:r>
            <a:r>
              <a:rPr lang="en-GB" sz="2400" dirty="0">
                <a:solidFill>
                  <a:srgbClr val="336EA8"/>
                </a:solidFill>
              </a:rPr>
              <a:t> the differences percentage with the previous month.</a:t>
            </a:r>
          </a:p>
          <a:p>
            <a:pPr>
              <a:lnSpc>
                <a:spcPct val="90000"/>
              </a:lnSpc>
              <a:buClr>
                <a:schemeClr val="dk1"/>
              </a:buClr>
              <a:buSzPts val="4400"/>
            </a:pPr>
            <a:r>
              <a:rPr lang="en-GB" sz="2400" dirty="0"/>
              <a:t>- </a:t>
            </a:r>
            <a:r>
              <a:rPr lang="en-GB" sz="2400" dirty="0">
                <a:solidFill>
                  <a:srgbClr val="336EA8"/>
                </a:solidFill>
              </a:rPr>
              <a:t>Pinpointing peak and lowest revenue and tickets sold days.</a:t>
            </a:r>
          </a:p>
          <a:p>
            <a:pPr>
              <a:lnSpc>
                <a:spcPct val="90000"/>
              </a:lnSpc>
              <a:buClr>
                <a:schemeClr val="dk1"/>
              </a:buClr>
              <a:buSzPts val="4400"/>
            </a:pPr>
            <a:r>
              <a:rPr lang="en-GB" sz="2400" dirty="0"/>
              <a:t>- </a:t>
            </a:r>
            <a:r>
              <a:rPr lang="en-GB" sz="2400" dirty="0">
                <a:solidFill>
                  <a:srgbClr val="336EA8"/>
                </a:solidFill>
              </a:rPr>
              <a:t>A  heatmap visualizes tickets sold by hour and day of the week </a:t>
            </a:r>
            <a:r>
              <a:rPr lang="en-GB" sz="1800" dirty="0">
                <a:solidFill>
                  <a:srgbClr val="D7B119"/>
                </a:solidFill>
              </a:rPr>
              <a:t>(Darker shades of blue indicate higher sales Volumes)</a:t>
            </a:r>
            <a:r>
              <a:rPr lang="en-GB" sz="2400" dirty="0">
                <a:solidFill>
                  <a:srgbClr val="D7B119"/>
                </a:solidFill>
              </a:rPr>
              <a:t>.</a:t>
            </a:r>
          </a:p>
        </p:txBody>
      </p:sp>
      <p:pic>
        <p:nvPicPr>
          <p:cNvPr id="3" name="Google Shape;174;p7"/>
          <p:cNvPicPr preferRelativeResize="0"/>
          <p:nvPr/>
        </p:nvPicPr>
        <p:blipFill>
          <a:blip r:embed="rId4"/>
          <a:srcRect l="611" t="274" r="33063" b="-274"/>
          <a:stretch/>
        </p:blipFill>
        <p:spPr>
          <a:xfrm>
            <a:off x="570781" y="1626151"/>
            <a:ext cx="3913971" cy="3145809"/>
          </a:xfrm>
          <a:prstGeom prst="roundRect">
            <a:avLst>
              <a:gd name="adj" fmla="val 4167"/>
            </a:avLst>
          </a:prstGeom>
          <a:solidFill>
            <a:srgbClr val="FFFFFF"/>
          </a:solidFill>
          <a:ln w="76200" cap="sq" cmpd="sng">
            <a:solidFill>
              <a:srgbClr val="336EA8"/>
            </a:solidFill>
            <a:prstDash val="solid"/>
            <a:miter lim="800000"/>
            <a:headEnd type="none" w="sm" len="sm"/>
            <a:tailEnd type="none" w="sm" len="sm"/>
          </a:ln>
          <a:effectLst>
            <a:reflection stA="28000" endPos="28000" dist="5000" dir="5400000" sy="-100000" algn="bl" rotWithShape="0"/>
          </a:effectLst>
        </p:spPr>
      </p:pic>
    </p:spTree>
    <p:extLst>
      <p:ext uri="{BB962C8B-B14F-4D97-AF65-F5344CB8AC3E}">
        <p14:creationId xmlns:p14="http://schemas.microsoft.com/office/powerpoint/2010/main" val="1039583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a:extLst>
            <a:ext uri="{FF2B5EF4-FFF2-40B4-BE49-F238E27FC236}">
              <a16:creationId xmlns:a16="http://schemas.microsoft.com/office/drawing/2014/main" id="{7DA68578-58A0-6248-A952-08839699E0B1}"/>
            </a:ext>
          </a:extLst>
        </p:cNvPr>
        <p:cNvGrpSpPr/>
        <p:nvPr/>
      </p:nvGrpSpPr>
      <p:grpSpPr>
        <a:xfrm>
          <a:off x="0" y="0"/>
          <a:ext cx="0" cy="0"/>
          <a:chOff x="0" y="0"/>
          <a:chExt cx="0" cy="0"/>
        </a:xfrm>
      </p:grpSpPr>
      <p:sp>
        <p:nvSpPr>
          <p:cNvPr id="214" name="Google Shape;214;p11">
            <a:extLst>
              <a:ext uri="{FF2B5EF4-FFF2-40B4-BE49-F238E27FC236}">
                <a16:creationId xmlns:a16="http://schemas.microsoft.com/office/drawing/2014/main" id="{19836A96-71F7-798B-6AED-F6BC86F6402E}"/>
              </a:ext>
            </a:extLst>
          </p:cNvPr>
          <p:cNvSpPr txBox="1">
            <a:spLocks noGrp="1"/>
          </p:cNvSpPr>
          <p:nvPr>
            <p:ph type="body" idx="1"/>
          </p:nvPr>
        </p:nvSpPr>
        <p:spPr>
          <a:xfrm>
            <a:off x="838200" y="1199072"/>
            <a:ext cx="10515600" cy="4977891"/>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sz="3200" b="1" dirty="0">
                <a:solidFill>
                  <a:srgbClr val="0FAB7D"/>
                </a:solidFill>
              </a:rPr>
              <a:t>Stakeholders:</a:t>
            </a:r>
          </a:p>
          <a:p>
            <a:pPr marL="692150" lvl="0" indent="-514350" algn="l" rtl="0">
              <a:lnSpc>
                <a:spcPct val="90000"/>
              </a:lnSpc>
              <a:spcBef>
                <a:spcPts val="0"/>
              </a:spcBef>
              <a:spcAft>
                <a:spcPts val="0"/>
              </a:spcAft>
              <a:buClr>
                <a:schemeClr val="dk1"/>
              </a:buClr>
              <a:buSzPts val="2800"/>
              <a:buAutoNum type="arabicPeriod"/>
            </a:pPr>
            <a:r>
              <a:rPr lang="en-US" sz="2400" dirty="0">
                <a:solidFill>
                  <a:srgbClr val="336EA8"/>
                </a:solidFill>
              </a:rPr>
              <a:t>Railway Companies &amp; Infrastructure Managers: </a:t>
            </a:r>
            <a:r>
              <a:rPr lang="en-GB" sz="2400" dirty="0">
                <a:solidFill>
                  <a:srgbClr val="047954"/>
                </a:solidFill>
              </a:rPr>
              <a:t>Utilize data-driven insights for better planning, cost management, and service improvements.</a:t>
            </a:r>
            <a:endParaRPr lang="en-US" sz="2400" dirty="0">
              <a:solidFill>
                <a:srgbClr val="047954"/>
              </a:solidFill>
            </a:endParaRPr>
          </a:p>
          <a:p>
            <a:pPr marL="692150" lvl="0" indent="-514350" algn="l" rtl="0">
              <a:lnSpc>
                <a:spcPct val="90000"/>
              </a:lnSpc>
              <a:spcBef>
                <a:spcPts val="0"/>
              </a:spcBef>
              <a:spcAft>
                <a:spcPts val="0"/>
              </a:spcAft>
              <a:buClr>
                <a:schemeClr val="dk1"/>
              </a:buClr>
              <a:buSzPts val="2800"/>
              <a:buAutoNum type="arabicPeriod"/>
            </a:pPr>
            <a:r>
              <a:rPr lang="en-US" sz="2400" dirty="0">
                <a:solidFill>
                  <a:srgbClr val="336EA8"/>
                </a:solidFill>
              </a:rPr>
              <a:t>Train Operators &amp; Staff: </a:t>
            </a:r>
            <a:r>
              <a:rPr lang="en-GB" sz="2400" dirty="0">
                <a:solidFill>
                  <a:srgbClr val="047954"/>
                </a:solidFill>
              </a:rPr>
              <a:t>Gain optimized scheduling, improved working conditions, and predictive maintenance tools for better service delivery.</a:t>
            </a:r>
            <a:endParaRPr lang="en-US" sz="2400" dirty="0">
              <a:solidFill>
                <a:srgbClr val="047954"/>
              </a:solidFill>
            </a:endParaRPr>
          </a:p>
          <a:p>
            <a:pPr marL="692150" lvl="0" indent="-514350" algn="l" rtl="0">
              <a:lnSpc>
                <a:spcPct val="90000"/>
              </a:lnSpc>
              <a:spcBef>
                <a:spcPts val="0"/>
              </a:spcBef>
              <a:spcAft>
                <a:spcPts val="0"/>
              </a:spcAft>
              <a:buClr>
                <a:schemeClr val="dk1"/>
              </a:buClr>
              <a:buSzPts val="2800"/>
              <a:buAutoNum type="arabicPeriod"/>
            </a:pPr>
            <a:r>
              <a:rPr lang="en-US" sz="2400" dirty="0">
                <a:solidFill>
                  <a:srgbClr val="336EA8"/>
                </a:solidFill>
              </a:rPr>
              <a:t>Passengers: </a:t>
            </a:r>
            <a:r>
              <a:rPr lang="en-GB" sz="2400" dirty="0">
                <a:solidFill>
                  <a:srgbClr val="047954"/>
                </a:solidFill>
              </a:rPr>
              <a:t>Benefit from reduced delays, better communication on disruptions, and enhanced onboard experiences.</a:t>
            </a:r>
            <a:endParaRPr lang="en-US" sz="2400" dirty="0">
              <a:solidFill>
                <a:srgbClr val="047954"/>
              </a:solidFill>
            </a:endParaRPr>
          </a:p>
          <a:p>
            <a:pPr marL="692150" lvl="0" indent="-514350" algn="l" rtl="0">
              <a:lnSpc>
                <a:spcPct val="90000"/>
              </a:lnSpc>
              <a:spcBef>
                <a:spcPts val="0"/>
              </a:spcBef>
              <a:spcAft>
                <a:spcPts val="0"/>
              </a:spcAft>
              <a:buClr>
                <a:schemeClr val="dk1"/>
              </a:buClr>
              <a:buSzPts val="2800"/>
              <a:buAutoNum type="arabicPeriod"/>
            </a:pPr>
            <a:r>
              <a:rPr lang="en-US" sz="2400" dirty="0">
                <a:solidFill>
                  <a:srgbClr val="336EA8"/>
                </a:solidFill>
              </a:rPr>
              <a:t>Government &amp; Regulators: </a:t>
            </a:r>
            <a:r>
              <a:rPr lang="en-GB" sz="2400" dirty="0">
                <a:solidFill>
                  <a:srgbClr val="047954"/>
                </a:solidFill>
              </a:rPr>
              <a:t>Ensure compliance with regulations and guide future investments in railway infrastructure.</a:t>
            </a:r>
            <a:endParaRPr lang="en-US" sz="2400" dirty="0">
              <a:solidFill>
                <a:srgbClr val="047954"/>
              </a:solidFill>
            </a:endParaRPr>
          </a:p>
          <a:p>
            <a:pPr marL="692150" lvl="0" indent="-514350" algn="l" rtl="0">
              <a:lnSpc>
                <a:spcPct val="90000"/>
              </a:lnSpc>
              <a:spcBef>
                <a:spcPts val="0"/>
              </a:spcBef>
              <a:spcAft>
                <a:spcPts val="0"/>
              </a:spcAft>
              <a:buClr>
                <a:schemeClr val="dk1"/>
              </a:buClr>
              <a:buSzPts val="2800"/>
              <a:buAutoNum type="arabicPeriod"/>
            </a:pPr>
            <a:r>
              <a:rPr lang="en-US" sz="2400" dirty="0">
                <a:solidFill>
                  <a:srgbClr val="336EA8"/>
                </a:solidFill>
              </a:rPr>
              <a:t>Technology &amp; Maintenance Providers: </a:t>
            </a:r>
            <a:r>
              <a:rPr lang="en-GB" sz="2400" dirty="0">
                <a:solidFill>
                  <a:srgbClr val="047954"/>
                </a:solidFill>
              </a:rPr>
              <a:t>Provide cutting-edge solutions to improve efficiency and reduce technical failures.</a:t>
            </a:r>
            <a:endParaRPr lang="en-US" sz="2400" dirty="0">
              <a:solidFill>
                <a:srgbClr val="047954"/>
              </a:solidFill>
            </a:endParaRPr>
          </a:p>
        </p:txBody>
      </p:sp>
      <p:sp>
        <p:nvSpPr>
          <p:cNvPr id="215" name="Google Shape;215;p11">
            <a:extLst>
              <a:ext uri="{FF2B5EF4-FFF2-40B4-BE49-F238E27FC236}">
                <a16:creationId xmlns:a16="http://schemas.microsoft.com/office/drawing/2014/main" id="{A1D071C6-A2E4-448C-7A21-7E23A3DF64F5}"/>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17/05/2025</a:t>
            </a:r>
            <a:endParaRPr dirty="0"/>
          </a:p>
        </p:txBody>
      </p:sp>
      <p:sp>
        <p:nvSpPr>
          <p:cNvPr id="216" name="Google Shape;216;p11">
            <a:extLst>
              <a:ext uri="{FF2B5EF4-FFF2-40B4-BE49-F238E27FC236}">
                <a16:creationId xmlns:a16="http://schemas.microsoft.com/office/drawing/2014/main" id="{41C07A7A-3571-2D7E-585A-115C676B2449}"/>
              </a:ext>
            </a:extLst>
          </p:cNvPr>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r>
              <a:rPr lang="en-GB" dirty="0">
                <a:solidFill>
                  <a:srgbClr val="047954"/>
                </a:solidFill>
              </a:rPr>
              <a:t>By: Mohammed Amr &amp; Ahmed Essam</a:t>
            </a:r>
          </a:p>
          <a:p>
            <a:pPr marL="0" lvl="0" indent="0" algn="ctr" rtl="0">
              <a:spcBef>
                <a:spcPts val="0"/>
              </a:spcBef>
              <a:spcAft>
                <a:spcPts val="0"/>
              </a:spcAft>
              <a:buNone/>
            </a:pPr>
            <a:endParaRPr dirty="0"/>
          </a:p>
        </p:txBody>
      </p:sp>
      <p:sp>
        <p:nvSpPr>
          <p:cNvPr id="217" name="Google Shape;217;p11">
            <a:extLst>
              <a:ext uri="{FF2B5EF4-FFF2-40B4-BE49-F238E27FC236}">
                <a16:creationId xmlns:a16="http://schemas.microsoft.com/office/drawing/2014/main" id="{240E89E1-AF1D-FDB3-880B-F2F57065C057}"/>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218" name="Google Shape;218;p11" title="download.png">
            <a:extLst>
              <a:ext uri="{FF2B5EF4-FFF2-40B4-BE49-F238E27FC236}">
                <a16:creationId xmlns:a16="http://schemas.microsoft.com/office/drawing/2014/main" id="{8AB61A23-48CB-6018-62BA-76F16CAF4086}"/>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Tree>
    <p:extLst>
      <p:ext uri="{BB962C8B-B14F-4D97-AF65-F5344CB8AC3E}">
        <p14:creationId xmlns:p14="http://schemas.microsoft.com/office/powerpoint/2010/main" val="2721459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0"/>
          <p:cNvSpPr txBox="1">
            <a:spLocks noGrp="1"/>
          </p:cNvSpPr>
          <p:nvPr>
            <p:ph type="body" idx="1"/>
          </p:nvPr>
        </p:nvSpPr>
        <p:spPr>
          <a:xfrm>
            <a:off x="838200" y="1399620"/>
            <a:ext cx="6197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dirty="0">
                <a:solidFill>
                  <a:srgbClr val="336EA8"/>
                </a:solidFill>
              </a:rPr>
              <a:t>- Data Source: </a:t>
            </a:r>
            <a:r>
              <a:rPr lang="en-US" dirty="0">
                <a:solidFill>
                  <a:srgbClr val="047954"/>
                </a:solidFill>
              </a:rPr>
              <a:t>CSV file containing 18 columns and 31653 records.</a:t>
            </a:r>
          </a:p>
          <a:p>
            <a:pPr marL="228600" lvl="0" indent="-50800" algn="l" rtl="0">
              <a:lnSpc>
                <a:spcPct val="90000"/>
              </a:lnSpc>
              <a:spcBef>
                <a:spcPts val="0"/>
              </a:spcBef>
              <a:spcAft>
                <a:spcPts val="0"/>
              </a:spcAft>
              <a:buClr>
                <a:schemeClr val="dk1"/>
              </a:buClr>
              <a:buSzPts val="2800"/>
              <a:buNone/>
            </a:pPr>
            <a:endParaRPr lang="en-US" dirty="0"/>
          </a:p>
          <a:p>
            <a:pPr marL="177800" lvl="0" indent="0" algn="l" rtl="0">
              <a:lnSpc>
                <a:spcPct val="90000"/>
              </a:lnSpc>
              <a:spcBef>
                <a:spcPts val="0"/>
              </a:spcBef>
              <a:spcAft>
                <a:spcPts val="0"/>
              </a:spcAft>
              <a:buClr>
                <a:schemeClr val="dk1"/>
              </a:buClr>
              <a:buSzPts val="2800"/>
              <a:buNone/>
            </a:pPr>
            <a:r>
              <a:rPr lang="en-US" dirty="0">
                <a:solidFill>
                  <a:srgbClr val="336EA8"/>
                </a:solidFill>
              </a:rPr>
              <a:t>- Cleaning Process and Accessing: </a:t>
            </a:r>
            <a:r>
              <a:rPr lang="en-US" dirty="0">
                <a:solidFill>
                  <a:srgbClr val="047954"/>
                </a:solidFill>
              </a:rPr>
              <a:t>Using Python (Colab Notebook).</a:t>
            </a:r>
          </a:p>
          <a:p>
            <a:pPr marL="177800" lvl="0" indent="0" algn="l" rtl="0">
              <a:lnSpc>
                <a:spcPct val="90000"/>
              </a:lnSpc>
              <a:spcBef>
                <a:spcPts val="0"/>
              </a:spcBef>
              <a:spcAft>
                <a:spcPts val="0"/>
              </a:spcAft>
              <a:buClr>
                <a:schemeClr val="dk1"/>
              </a:buClr>
              <a:buSzPts val="2800"/>
              <a:buNone/>
            </a:pPr>
            <a:endParaRPr lang="en-US" dirty="0"/>
          </a:p>
          <a:p>
            <a:pPr marL="177800" lvl="0" indent="0" algn="l" rtl="0">
              <a:lnSpc>
                <a:spcPct val="90000"/>
              </a:lnSpc>
              <a:spcBef>
                <a:spcPts val="0"/>
              </a:spcBef>
              <a:spcAft>
                <a:spcPts val="0"/>
              </a:spcAft>
              <a:buClr>
                <a:schemeClr val="dk1"/>
              </a:buClr>
              <a:buSzPts val="2800"/>
              <a:buNone/>
            </a:pPr>
            <a:r>
              <a:rPr lang="en-US" dirty="0">
                <a:solidFill>
                  <a:srgbClr val="336EA8"/>
                </a:solidFill>
              </a:rPr>
              <a:t>- Designing Dashboard: </a:t>
            </a:r>
            <a:r>
              <a:rPr lang="en-US" dirty="0">
                <a:solidFill>
                  <a:srgbClr val="047954"/>
                </a:solidFill>
              </a:rPr>
              <a:t>Tableau Public.</a:t>
            </a:r>
            <a:endParaRPr dirty="0">
              <a:solidFill>
                <a:srgbClr val="047954"/>
              </a:solidFill>
            </a:endParaRPr>
          </a:p>
        </p:txBody>
      </p:sp>
      <p:sp>
        <p:nvSpPr>
          <p:cNvPr id="202" name="Google Shape;20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17/05/2025</a:t>
            </a:r>
            <a:endParaRPr dirty="0"/>
          </a:p>
        </p:txBody>
      </p:sp>
      <p:sp>
        <p:nvSpPr>
          <p:cNvPr id="203" name="Google Shape;203;p10"/>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r>
              <a:rPr lang="en-GB" b="0" i="0" dirty="0">
                <a:solidFill>
                  <a:srgbClr val="047954"/>
                </a:solidFill>
                <a:effectLst/>
                <a:latin typeface="Calibri" panose="020F0502020204030204" pitchFamily="34" charset="0"/>
                <a:ea typeface="Calibri" panose="020F0502020204030204" pitchFamily="34" charset="0"/>
                <a:cs typeface="Calibri" panose="020F0502020204030204" pitchFamily="34" charset="0"/>
              </a:rPr>
              <a:t>By: Mohammed Amr &amp; Ahmed Essam</a:t>
            </a:r>
            <a:endParaRPr lang="en-GB" dirty="0">
              <a:effectLst/>
            </a:endParaRPr>
          </a:p>
          <a:p>
            <a:pPr marL="0" lvl="0" indent="0" algn="ctr" rtl="0">
              <a:spcBef>
                <a:spcPts val="0"/>
              </a:spcBef>
              <a:spcAft>
                <a:spcPts val="0"/>
              </a:spcAft>
              <a:buNone/>
            </a:pPr>
            <a:endParaRPr dirty="0"/>
          </a:p>
        </p:txBody>
      </p:sp>
      <p:sp>
        <p:nvSpPr>
          <p:cNvPr id="204" name="Google Shape;20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05" name="Google Shape;205;p10"/>
          <p:cNvSpPr/>
          <p:nvPr/>
        </p:nvSpPr>
        <p:spPr>
          <a:xfrm>
            <a:off x="7326052" y="4564954"/>
            <a:ext cx="4196424" cy="827092"/>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10"/>
          <p:cNvSpPr/>
          <p:nvPr/>
        </p:nvSpPr>
        <p:spPr>
          <a:xfrm>
            <a:off x="7326052" y="3161743"/>
            <a:ext cx="4196424" cy="827092"/>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0"/>
          <p:cNvSpPr/>
          <p:nvPr/>
        </p:nvSpPr>
        <p:spPr>
          <a:xfrm>
            <a:off x="7326052" y="1758532"/>
            <a:ext cx="4196424" cy="827092"/>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0"/>
          <p:cNvSpPr txBox="1">
            <a:spLocks noGrp="1"/>
          </p:cNvSpPr>
          <p:nvPr>
            <p:ph type="title"/>
          </p:nvPr>
        </p:nvSpPr>
        <p:spPr>
          <a:xfrm>
            <a:off x="7326052" y="1758532"/>
            <a:ext cx="4196424" cy="82709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1800"/>
              <a:buFont typeface="Calibri"/>
              <a:buNone/>
            </a:pPr>
            <a:r>
              <a:rPr lang="en-US" sz="1800" dirty="0">
                <a:solidFill>
                  <a:schemeClr val="lt1"/>
                </a:solidFill>
              </a:rPr>
              <a:t>Data Cleaning</a:t>
            </a:r>
            <a:endParaRPr sz="1800" dirty="0">
              <a:solidFill>
                <a:schemeClr val="lt1"/>
              </a:solidFill>
            </a:endParaRPr>
          </a:p>
        </p:txBody>
      </p:sp>
      <p:pic>
        <p:nvPicPr>
          <p:cNvPr id="209" name="Google Shape;209;p10"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Google Shape;208;p10">
            <a:extLst>
              <a:ext uri="{FF2B5EF4-FFF2-40B4-BE49-F238E27FC236}">
                <a16:creationId xmlns:a16="http://schemas.microsoft.com/office/drawing/2014/main" id="{755338B6-8DFE-1CE2-278C-9A7F66E0D8B2}"/>
              </a:ext>
            </a:extLst>
          </p:cNvPr>
          <p:cNvSpPr txBox="1">
            <a:spLocks/>
          </p:cNvSpPr>
          <p:nvPr/>
        </p:nvSpPr>
        <p:spPr>
          <a:xfrm>
            <a:off x="7326052" y="3161743"/>
            <a:ext cx="4196424" cy="82709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800" dirty="0">
                <a:solidFill>
                  <a:schemeClr val="lt1"/>
                </a:solidFill>
              </a:rPr>
              <a:t>Answering Analysis Questions</a:t>
            </a:r>
          </a:p>
        </p:txBody>
      </p:sp>
      <p:sp>
        <p:nvSpPr>
          <p:cNvPr id="3" name="Google Shape;208;p10">
            <a:extLst>
              <a:ext uri="{FF2B5EF4-FFF2-40B4-BE49-F238E27FC236}">
                <a16:creationId xmlns:a16="http://schemas.microsoft.com/office/drawing/2014/main" id="{ABD976DE-E4E2-EB92-719A-69028F0F4EE6}"/>
              </a:ext>
            </a:extLst>
          </p:cNvPr>
          <p:cNvSpPr txBox="1">
            <a:spLocks/>
          </p:cNvSpPr>
          <p:nvPr/>
        </p:nvSpPr>
        <p:spPr>
          <a:xfrm>
            <a:off x="7326052" y="4552495"/>
            <a:ext cx="4196424" cy="827092"/>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800" dirty="0">
                <a:solidFill>
                  <a:schemeClr val="lt1"/>
                </a:solidFill>
              </a:rPr>
              <a:t>Designing Interactive Dashboard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1"/>
          <p:cNvSpPr txBox="1">
            <a:spLocks noGrp="1"/>
          </p:cNvSpPr>
          <p:nvPr>
            <p:ph type="body" idx="1"/>
          </p:nvPr>
        </p:nvSpPr>
        <p:spPr>
          <a:xfrm>
            <a:off x="759069" y="1253330"/>
            <a:ext cx="10515600" cy="4560873"/>
          </a:xfrm>
          <a:prstGeom prst="rect">
            <a:avLst/>
          </a:prstGeom>
          <a:noFill/>
          <a:ln>
            <a:noFill/>
          </a:ln>
        </p:spPr>
        <p:txBody>
          <a:bodyPr spcFirstLastPara="1" wrap="square" lIns="91425" tIns="45700" rIns="91425" bIns="45700" anchor="t" anchorCtr="0">
            <a:normAutofit lnSpcReduction="10000"/>
          </a:bodyPr>
          <a:lstStyle/>
          <a:p>
            <a:pPr marL="228600" lvl="0" indent="-50800" algn="l" rtl="0">
              <a:lnSpc>
                <a:spcPct val="90000"/>
              </a:lnSpc>
              <a:spcBef>
                <a:spcPts val="0"/>
              </a:spcBef>
              <a:spcAft>
                <a:spcPts val="0"/>
              </a:spcAft>
              <a:buClr>
                <a:schemeClr val="dk1"/>
              </a:buClr>
              <a:buSzPts val="2800"/>
              <a:buNone/>
            </a:pPr>
            <a:r>
              <a:rPr lang="en-US" dirty="0"/>
              <a:t>Deliverables: </a:t>
            </a:r>
          </a:p>
          <a:p>
            <a:pPr marL="228600" lvl="0" indent="-50800" algn="l" rtl="0">
              <a:lnSpc>
                <a:spcPct val="90000"/>
              </a:lnSpc>
              <a:spcBef>
                <a:spcPts val="0"/>
              </a:spcBef>
              <a:spcAft>
                <a:spcPts val="0"/>
              </a:spcAft>
              <a:buClr>
                <a:schemeClr val="dk1"/>
              </a:buClr>
              <a:buSzPts val="2800"/>
              <a:buNone/>
            </a:pPr>
            <a:endParaRPr lang="en-US" dirty="0"/>
          </a:p>
          <a:p>
            <a:pPr marL="692150" lvl="0" indent="-514350" algn="l" rtl="0">
              <a:lnSpc>
                <a:spcPct val="90000"/>
              </a:lnSpc>
              <a:spcBef>
                <a:spcPts val="0"/>
              </a:spcBef>
              <a:spcAft>
                <a:spcPts val="0"/>
              </a:spcAft>
              <a:buClr>
                <a:schemeClr val="dk1"/>
              </a:buClr>
              <a:buSzPts val="2800"/>
              <a:buAutoNum type="arabicPeriod"/>
            </a:pPr>
            <a:r>
              <a:rPr lang="en-US" dirty="0"/>
              <a:t>Project Documentation.</a:t>
            </a:r>
          </a:p>
          <a:p>
            <a:pPr marL="692150" lvl="0" indent="-514350" algn="l" rtl="0">
              <a:lnSpc>
                <a:spcPct val="90000"/>
              </a:lnSpc>
              <a:spcBef>
                <a:spcPts val="0"/>
              </a:spcBef>
              <a:spcAft>
                <a:spcPts val="0"/>
              </a:spcAft>
              <a:buClr>
                <a:schemeClr val="dk1"/>
              </a:buClr>
              <a:buSzPts val="2800"/>
              <a:buAutoNum type="arabicPeriod"/>
            </a:pPr>
            <a:endParaRPr lang="en-US" dirty="0"/>
          </a:p>
          <a:p>
            <a:pPr marL="692150" lvl="0" indent="-514350" algn="l" rtl="0">
              <a:lnSpc>
                <a:spcPct val="90000"/>
              </a:lnSpc>
              <a:spcBef>
                <a:spcPts val="0"/>
              </a:spcBef>
              <a:spcAft>
                <a:spcPts val="0"/>
              </a:spcAft>
              <a:buClr>
                <a:schemeClr val="dk1"/>
              </a:buClr>
              <a:buSzPts val="2800"/>
              <a:buAutoNum type="arabicPeriod"/>
            </a:pPr>
            <a:r>
              <a:rPr lang="en-US" dirty="0"/>
              <a:t>Notebook: Shows the cleaning and accessing process and Answering the analysis Questions.</a:t>
            </a:r>
          </a:p>
          <a:p>
            <a:pPr marL="692150" lvl="0" indent="-514350" algn="l" rtl="0">
              <a:lnSpc>
                <a:spcPct val="90000"/>
              </a:lnSpc>
              <a:spcBef>
                <a:spcPts val="0"/>
              </a:spcBef>
              <a:spcAft>
                <a:spcPts val="0"/>
              </a:spcAft>
              <a:buClr>
                <a:schemeClr val="dk1"/>
              </a:buClr>
              <a:buSzPts val="2800"/>
              <a:buAutoNum type="arabicPeriod"/>
            </a:pPr>
            <a:endParaRPr lang="en-US" dirty="0"/>
          </a:p>
          <a:p>
            <a:pPr marL="692150" lvl="0" indent="-514350" algn="l" rtl="0">
              <a:lnSpc>
                <a:spcPct val="90000"/>
              </a:lnSpc>
              <a:spcBef>
                <a:spcPts val="0"/>
              </a:spcBef>
              <a:spcAft>
                <a:spcPts val="0"/>
              </a:spcAft>
              <a:buClr>
                <a:schemeClr val="dk1"/>
              </a:buClr>
              <a:buSzPts val="2800"/>
              <a:buAutoNum type="arabicPeriod"/>
            </a:pPr>
            <a:r>
              <a:rPr lang="en-US" dirty="0"/>
              <a:t>Dashboard.</a:t>
            </a:r>
          </a:p>
          <a:p>
            <a:pPr marL="692150" lvl="0" indent="-514350" algn="l" rtl="0">
              <a:lnSpc>
                <a:spcPct val="90000"/>
              </a:lnSpc>
              <a:spcBef>
                <a:spcPts val="0"/>
              </a:spcBef>
              <a:spcAft>
                <a:spcPts val="0"/>
              </a:spcAft>
              <a:buClr>
                <a:schemeClr val="dk1"/>
              </a:buClr>
              <a:buSzPts val="2800"/>
              <a:buAutoNum type="arabicPeriod"/>
            </a:pPr>
            <a:endParaRPr lang="en-US" dirty="0"/>
          </a:p>
          <a:p>
            <a:pPr marL="692150" lvl="0" indent="-514350" algn="l" rtl="0">
              <a:lnSpc>
                <a:spcPct val="90000"/>
              </a:lnSpc>
              <a:spcBef>
                <a:spcPts val="0"/>
              </a:spcBef>
              <a:spcAft>
                <a:spcPts val="0"/>
              </a:spcAft>
              <a:buClr>
                <a:schemeClr val="dk1"/>
              </a:buClr>
              <a:buSzPts val="2800"/>
              <a:buAutoNum type="arabicPeriod"/>
            </a:pPr>
            <a:r>
              <a:rPr lang="en-US" dirty="0"/>
              <a:t>Business Insights Reports.</a:t>
            </a:r>
          </a:p>
          <a:p>
            <a:pPr marL="692150" lvl="0" indent="-514350" algn="l" rtl="0">
              <a:lnSpc>
                <a:spcPct val="90000"/>
              </a:lnSpc>
              <a:spcBef>
                <a:spcPts val="0"/>
              </a:spcBef>
              <a:spcAft>
                <a:spcPts val="0"/>
              </a:spcAft>
              <a:buClr>
                <a:schemeClr val="dk1"/>
              </a:buClr>
              <a:buSzPts val="2800"/>
              <a:buAutoNum type="arabicPeriod"/>
            </a:pPr>
            <a:endParaRPr lang="en-US" dirty="0"/>
          </a:p>
          <a:p>
            <a:pPr marL="692150" lvl="0" indent="-514350" algn="l" rtl="0">
              <a:lnSpc>
                <a:spcPct val="90000"/>
              </a:lnSpc>
              <a:spcBef>
                <a:spcPts val="0"/>
              </a:spcBef>
              <a:spcAft>
                <a:spcPts val="0"/>
              </a:spcAft>
              <a:buClr>
                <a:schemeClr val="dk1"/>
              </a:buClr>
              <a:buSzPts val="2800"/>
              <a:buAutoNum type="arabicPeriod"/>
            </a:pPr>
            <a:r>
              <a:rPr lang="en-US" dirty="0"/>
              <a:t>Presentation.</a:t>
            </a:r>
          </a:p>
          <a:p>
            <a:pPr marL="692150" lvl="0" indent="-514350" algn="l" rtl="0">
              <a:lnSpc>
                <a:spcPct val="90000"/>
              </a:lnSpc>
              <a:spcBef>
                <a:spcPts val="0"/>
              </a:spcBef>
              <a:spcAft>
                <a:spcPts val="0"/>
              </a:spcAft>
              <a:buClr>
                <a:schemeClr val="dk1"/>
              </a:buClr>
              <a:buSzPts val="2800"/>
              <a:buAutoNum type="arabicPeriod"/>
            </a:pPr>
            <a:endParaRPr lang="en-US" dirty="0"/>
          </a:p>
          <a:p>
            <a:pPr marL="1149350" lvl="1" indent="-514350">
              <a:spcBef>
                <a:spcPts val="0"/>
              </a:spcBef>
              <a:buSzPts val="2800"/>
              <a:buAutoNum type="arabicPeriod"/>
            </a:pPr>
            <a:endParaRPr dirty="0"/>
          </a:p>
        </p:txBody>
      </p:sp>
      <p:sp>
        <p:nvSpPr>
          <p:cNvPr id="215" name="Google Shape;21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17/ 05/2025</a:t>
            </a:r>
            <a:endParaRPr dirty="0"/>
          </a:p>
        </p:txBody>
      </p:sp>
      <p:sp>
        <p:nvSpPr>
          <p:cNvPr id="216" name="Google Shape;216;p11"/>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r>
              <a:rPr lang="en-GB" dirty="0">
                <a:solidFill>
                  <a:srgbClr val="047954"/>
                </a:solidFill>
              </a:rPr>
              <a:t>By: Mohammed Amr &amp; Ahmed Essam</a:t>
            </a:r>
          </a:p>
          <a:p>
            <a:pPr marL="0" lvl="0" indent="0" algn="ctr" rtl="0">
              <a:spcBef>
                <a:spcPts val="0"/>
              </a:spcBef>
              <a:spcAft>
                <a:spcPts val="0"/>
              </a:spcAft>
              <a:buNone/>
            </a:pPr>
            <a:endParaRPr dirty="0"/>
          </a:p>
        </p:txBody>
      </p:sp>
      <p:sp>
        <p:nvSpPr>
          <p:cNvPr id="217" name="Google Shape;21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218" name="Google Shape;218;p11"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
          <a:extLst>
            <a:ext uri="{FF2B5EF4-FFF2-40B4-BE49-F238E27FC236}">
              <a16:creationId xmlns:a16="http://schemas.microsoft.com/office/drawing/2014/main" id="{87D20736-9012-BAE1-76D0-B00C028C5BED}"/>
            </a:ext>
          </a:extLst>
        </p:cNvPr>
        <p:cNvGrpSpPr/>
        <p:nvPr/>
      </p:nvGrpSpPr>
      <p:grpSpPr>
        <a:xfrm>
          <a:off x="0" y="0"/>
          <a:ext cx="0" cy="0"/>
          <a:chOff x="0" y="0"/>
          <a:chExt cx="0" cy="0"/>
        </a:xfrm>
      </p:grpSpPr>
      <p:sp>
        <p:nvSpPr>
          <p:cNvPr id="214" name="Google Shape;214;p11">
            <a:extLst>
              <a:ext uri="{FF2B5EF4-FFF2-40B4-BE49-F238E27FC236}">
                <a16:creationId xmlns:a16="http://schemas.microsoft.com/office/drawing/2014/main" id="{5141611C-6E35-A100-2899-BD0B648B89B6}"/>
              </a:ext>
            </a:extLst>
          </p:cNvPr>
          <p:cNvSpPr txBox="1">
            <a:spLocks noGrp="1"/>
          </p:cNvSpPr>
          <p:nvPr>
            <p:ph type="body" idx="1"/>
          </p:nvPr>
        </p:nvSpPr>
        <p:spPr>
          <a:xfrm>
            <a:off x="759069" y="1253330"/>
            <a:ext cx="10515600" cy="4560873"/>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r>
              <a:rPr lang="en-US" sz="3200" b="1" dirty="0">
                <a:solidFill>
                  <a:srgbClr val="D7B119"/>
                </a:solidFill>
              </a:rPr>
              <a:t>Project Team: </a:t>
            </a:r>
          </a:p>
          <a:p>
            <a:pPr marL="228600" lvl="0" indent="-50800" algn="l" rtl="0">
              <a:lnSpc>
                <a:spcPct val="90000"/>
              </a:lnSpc>
              <a:spcBef>
                <a:spcPts val="0"/>
              </a:spcBef>
              <a:spcAft>
                <a:spcPts val="0"/>
              </a:spcAft>
              <a:buClr>
                <a:schemeClr val="dk1"/>
              </a:buClr>
              <a:buSzPts val="2800"/>
              <a:buNone/>
            </a:pPr>
            <a:endParaRPr lang="en-US" dirty="0"/>
          </a:p>
          <a:p>
            <a:pPr marL="177800" lvl="0" indent="0" algn="l" rtl="0">
              <a:lnSpc>
                <a:spcPct val="90000"/>
              </a:lnSpc>
              <a:spcBef>
                <a:spcPts val="0"/>
              </a:spcBef>
              <a:spcAft>
                <a:spcPts val="0"/>
              </a:spcAft>
              <a:buClr>
                <a:schemeClr val="dk1"/>
              </a:buClr>
              <a:buSzPts val="2800"/>
              <a:buNone/>
            </a:pPr>
            <a:r>
              <a:rPr lang="en-US" dirty="0">
                <a:solidFill>
                  <a:srgbClr val="047954"/>
                </a:solidFill>
              </a:rPr>
              <a:t>1. Mohammed Amr Abass (Team Leader):</a:t>
            </a:r>
          </a:p>
          <a:p>
            <a:pPr marL="177800" lvl="0" indent="0" algn="l" rtl="0">
              <a:lnSpc>
                <a:spcPct val="90000"/>
              </a:lnSpc>
              <a:spcBef>
                <a:spcPts val="0"/>
              </a:spcBef>
              <a:spcAft>
                <a:spcPts val="0"/>
              </a:spcAft>
              <a:buClr>
                <a:schemeClr val="dk1"/>
              </a:buClr>
              <a:buSzPts val="2800"/>
              <a:buNone/>
            </a:pPr>
            <a:r>
              <a:rPr lang="en-US" dirty="0"/>
              <a:t>	</a:t>
            </a:r>
            <a:r>
              <a:rPr lang="en-US" sz="2400" dirty="0">
                <a:solidFill>
                  <a:srgbClr val="336EA8"/>
                </a:solidFill>
              </a:rPr>
              <a:t>- Ensure that all team members are on track and meeting deadlines.</a:t>
            </a:r>
          </a:p>
          <a:p>
            <a:pPr marL="177800" lvl="0" indent="0" algn="l" rtl="0">
              <a:lnSpc>
                <a:spcPct val="90000"/>
              </a:lnSpc>
              <a:spcBef>
                <a:spcPts val="0"/>
              </a:spcBef>
              <a:spcAft>
                <a:spcPts val="0"/>
              </a:spcAft>
              <a:buClr>
                <a:schemeClr val="dk1"/>
              </a:buClr>
              <a:buSzPts val="2800"/>
              <a:buNone/>
            </a:pPr>
            <a:r>
              <a:rPr lang="en-US" sz="2400" dirty="0">
                <a:solidFill>
                  <a:srgbClr val="336EA8"/>
                </a:solidFill>
              </a:rPr>
              <a:t>	- Data Cleaning and Processing.</a:t>
            </a:r>
          </a:p>
          <a:p>
            <a:pPr marL="177800" lvl="0" indent="0" algn="l" rtl="0">
              <a:lnSpc>
                <a:spcPct val="90000"/>
              </a:lnSpc>
              <a:spcBef>
                <a:spcPts val="0"/>
              </a:spcBef>
              <a:spcAft>
                <a:spcPts val="0"/>
              </a:spcAft>
              <a:buClr>
                <a:schemeClr val="dk1"/>
              </a:buClr>
              <a:buSzPts val="2800"/>
              <a:buNone/>
            </a:pPr>
            <a:r>
              <a:rPr lang="en-US" sz="2400" dirty="0">
                <a:solidFill>
                  <a:srgbClr val="336EA8"/>
                </a:solidFill>
              </a:rPr>
              <a:t>	- Provides insights and recommendations  based on the analysis.</a:t>
            </a:r>
          </a:p>
          <a:p>
            <a:pPr marL="177800" lvl="0" indent="0" algn="l" rtl="0">
              <a:lnSpc>
                <a:spcPct val="90000"/>
              </a:lnSpc>
              <a:spcBef>
                <a:spcPts val="0"/>
              </a:spcBef>
              <a:spcAft>
                <a:spcPts val="0"/>
              </a:spcAft>
              <a:buClr>
                <a:schemeClr val="dk1"/>
              </a:buClr>
              <a:buSzPts val="2800"/>
              <a:buNone/>
            </a:pPr>
            <a:r>
              <a:rPr lang="en-US" sz="2400" dirty="0">
                <a:solidFill>
                  <a:srgbClr val="336EA8"/>
                </a:solidFill>
              </a:rPr>
              <a:t>	- Desings Dashboards.</a:t>
            </a:r>
          </a:p>
          <a:p>
            <a:pPr marL="177800" lvl="0" indent="0" algn="l" rtl="0">
              <a:lnSpc>
                <a:spcPct val="90000"/>
              </a:lnSpc>
              <a:spcBef>
                <a:spcPts val="0"/>
              </a:spcBef>
              <a:spcAft>
                <a:spcPts val="0"/>
              </a:spcAft>
              <a:buClr>
                <a:schemeClr val="dk1"/>
              </a:buClr>
              <a:buSzPts val="2800"/>
              <a:buNone/>
            </a:pPr>
            <a:endParaRPr lang="en-US" sz="2400" dirty="0"/>
          </a:p>
          <a:p>
            <a:pPr marL="177800" indent="0">
              <a:spcBef>
                <a:spcPts val="0"/>
              </a:spcBef>
              <a:buSzPts val="2800"/>
              <a:buNone/>
            </a:pPr>
            <a:r>
              <a:rPr lang="en-US" dirty="0">
                <a:solidFill>
                  <a:srgbClr val="047954"/>
                </a:solidFill>
              </a:rPr>
              <a:t>2. Ahmed Essam Abdallah:</a:t>
            </a:r>
          </a:p>
          <a:p>
            <a:pPr marL="177800" lvl="0" indent="0" algn="l" rtl="0">
              <a:lnSpc>
                <a:spcPct val="90000"/>
              </a:lnSpc>
              <a:spcBef>
                <a:spcPts val="0"/>
              </a:spcBef>
              <a:spcAft>
                <a:spcPts val="0"/>
              </a:spcAft>
              <a:buClr>
                <a:schemeClr val="dk1"/>
              </a:buClr>
              <a:buSzPts val="2800"/>
              <a:buNone/>
            </a:pPr>
            <a:r>
              <a:rPr lang="en-US" sz="2400" dirty="0"/>
              <a:t>	</a:t>
            </a:r>
            <a:r>
              <a:rPr lang="en-US" sz="2400" dirty="0">
                <a:solidFill>
                  <a:srgbClr val="336EA8"/>
                </a:solidFill>
              </a:rPr>
              <a:t>- Data Cleaning and Processing.</a:t>
            </a:r>
          </a:p>
          <a:p>
            <a:pPr marL="177800" lvl="0" indent="0" algn="l" rtl="0">
              <a:lnSpc>
                <a:spcPct val="90000"/>
              </a:lnSpc>
              <a:spcBef>
                <a:spcPts val="0"/>
              </a:spcBef>
              <a:spcAft>
                <a:spcPts val="0"/>
              </a:spcAft>
              <a:buClr>
                <a:schemeClr val="dk1"/>
              </a:buClr>
              <a:buSzPts val="2800"/>
              <a:buNone/>
            </a:pPr>
            <a:r>
              <a:rPr lang="en-US" sz="2400" dirty="0">
                <a:solidFill>
                  <a:srgbClr val="336EA8"/>
                </a:solidFill>
              </a:rPr>
              <a:t>	- Provides insights and recommendations  based on the analysis.</a:t>
            </a:r>
          </a:p>
          <a:p>
            <a:pPr marL="177800" lvl="0" indent="0" algn="l" rtl="0">
              <a:lnSpc>
                <a:spcPct val="90000"/>
              </a:lnSpc>
              <a:spcBef>
                <a:spcPts val="0"/>
              </a:spcBef>
              <a:spcAft>
                <a:spcPts val="0"/>
              </a:spcAft>
              <a:buClr>
                <a:schemeClr val="dk1"/>
              </a:buClr>
              <a:buSzPts val="2800"/>
              <a:buNone/>
            </a:pPr>
            <a:r>
              <a:rPr lang="en-US" sz="2400" dirty="0">
                <a:solidFill>
                  <a:srgbClr val="336EA8"/>
                </a:solidFill>
              </a:rPr>
              <a:t>	- Desings Dashboards.</a:t>
            </a:r>
          </a:p>
          <a:p>
            <a:pPr marL="177800" indent="0">
              <a:spcBef>
                <a:spcPts val="0"/>
              </a:spcBef>
              <a:buSzPts val="2800"/>
              <a:buNone/>
            </a:pPr>
            <a:endParaRPr lang="en-US" sz="2400" dirty="0"/>
          </a:p>
          <a:p>
            <a:pPr marL="177800" lvl="0" indent="0" algn="l" rtl="0">
              <a:lnSpc>
                <a:spcPct val="90000"/>
              </a:lnSpc>
              <a:spcBef>
                <a:spcPts val="0"/>
              </a:spcBef>
              <a:spcAft>
                <a:spcPts val="0"/>
              </a:spcAft>
              <a:buClr>
                <a:schemeClr val="dk1"/>
              </a:buClr>
              <a:buSzPts val="2800"/>
              <a:buNone/>
            </a:pPr>
            <a:endParaRPr lang="en-US" sz="2400" dirty="0"/>
          </a:p>
          <a:p>
            <a:pPr marL="1149350" lvl="1" indent="-514350">
              <a:spcBef>
                <a:spcPts val="0"/>
              </a:spcBef>
              <a:buSzPts val="2800"/>
              <a:buAutoNum type="arabicPeriod"/>
            </a:pPr>
            <a:endParaRPr dirty="0"/>
          </a:p>
        </p:txBody>
      </p:sp>
      <p:sp>
        <p:nvSpPr>
          <p:cNvPr id="215" name="Google Shape;215;p11">
            <a:extLst>
              <a:ext uri="{FF2B5EF4-FFF2-40B4-BE49-F238E27FC236}">
                <a16:creationId xmlns:a16="http://schemas.microsoft.com/office/drawing/2014/main" id="{836F2211-7D9E-953D-D335-4FE9069FBF74}"/>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17/05/2025</a:t>
            </a:r>
            <a:endParaRPr dirty="0"/>
          </a:p>
        </p:txBody>
      </p:sp>
      <p:sp>
        <p:nvSpPr>
          <p:cNvPr id="216" name="Google Shape;216;p11">
            <a:extLst>
              <a:ext uri="{FF2B5EF4-FFF2-40B4-BE49-F238E27FC236}">
                <a16:creationId xmlns:a16="http://schemas.microsoft.com/office/drawing/2014/main" id="{A04A5A1C-E924-7A68-40AC-E1E288DEA2EC}"/>
              </a:ext>
            </a:extLst>
          </p:cNvPr>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r>
              <a:rPr lang="en-GB" dirty="0">
                <a:solidFill>
                  <a:srgbClr val="047954"/>
                </a:solidFill>
              </a:rPr>
              <a:t>By: Mohammed Amr &amp; Ahmed Essam</a:t>
            </a:r>
          </a:p>
          <a:p>
            <a:pPr marL="0" lvl="0" indent="0" algn="ctr" rtl="0">
              <a:spcBef>
                <a:spcPts val="0"/>
              </a:spcBef>
              <a:spcAft>
                <a:spcPts val="0"/>
              </a:spcAft>
              <a:buNone/>
            </a:pPr>
            <a:endParaRPr dirty="0"/>
          </a:p>
        </p:txBody>
      </p:sp>
      <p:sp>
        <p:nvSpPr>
          <p:cNvPr id="217" name="Google Shape;217;p11">
            <a:extLst>
              <a:ext uri="{FF2B5EF4-FFF2-40B4-BE49-F238E27FC236}">
                <a16:creationId xmlns:a16="http://schemas.microsoft.com/office/drawing/2014/main" id="{F475F4C5-D594-95E5-850D-B681B752DEF3}"/>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218" name="Google Shape;218;p11" title="download.png">
            <a:extLst>
              <a:ext uri="{FF2B5EF4-FFF2-40B4-BE49-F238E27FC236}">
                <a16:creationId xmlns:a16="http://schemas.microsoft.com/office/drawing/2014/main" id="{C71BC109-3C39-F1F1-FD0D-4B0501BB88F1}"/>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Tree>
    <p:extLst>
      <p:ext uri="{BB962C8B-B14F-4D97-AF65-F5344CB8AC3E}">
        <p14:creationId xmlns:p14="http://schemas.microsoft.com/office/powerpoint/2010/main" val="2528696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a:extLst>
            <a:ext uri="{FF2B5EF4-FFF2-40B4-BE49-F238E27FC236}">
              <a16:creationId xmlns:a16="http://schemas.microsoft.com/office/drawing/2014/main" id="{31249042-00CC-BC6C-AF53-1E1BFA6D7586}"/>
            </a:ext>
          </a:extLst>
        </p:cNvPr>
        <p:cNvGrpSpPr/>
        <p:nvPr/>
      </p:nvGrpSpPr>
      <p:grpSpPr>
        <a:xfrm>
          <a:off x="0" y="0"/>
          <a:ext cx="0" cy="0"/>
          <a:chOff x="0" y="0"/>
          <a:chExt cx="0" cy="0"/>
        </a:xfrm>
      </p:grpSpPr>
      <p:sp>
        <p:nvSpPr>
          <p:cNvPr id="214" name="Google Shape;214;p11">
            <a:extLst>
              <a:ext uri="{FF2B5EF4-FFF2-40B4-BE49-F238E27FC236}">
                <a16:creationId xmlns:a16="http://schemas.microsoft.com/office/drawing/2014/main" id="{AB579093-E80A-11A3-BAB0-11D0186EBEC6}"/>
              </a:ext>
            </a:extLst>
          </p:cNvPr>
          <p:cNvSpPr txBox="1">
            <a:spLocks noGrp="1"/>
          </p:cNvSpPr>
          <p:nvPr>
            <p:ph type="body" idx="1"/>
          </p:nvPr>
        </p:nvSpPr>
        <p:spPr>
          <a:xfrm>
            <a:off x="759069" y="1253330"/>
            <a:ext cx="10515600" cy="4560873"/>
          </a:xfrm>
          <a:prstGeom prst="rect">
            <a:avLst/>
          </a:prstGeom>
          <a:noFill/>
          <a:ln>
            <a:noFill/>
          </a:ln>
        </p:spPr>
        <p:txBody>
          <a:bodyPr spcFirstLastPara="1" wrap="square" lIns="91425" tIns="45700" rIns="91425" bIns="45700" anchor="ctr" anchorCtr="0">
            <a:normAutofit/>
          </a:bodyPr>
          <a:lstStyle/>
          <a:p>
            <a:pPr marL="177800" indent="0" algn="ctr">
              <a:spcBef>
                <a:spcPts val="0"/>
              </a:spcBef>
              <a:buSzPts val="2800"/>
              <a:buNone/>
            </a:pPr>
            <a:r>
              <a:rPr lang="en-US" sz="4400" b="1" dirty="0">
                <a:solidFill>
                  <a:srgbClr val="047954"/>
                </a:solidFill>
              </a:rPr>
              <a:t>Any Questions ?</a:t>
            </a:r>
          </a:p>
          <a:p>
            <a:pPr marL="177800" lvl="0" indent="0" algn="l" rtl="0">
              <a:lnSpc>
                <a:spcPct val="90000"/>
              </a:lnSpc>
              <a:spcBef>
                <a:spcPts val="0"/>
              </a:spcBef>
              <a:spcAft>
                <a:spcPts val="0"/>
              </a:spcAft>
              <a:buClr>
                <a:schemeClr val="dk1"/>
              </a:buClr>
              <a:buSzPts val="2800"/>
              <a:buNone/>
            </a:pPr>
            <a:endParaRPr lang="en-US" sz="2400" dirty="0"/>
          </a:p>
          <a:p>
            <a:pPr marL="1149350" lvl="1" indent="-514350">
              <a:spcBef>
                <a:spcPts val="0"/>
              </a:spcBef>
              <a:buSzPts val="2800"/>
              <a:buAutoNum type="arabicPeriod"/>
            </a:pPr>
            <a:endParaRPr dirty="0"/>
          </a:p>
        </p:txBody>
      </p:sp>
      <p:sp>
        <p:nvSpPr>
          <p:cNvPr id="215" name="Google Shape;215;p11">
            <a:extLst>
              <a:ext uri="{FF2B5EF4-FFF2-40B4-BE49-F238E27FC236}">
                <a16:creationId xmlns:a16="http://schemas.microsoft.com/office/drawing/2014/main" id="{2E164D1E-1C1B-7600-9993-36C42F9FD67F}"/>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17/05/2025</a:t>
            </a:r>
            <a:endParaRPr dirty="0"/>
          </a:p>
        </p:txBody>
      </p:sp>
      <p:sp>
        <p:nvSpPr>
          <p:cNvPr id="216" name="Google Shape;216;p11">
            <a:extLst>
              <a:ext uri="{FF2B5EF4-FFF2-40B4-BE49-F238E27FC236}">
                <a16:creationId xmlns:a16="http://schemas.microsoft.com/office/drawing/2014/main" id="{B79D3E3F-8A5C-CEB5-DD18-3943C8A733B0}"/>
              </a:ext>
            </a:extLst>
          </p:cNvPr>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r>
              <a:rPr lang="en-GB" dirty="0">
                <a:solidFill>
                  <a:srgbClr val="047954"/>
                </a:solidFill>
              </a:rPr>
              <a:t>By: Mohammed Amr &amp; Ahmed Essam</a:t>
            </a:r>
          </a:p>
          <a:p>
            <a:pPr marL="0" lvl="0" indent="0" algn="ctr" rtl="0">
              <a:spcBef>
                <a:spcPts val="0"/>
              </a:spcBef>
              <a:spcAft>
                <a:spcPts val="0"/>
              </a:spcAft>
              <a:buNone/>
            </a:pPr>
            <a:endParaRPr dirty="0"/>
          </a:p>
        </p:txBody>
      </p:sp>
      <p:sp>
        <p:nvSpPr>
          <p:cNvPr id="217" name="Google Shape;217;p11">
            <a:extLst>
              <a:ext uri="{FF2B5EF4-FFF2-40B4-BE49-F238E27FC236}">
                <a16:creationId xmlns:a16="http://schemas.microsoft.com/office/drawing/2014/main" id="{1AEBDA74-2739-444A-916F-7C91FB057738}"/>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218" name="Google Shape;218;p11" title="download.png">
            <a:extLst>
              <a:ext uri="{FF2B5EF4-FFF2-40B4-BE49-F238E27FC236}">
                <a16:creationId xmlns:a16="http://schemas.microsoft.com/office/drawing/2014/main" id="{2CA07DE7-260D-1588-CFB2-E7D4992D7BE1}"/>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Tree>
    <p:extLst>
      <p:ext uri="{BB962C8B-B14F-4D97-AF65-F5344CB8AC3E}">
        <p14:creationId xmlns:p14="http://schemas.microsoft.com/office/powerpoint/2010/main" val="1400313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3">
          <a:extLst>
            <a:ext uri="{FF2B5EF4-FFF2-40B4-BE49-F238E27FC236}">
              <a16:creationId xmlns:a16="http://schemas.microsoft.com/office/drawing/2014/main" id="{D86EF52B-1625-5470-3E5A-5A7A5AC45EAA}"/>
            </a:ext>
          </a:extLst>
        </p:cNvPr>
        <p:cNvGrpSpPr/>
        <p:nvPr/>
      </p:nvGrpSpPr>
      <p:grpSpPr>
        <a:xfrm>
          <a:off x="0" y="0"/>
          <a:ext cx="0" cy="0"/>
          <a:chOff x="0" y="0"/>
          <a:chExt cx="0" cy="0"/>
        </a:xfrm>
      </p:grpSpPr>
      <p:sp>
        <p:nvSpPr>
          <p:cNvPr id="214" name="Google Shape;214;p11">
            <a:extLst>
              <a:ext uri="{FF2B5EF4-FFF2-40B4-BE49-F238E27FC236}">
                <a16:creationId xmlns:a16="http://schemas.microsoft.com/office/drawing/2014/main" id="{B99D847D-BACD-8C36-B1B9-887F7F60AB52}"/>
              </a:ext>
            </a:extLst>
          </p:cNvPr>
          <p:cNvSpPr txBox="1">
            <a:spLocks noGrp="1"/>
          </p:cNvSpPr>
          <p:nvPr>
            <p:ph type="body" idx="1"/>
          </p:nvPr>
        </p:nvSpPr>
        <p:spPr>
          <a:xfrm>
            <a:off x="759069" y="1253330"/>
            <a:ext cx="10515600" cy="4560873"/>
          </a:xfrm>
          <a:prstGeom prst="rect">
            <a:avLst/>
          </a:prstGeom>
          <a:noFill/>
          <a:ln>
            <a:noFill/>
          </a:ln>
        </p:spPr>
        <p:txBody>
          <a:bodyPr spcFirstLastPara="1" wrap="square" lIns="91425" tIns="45700" rIns="91425" bIns="45700" anchor="ctr" anchorCtr="0">
            <a:normAutofit/>
          </a:bodyPr>
          <a:lstStyle/>
          <a:p>
            <a:pPr marL="177800" indent="0" algn="ctr">
              <a:spcBef>
                <a:spcPts val="0"/>
              </a:spcBef>
              <a:buSzPts val="2800"/>
              <a:buNone/>
            </a:pPr>
            <a:r>
              <a:rPr lang="en-US" sz="4400" b="1" dirty="0">
                <a:solidFill>
                  <a:srgbClr val="047954"/>
                </a:solidFill>
              </a:rPr>
              <a:t>Thank You</a:t>
            </a:r>
          </a:p>
          <a:p>
            <a:pPr marL="177800" lvl="0" indent="0" algn="l" rtl="0">
              <a:lnSpc>
                <a:spcPct val="90000"/>
              </a:lnSpc>
              <a:spcBef>
                <a:spcPts val="0"/>
              </a:spcBef>
              <a:spcAft>
                <a:spcPts val="0"/>
              </a:spcAft>
              <a:buClr>
                <a:schemeClr val="dk1"/>
              </a:buClr>
              <a:buSzPts val="2800"/>
              <a:buNone/>
            </a:pPr>
            <a:endParaRPr lang="en-US" sz="2400" dirty="0"/>
          </a:p>
          <a:p>
            <a:pPr marL="1149350" lvl="1" indent="-514350">
              <a:spcBef>
                <a:spcPts val="0"/>
              </a:spcBef>
              <a:buSzPts val="2800"/>
              <a:buAutoNum type="arabicPeriod"/>
            </a:pPr>
            <a:endParaRPr dirty="0"/>
          </a:p>
        </p:txBody>
      </p:sp>
      <p:sp>
        <p:nvSpPr>
          <p:cNvPr id="215" name="Google Shape;215;p11">
            <a:extLst>
              <a:ext uri="{FF2B5EF4-FFF2-40B4-BE49-F238E27FC236}">
                <a16:creationId xmlns:a16="http://schemas.microsoft.com/office/drawing/2014/main" id="{5F3B4FE7-76E0-1096-4985-D31FDD1FC8EE}"/>
              </a:ext>
            </a:extLst>
          </p:cNvPr>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17/05/2025</a:t>
            </a:r>
            <a:endParaRPr dirty="0"/>
          </a:p>
        </p:txBody>
      </p:sp>
      <p:sp>
        <p:nvSpPr>
          <p:cNvPr id="216" name="Google Shape;216;p11">
            <a:extLst>
              <a:ext uri="{FF2B5EF4-FFF2-40B4-BE49-F238E27FC236}">
                <a16:creationId xmlns:a16="http://schemas.microsoft.com/office/drawing/2014/main" id="{054E5F7A-0BD3-5D7B-4717-697CC88C9ED2}"/>
              </a:ext>
            </a:extLst>
          </p:cNvPr>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p>
            <a:r>
              <a:rPr lang="en-GB" dirty="0">
                <a:solidFill>
                  <a:srgbClr val="047954"/>
                </a:solidFill>
              </a:rPr>
              <a:t>By: Mohammed Amr &amp; Ahmed Essam</a:t>
            </a:r>
          </a:p>
          <a:p>
            <a:pPr marL="0" lvl="0" indent="0" algn="ctr" rtl="0">
              <a:spcBef>
                <a:spcPts val="0"/>
              </a:spcBef>
              <a:spcAft>
                <a:spcPts val="0"/>
              </a:spcAft>
              <a:buNone/>
            </a:pPr>
            <a:endParaRPr dirty="0"/>
          </a:p>
        </p:txBody>
      </p:sp>
      <p:sp>
        <p:nvSpPr>
          <p:cNvPr id="217" name="Google Shape;217;p11">
            <a:extLst>
              <a:ext uri="{FF2B5EF4-FFF2-40B4-BE49-F238E27FC236}">
                <a16:creationId xmlns:a16="http://schemas.microsoft.com/office/drawing/2014/main" id="{EAF05A89-BC1D-9084-4F85-2BA3DC60C58A}"/>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218" name="Google Shape;218;p11" title="download.png">
            <a:extLst>
              <a:ext uri="{FF2B5EF4-FFF2-40B4-BE49-F238E27FC236}">
                <a16:creationId xmlns:a16="http://schemas.microsoft.com/office/drawing/2014/main" id="{8823F29C-8DED-0A2A-6C95-F5563EC5CF8A}"/>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Tree>
    <p:extLst>
      <p:ext uri="{BB962C8B-B14F-4D97-AF65-F5344CB8AC3E}">
        <p14:creationId xmlns:p14="http://schemas.microsoft.com/office/powerpoint/2010/main" val="308955051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TotalTime>
  <Words>466</Words>
  <Application>Microsoft Office PowerPoint</Application>
  <PresentationFormat>Widescreen</PresentationFormat>
  <Paragraphs>77</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UK Train Rides</vt:lpstr>
      <vt:lpstr>PowerPoint Presentation</vt:lpstr>
      <vt:lpstr>PowerPoint Presentation</vt:lpstr>
      <vt:lpstr>PowerPoint Presentation</vt:lpstr>
      <vt:lpstr>Data Cleaning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SAMA</dc:creator>
  <cp:lastModifiedBy>Ahmed Elsamadouny</cp:lastModifiedBy>
  <cp:revision>2</cp:revision>
  <dcterms:created xsi:type="dcterms:W3CDTF">2024-03-14T10:03:54Z</dcterms:created>
  <dcterms:modified xsi:type="dcterms:W3CDTF">2025-05-09T16:58:17Z</dcterms:modified>
</cp:coreProperties>
</file>