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4"/>
  </p:sldMasterIdLst>
  <p:notesMasterIdLst>
    <p:notesMasterId r:id="rId12"/>
  </p:notesMasterIdLst>
  <p:handoutMasterIdLst>
    <p:handoutMasterId r:id="rId13"/>
  </p:handoutMasterIdLst>
  <p:sldIdLst>
    <p:sldId id="266" r:id="rId5"/>
    <p:sldId id="308" r:id="rId6"/>
    <p:sldId id="309" r:id="rId7"/>
    <p:sldId id="310" r:id="rId8"/>
    <p:sldId id="311" r:id="rId9"/>
    <p:sldId id="312" r:id="rId10"/>
    <p:sldId id="31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978" y="84"/>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9F403F-EF76-48B2-A4D1-6B210FA59651}" type="datetime1">
              <a:rPr lang="en-GB" smtClean="0"/>
              <a:t>24/05/2024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284F72-582E-4200-86D7-FCF118B0865E}" type="slidenum">
              <a:rPr lang="en-GB" smtClean="0"/>
              <a:t>‹#›</a:t>
            </a:fld>
            <a:endParaRPr lang="en-GB" dirty="0"/>
          </a:p>
        </p:txBody>
      </p:sp>
    </p:spTree>
    <p:extLst>
      <p:ext uri="{BB962C8B-B14F-4D97-AF65-F5344CB8AC3E}">
        <p14:creationId xmlns:p14="http://schemas.microsoft.com/office/powerpoint/2010/main" val="11669600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DBB4B-0CB0-4B61-A9E2-D423B87EB3A6}" type="datetime1">
              <a:rPr lang="en-GB" noProof="0" smtClean="0"/>
              <a:t>24/05/2024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5391D-6E4B-4763-9987-239636288824}" type="slidenum">
              <a:rPr lang="en-GB" noProof="0" smtClean="0"/>
              <a:t>‹#›</a:t>
            </a:fld>
            <a:endParaRPr lang="en-GB" noProof="0" dirty="0"/>
          </a:p>
        </p:txBody>
      </p:sp>
    </p:spTree>
    <p:extLst>
      <p:ext uri="{BB962C8B-B14F-4D97-AF65-F5344CB8AC3E}">
        <p14:creationId xmlns:p14="http://schemas.microsoft.com/office/powerpoint/2010/main" val="2354423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75391D-6E4B-4763-9987-239636288824}" type="slidenum">
              <a:rPr lang="en-GB" smtClean="0"/>
              <a:t>1</a:t>
            </a:fld>
            <a:endParaRPr lang="en-GB" dirty="0"/>
          </a:p>
        </p:txBody>
      </p:sp>
    </p:spTree>
    <p:extLst>
      <p:ext uri="{BB962C8B-B14F-4D97-AF65-F5344CB8AC3E}">
        <p14:creationId xmlns:p14="http://schemas.microsoft.com/office/powerpoint/2010/main" val="405510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75391D-6E4B-4763-9987-239636288824}" type="slidenum">
              <a:rPr lang="en-GB" smtClean="0"/>
              <a:t>2</a:t>
            </a:fld>
            <a:endParaRPr lang="en-GB" dirty="0"/>
          </a:p>
        </p:txBody>
      </p:sp>
    </p:spTree>
    <p:extLst>
      <p:ext uri="{BB962C8B-B14F-4D97-AF65-F5344CB8AC3E}">
        <p14:creationId xmlns:p14="http://schemas.microsoft.com/office/powerpoint/2010/main" val="2330154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0C2704E5-4F39-456D-BCC2-3682AA110EE4}" type="datetime1">
              <a:rPr lang="en-GB" noProof="0" smtClean="0"/>
              <a:t>24/05/2024</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722276047"/>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28763369"/>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530886697"/>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7113103"/>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855941305"/>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4" name="Footer Placeholder 3"/>
          <p:cNvSpPr>
            <a:spLocks noGrp="1"/>
          </p:cNvSpPr>
          <p:nvPr>
            <p:ph type="ftr" sz="quarter" idx="11"/>
          </p:nvPr>
        </p:nvSpPr>
        <p:spPr/>
        <p:txBody>
          <a:bodyPr/>
          <a:lstStyle/>
          <a:p>
            <a:pPr rtl="0"/>
            <a:endParaRPr lang="en-GB" noProof="0" dirty="0"/>
          </a:p>
        </p:txBody>
      </p:sp>
      <p:sp>
        <p:nvSpPr>
          <p:cNvPr id="5" name="Slide Number Placeholder 4"/>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20596523"/>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4" name="Footer Placeholder 3"/>
          <p:cNvSpPr>
            <a:spLocks noGrp="1"/>
          </p:cNvSpPr>
          <p:nvPr>
            <p:ph type="ftr" sz="quarter" idx="11"/>
          </p:nvPr>
        </p:nvSpPr>
        <p:spPr/>
        <p:txBody>
          <a:bodyPr/>
          <a:lstStyle/>
          <a:p>
            <a:pPr rtl="0"/>
            <a:endParaRPr lang="en-GB" noProof="0" dirty="0"/>
          </a:p>
        </p:txBody>
      </p:sp>
      <p:sp>
        <p:nvSpPr>
          <p:cNvPr id="5" name="Slide Number Placeholder 4"/>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440394590"/>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506442229"/>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74319571"/>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B1DBDAB5-6689-49C0-A541-77DA88E44363}" type="datetime1">
              <a:rPr lang="en-GB" noProof="0" smtClean="0"/>
              <a:t>24/05/2024</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805805179"/>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704465825"/>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F7A9E1E1-8203-4C9F-ACF1-E800B4AF1CA2}" type="datetime1">
              <a:rPr lang="en-GB" noProof="0" smtClean="0"/>
              <a:t>24/05/2024</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6" name="Slide Number Placeholder 5"/>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994104101"/>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438007023"/>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8" name="Footer Placeholder 7"/>
          <p:cNvSpPr>
            <a:spLocks noGrp="1"/>
          </p:cNvSpPr>
          <p:nvPr>
            <p:ph type="ftr" sz="quarter" idx="11"/>
          </p:nvPr>
        </p:nvSpPr>
        <p:spPr/>
        <p:txBody>
          <a:bodyPr/>
          <a:lstStyle/>
          <a:p>
            <a:pPr rtl="0"/>
            <a:endParaRPr lang="en-GB" noProof="0" dirty="0"/>
          </a:p>
        </p:txBody>
      </p:sp>
      <p:sp>
        <p:nvSpPr>
          <p:cNvPr id="9" name="Slide Number Placeholder 8"/>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147464853"/>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A94DCD03-2D2D-4108-BBD8-260B692F6DE1}" type="datetime1">
              <a:rPr lang="en-GB" noProof="0" smtClean="0"/>
              <a:t>24/05/2024</a:t>
            </a:fld>
            <a:endParaRPr lang="en-GB" noProof="0" dirty="0"/>
          </a:p>
        </p:txBody>
      </p:sp>
      <p:sp>
        <p:nvSpPr>
          <p:cNvPr id="4" name="Footer Placeholder 3"/>
          <p:cNvSpPr>
            <a:spLocks noGrp="1"/>
          </p:cNvSpPr>
          <p:nvPr>
            <p:ph type="ftr" sz="quarter" idx="11"/>
          </p:nvPr>
        </p:nvSpPr>
        <p:spPr/>
        <p:txBody>
          <a:bodyPr/>
          <a:lstStyle/>
          <a:p>
            <a:pPr rtl="0"/>
            <a:endParaRPr lang="en-GB" noProof="0" dirty="0"/>
          </a:p>
        </p:txBody>
      </p:sp>
      <p:sp>
        <p:nvSpPr>
          <p:cNvPr id="5" name="Slide Number Placeholder 4"/>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599453979"/>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fld id="{C5E3E5A1-1118-4E35-9279-999A703D3551}" type="datetime1">
              <a:rPr lang="en-GB" noProof="0" smtClean="0"/>
              <a:t>24/05/2024</a:t>
            </a:fld>
            <a:endParaRPr lang="en-GB" noProof="0" dirty="0"/>
          </a:p>
        </p:txBody>
      </p:sp>
      <p:sp>
        <p:nvSpPr>
          <p:cNvPr id="3" name="Footer Placeholder 2"/>
          <p:cNvSpPr>
            <a:spLocks noGrp="1"/>
          </p:cNvSpPr>
          <p:nvPr>
            <p:ph type="ftr" sz="quarter" idx="11"/>
          </p:nvPr>
        </p:nvSpPr>
        <p:spPr/>
        <p:txBody>
          <a:bodyPr/>
          <a:lstStyle/>
          <a:p>
            <a:pPr rtl="0"/>
            <a:endParaRPr lang="en-GB" noProof="0" dirty="0"/>
          </a:p>
        </p:txBody>
      </p:sp>
      <p:sp>
        <p:nvSpPr>
          <p:cNvPr id="4" name="Slide Number Placeholder 3"/>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4148683820"/>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047F37C8-3C73-45A6-8FAF-1E0E1F929AF7}"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3524149384"/>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9BDE5F93-D253-439D-93F3-F4428422EC03}" type="datetime1">
              <a:rPr lang="en-GB" noProof="0" smtClean="0"/>
              <a:t>24/05/2024</a:t>
            </a:fld>
            <a:endParaRPr lang="en-GB" noProof="0" dirty="0"/>
          </a:p>
        </p:txBody>
      </p:sp>
      <p:sp>
        <p:nvSpPr>
          <p:cNvPr id="6" name="Footer Placeholder 5"/>
          <p:cNvSpPr>
            <a:spLocks noGrp="1"/>
          </p:cNvSpPr>
          <p:nvPr>
            <p:ph type="ftr" sz="quarter" idx="11"/>
          </p:nvPr>
        </p:nvSpPr>
        <p:spPr/>
        <p:txBody>
          <a:bodyPr/>
          <a:lstStyle/>
          <a:p>
            <a:pPr algn="l" rtl="0"/>
            <a:endParaRPr lang="en-GB" noProof="0" dirty="0"/>
          </a:p>
        </p:txBody>
      </p:sp>
      <p:sp>
        <p:nvSpPr>
          <p:cNvPr id="7" name="Slide Number Placeholder 6"/>
          <p:cNvSpPr>
            <a:spLocks noGrp="1"/>
          </p:cNvSpPr>
          <p:nvPr>
            <p:ph type="sldNum" sz="quarter" idx="12"/>
          </p:nvPr>
        </p:nvSpPr>
        <p:spPr/>
        <p:txBody>
          <a:body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22119491"/>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fld id="{047F37C8-3C73-45A6-8FAF-1E0E1F929AF7}" type="datetime1">
              <a:rPr lang="en-GB" noProof="0" smtClean="0"/>
              <a:t>24/05/2024</a:t>
            </a:fld>
            <a:endParaRPr lang="en-GB" noProof="0"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endParaRPr lang="en-GB" noProof="0"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9195344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450" y="902368"/>
            <a:ext cx="4813072" cy="2970125"/>
          </a:xfrm>
        </p:spPr>
        <p:txBody>
          <a:bodyPr rtlCol="0">
            <a:normAutofit/>
          </a:bodyPr>
          <a:lstStyle/>
          <a:p>
            <a:pPr rtl="0"/>
            <a:r>
              <a:rPr lang="en-GB" sz="4800" dirty="0">
                <a:latin typeface="Stencil" panose="040409050D0802020404" pitchFamily="82" charset="0"/>
              </a:rPr>
              <a:t>NATIONAL  TECNOLOGY DAY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591826" y="4007789"/>
            <a:ext cx="3088319" cy="1238616"/>
          </a:xfrm>
        </p:spPr>
        <p:txBody>
          <a:bodyPr rtlCol="0">
            <a:normAutofit/>
          </a:bodyPr>
          <a:lstStyle/>
          <a:p>
            <a:pPr rtl="0"/>
            <a:r>
              <a:rPr lang="en-GB" dirty="0">
                <a:latin typeface="Stencil" panose="040409050D0802020404" pitchFamily="82" charset="0"/>
              </a:rPr>
              <a:t>Saturday 11may 2024</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172019"/>
            <a:ext cx="10058400" cy="1450757"/>
          </a:xfrm>
        </p:spPr>
        <p:style>
          <a:lnRef idx="2">
            <a:schemeClr val="accent5"/>
          </a:lnRef>
          <a:fillRef idx="1">
            <a:schemeClr val="lt1"/>
          </a:fillRef>
          <a:effectRef idx="0">
            <a:schemeClr val="accent5"/>
          </a:effectRef>
          <a:fontRef idx="minor">
            <a:schemeClr val="dk1"/>
          </a:fontRef>
        </p:style>
        <p:txBody>
          <a:bodyPr rtlCol="0">
            <a:normAutofit/>
          </a:bodyPr>
          <a:lstStyle/>
          <a:p>
            <a:pPr rtl="0"/>
            <a:r>
              <a:rPr lang="en-US" sz="40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Why is National Technology Day celebrated?</a:t>
            </a:r>
            <a:endParaRPr lang="en-GB" sz="4000" b="1" i="1" dirty="0">
              <a:effectLst>
                <a:outerShdw blurRad="38100" dist="38100" dir="2700000" algn="tl">
                  <a:srgbClr val="000000">
                    <a:alpha val="43137"/>
                  </a:srgbClr>
                </a:outerShdw>
              </a:effectLst>
              <a:latin typeface="Eras Medium ITC" panose="020B0602030504020804" pitchFamily="34" charset="0"/>
            </a:endParaRPr>
          </a:p>
        </p:txBody>
      </p:sp>
      <p:sp>
        <p:nvSpPr>
          <p:cNvPr id="5" name="Content Placeholder 4">
            <a:extLst>
              <a:ext uri="{FF2B5EF4-FFF2-40B4-BE49-F238E27FC236}">
                <a16:creationId xmlns:a16="http://schemas.microsoft.com/office/drawing/2014/main" id="{F8DF4769-20F0-622B-3025-491FCD0DFB22}"/>
              </a:ext>
            </a:extLst>
          </p:cNvPr>
          <p:cNvSpPr>
            <a:spLocks noGrp="1"/>
          </p:cNvSpPr>
          <p:nvPr>
            <p:ph idx="1"/>
          </p:nvPr>
        </p:nvSpPr>
        <p:spPr>
          <a:xfrm>
            <a:off x="1097280" y="2108202"/>
            <a:ext cx="10058400" cy="1128294"/>
          </a:xfrm>
        </p:spPr>
        <p:txBody>
          <a:bodyPr>
            <a:noAutofit/>
          </a:bodyPr>
          <a:lstStyle/>
          <a:p>
            <a:r>
              <a:rPr lang="en-US" sz="2400" b="1" i="1" dirty="0">
                <a:solidFill>
                  <a:srgbClr val="4D5156"/>
                </a:solidFill>
                <a:effectLst>
                  <a:outerShdw blurRad="38100" dist="38100" dir="2700000" algn="tl">
                    <a:srgbClr val="000000">
                      <a:alpha val="43137"/>
                    </a:srgbClr>
                  </a:outerShdw>
                </a:effectLst>
                <a:highlight>
                  <a:srgbClr val="FFFFFF"/>
                </a:highlight>
                <a:latin typeface="Eras Light ITC" panose="020B0402030504020804" pitchFamily="34" charset="0"/>
              </a:rPr>
              <a:t>National Technology Day 2024: National Technology Day is celebrated across India on May 11 </a:t>
            </a:r>
            <a:r>
              <a:rPr lang="en-US" sz="2400" b="1" i="1" dirty="0">
                <a:solidFill>
                  <a:srgbClr val="040C28"/>
                </a:solidFill>
                <a:effectLst>
                  <a:outerShdw blurRad="38100" dist="38100" dir="2700000" algn="tl">
                    <a:srgbClr val="000000">
                      <a:alpha val="43137"/>
                    </a:srgbClr>
                  </a:outerShdw>
                </a:effectLst>
                <a:highlight>
                  <a:srgbClr val="D3E3FD"/>
                </a:highlight>
                <a:latin typeface="Eras Light ITC" panose="020B0402030504020804" pitchFamily="34" charset="0"/>
              </a:rPr>
              <a:t>to commemorate India's scientific advancement</a:t>
            </a:r>
            <a:r>
              <a:rPr lang="en-US" sz="2400" b="1" i="1" dirty="0">
                <a:solidFill>
                  <a:srgbClr val="4D5156"/>
                </a:solidFill>
                <a:effectLst>
                  <a:outerShdw blurRad="38100" dist="38100" dir="2700000" algn="tl">
                    <a:srgbClr val="000000">
                      <a:alpha val="43137"/>
                    </a:srgbClr>
                  </a:outerShdw>
                </a:effectLst>
                <a:highlight>
                  <a:srgbClr val="FFFFFF"/>
                </a:highlight>
                <a:latin typeface="Eras Light ITC" panose="020B0402030504020804" pitchFamily="34" charset="0"/>
              </a:rPr>
              <a:t>. On this day, India successfully tested nuclear bombs in Pokhran.</a:t>
            </a:r>
            <a:endParaRPr lang="en-GB" sz="2400" b="1" i="1" dirty="0">
              <a:effectLst>
                <a:outerShdw blurRad="38100" dist="38100" dir="2700000" algn="tl">
                  <a:srgbClr val="000000">
                    <a:alpha val="43137"/>
                  </a:srgbClr>
                </a:outerShdw>
              </a:effectLst>
              <a:latin typeface="Eras Light ITC" panose="020B0402030504020804" pitchFamily="34" charset="0"/>
            </a:endParaRPr>
          </a:p>
        </p:txBody>
      </p:sp>
      <p:pic>
        <p:nvPicPr>
          <p:cNvPr id="1028" name="Picture 4" descr="National Technology Day 2024: Date, origin, significance and all you need  to know | When Is News - The Indian Express">
            <a:extLst>
              <a:ext uri="{FF2B5EF4-FFF2-40B4-BE49-F238E27FC236}">
                <a16:creationId xmlns:a16="http://schemas.microsoft.com/office/drawing/2014/main" id="{226B0B26-7B2E-B00A-F3C0-46E4DC270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775" y="3721922"/>
            <a:ext cx="5006741" cy="281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22590"/>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206B-C7B3-0C76-DB4D-316FBCB73C78}"/>
              </a:ext>
            </a:extLst>
          </p:cNvPr>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a:bodyPr>
          <a:lstStyle/>
          <a:p>
            <a:r>
              <a:rPr lang="en-US" sz="28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What is the theme of National Technology Day 2024?</a:t>
            </a:r>
            <a:endParaRPr lang="en-GB" sz="2800" b="1" i="1" dirty="0">
              <a:effectLst>
                <a:outerShdw blurRad="38100" dist="38100" dir="2700000" algn="tl">
                  <a:srgbClr val="000000">
                    <a:alpha val="43137"/>
                  </a:srgbClr>
                </a:outerShdw>
              </a:effectLst>
              <a:latin typeface="Eras Medium ITC" panose="020B0602030504020804" pitchFamily="34" charset="0"/>
            </a:endParaRPr>
          </a:p>
        </p:txBody>
      </p:sp>
      <p:sp>
        <p:nvSpPr>
          <p:cNvPr id="3" name="Content Placeholder 2">
            <a:extLst>
              <a:ext uri="{FF2B5EF4-FFF2-40B4-BE49-F238E27FC236}">
                <a16:creationId xmlns:a16="http://schemas.microsoft.com/office/drawing/2014/main" id="{AE9A3306-D30C-9A59-8EB6-17D3BE78BBBA}"/>
              </a:ext>
            </a:extLst>
          </p:cNvPr>
          <p:cNvSpPr>
            <a:spLocks noGrp="1"/>
          </p:cNvSpPr>
          <p:nvPr>
            <p:ph idx="1"/>
          </p:nvPr>
        </p:nvSpPr>
        <p:spPr/>
        <p:txBody>
          <a:bodyPr/>
          <a:lstStyle/>
          <a:p>
            <a:pPr algn="l"/>
            <a: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National Technology Day 2024: The occasion is celebrated on May 11 to honor scientists and engineers. The theme for 2024 is '</a:t>
            </a:r>
            <a:r>
              <a:rPr lang="en-US" b="1" i="1" dirty="0">
                <a:solidFill>
                  <a:srgbClr val="040C28"/>
                </a:solidFill>
                <a:effectLst>
                  <a:outerShdw blurRad="38100" dist="38100" dir="2700000" algn="tl">
                    <a:srgbClr val="000000">
                      <a:alpha val="43137"/>
                    </a:srgbClr>
                  </a:outerShdw>
                </a:effectLst>
                <a:highlight>
                  <a:srgbClr val="D3E3FD"/>
                </a:highlight>
                <a:latin typeface="Eras Medium ITC" panose="020B0602030504020804" pitchFamily="34" charset="0"/>
              </a:rPr>
              <a:t>School to Startups-Igniting Young Minds to Innovate</a:t>
            </a:r>
            <a: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 aiming to inspire innovation and startup culture.11 May 2024</a:t>
            </a:r>
          </a:p>
          <a:p>
            <a:pPr marL="0" indent="0">
              <a:buNone/>
            </a:pPr>
            <a:br>
              <a:rPr lang="en-US" b="0" i="0" dirty="0">
                <a:solidFill>
                  <a:srgbClr val="202124"/>
                </a:solidFill>
                <a:effectLst/>
                <a:highlight>
                  <a:srgbClr val="FFFFFF"/>
                </a:highlight>
                <a:latin typeface="arial" panose="020B0604020202020204" pitchFamily="34" charset="0"/>
              </a:rPr>
            </a:br>
            <a:endParaRPr lang="en-GB" dirty="0"/>
          </a:p>
        </p:txBody>
      </p:sp>
      <p:pic>
        <p:nvPicPr>
          <p:cNvPr id="2050" name="Picture 2" descr="Celebrating National Technology Day 2024">
            <a:extLst>
              <a:ext uri="{FF2B5EF4-FFF2-40B4-BE49-F238E27FC236}">
                <a16:creationId xmlns:a16="http://schemas.microsoft.com/office/drawing/2014/main" id="{7FB8BDFA-9C66-1BD2-5889-2AB3F8E88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4285" y="3789948"/>
            <a:ext cx="3838073" cy="277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65456"/>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221-5194-15DF-793A-63A9C317511A}"/>
              </a:ext>
            </a:extLst>
          </p:cNvPr>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a:bodyPr>
          <a:lstStyle/>
          <a:p>
            <a:r>
              <a:rPr lang="en-US" sz="28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Who declared 11 May National Technology Day?</a:t>
            </a:r>
            <a:endParaRPr lang="en-GB" sz="2800" b="1" i="1" dirty="0">
              <a:effectLst>
                <a:outerShdw blurRad="38100" dist="38100" dir="2700000" algn="tl">
                  <a:srgbClr val="000000">
                    <a:alpha val="43137"/>
                  </a:srgbClr>
                </a:outerShdw>
              </a:effectLst>
              <a:latin typeface="Eras Medium ITC" panose="020B0602030504020804" pitchFamily="34" charset="0"/>
            </a:endParaRPr>
          </a:p>
        </p:txBody>
      </p:sp>
      <p:sp>
        <p:nvSpPr>
          <p:cNvPr id="3" name="Content Placeholder 2">
            <a:extLst>
              <a:ext uri="{FF2B5EF4-FFF2-40B4-BE49-F238E27FC236}">
                <a16:creationId xmlns:a16="http://schemas.microsoft.com/office/drawing/2014/main" id="{0427C93D-FA1D-AAD5-F606-69F6672042E4}"/>
              </a:ext>
            </a:extLst>
          </p:cNvPr>
          <p:cNvSpPr>
            <a:spLocks noGrp="1"/>
          </p:cNvSpPr>
          <p:nvPr>
            <p:ph idx="1"/>
          </p:nvPr>
        </p:nvSpPr>
        <p:spPr>
          <a:xfrm>
            <a:off x="913775" y="2418347"/>
            <a:ext cx="10364452" cy="2511474"/>
          </a:xfrm>
        </p:spPr>
        <p:txBody>
          <a:bodyPr>
            <a:normAutofit/>
          </a:bodyPr>
          <a:lstStyle/>
          <a:p>
            <a:r>
              <a:rPr lang="en-US" b="1" i="1" dirty="0">
                <a:solidFill>
                  <a:srgbClr val="4D5156"/>
                </a:solidFill>
                <a:effectLst>
                  <a:outerShdw blurRad="38100" dist="38100" dir="2700000" algn="tl">
                    <a:srgbClr val="000000">
                      <a:alpha val="43137"/>
                    </a:srgbClr>
                  </a:outerShdw>
                </a:effectLst>
                <a:highlight>
                  <a:srgbClr val="FFFFFF"/>
                </a:highlight>
                <a:latin typeface="Eras Medium ITC" panose="020B0602030504020804" pitchFamily="34" charset="0"/>
              </a:rPr>
              <a:t>Considering the technological advancements, the then Prime Minister, Shri Atal Bihari Vajpayee, declared 11th May to be celebrated as National Technology Day every year. The major objective of the programmer is to generate awareness among the students, academia, general public </a:t>
            </a:r>
            <a:r>
              <a:rPr lang="en-US" b="1" i="1" dirty="0" err="1">
                <a:solidFill>
                  <a:srgbClr val="4D5156"/>
                </a:solidFill>
                <a:effectLst>
                  <a:outerShdw blurRad="38100" dist="38100" dir="2700000" algn="tl">
                    <a:srgbClr val="000000">
                      <a:alpha val="43137"/>
                    </a:srgbClr>
                  </a:outerShdw>
                </a:effectLst>
                <a:highlight>
                  <a:srgbClr val="FFFFFF"/>
                </a:highlight>
                <a:latin typeface="Eras Medium ITC" panose="020B0602030504020804" pitchFamily="34" charset="0"/>
              </a:rPr>
              <a:t>etc.v</a:t>
            </a:r>
            <a:endParaRPr lang="en-GB" b="1" i="1" dirty="0">
              <a:effectLst>
                <a:outerShdw blurRad="38100" dist="38100" dir="2700000" algn="tl">
                  <a:srgbClr val="000000">
                    <a:alpha val="43137"/>
                  </a:srgbClr>
                </a:outerShdw>
              </a:effectLst>
              <a:latin typeface="Eras Medium ITC" panose="020B0602030504020804" pitchFamily="34" charset="0"/>
            </a:endParaRPr>
          </a:p>
        </p:txBody>
      </p:sp>
      <p:pic>
        <p:nvPicPr>
          <p:cNvPr id="6146" name="Picture 2" descr="PM Modi salutes scientists on National Technology Day - The Statesman">
            <a:extLst>
              <a:ext uri="{FF2B5EF4-FFF2-40B4-BE49-F238E27FC236}">
                <a16:creationId xmlns:a16="http://schemas.microsoft.com/office/drawing/2014/main" id="{9FB893FA-E870-8A13-577C-64DFAF9A5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147" y="3982452"/>
            <a:ext cx="4132848" cy="275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304004"/>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23B4-5B07-1DEE-47FA-3B0D441EF183}"/>
              </a:ext>
            </a:extLst>
          </p:cNvPr>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a:bodyPr>
          <a:lstStyle/>
          <a:p>
            <a: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Who started National Technology Day?</a:t>
            </a:r>
            <a:endParaRPr lang="en-GB" b="1" i="1" dirty="0">
              <a:effectLst>
                <a:outerShdw blurRad="38100" dist="38100" dir="2700000" algn="tl">
                  <a:srgbClr val="000000">
                    <a:alpha val="43137"/>
                  </a:srgbClr>
                </a:outerShdw>
              </a:effectLst>
              <a:latin typeface="Eras Medium ITC" panose="020B0602030504020804" pitchFamily="34" charset="0"/>
            </a:endParaRPr>
          </a:p>
        </p:txBody>
      </p:sp>
      <p:sp>
        <p:nvSpPr>
          <p:cNvPr id="3" name="Content Placeholder 2">
            <a:extLst>
              <a:ext uri="{FF2B5EF4-FFF2-40B4-BE49-F238E27FC236}">
                <a16:creationId xmlns:a16="http://schemas.microsoft.com/office/drawing/2014/main" id="{2BD0B036-42F1-685E-5115-30E347003AD4}"/>
              </a:ext>
            </a:extLst>
          </p:cNvPr>
          <p:cNvSpPr>
            <a:spLocks noGrp="1"/>
          </p:cNvSpPr>
          <p:nvPr>
            <p:ph idx="1"/>
          </p:nvPr>
        </p:nvSpPr>
        <p:spPr/>
        <p:txBody>
          <a:bodyPr>
            <a:normAutofit/>
          </a:bodyPr>
          <a:lstStyle/>
          <a:p>
            <a:r>
              <a:rPr lang="en-US" b="1" i="1" dirty="0">
                <a:solidFill>
                  <a:srgbClr val="4D5156"/>
                </a:solidFill>
                <a:effectLst>
                  <a:outerShdw blurRad="38100" dist="38100" dir="2700000" algn="tl">
                    <a:srgbClr val="000000">
                      <a:alpha val="43137"/>
                    </a:srgbClr>
                  </a:outerShdw>
                </a:effectLst>
                <a:highlight>
                  <a:srgbClr val="FFFFFF"/>
                </a:highlight>
                <a:latin typeface="Eras Medium ITC" panose="020B0602030504020804" pitchFamily="34" charset="0"/>
              </a:rPr>
              <a:t>Atal Bihari Vajpayee declared India a full Nuclear Country. Since 1999, 11th May is being observed as National Technology Day, with an aim to commemorate the achievements of scientists, researchers, engineers and all others involved in the field of science and technology.</a:t>
            </a:r>
            <a:endParaRPr lang="en-GB" b="1" i="1" dirty="0">
              <a:effectLst>
                <a:outerShdw blurRad="38100" dist="38100" dir="2700000" algn="tl">
                  <a:srgbClr val="000000">
                    <a:alpha val="43137"/>
                  </a:srgbClr>
                </a:outerShdw>
              </a:effectLst>
              <a:latin typeface="Eras Medium ITC" panose="020B0602030504020804" pitchFamily="34" charset="0"/>
            </a:endParaRPr>
          </a:p>
        </p:txBody>
      </p:sp>
      <p:pic>
        <p:nvPicPr>
          <p:cNvPr id="5122" name="Picture 2" descr="National Technology Day. India ...">
            <a:extLst>
              <a:ext uri="{FF2B5EF4-FFF2-40B4-BE49-F238E27FC236}">
                <a16:creationId xmlns:a16="http://schemas.microsoft.com/office/drawing/2014/main" id="{D94B8A76-6792-A8DA-C39C-51A4A7D91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575" y="4102769"/>
            <a:ext cx="4432383" cy="275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61942"/>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A14C-45C9-4A2A-86D8-624E78E8D732}"/>
              </a:ext>
            </a:extLst>
          </p:cNvPr>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r>
              <a:rPr lang="en-US" sz="49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Who is father of technology?</a:t>
            </a:r>
            <a:br>
              <a:rPr lang="en-US" sz="7200" b="0" i="0" dirty="0">
                <a:solidFill>
                  <a:srgbClr val="202124"/>
                </a:solidFill>
                <a:effectLst/>
                <a:highlight>
                  <a:srgbClr val="FFFFFF"/>
                </a:highlight>
                <a:latin typeface="Eras Medium ITC" panose="020B0602030504020804" pitchFamily="34" charset="0"/>
              </a:rPr>
            </a:br>
            <a:br>
              <a:rPr lang="en-US" b="0" i="0" dirty="0">
                <a:solidFill>
                  <a:srgbClr val="202124"/>
                </a:solidFill>
                <a:effectLst/>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10155FD9-75A7-2AD1-895C-35D8CA79849B}"/>
              </a:ext>
            </a:extLst>
          </p:cNvPr>
          <p:cNvSpPr>
            <a:spLocks noGrp="1"/>
          </p:cNvSpPr>
          <p:nvPr>
            <p:ph idx="1"/>
          </p:nvPr>
        </p:nvSpPr>
        <p:spPr>
          <a:xfrm>
            <a:off x="913775" y="2427251"/>
            <a:ext cx="10364452" cy="3424107"/>
          </a:xfrm>
        </p:spPr>
        <p:txBody>
          <a:bodyPr/>
          <a:lstStyle/>
          <a:p>
            <a:pPr algn="l"/>
            <a:r>
              <a:rPr lang="en-US" sz="24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Thomas Edison</a:t>
            </a:r>
          </a:p>
          <a:p>
            <a:pPr algn="l"/>
            <a:r>
              <a:rPr lang="en-US" sz="2400" b="1" i="1" dirty="0">
                <a:solidFill>
                  <a:srgbClr val="040C28"/>
                </a:solidFill>
                <a:effectLst>
                  <a:outerShdw blurRad="38100" dist="38100" dir="2700000" algn="tl">
                    <a:srgbClr val="000000">
                      <a:alpha val="43137"/>
                    </a:srgbClr>
                  </a:outerShdw>
                </a:effectLst>
                <a:highlight>
                  <a:srgbClr val="D3E3FD"/>
                </a:highlight>
                <a:latin typeface="Eras Medium ITC" panose="020B0602030504020804" pitchFamily="34" charset="0"/>
              </a:rPr>
              <a:t>Thomas Edison</a:t>
            </a:r>
            <a:r>
              <a:rPr lang="en-US" sz="24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 created the world's first industrial research laboratory and is known as the father of technology</a:t>
            </a:r>
          </a:p>
          <a:p>
            <a:endParaRPr lang="en-GB" dirty="0"/>
          </a:p>
        </p:txBody>
      </p:sp>
      <p:pic>
        <p:nvPicPr>
          <p:cNvPr id="3074" name="Picture 2" descr="Who is Father of Technology? - Science &amp; Tech City - Quora">
            <a:extLst>
              <a:ext uri="{FF2B5EF4-FFF2-40B4-BE49-F238E27FC236}">
                <a16:creationId xmlns:a16="http://schemas.microsoft.com/office/drawing/2014/main" id="{468EE3D8-1C3B-97BE-F1F5-2DC811160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864" y="4126833"/>
            <a:ext cx="3453062" cy="229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197914"/>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0BEF-AC2A-F8F6-BB7A-0C6122D64772}"/>
              </a:ext>
            </a:extLst>
          </p:cNvPr>
          <p:cNvSpPr>
            <a:spLocks noGrp="1"/>
          </p:cNvSpPr>
          <p:nvPr>
            <p:ph type="title"/>
          </p:nvPr>
        </p:nvSpPr>
        <p:spPr>
          <a:xfrm>
            <a:off x="913776" y="486169"/>
            <a:ext cx="10364451" cy="1596177"/>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US" sz="3300"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When was the first National Technology Day in India?</a:t>
            </a:r>
            <a:b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br>
            <a:br>
              <a:rPr lang="en-US" b="0" i="0" dirty="0">
                <a:solidFill>
                  <a:srgbClr val="202124"/>
                </a:solidFill>
                <a:effectLst/>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EFB5B262-3E23-15F0-8536-A9AF348D0724}"/>
              </a:ext>
            </a:extLst>
          </p:cNvPr>
          <p:cNvSpPr>
            <a:spLocks noGrp="1"/>
          </p:cNvSpPr>
          <p:nvPr>
            <p:ph idx="1"/>
          </p:nvPr>
        </p:nvSpPr>
        <p:spPr/>
        <p:txBody>
          <a:bodyPr/>
          <a:lstStyle/>
          <a:p>
            <a:pPr algn="l"/>
            <a: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11 May 1999</a:t>
            </a:r>
          </a:p>
          <a:p>
            <a:pPr algn="l"/>
            <a: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The first National Technology Day was observed on </a:t>
            </a:r>
            <a:r>
              <a:rPr lang="en-US" b="1" i="1" dirty="0">
                <a:solidFill>
                  <a:srgbClr val="040C28"/>
                </a:solidFill>
                <a:effectLst>
                  <a:outerShdw blurRad="38100" dist="38100" dir="2700000" algn="tl">
                    <a:srgbClr val="000000">
                      <a:alpha val="43137"/>
                    </a:srgbClr>
                  </a:outerShdw>
                </a:effectLst>
                <a:highlight>
                  <a:srgbClr val="D3E3FD"/>
                </a:highlight>
                <a:latin typeface="Eras Medium ITC" panose="020B0602030504020804" pitchFamily="34" charset="0"/>
              </a:rPr>
              <a:t>11 May 1999</a:t>
            </a:r>
            <a:r>
              <a:rPr lang="en-US" b="1" i="1" dirty="0">
                <a:solidFill>
                  <a:srgbClr val="202124"/>
                </a:solidFill>
                <a:effectLst>
                  <a:outerShdw blurRad="38100" dist="38100" dir="2700000" algn="tl">
                    <a:srgbClr val="000000">
                      <a:alpha val="43137"/>
                    </a:srgbClr>
                  </a:outerShdw>
                </a:effectLst>
                <a:highlight>
                  <a:srgbClr val="FFFFFF"/>
                </a:highlight>
                <a:latin typeface="Eras Medium ITC" panose="020B0602030504020804" pitchFamily="34" charset="0"/>
              </a:rPr>
              <a:t>. The Pokhran nuclear tests were a significant milestone in India's efforts to achieve technological advancement and pave the way for future developments in the field.</a:t>
            </a:r>
          </a:p>
          <a:p>
            <a:endParaRPr lang="en-GB" dirty="0"/>
          </a:p>
        </p:txBody>
      </p:sp>
      <p:pic>
        <p:nvPicPr>
          <p:cNvPr id="4098" name="Picture 2" descr="National Technology Day 2022: Indian ...">
            <a:extLst>
              <a:ext uri="{FF2B5EF4-FFF2-40B4-BE49-F238E27FC236}">
                <a16:creationId xmlns:a16="http://schemas.microsoft.com/office/drawing/2014/main" id="{52870E5C-DF60-501F-8823-44C9A2AAF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99022"/>
            <a:ext cx="4030578" cy="241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201021"/>
      </p:ext>
    </p:extLst>
  </p:cSld>
  <p:clrMapOvr>
    <a:masterClrMapping/>
  </p:clrMapOvr>
  <mc:AlternateContent xmlns:mc="http://schemas.openxmlformats.org/markup-compatibility/2006">
    <mc:Choice xmlns:p14="http://schemas.microsoft.com/office/powerpoint/2010/main" Requires="p14">
      <p:transition spd="slow" p14:dur="1600" advClick="0" advTm="1000">
        <p14:prism isInverted="1"/>
      </p:transition>
    </mc:Choice>
    <mc:Fallback>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Droplet</Template>
  <TotalTime>57</TotalTime>
  <Words>292</Words>
  <Application>Microsoft Office PowerPoint</Application>
  <PresentationFormat>Widescreen</PresentationFormat>
  <Paragraphs>19</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vt:lpstr>
      <vt:lpstr>Calibri</vt:lpstr>
      <vt:lpstr>Eras Light ITC</vt:lpstr>
      <vt:lpstr>Eras Medium ITC</vt:lpstr>
      <vt:lpstr>Stencil</vt:lpstr>
      <vt:lpstr>Tw Cen MT</vt:lpstr>
      <vt:lpstr>Droplet</vt:lpstr>
      <vt:lpstr>NATIONAL  TECNOLOGY DAY</vt:lpstr>
      <vt:lpstr>Why is National Technology Day celebrated?</vt:lpstr>
      <vt:lpstr>What is the theme of National Technology Day 2024?</vt:lpstr>
      <vt:lpstr>Who declared 11 May National Technology Day?</vt:lpstr>
      <vt:lpstr>Who started National Technology Day?</vt:lpstr>
      <vt:lpstr>Who is father of technology?  </vt:lpstr>
      <vt:lpstr>When was the first National Technology Day in India?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TECNOLOGY DAY</dc:title>
  <dc:creator>Literacy India</dc:creator>
  <cp:lastModifiedBy>Literacy India</cp:lastModifiedBy>
  <cp:revision>2</cp:revision>
  <dcterms:created xsi:type="dcterms:W3CDTF">2024-05-24T09:30:35Z</dcterms:created>
  <dcterms:modified xsi:type="dcterms:W3CDTF">2024-05-24T10:31:58Z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