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62" r:id="rId3"/>
    <p:sldId id="258" r:id="rId4"/>
    <p:sldId id="259" r:id="rId5"/>
    <p:sldId id="260" r:id="rId6"/>
    <p:sldId id="261" r:id="rId7"/>
    <p:sldId id="263" r:id="rId8"/>
    <p:sldId id="264" r:id="rId9"/>
    <p:sldId id="265" r:id="rId1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20" autoAdjust="0"/>
  </p:normalViewPr>
  <p:slideViewPr>
    <p:cSldViewPr snapToGrid="0">
      <p:cViewPr varScale="1">
        <p:scale>
          <a:sx n="80" d="100"/>
          <a:sy n="80" d="100"/>
        </p:scale>
        <p:origin x="978" y="8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F71E10E-35B8-47D3-9928-6154DA9F5F92}" type="datetime1">
              <a:rPr lang="en-US" smtClean="0"/>
              <a:t>5/22/2024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F4EEB86-F496-4E4F-8177-5ED3E84B3BB3}" type="datetime1">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FE35F4B9-F1B0-40F5-8173-5B51380DB1EB}" type="datetime1">
              <a:rPr lang="en-US" smtClean="0"/>
              <a:t>5/22/2024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transition spd="slow" advTm="2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rtlCol="0"/>
          <a:lstStyle/>
          <a:p>
            <a:pPr rtl="0"/>
            <a:r>
              <a:rPr lang="en-US"/>
              <a:t>Click to edit Master title style</a:t>
            </a:r>
            <a:endParaRPr lang="en-US" dirty="0"/>
          </a:p>
        </p:txBody>
      </p:sp>
      <p:sp>
        <p:nvSpPr>
          <p:cNvPr id="3" name="Vertical Text Placehold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01801B09-E5B3-4255-99D1-E8D6E12FFBCA}" type="datetime1">
              <a:rPr lang="en-US" smtClean="0"/>
              <a:t>5/22/2024</a:t>
            </a:fld>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transition spd="slow" advTm="2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rtlCol="0" anchor="t"/>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79771E5F-836D-42BC-953F-FC50A1320578}" type="datetime1">
              <a:rPr lang="en-US" smtClean="0"/>
              <a:t>5/22/2024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transition spd="slow" advTm="2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rtlCol="0"/>
          <a:lstStyle/>
          <a:p>
            <a:pPr rtl="0"/>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459BC2B-8608-4C92-BFC1-109EE59EA623}" type="datetime1">
              <a:rPr lang="en-US" smtClean="0"/>
              <a:t>5/22/2024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transition spd="slow" advTm="2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C18D62E-6229-450B-ABA0-A46BB7A2220C}" type="datetime1">
              <a:rPr lang="en-US" smtClean="0"/>
              <a:t>5/22/2024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transition spd="slow" advTm="2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rtlCol="0"/>
          <a:lstStyle/>
          <a:p>
            <a:pPr rtl="0"/>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Date Placeholder 4"/>
          <p:cNvSpPr>
            <a:spLocks noGrp="1"/>
          </p:cNvSpPr>
          <p:nvPr>
            <p:ph type="dt" sz="half" idx="10"/>
          </p:nvPr>
        </p:nvSpPr>
        <p:spPr/>
        <p:txBody>
          <a:bodyPr rtlCol="0"/>
          <a:lstStyle/>
          <a:p>
            <a:pPr rtl="0"/>
            <a:fld id="{D8A05BE0-1BBE-4892-81AC-B2168C786F75}" type="datetime1">
              <a:rPr lang="en-US" smtClean="0"/>
              <a:t>5/22/2024</a:t>
            </a:fld>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transition spd="slow" advTm="2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rtlCol="0" anchor="t">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rtlCol="0" anchor="t">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Date Placeholder 6"/>
          <p:cNvSpPr>
            <a:spLocks noGrp="1"/>
          </p:cNvSpPr>
          <p:nvPr>
            <p:ph type="dt" sz="half" idx="10"/>
          </p:nvPr>
        </p:nvSpPr>
        <p:spPr/>
        <p:txBody>
          <a:bodyPr rtlCol="0"/>
          <a:lstStyle/>
          <a:p>
            <a:pPr rtl="0"/>
            <a:fld id="{D98B1981-3C58-4D11-A147-F8A0681CD1E5}" type="datetime1">
              <a:rPr lang="en-US" smtClean="0"/>
              <a:t>5/22/2024</a:t>
            </a:fld>
            <a:endParaRPr lang="en-US" dirty="0"/>
          </a:p>
        </p:txBody>
      </p:sp>
      <p:sp>
        <p:nvSpPr>
          <p:cNvPr id="8" name="Footer Placeholder 7"/>
          <p:cNvSpPr>
            <a:spLocks noGrp="1"/>
          </p:cNvSpPr>
          <p:nvPr>
            <p:ph type="ftr" sz="quarter" idx="11"/>
          </p:nvPr>
        </p:nvSpPr>
        <p:spPr/>
        <p:txBody>
          <a:bodyPr rtlCol="0"/>
          <a:lstStyle/>
          <a:p>
            <a:pPr rtl="0"/>
            <a:endParaRPr lang="en-US" dirty="0"/>
          </a:p>
        </p:txBody>
      </p:sp>
      <p:sp>
        <p:nvSpPr>
          <p:cNvPr id="9" name="Slide Number Placeholder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transition spd="slow" advTm="2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rtlCol="0"/>
          <a:lstStyle/>
          <a:p>
            <a:pPr rtl="0"/>
            <a:r>
              <a:rPr lang="en-US"/>
              <a:t>Click to edit Master title style</a:t>
            </a:r>
            <a:endParaRPr lang="en-US" dirty="0"/>
          </a:p>
        </p:txBody>
      </p:sp>
      <p:sp>
        <p:nvSpPr>
          <p:cNvPr id="3" name="Date Placeholder 2"/>
          <p:cNvSpPr>
            <a:spLocks noGrp="1"/>
          </p:cNvSpPr>
          <p:nvPr>
            <p:ph type="dt" sz="half" idx="10"/>
          </p:nvPr>
        </p:nvSpPr>
        <p:spPr/>
        <p:txBody>
          <a:bodyPr rtlCol="0"/>
          <a:lstStyle/>
          <a:p>
            <a:pPr rtl="0"/>
            <a:fld id="{342ED271-FE3F-4F86-A29A-C649AC4E9E09}" type="datetime1">
              <a:rPr lang="en-US" smtClean="0"/>
              <a:t>5/22/2024</a:t>
            </a:fld>
            <a:endParaRPr lang="en-US" dirty="0"/>
          </a:p>
        </p:txBody>
      </p:sp>
      <p:sp>
        <p:nvSpPr>
          <p:cNvPr id="4" name="Footer Placeholder 3"/>
          <p:cNvSpPr>
            <a:spLocks noGrp="1"/>
          </p:cNvSpPr>
          <p:nvPr>
            <p:ph type="ftr" sz="quarter" idx="11"/>
          </p:nvPr>
        </p:nvSpPr>
        <p:spPr/>
        <p:txBody>
          <a:bodyPr rtlCol="0"/>
          <a:lstStyle/>
          <a:p>
            <a:pPr rtl="0"/>
            <a:endParaRPr lang="en-US" dirty="0"/>
          </a:p>
        </p:txBody>
      </p:sp>
      <p:sp>
        <p:nvSpPr>
          <p:cNvPr id="5" name="Slide Number Placeholder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transition spd="slow" advTm="2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E596831C-B66C-4213-A8C7-0B8BF9EE4B8C}" type="datetime1">
              <a:rPr lang="en-US" smtClean="0"/>
              <a:t>5/22/2024</a:t>
            </a:fld>
            <a:endParaRPr lang="en-US" dirty="0"/>
          </a:p>
        </p:txBody>
      </p:sp>
      <p:sp>
        <p:nvSpPr>
          <p:cNvPr id="3" name="Footer Placeholder 2"/>
          <p:cNvSpPr>
            <a:spLocks noGrp="1"/>
          </p:cNvSpPr>
          <p:nvPr>
            <p:ph type="ftr" sz="quarter" idx="11"/>
          </p:nvPr>
        </p:nvSpPr>
        <p:spPr/>
        <p:txBody>
          <a:bodyPr rtlCol="0"/>
          <a:lstStyle/>
          <a:p>
            <a:pPr rtl="0"/>
            <a:endParaRPr lang="en-US" dirty="0"/>
          </a:p>
        </p:txBody>
      </p:sp>
      <p:sp>
        <p:nvSpPr>
          <p:cNvPr id="4" name="Slide Number Placeholder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transition spd="slow" advTm="2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B37C7D90-4A77-446C-81CE-D117E7114A23}" type="datetime1">
              <a:rPr lang="en-US" smtClean="0"/>
              <a:t>5/22/2024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transition spd="slow" advTm="2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Date Placeholder 4"/>
          <p:cNvSpPr>
            <a:spLocks noGrp="1"/>
          </p:cNvSpPr>
          <p:nvPr>
            <p:ph type="dt" sz="half" idx="10"/>
          </p:nvPr>
        </p:nvSpPr>
        <p:spPr/>
        <p:txBody>
          <a:bodyPr rtlCol="0"/>
          <a:lstStyle/>
          <a:p>
            <a:pPr rtl="0"/>
            <a:fld id="{3A552D4A-6811-400E-B3D6-0E46414D9E26}" type="datetime1">
              <a:rPr lang="en-US" smtClean="0"/>
              <a:t>5/22/2024</a:t>
            </a:fld>
            <a:endParaRPr lang="en-US" dirty="0"/>
          </a:p>
        </p:txBody>
      </p:sp>
      <p:sp>
        <p:nvSpPr>
          <p:cNvPr id="6" name="Footer Placeholder 5"/>
          <p:cNvSpPr>
            <a:spLocks noGrp="1"/>
          </p:cNvSpPr>
          <p:nvPr>
            <p:ph type="ftr" sz="quarter" idx="11"/>
          </p:nvPr>
        </p:nvSpPr>
        <p:spPr/>
        <p:txBody>
          <a:bodyPr rtlCol="0"/>
          <a:lstStyle/>
          <a:p>
            <a:pPr algn="l"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transition spd="slow" advTm="2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87D7C6DD-97B6-4D8D-952A-561C76A601BB}" type="datetime1">
              <a:rPr lang="en-US" smtClean="0"/>
              <a:t>5/22/2024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spd="slow" advTm="2000">
    <p:randomBar dir="vert"/>
  </p:transition>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549165"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oi.es/blogs/imsd/why-should-we-care-about-climate-change-2/"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garbage-environment-beach-pollution-2369821/"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33227787@N05/26353114401"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eea.europa.eu/soer-2015/europe/noise"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defenza.blogspot.com/2018/04/il-mondo-e-sommerso-dalla-plastica.htm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makelessnoise/291494637/"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4" y="1020431"/>
            <a:ext cx="11260666" cy="1475014"/>
          </a:xfrm>
        </p:spPr>
        <p:txBody>
          <a:bodyPr rtlCol="0">
            <a:normAutofit/>
          </a:bodyPr>
          <a:lstStyle/>
          <a:p>
            <a:pPr rtl="0"/>
            <a:r>
              <a:rPr lang="en-GB" sz="7200" i="1" dirty="0">
                <a:effectLst>
                  <a:outerShdw blurRad="38100" dist="38100" dir="2700000" algn="tl">
                    <a:srgbClr val="000000">
                      <a:alpha val="43137"/>
                    </a:srgbClr>
                  </a:outerShdw>
                </a:effectLst>
                <a:latin typeface="Algerian" panose="04020705040A02060702" pitchFamily="82" charset="0"/>
              </a:rPr>
              <a:t>POLLUTION</a:t>
            </a:r>
            <a:endParaRPr lang="en-gb" sz="7200" i="1"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Autofit/>
          </a:bodyPr>
          <a:lstStyle/>
          <a:p>
            <a:pPr rtl="0"/>
            <a:r>
              <a:rPr lang="en-GB" sz="3200" i="1" dirty="0">
                <a:effectLst>
                  <a:outerShdw blurRad="38100" dist="38100" dir="2700000" algn="tl">
                    <a:srgbClr val="000000">
                      <a:alpha val="43137"/>
                    </a:srgbClr>
                  </a:outerShdw>
                </a:effectLst>
                <a:latin typeface="Algerian" panose="04020705040A02060702" pitchFamily="82" charset="0"/>
              </a:rPr>
              <a:t>TYPES OF POLLUTION</a:t>
            </a:r>
            <a:endParaRPr lang="en-gb" sz="3200" i="1" dirty="0">
              <a:effectLst>
                <a:outerShdw blurRad="38100" dist="38100" dir="2700000" algn="tl">
                  <a:srgbClr val="000000">
                    <a:alpha val="43137"/>
                  </a:srgbClr>
                </a:outerShdw>
              </a:effectLst>
              <a:latin typeface="Algerian" panose="04020705040A02060702" pitchFamily="82"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715854" y="3160397"/>
            <a:ext cx="10993546" cy="3231936"/>
          </a:xfrm>
          <a:prstGeom prst="rect">
            <a:avLst/>
          </a:prstGeom>
        </p:spPr>
      </p:pic>
    </p:spTree>
    <p:extLst>
      <p:ext uri="{BB962C8B-B14F-4D97-AF65-F5344CB8AC3E}">
        <p14:creationId xmlns:p14="http://schemas.microsoft.com/office/powerpoint/2010/main" val="2475805559"/>
      </p:ext>
    </p:extLst>
  </p:cSld>
  <p:clrMapOvr>
    <a:masterClrMapping/>
  </p:clrMapOvr>
  <p:transition spd="slow" advTm="20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30C4-4FE8-FB70-56B9-81760BDA3BB1}"/>
              </a:ext>
            </a:extLst>
          </p:cNvPr>
          <p:cNvSpPr>
            <a:spLocks noGrp="1"/>
          </p:cNvSpPr>
          <p:nvPr>
            <p:ph type="title"/>
          </p:nvPr>
        </p:nvSpPr>
        <p:spPr>
          <a:xfrm>
            <a:off x="581192" y="703580"/>
            <a:ext cx="11029616" cy="1188720"/>
          </a:xfrm>
        </p:spPr>
        <p:txBody>
          <a:bodyPr>
            <a:normAutofit/>
          </a:bodyPr>
          <a:lstStyle/>
          <a:p>
            <a:r>
              <a:rPr lang="en-GB" sz="6000" b="1" i="1" dirty="0">
                <a:effectLst>
                  <a:outerShdw blurRad="38100" dist="38100" dir="2700000" algn="tl">
                    <a:srgbClr val="000000">
                      <a:alpha val="43137"/>
                    </a:srgbClr>
                  </a:outerShdw>
                </a:effectLst>
                <a:latin typeface="Algerian" panose="04020705040A02060702" pitchFamily="82" charset="0"/>
              </a:rPr>
              <a:t>1.POLLUTION</a:t>
            </a:r>
          </a:p>
        </p:txBody>
      </p:sp>
      <p:sp>
        <p:nvSpPr>
          <p:cNvPr id="3" name="Content Placeholder 2">
            <a:extLst>
              <a:ext uri="{FF2B5EF4-FFF2-40B4-BE49-F238E27FC236}">
                <a16:creationId xmlns:a16="http://schemas.microsoft.com/office/drawing/2014/main" id="{E9DA4B26-C2EF-AD78-667C-265525407CDD}"/>
              </a:ext>
            </a:extLst>
          </p:cNvPr>
          <p:cNvSpPr>
            <a:spLocks noGrp="1"/>
          </p:cNvSpPr>
          <p:nvPr>
            <p:ph idx="1"/>
          </p:nvPr>
        </p:nvSpPr>
        <p:spPr>
          <a:xfrm>
            <a:off x="581193" y="1611757"/>
            <a:ext cx="11029615" cy="3634486"/>
          </a:xfrm>
        </p:spPr>
        <p:txBody>
          <a:bodyPr>
            <a:normAutofit/>
          </a:bodyPr>
          <a:lstStyle/>
          <a:p>
            <a:r>
              <a:rPr lang="en-US" sz="2000" b="1" i="1" dirty="0">
                <a:solidFill>
                  <a:srgbClr val="4D5156"/>
                </a:solidFill>
                <a:effectLst>
                  <a:outerShdw blurRad="38100" dist="38100" dir="2700000" algn="tl">
                    <a:srgbClr val="000000">
                      <a:alpha val="43137"/>
                    </a:srgbClr>
                  </a:outerShdw>
                </a:effectLst>
                <a:highlight>
                  <a:srgbClr val="FFFFFF"/>
                </a:highlight>
                <a:latin typeface="Algerian" panose="04020705040A02060702" pitchFamily="82" charset="0"/>
              </a:rPr>
              <a:t>Pollution is the introduction of contaminants into the natural environment that cause adverse change. Pollution can take the form of any substance or energy. Pollutants, the components of pollution, can be either foreign substances/energies or naturally occurring contaminants. </a:t>
            </a:r>
            <a:endParaRPr lang="en-GB" sz="2000" b="1" i="1" dirty="0">
              <a:effectLst>
                <a:outerShdw blurRad="38100" dist="38100" dir="2700000" algn="tl">
                  <a:srgbClr val="000000">
                    <a:alpha val="43137"/>
                  </a:srgbClr>
                </a:outerShdw>
              </a:effectLst>
              <a:latin typeface="Algerian" panose="04020705040A02060702" pitchFamily="82" charset="0"/>
            </a:endParaRPr>
          </a:p>
        </p:txBody>
      </p:sp>
      <p:sp>
        <p:nvSpPr>
          <p:cNvPr id="4" name="Date Placeholder 3">
            <a:extLst>
              <a:ext uri="{FF2B5EF4-FFF2-40B4-BE49-F238E27FC236}">
                <a16:creationId xmlns:a16="http://schemas.microsoft.com/office/drawing/2014/main" id="{2743FF4A-B46C-C9AF-5DEE-793790D8F131}"/>
              </a:ext>
            </a:extLst>
          </p:cNvPr>
          <p:cNvSpPr>
            <a:spLocks noGrp="1"/>
          </p:cNvSpPr>
          <p:nvPr>
            <p:ph type="dt" sz="half" idx="10"/>
          </p:nvPr>
        </p:nvSpPr>
        <p:spPr/>
        <p:txBody>
          <a:bodyPr/>
          <a:lstStyle/>
          <a:p>
            <a:pPr rtl="0"/>
            <a:fld id="{3459BC2B-8608-4C92-BFC1-109EE59EA623}" type="datetime1">
              <a:rPr lang="en-US" smtClean="0"/>
              <a:t>5/22/2024</a:t>
            </a:fld>
            <a:endParaRPr lang="en-US" dirty="0"/>
          </a:p>
        </p:txBody>
      </p:sp>
      <p:pic>
        <p:nvPicPr>
          <p:cNvPr id="6" name="Picture 5">
            <a:extLst>
              <a:ext uri="{FF2B5EF4-FFF2-40B4-BE49-F238E27FC236}">
                <a16:creationId xmlns:a16="http://schemas.microsoft.com/office/drawing/2014/main" id="{5D031DE9-266B-731C-BACE-4F38C56C93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10263" y="4170948"/>
            <a:ext cx="4030579" cy="2687052"/>
          </a:xfrm>
          <a:prstGeom prst="rect">
            <a:avLst/>
          </a:prstGeom>
        </p:spPr>
      </p:pic>
    </p:spTree>
    <p:extLst>
      <p:ext uri="{BB962C8B-B14F-4D97-AF65-F5344CB8AC3E}">
        <p14:creationId xmlns:p14="http://schemas.microsoft.com/office/powerpoint/2010/main" val="1819370323"/>
      </p:ext>
    </p:extLst>
  </p:cSld>
  <p:clrMapOvr>
    <a:masterClrMapping/>
  </p:clrMapOvr>
  <p:transition spd="slow" advTm="2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9FD2-892B-09CC-4E9B-61EE337C03D7}"/>
              </a:ext>
            </a:extLst>
          </p:cNvPr>
          <p:cNvSpPr>
            <a:spLocks noGrp="1"/>
          </p:cNvSpPr>
          <p:nvPr>
            <p:ph type="title"/>
          </p:nvPr>
        </p:nvSpPr>
        <p:spPr/>
        <p:txBody>
          <a:bodyPr>
            <a:normAutofit/>
          </a:bodyPr>
          <a:lstStyle/>
          <a:p>
            <a:r>
              <a:rPr lang="en-GB" sz="6000" b="1" i="1" dirty="0">
                <a:effectLst>
                  <a:outerShdw blurRad="38100" dist="38100" dir="2700000" algn="tl">
                    <a:srgbClr val="000000">
                      <a:alpha val="43137"/>
                    </a:srgbClr>
                  </a:outerShdw>
                </a:effectLst>
                <a:latin typeface="Algerian" panose="04020705040A02060702" pitchFamily="82" charset="0"/>
              </a:rPr>
              <a:t>2.AIR POLLUTION</a:t>
            </a:r>
          </a:p>
        </p:txBody>
      </p:sp>
      <p:sp>
        <p:nvSpPr>
          <p:cNvPr id="3" name="Content Placeholder 2">
            <a:extLst>
              <a:ext uri="{FF2B5EF4-FFF2-40B4-BE49-F238E27FC236}">
                <a16:creationId xmlns:a16="http://schemas.microsoft.com/office/drawing/2014/main" id="{77A7441A-CB99-3948-78FA-C03CCA93259C}"/>
              </a:ext>
            </a:extLst>
          </p:cNvPr>
          <p:cNvSpPr>
            <a:spLocks noGrp="1"/>
          </p:cNvSpPr>
          <p:nvPr>
            <p:ph idx="1"/>
          </p:nvPr>
        </p:nvSpPr>
        <p:spPr>
          <a:xfrm>
            <a:off x="581192" y="1757934"/>
            <a:ext cx="11029615" cy="3634486"/>
          </a:xfrm>
        </p:spPr>
        <p:txBody>
          <a:bodyPr>
            <a:normAutofit/>
          </a:bodyPr>
          <a:lstStyle/>
          <a:p>
            <a:r>
              <a:rPr lang="en-US" sz="2400" b="1" i="1" dirty="0">
                <a:solidFill>
                  <a:srgbClr val="4D5156"/>
                </a:solidFill>
                <a:effectLst>
                  <a:outerShdw blurRad="38100" dist="38100" dir="2700000" algn="tl">
                    <a:srgbClr val="000000">
                      <a:alpha val="43137"/>
                    </a:srgbClr>
                  </a:outerShdw>
                </a:effectLst>
                <a:highlight>
                  <a:srgbClr val="FFFFFF"/>
                </a:highlight>
                <a:latin typeface="Algerian" panose="04020705040A02060702" pitchFamily="82" charset="0"/>
              </a:rPr>
              <a:t>Air pollution is the contamination of air due to the presence of substances called pollutants in the atmosphere that are harmful to the health of humans and other living beings, or cause damage to the climate or to materials.</a:t>
            </a:r>
            <a:endParaRPr lang="en-GB" sz="2400" b="1" i="1" dirty="0">
              <a:effectLst>
                <a:outerShdw blurRad="38100" dist="38100" dir="2700000" algn="tl">
                  <a:srgbClr val="000000">
                    <a:alpha val="43137"/>
                  </a:srgbClr>
                </a:outerShdw>
              </a:effectLst>
              <a:latin typeface="Algerian" panose="04020705040A02060702" pitchFamily="82" charset="0"/>
            </a:endParaRPr>
          </a:p>
        </p:txBody>
      </p:sp>
      <p:sp>
        <p:nvSpPr>
          <p:cNvPr id="4" name="Date Placeholder 3">
            <a:extLst>
              <a:ext uri="{FF2B5EF4-FFF2-40B4-BE49-F238E27FC236}">
                <a16:creationId xmlns:a16="http://schemas.microsoft.com/office/drawing/2014/main" id="{3289AEAE-73F8-983F-BC15-FA75010C88D8}"/>
              </a:ext>
            </a:extLst>
          </p:cNvPr>
          <p:cNvSpPr>
            <a:spLocks noGrp="1"/>
          </p:cNvSpPr>
          <p:nvPr>
            <p:ph type="dt" sz="half" idx="10"/>
          </p:nvPr>
        </p:nvSpPr>
        <p:spPr/>
        <p:txBody>
          <a:bodyPr/>
          <a:lstStyle/>
          <a:p>
            <a:pPr rtl="0"/>
            <a:fld id="{3459BC2B-8608-4C92-BFC1-109EE59EA623}" type="datetime1">
              <a:rPr lang="en-US" smtClean="0"/>
              <a:t>5/22/2024</a:t>
            </a:fld>
            <a:endParaRPr lang="en-US" dirty="0"/>
          </a:p>
        </p:txBody>
      </p:sp>
      <p:pic>
        <p:nvPicPr>
          <p:cNvPr id="8" name="Picture 7">
            <a:extLst>
              <a:ext uri="{FF2B5EF4-FFF2-40B4-BE49-F238E27FC236}">
                <a16:creationId xmlns:a16="http://schemas.microsoft.com/office/drawing/2014/main" id="{EB3A41B4-5F70-A7D1-275F-F3E650AED8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45944" y="4446260"/>
            <a:ext cx="4700111" cy="2342779"/>
          </a:xfrm>
          <a:prstGeom prst="rect">
            <a:avLst/>
          </a:prstGeom>
        </p:spPr>
      </p:pic>
    </p:spTree>
    <p:extLst>
      <p:ext uri="{BB962C8B-B14F-4D97-AF65-F5344CB8AC3E}">
        <p14:creationId xmlns:p14="http://schemas.microsoft.com/office/powerpoint/2010/main" val="1994100013"/>
      </p:ext>
    </p:extLst>
  </p:cSld>
  <p:clrMapOvr>
    <a:masterClrMapping/>
  </p:clrMapOvr>
  <p:transition spd="slow" advTm="2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C290-2B57-61C8-EACD-CEB65806C2D8}"/>
              </a:ext>
            </a:extLst>
          </p:cNvPr>
          <p:cNvSpPr>
            <a:spLocks noGrp="1"/>
          </p:cNvSpPr>
          <p:nvPr>
            <p:ph type="title"/>
          </p:nvPr>
        </p:nvSpPr>
        <p:spPr/>
        <p:txBody>
          <a:bodyPr>
            <a:normAutofit/>
          </a:bodyPr>
          <a:lstStyle/>
          <a:p>
            <a:r>
              <a:rPr lang="en-GB" sz="6000" b="1" i="1" dirty="0">
                <a:effectLst>
                  <a:outerShdw blurRad="38100" dist="38100" dir="2700000" algn="tl">
                    <a:srgbClr val="000000">
                      <a:alpha val="43137"/>
                    </a:srgbClr>
                  </a:outerShdw>
                </a:effectLst>
                <a:latin typeface="Algerian" panose="04020705040A02060702" pitchFamily="82" charset="0"/>
              </a:rPr>
              <a:t>3.SOIL POLLUTION</a:t>
            </a:r>
          </a:p>
        </p:txBody>
      </p:sp>
      <p:sp>
        <p:nvSpPr>
          <p:cNvPr id="3" name="Content Placeholder 2">
            <a:extLst>
              <a:ext uri="{FF2B5EF4-FFF2-40B4-BE49-F238E27FC236}">
                <a16:creationId xmlns:a16="http://schemas.microsoft.com/office/drawing/2014/main" id="{B6B5F023-807D-E117-5FBF-45EA0CC49C7C}"/>
              </a:ext>
            </a:extLst>
          </p:cNvPr>
          <p:cNvSpPr>
            <a:spLocks noGrp="1"/>
          </p:cNvSpPr>
          <p:nvPr>
            <p:ph idx="1"/>
          </p:nvPr>
        </p:nvSpPr>
        <p:spPr>
          <a:xfrm>
            <a:off x="581193" y="1296516"/>
            <a:ext cx="11029615" cy="3634486"/>
          </a:xfrm>
        </p:spPr>
        <p:txBody>
          <a:bodyPr>
            <a:normAutofit/>
          </a:bodyPr>
          <a:lstStyle/>
          <a:p>
            <a:r>
              <a:rPr lang="en-US" sz="2400" b="1" i="1" dirty="0">
                <a:solidFill>
                  <a:srgbClr val="4D5156"/>
                </a:solidFill>
                <a:effectLst>
                  <a:outerShdw blurRad="38100" dist="38100" dir="2700000" algn="tl">
                    <a:srgbClr val="000000">
                      <a:alpha val="43137"/>
                    </a:srgbClr>
                  </a:outerShdw>
                </a:effectLst>
                <a:highlight>
                  <a:srgbClr val="FFFFFF"/>
                </a:highlight>
                <a:latin typeface="Algerian" panose="04020705040A02060702" pitchFamily="82" charset="0"/>
              </a:rPr>
              <a:t>Soil contamination, soil pollution, or land pollution as a part of land degradation is caused by the presence of xenobiotic chemicals or other alteration in the natural soil environment. It is typically caused by industrial activity, agricultural chemicals or improper disposal of waste. </a:t>
            </a:r>
            <a:endParaRPr lang="en-GB" sz="2400" b="1" i="1" dirty="0">
              <a:effectLst>
                <a:outerShdw blurRad="38100" dist="38100" dir="2700000" algn="tl">
                  <a:srgbClr val="000000">
                    <a:alpha val="43137"/>
                  </a:srgbClr>
                </a:outerShdw>
              </a:effectLst>
              <a:latin typeface="Algerian" panose="04020705040A02060702" pitchFamily="82" charset="0"/>
            </a:endParaRPr>
          </a:p>
        </p:txBody>
      </p:sp>
      <p:sp>
        <p:nvSpPr>
          <p:cNvPr id="4" name="Date Placeholder 3">
            <a:extLst>
              <a:ext uri="{FF2B5EF4-FFF2-40B4-BE49-F238E27FC236}">
                <a16:creationId xmlns:a16="http://schemas.microsoft.com/office/drawing/2014/main" id="{240E6AEE-E182-16D7-B44B-45C1F9AC4EB9}"/>
              </a:ext>
            </a:extLst>
          </p:cNvPr>
          <p:cNvSpPr>
            <a:spLocks noGrp="1"/>
          </p:cNvSpPr>
          <p:nvPr>
            <p:ph type="dt" sz="half" idx="10"/>
          </p:nvPr>
        </p:nvSpPr>
        <p:spPr/>
        <p:txBody>
          <a:bodyPr/>
          <a:lstStyle/>
          <a:p>
            <a:pPr rtl="0"/>
            <a:fld id="{3459BC2B-8608-4C92-BFC1-109EE59EA623}" type="datetime1">
              <a:rPr lang="en-US" smtClean="0"/>
              <a:t>5/22/2024</a:t>
            </a:fld>
            <a:endParaRPr lang="en-US" dirty="0"/>
          </a:p>
        </p:txBody>
      </p:sp>
      <p:pic>
        <p:nvPicPr>
          <p:cNvPr id="6" name="Picture 5">
            <a:extLst>
              <a:ext uri="{FF2B5EF4-FFF2-40B4-BE49-F238E27FC236}">
                <a16:creationId xmlns:a16="http://schemas.microsoft.com/office/drawing/2014/main" id="{1BD91272-CB0B-5A40-4D07-700954C12D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41721" y="4138073"/>
            <a:ext cx="3976449" cy="2650966"/>
          </a:xfrm>
          <a:prstGeom prst="rect">
            <a:avLst/>
          </a:prstGeom>
        </p:spPr>
      </p:pic>
    </p:spTree>
    <p:extLst>
      <p:ext uri="{BB962C8B-B14F-4D97-AF65-F5344CB8AC3E}">
        <p14:creationId xmlns:p14="http://schemas.microsoft.com/office/powerpoint/2010/main" val="1220615678"/>
      </p:ext>
    </p:extLst>
  </p:cSld>
  <p:clrMapOvr>
    <a:masterClrMapping/>
  </p:clrMapOvr>
  <p:transition spd="slow" advTm="2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A23D-6B9E-5387-FE9E-B46D61A11D2E}"/>
              </a:ext>
            </a:extLst>
          </p:cNvPr>
          <p:cNvSpPr>
            <a:spLocks noGrp="1"/>
          </p:cNvSpPr>
          <p:nvPr>
            <p:ph type="title"/>
          </p:nvPr>
        </p:nvSpPr>
        <p:spPr/>
        <p:txBody>
          <a:bodyPr>
            <a:normAutofit/>
          </a:bodyPr>
          <a:lstStyle/>
          <a:p>
            <a:r>
              <a:rPr lang="en-GB" sz="6000" b="1" i="1" dirty="0">
                <a:effectLst>
                  <a:outerShdw blurRad="38100" dist="38100" dir="2700000" algn="tl">
                    <a:srgbClr val="000000">
                      <a:alpha val="43137"/>
                    </a:srgbClr>
                  </a:outerShdw>
                </a:effectLst>
                <a:latin typeface="Algerian" panose="04020705040A02060702" pitchFamily="82" charset="0"/>
              </a:rPr>
              <a:t>4.WATER POLLUTION</a:t>
            </a:r>
          </a:p>
        </p:txBody>
      </p:sp>
      <p:sp>
        <p:nvSpPr>
          <p:cNvPr id="3" name="Content Placeholder 2">
            <a:extLst>
              <a:ext uri="{FF2B5EF4-FFF2-40B4-BE49-F238E27FC236}">
                <a16:creationId xmlns:a16="http://schemas.microsoft.com/office/drawing/2014/main" id="{7DB2BD6A-D74E-E720-702C-3474714B0508}"/>
              </a:ext>
            </a:extLst>
          </p:cNvPr>
          <p:cNvSpPr>
            <a:spLocks noGrp="1"/>
          </p:cNvSpPr>
          <p:nvPr>
            <p:ph idx="1"/>
          </p:nvPr>
        </p:nvSpPr>
        <p:spPr>
          <a:xfrm>
            <a:off x="581192" y="1296516"/>
            <a:ext cx="11029615" cy="3634486"/>
          </a:xfrm>
        </p:spPr>
        <p:txBody>
          <a:bodyPr>
            <a:normAutofit/>
          </a:bodyPr>
          <a:lstStyle/>
          <a:p>
            <a:r>
              <a:rPr lang="en-US" sz="2000" b="1" i="1" dirty="0">
                <a:solidFill>
                  <a:srgbClr val="4D5156"/>
                </a:solidFill>
                <a:effectLst>
                  <a:outerShdw blurRad="38100" dist="38100" dir="2700000" algn="tl">
                    <a:srgbClr val="000000">
                      <a:alpha val="43137"/>
                    </a:srgbClr>
                  </a:outerShdw>
                </a:effectLst>
                <a:highlight>
                  <a:srgbClr val="FFFFFF"/>
                </a:highlight>
                <a:latin typeface="Algerian" panose="04020705040A02060702" pitchFamily="82" charset="0"/>
              </a:rPr>
              <a:t>Water pollution is the contamination of water bodies, with a negative impact on their uses. It is usually a result of human activities. Water bodies include lakes, rivers, oceans, aquifers, reservoirs and groundwater. Water pollution results when contaminants mix with these water bodies. </a:t>
            </a:r>
            <a:endParaRPr lang="en-GB" sz="2000" b="1" i="1" dirty="0">
              <a:effectLst>
                <a:outerShdw blurRad="38100" dist="38100" dir="2700000" algn="tl">
                  <a:srgbClr val="000000">
                    <a:alpha val="43137"/>
                  </a:srgbClr>
                </a:outerShdw>
              </a:effectLst>
              <a:latin typeface="Algerian" panose="04020705040A02060702" pitchFamily="82" charset="0"/>
            </a:endParaRPr>
          </a:p>
        </p:txBody>
      </p:sp>
      <p:sp>
        <p:nvSpPr>
          <p:cNvPr id="4" name="Date Placeholder 3">
            <a:extLst>
              <a:ext uri="{FF2B5EF4-FFF2-40B4-BE49-F238E27FC236}">
                <a16:creationId xmlns:a16="http://schemas.microsoft.com/office/drawing/2014/main" id="{36B9361D-A608-EF5F-ABC5-3018F57777B0}"/>
              </a:ext>
            </a:extLst>
          </p:cNvPr>
          <p:cNvSpPr>
            <a:spLocks noGrp="1"/>
          </p:cNvSpPr>
          <p:nvPr>
            <p:ph type="dt" sz="half" idx="10"/>
          </p:nvPr>
        </p:nvSpPr>
        <p:spPr/>
        <p:txBody>
          <a:bodyPr/>
          <a:lstStyle/>
          <a:p>
            <a:pPr rtl="0"/>
            <a:fld id="{3459BC2B-8608-4C92-BFC1-109EE59EA623}" type="datetime1">
              <a:rPr lang="en-US" smtClean="0"/>
              <a:t>5/22/2024</a:t>
            </a:fld>
            <a:endParaRPr lang="en-US" dirty="0"/>
          </a:p>
        </p:txBody>
      </p:sp>
      <p:pic>
        <p:nvPicPr>
          <p:cNvPr id="9" name="Picture 8">
            <a:extLst>
              <a:ext uri="{FF2B5EF4-FFF2-40B4-BE49-F238E27FC236}">
                <a16:creationId xmlns:a16="http://schemas.microsoft.com/office/drawing/2014/main" id="{D16AFD33-E951-B035-149C-CBD7D5E87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69941" y="3928369"/>
            <a:ext cx="4320540" cy="2860670"/>
          </a:xfrm>
          <a:prstGeom prst="rect">
            <a:avLst/>
          </a:prstGeom>
        </p:spPr>
      </p:pic>
    </p:spTree>
    <p:extLst>
      <p:ext uri="{BB962C8B-B14F-4D97-AF65-F5344CB8AC3E}">
        <p14:creationId xmlns:p14="http://schemas.microsoft.com/office/powerpoint/2010/main" val="1727764518"/>
      </p:ext>
    </p:extLst>
  </p:cSld>
  <p:clrMapOvr>
    <a:masterClrMapping/>
  </p:clrMapOvr>
  <p:transition spd="slow" advTm="2000">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94B3-81CE-5A37-7AA9-643FE121A6C8}"/>
              </a:ext>
            </a:extLst>
          </p:cNvPr>
          <p:cNvSpPr>
            <a:spLocks noGrp="1"/>
          </p:cNvSpPr>
          <p:nvPr>
            <p:ph type="title"/>
          </p:nvPr>
        </p:nvSpPr>
        <p:spPr/>
        <p:txBody>
          <a:bodyPr>
            <a:normAutofit/>
          </a:bodyPr>
          <a:lstStyle/>
          <a:p>
            <a:r>
              <a:rPr lang="en-GB" sz="6000" b="1" i="1" dirty="0">
                <a:effectLst>
                  <a:outerShdw blurRad="38100" dist="38100" dir="2700000" algn="tl">
                    <a:srgbClr val="000000">
                      <a:alpha val="43137"/>
                    </a:srgbClr>
                  </a:outerShdw>
                </a:effectLst>
                <a:latin typeface="Algerian" panose="04020705040A02060702" pitchFamily="82" charset="0"/>
              </a:rPr>
              <a:t>5.NOISE POLLUTION</a:t>
            </a:r>
          </a:p>
        </p:txBody>
      </p:sp>
      <p:sp>
        <p:nvSpPr>
          <p:cNvPr id="3" name="Content Placeholder 2">
            <a:extLst>
              <a:ext uri="{FF2B5EF4-FFF2-40B4-BE49-F238E27FC236}">
                <a16:creationId xmlns:a16="http://schemas.microsoft.com/office/drawing/2014/main" id="{89D0E5FE-779C-3E86-21C7-6F5C6C956A1A}"/>
              </a:ext>
            </a:extLst>
          </p:cNvPr>
          <p:cNvSpPr>
            <a:spLocks noGrp="1"/>
          </p:cNvSpPr>
          <p:nvPr>
            <p:ph idx="1"/>
          </p:nvPr>
        </p:nvSpPr>
        <p:spPr>
          <a:xfrm>
            <a:off x="581192" y="1332639"/>
            <a:ext cx="11029615" cy="3634486"/>
          </a:xfrm>
        </p:spPr>
        <p:txBody>
          <a:bodyPr>
            <a:normAutofit/>
          </a:bodyPr>
          <a:lstStyle/>
          <a:p>
            <a:r>
              <a:rPr lang="en-US" sz="2400" b="1" i="1" dirty="0">
                <a:solidFill>
                  <a:srgbClr val="4D5156"/>
                </a:solidFill>
                <a:effectLst>
                  <a:outerShdw blurRad="38100" dist="38100" dir="2700000" algn="tl">
                    <a:srgbClr val="000000">
                      <a:alpha val="43137"/>
                    </a:srgbClr>
                  </a:outerShdw>
                </a:effectLst>
                <a:highlight>
                  <a:srgbClr val="FFFFFF"/>
                </a:highlight>
                <a:latin typeface="Algerian" panose="04020705040A02060702" pitchFamily="82" charset="0"/>
              </a:rPr>
              <a:t>Noise pollution, or sound pollution, is the propagation of noise or sound with ranging impacts on the activity of human or animal life, most of which are harmful to a degree. The source of outdoor noise worldwide is mainly caused by machines, transport and propagation systems. </a:t>
            </a:r>
            <a:endParaRPr lang="en-GB" sz="2400" b="1" i="1" dirty="0">
              <a:effectLst>
                <a:outerShdw blurRad="38100" dist="38100" dir="2700000" algn="tl">
                  <a:srgbClr val="000000">
                    <a:alpha val="43137"/>
                  </a:srgbClr>
                </a:outerShdw>
              </a:effectLst>
              <a:latin typeface="Algerian" panose="04020705040A02060702" pitchFamily="82" charset="0"/>
            </a:endParaRPr>
          </a:p>
        </p:txBody>
      </p:sp>
      <p:sp>
        <p:nvSpPr>
          <p:cNvPr id="4" name="Date Placeholder 3">
            <a:extLst>
              <a:ext uri="{FF2B5EF4-FFF2-40B4-BE49-F238E27FC236}">
                <a16:creationId xmlns:a16="http://schemas.microsoft.com/office/drawing/2014/main" id="{E42B0B9D-C7D6-07AF-EA13-F0F8FE1A5279}"/>
              </a:ext>
            </a:extLst>
          </p:cNvPr>
          <p:cNvSpPr>
            <a:spLocks noGrp="1"/>
          </p:cNvSpPr>
          <p:nvPr>
            <p:ph type="dt" sz="half" idx="10"/>
          </p:nvPr>
        </p:nvSpPr>
        <p:spPr/>
        <p:txBody>
          <a:bodyPr/>
          <a:lstStyle/>
          <a:p>
            <a:pPr rtl="0"/>
            <a:fld id="{3459BC2B-8608-4C92-BFC1-109EE59EA623}" type="datetime1">
              <a:rPr lang="en-US" smtClean="0"/>
              <a:t>5/22/2024</a:t>
            </a:fld>
            <a:endParaRPr lang="en-US" dirty="0"/>
          </a:p>
        </p:txBody>
      </p:sp>
      <p:pic>
        <p:nvPicPr>
          <p:cNvPr id="6" name="Picture 5">
            <a:extLst>
              <a:ext uri="{FF2B5EF4-FFF2-40B4-BE49-F238E27FC236}">
                <a16:creationId xmlns:a16="http://schemas.microsoft.com/office/drawing/2014/main" id="{239494BF-E795-EE4F-BF1E-CFC323FCDAE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33536" y="4216926"/>
            <a:ext cx="4652211" cy="2616869"/>
          </a:xfrm>
          <a:prstGeom prst="rect">
            <a:avLst/>
          </a:prstGeom>
        </p:spPr>
      </p:pic>
    </p:spTree>
    <p:extLst>
      <p:ext uri="{BB962C8B-B14F-4D97-AF65-F5344CB8AC3E}">
        <p14:creationId xmlns:p14="http://schemas.microsoft.com/office/powerpoint/2010/main" val="3504665188"/>
      </p:ext>
    </p:extLst>
  </p:cSld>
  <p:clrMapOvr>
    <a:masterClrMapping/>
  </p:clrMapOvr>
  <p:transition spd="slow" advTm="2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1F5-005B-E305-4DEE-1A9DF8ECF6E4}"/>
              </a:ext>
            </a:extLst>
          </p:cNvPr>
          <p:cNvSpPr>
            <a:spLocks noGrp="1"/>
          </p:cNvSpPr>
          <p:nvPr>
            <p:ph type="title"/>
          </p:nvPr>
        </p:nvSpPr>
        <p:spPr/>
        <p:txBody>
          <a:bodyPr>
            <a:normAutofit/>
          </a:bodyPr>
          <a:lstStyle/>
          <a:p>
            <a:r>
              <a:rPr lang="en-GB" sz="6000" b="1" i="1" dirty="0">
                <a:effectLst>
                  <a:outerShdw blurRad="38100" dist="38100" dir="2700000" algn="tl">
                    <a:srgbClr val="000000">
                      <a:alpha val="43137"/>
                    </a:srgbClr>
                  </a:outerShdw>
                </a:effectLst>
                <a:latin typeface="Algerian" panose="04020705040A02060702" pitchFamily="82" charset="0"/>
              </a:rPr>
              <a:t>6.PLASTIC POLLUTION</a:t>
            </a:r>
          </a:p>
        </p:txBody>
      </p:sp>
      <p:sp>
        <p:nvSpPr>
          <p:cNvPr id="3" name="Content Placeholder 2">
            <a:extLst>
              <a:ext uri="{FF2B5EF4-FFF2-40B4-BE49-F238E27FC236}">
                <a16:creationId xmlns:a16="http://schemas.microsoft.com/office/drawing/2014/main" id="{3FE8C028-B173-4ECB-D81A-9F7BF0C59BB3}"/>
              </a:ext>
            </a:extLst>
          </p:cNvPr>
          <p:cNvSpPr>
            <a:spLocks noGrp="1"/>
          </p:cNvSpPr>
          <p:nvPr>
            <p:ph idx="1"/>
          </p:nvPr>
        </p:nvSpPr>
        <p:spPr>
          <a:xfrm>
            <a:off x="460876" y="1089580"/>
            <a:ext cx="11029615" cy="3634486"/>
          </a:xfrm>
        </p:spPr>
        <p:txBody>
          <a:bodyPr>
            <a:normAutofit/>
          </a:bodyPr>
          <a:lstStyle/>
          <a:p>
            <a:r>
              <a:rPr lang="en-US" sz="2400" b="1" i="1" dirty="0">
                <a:solidFill>
                  <a:srgbClr val="4D5156"/>
                </a:solidFill>
                <a:effectLst>
                  <a:outerShdw blurRad="38100" dist="38100" dir="2700000" algn="tl">
                    <a:srgbClr val="000000">
                      <a:alpha val="43137"/>
                    </a:srgbClr>
                  </a:outerShdw>
                </a:effectLst>
                <a:highlight>
                  <a:srgbClr val="FFFFFF"/>
                </a:highlight>
                <a:latin typeface="Algerian" panose="04020705040A02060702" pitchFamily="82" charset="0"/>
              </a:rPr>
              <a:t>Plastic pollution Plastic pollution is the accumulation of plastic objects and particles in the Earth's environment that adversely affects humans, wildlife and their habitat. Plastics that act as pollutants are categorized by size into micro-, meso-, or macro debris. </a:t>
            </a:r>
            <a:endParaRPr lang="en-GB" sz="2400" b="1" i="1" dirty="0">
              <a:effectLst>
                <a:outerShdw blurRad="38100" dist="38100" dir="2700000" algn="tl">
                  <a:srgbClr val="000000">
                    <a:alpha val="43137"/>
                  </a:srgbClr>
                </a:outerShdw>
              </a:effectLst>
              <a:latin typeface="Algerian" panose="04020705040A02060702" pitchFamily="82" charset="0"/>
            </a:endParaRPr>
          </a:p>
        </p:txBody>
      </p:sp>
      <p:sp>
        <p:nvSpPr>
          <p:cNvPr id="4" name="Date Placeholder 3">
            <a:extLst>
              <a:ext uri="{FF2B5EF4-FFF2-40B4-BE49-F238E27FC236}">
                <a16:creationId xmlns:a16="http://schemas.microsoft.com/office/drawing/2014/main" id="{EE781410-B84C-7F0D-C8C5-0C98C175B5BE}"/>
              </a:ext>
            </a:extLst>
          </p:cNvPr>
          <p:cNvSpPr>
            <a:spLocks noGrp="1"/>
          </p:cNvSpPr>
          <p:nvPr>
            <p:ph type="dt" sz="half" idx="10"/>
          </p:nvPr>
        </p:nvSpPr>
        <p:spPr/>
        <p:txBody>
          <a:bodyPr/>
          <a:lstStyle/>
          <a:p>
            <a:pPr rtl="0"/>
            <a:fld id="{3459BC2B-8608-4C92-BFC1-109EE59EA623}" type="datetime1">
              <a:rPr lang="en-US" smtClean="0"/>
              <a:t>5/22/2024</a:t>
            </a:fld>
            <a:endParaRPr lang="en-US" dirty="0"/>
          </a:p>
        </p:txBody>
      </p:sp>
      <p:pic>
        <p:nvPicPr>
          <p:cNvPr id="9" name="Picture 8">
            <a:extLst>
              <a:ext uri="{FF2B5EF4-FFF2-40B4-BE49-F238E27FC236}">
                <a16:creationId xmlns:a16="http://schemas.microsoft.com/office/drawing/2014/main" id="{9CC2813D-2399-BF1A-071B-B7A346020D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54741" y="3642497"/>
            <a:ext cx="4559435" cy="2937986"/>
          </a:xfrm>
          <a:prstGeom prst="rect">
            <a:avLst/>
          </a:prstGeom>
        </p:spPr>
      </p:pic>
    </p:spTree>
    <p:extLst>
      <p:ext uri="{BB962C8B-B14F-4D97-AF65-F5344CB8AC3E}">
        <p14:creationId xmlns:p14="http://schemas.microsoft.com/office/powerpoint/2010/main" val="2465361013"/>
      </p:ext>
    </p:extLst>
  </p:cSld>
  <p:clrMapOvr>
    <a:masterClrMapping/>
  </p:clrMapOvr>
  <p:transition spd="slow" advTm="20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9342-9A41-3FDE-F969-CB4D2FD7FA83}"/>
              </a:ext>
            </a:extLst>
          </p:cNvPr>
          <p:cNvSpPr>
            <a:spLocks noGrp="1"/>
          </p:cNvSpPr>
          <p:nvPr>
            <p:ph type="title"/>
          </p:nvPr>
        </p:nvSpPr>
        <p:spPr/>
        <p:txBody>
          <a:bodyPr>
            <a:normAutofit/>
          </a:bodyPr>
          <a:lstStyle/>
          <a:p>
            <a:r>
              <a:rPr lang="en-GB" sz="6000" b="1" i="1" dirty="0">
                <a:effectLst>
                  <a:outerShdw blurRad="38100" dist="38100" dir="2700000" algn="tl">
                    <a:srgbClr val="000000">
                      <a:alpha val="43137"/>
                    </a:srgbClr>
                  </a:outerShdw>
                </a:effectLst>
                <a:latin typeface="Algerian" panose="04020705040A02060702" pitchFamily="82" charset="0"/>
              </a:rPr>
              <a:t>7.LIGHT POLLUTION</a:t>
            </a:r>
          </a:p>
        </p:txBody>
      </p:sp>
      <p:sp>
        <p:nvSpPr>
          <p:cNvPr id="3" name="Content Placeholder 2">
            <a:extLst>
              <a:ext uri="{FF2B5EF4-FFF2-40B4-BE49-F238E27FC236}">
                <a16:creationId xmlns:a16="http://schemas.microsoft.com/office/drawing/2014/main" id="{A3EBC719-32E7-14FC-A28E-F4689B0F3010}"/>
              </a:ext>
            </a:extLst>
          </p:cNvPr>
          <p:cNvSpPr>
            <a:spLocks noGrp="1"/>
          </p:cNvSpPr>
          <p:nvPr>
            <p:ph idx="1"/>
          </p:nvPr>
        </p:nvSpPr>
        <p:spPr>
          <a:xfrm>
            <a:off x="581192" y="1332639"/>
            <a:ext cx="11029615" cy="3634486"/>
          </a:xfrm>
        </p:spPr>
        <p:txBody>
          <a:bodyPr>
            <a:normAutofit/>
          </a:bodyPr>
          <a:lstStyle/>
          <a:p>
            <a:r>
              <a:rPr lang="en-US" sz="2400" b="1" i="1" dirty="0">
                <a:solidFill>
                  <a:srgbClr val="4D5156"/>
                </a:solidFill>
                <a:effectLst>
                  <a:outerShdw blurRad="38100" dist="38100" dir="2700000" algn="tl">
                    <a:srgbClr val="000000">
                      <a:alpha val="43137"/>
                    </a:srgbClr>
                  </a:outerShdw>
                </a:effectLst>
                <a:highlight>
                  <a:srgbClr val="FFFFFF"/>
                </a:highlight>
                <a:latin typeface="Algerian" panose="04020705040A02060702" pitchFamily="82" charset="0"/>
              </a:rPr>
              <a:t>Light pollution is the presence of any unwanted, inappropriate, or excessive artificial lighting. In a descriptive sense, the term light pollution refers to the effects of any poorly implemented lighting sources, during the day or night.</a:t>
            </a:r>
            <a:endParaRPr lang="en-GB" sz="2400" b="1" i="1" dirty="0">
              <a:effectLst>
                <a:outerShdw blurRad="38100" dist="38100" dir="2700000" algn="tl">
                  <a:srgbClr val="000000">
                    <a:alpha val="43137"/>
                  </a:srgbClr>
                </a:outerShdw>
              </a:effectLst>
              <a:latin typeface="Algerian" panose="04020705040A02060702" pitchFamily="82" charset="0"/>
            </a:endParaRPr>
          </a:p>
        </p:txBody>
      </p:sp>
      <p:sp>
        <p:nvSpPr>
          <p:cNvPr id="4" name="Date Placeholder 3">
            <a:extLst>
              <a:ext uri="{FF2B5EF4-FFF2-40B4-BE49-F238E27FC236}">
                <a16:creationId xmlns:a16="http://schemas.microsoft.com/office/drawing/2014/main" id="{8C671651-87E2-A388-13BE-ED2D0CE8D1DE}"/>
              </a:ext>
            </a:extLst>
          </p:cNvPr>
          <p:cNvSpPr>
            <a:spLocks noGrp="1"/>
          </p:cNvSpPr>
          <p:nvPr>
            <p:ph type="dt" sz="half" idx="10"/>
          </p:nvPr>
        </p:nvSpPr>
        <p:spPr/>
        <p:txBody>
          <a:bodyPr/>
          <a:lstStyle/>
          <a:p>
            <a:pPr rtl="0"/>
            <a:fld id="{3459BC2B-8608-4C92-BFC1-109EE59EA623}" type="datetime1">
              <a:rPr lang="en-US" smtClean="0"/>
              <a:t>5/22/2024</a:t>
            </a:fld>
            <a:endParaRPr lang="en-US" dirty="0"/>
          </a:p>
        </p:txBody>
      </p:sp>
      <p:pic>
        <p:nvPicPr>
          <p:cNvPr id="6" name="Picture 5">
            <a:extLst>
              <a:ext uri="{FF2B5EF4-FFF2-40B4-BE49-F238E27FC236}">
                <a16:creationId xmlns:a16="http://schemas.microsoft.com/office/drawing/2014/main" id="{71CCEEC6-E94D-E3EF-D2BC-311D4CCCB94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42347" y="4088561"/>
            <a:ext cx="4307305" cy="2700478"/>
          </a:xfrm>
          <a:prstGeom prst="rect">
            <a:avLst/>
          </a:prstGeom>
        </p:spPr>
      </p:pic>
    </p:spTree>
    <p:extLst>
      <p:ext uri="{BB962C8B-B14F-4D97-AF65-F5344CB8AC3E}">
        <p14:creationId xmlns:p14="http://schemas.microsoft.com/office/powerpoint/2010/main" val="37903603"/>
      </p:ext>
    </p:extLst>
  </p:cSld>
  <p:clrMapOvr>
    <a:masterClrMapping/>
  </p:clrMapOvr>
  <p:transition spd="slow" advTm="2000">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B0EF-7CDD-E554-7163-0EFA90D68DB1}"/>
              </a:ext>
            </a:extLst>
          </p:cNvPr>
          <p:cNvSpPr>
            <a:spLocks noGrp="1"/>
          </p:cNvSpPr>
          <p:nvPr>
            <p:ph type="title"/>
          </p:nvPr>
        </p:nvSpPr>
        <p:spPr/>
        <p:txBody>
          <a:bodyPr>
            <a:normAutofit/>
          </a:bodyPr>
          <a:lstStyle/>
          <a:p>
            <a:r>
              <a:rPr lang="en-GB" sz="6000" b="1" i="1" dirty="0">
                <a:effectLst>
                  <a:outerShdw blurRad="38100" dist="38100" dir="2700000" algn="tl">
                    <a:srgbClr val="000000">
                      <a:alpha val="43137"/>
                    </a:srgbClr>
                  </a:outerShdw>
                </a:effectLst>
                <a:latin typeface="Algerian" panose="04020705040A02060702" pitchFamily="82" charset="0"/>
              </a:rPr>
              <a:t>8.THERMAL POLLUTION</a:t>
            </a:r>
          </a:p>
        </p:txBody>
      </p:sp>
      <p:sp>
        <p:nvSpPr>
          <p:cNvPr id="3" name="Content Placeholder 2">
            <a:extLst>
              <a:ext uri="{FF2B5EF4-FFF2-40B4-BE49-F238E27FC236}">
                <a16:creationId xmlns:a16="http://schemas.microsoft.com/office/drawing/2014/main" id="{F43F73E3-B461-6CDC-E3AA-A4FD8B7C07A9}"/>
              </a:ext>
            </a:extLst>
          </p:cNvPr>
          <p:cNvSpPr>
            <a:spLocks noGrp="1"/>
          </p:cNvSpPr>
          <p:nvPr>
            <p:ph idx="1"/>
          </p:nvPr>
        </p:nvSpPr>
        <p:spPr>
          <a:xfrm>
            <a:off x="581193" y="1332639"/>
            <a:ext cx="11029615" cy="3634486"/>
          </a:xfrm>
        </p:spPr>
        <p:txBody>
          <a:bodyPr>
            <a:normAutofit/>
          </a:bodyPr>
          <a:lstStyle/>
          <a:p>
            <a:r>
              <a:rPr lang="en-US" sz="2400" b="1" i="1" dirty="0">
                <a:solidFill>
                  <a:srgbClr val="4D5156"/>
                </a:solidFill>
                <a:effectLst>
                  <a:outerShdw blurRad="38100" dist="38100" dir="2700000" algn="tl">
                    <a:srgbClr val="000000">
                      <a:alpha val="43137"/>
                    </a:srgbClr>
                  </a:outerShdw>
                </a:effectLst>
                <a:highlight>
                  <a:srgbClr val="FFFFFF"/>
                </a:highlight>
                <a:latin typeface="Algerian" panose="04020705040A02060702" pitchFamily="82" charset="0"/>
              </a:rPr>
              <a:t>Light pollution is the presence of any unwanted, inappropriate, or excessive artificial lighting. In a descriptive sense, the term light pollution refers to the effects of any poorly implemented lighting sources, during the day or night.</a:t>
            </a:r>
            <a:endParaRPr lang="en-GB" sz="2400" b="1" i="1" dirty="0">
              <a:effectLst>
                <a:outerShdw blurRad="38100" dist="38100" dir="2700000" algn="tl">
                  <a:srgbClr val="000000">
                    <a:alpha val="43137"/>
                  </a:srgbClr>
                </a:outerShdw>
              </a:effectLst>
              <a:latin typeface="Algerian" panose="04020705040A02060702" pitchFamily="82" charset="0"/>
            </a:endParaRPr>
          </a:p>
        </p:txBody>
      </p:sp>
      <p:sp>
        <p:nvSpPr>
          <p:cNvPr id="4" name="Date Placeholder 3">
            <a:extLst>
              <a:ext uri="{FF2B5EF4-FFF2-40B4-BE49-F238E27FC236}">
                <a16:creationId xmlns:a16="http://schemas.microsoft.com/office/drawing/2014/main" id="{C1E55955-8F34-18FE-3CC1-40BA64A1654C}"/>
              </a:ext>
            </a:extLst>
          </p:cNvPr>
          <p:cNvSpPr>
            <a:spLocks noGrp="1"/>
          </p:cNvSpPr>
          <p:nvPr>
            <p:ph type="dt" sz="half" idx="10"/>
          </p:nvPr>
        </p:nvSpPr>
        <p:spPr/>
        <p:txBody>
          <a:bodyPr/>
          <a:lstStyle/>
          <a:p>
            <a:pPr rtl="0"/>
            <a:fld id="{3459BC2B-8608-4C92-BFC1-109EE59EA623}" type="datetime1">
              <a:rPr lang="en-US" smtClean="0"/>
              <a:t>5/22/2024</a:t>
            </a:fld>
            <a:endParaRPr lang="en-US" dirty="0"/>
          </a:p>
        </p:txBody>
      </p:sp>
      <p:pic>
        <p:nvPicPr>
          <p:cNvPr id="1026" name="Picture 2" descr="Thermal Pollution - Causes, Effects ...">
            <a:extLst>
              <a:ext uri="{FF2B5EF4-FFF2-40B4-BE49-F238E27FC236}">
                <a16:creationId xmlns:a16="http://schemas.microsoft.com/office/drawing/2014/main" id="{1BA24B4E-8E18-AEBB-E7C3-C127FF375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154" y="3994484"/>
            <a:ext cx="4199468" cy="2794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141674"/>
      </p:ext>
    </p:extLst>
  </p:cSld>
  <p:clrMapOvr>
    <a:masterClrMapping/>
  </p:clrMapOvr>
  <p:transition spd="slow" advTm="2000">
    <p:randomBar dir="vert"/>
  </p:transition>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9148_TF33552983" id="{961483DA-4BD3-44EC-967F-28A9E73D864F}" vid="{5CA6A686-A782-4144-9C39-0617ED3EC6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{436CE72C-3518-4656-BE88-454D4CA3E814}tf33552983_win32</Template>
  <TotalTime>55</TotalTime>
  <Words>409</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Franklin Gothic Book</vt:lpstr>
      <vt:lpstr>Franklin Gothic Demi</vt:lpstr>
      <vt:lpstr>Wingdings 2</vt:lpstr>
      <vt:lpstr>DividendVTI</vt:lpstr>
      <vt:lpstr>POLLUTION</vt:lpstr>
      <vt:lpstr>1.POLLUTION</vt:lpstr>
      <vt:lpstr>2.AIR POLLUTION</vt:lpstr>
      <vt:lpstr>3.SOIL POLLUTION</vt:lpstr>
      <vt:lpstr>4.WATER POLLUTION</vt:lpstr>
      <vt:lpstr>5.NOISE POLLUTION</vt:lpstr>
      <vt:lpstr>6.PLASTIC POLLUTION</vt:lpstr>
      <vt:lpstr>7.LIGHT POLLUTION</vt:lpstr>
      <vt:lpstr>8.THERMAL POLLUTION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Literacy India</dc:creator>
  <cp:lastModifiedBy>Literacy India</cp:lastModifiedBy>
  <cp:revision>1</cp:revision>
  <dcterms:created xsi:type="dcterms:W3CDTF">2024-05-22T09:32:14Z</dcterms:created>
  <dcterms:modified xsi:type="dcterms:W3CDTF">2024-05-22T10:27:17Z</dcterms:modified>
</cp:coreProperties>
</file>