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66" r:id="rId4"/>
    <p:sldId id="269" r:id="rId5"/>
    <p:sldId id="270" r:id="rId6"/>
    <p:sldId id="264" r:id="rId7"/>
    <p:sldId id="265" r:id="rId8"/>
    <p:sldId id="267" r:id="rId9"/>
    <p:sldId id="271" r:id="rId10"/>
    <p:sldId id="258" r:id="rId11"/>
    <p:sldId id="259" r:id="rId12"/>
    <p:sldId id="261" r:id="rId13"/>
    <p:sldId id="272" r:id="rId14"/>
    <p:sldId id="273" r:id="rId15"/>
    <p:sldId id="262" r:id="rId16"/>
    <p:sldId id="26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F72F2E-4932-49DF-A8A8-4332B0958C7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921B9E6E-590B-488F-8E32-3B878EAA2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47970F95-B346-4206-97CD-2649C46A620D}"/>
              </a:ext>
            </a:extLst>
          </p:cNvPr>
          <p:cNvSpPr>
            <a:spLocks noGrp="1"/>
          </p:cNvSpPr>
          <p:nvPr>
            <p:ph type="dt" sz="half" idx="10"/>
          </p:nvPr>
        </p:nvSpPr>
        <p:spPr/>
        <p:txBody>
          <a:bodyPr/>
          <a:lstStyle/>
          <a:p>
            <a:fld id="{9686A8CD-E2B0-4FE8-95AA-6062464F53D7}" type="datetimeFigureOut">
              <a:rPr lang="en-US" smtClean="0"/>
              <a:t>8/20/2024</a:t>
            </a:fld>
            <a:endParaRPr lang="en-US"/>
          </a:p>
        </p:txBody>
      </p:sp>
      <p:sp>
        <p:nvSpPr>
          <p:cNvPr id="5" name="Marcador de pie de página 4">
            <a:extLst>
              <a:ext uri="{FF2B5EF4-FFF2-40B4-BE49-F238E27FC236}">
                <a16:creationId xmlns:a16="http://schemas.microsoft.com/office/drawing/2014/main" id="{0774EE1B-8166-4B7C-BE32-EB91E10E7A6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6EBBFEDA-169C-4D28-921D-7061D8D702B5}"/>
              </a:ext>
            </a:extLst>
          </p:cNvPr>
          <p:cNvSpPr>
            <a:spLocks noGrp="1"/>
          </p:cNvSpPr>
          <p:nvPr>
            <p:ph type="sldNum" sz="quarter" idx="12"/>
          </p:nvPr>
        </p:nvSpPr>
        <p:spPr/>
        <p:txBody>
          <a:bodyPr/>
          <a:lstStyle/>
          <a:p>
            <a:fld id="{853CD4E8-AC1D-43E6-861F-68EA7D7E181E}" type="slidenum">
              <a:rPr lang="en-US" smtClean="0"/>
              <a:t>‹Nº›</a:t>
            </a:fld>
            <a:endParaRPr lang="en-US"/>
          </a:p>
        </p:txBody>
      </p:sp>
    </p:spTree>
    <p:extLst>
      <p:ext uri="{BB962C8B-B14F-4D97-AF65-F5344CB8AC3E}">
        <p14:creationId xmlns:p14="http://schemas.microsoft.com/office/powerpoint/2010/main" val="3617319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46CDE5-C2FF-4495-9982-11C2FD85E310}"/>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E6EF06FB-8144-43F2-96F8-B85F8E1016E7}"/>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FA115AE7-AAE0-49B3-9F8F-DDB7507F25B8}"/>
              </a:ext>
            </a:extLst>
          </p:cNvPr>
          <p:cNvSpPr>
            <a:spLocks noGrp="1"/>
          </p:cNvSpPr>
          <p:nvPr>
            <p:ph type="dt" sz="half" idx="10"/>
          </p:nvPr>
        </p:nvSpPr>
        <p:spPr/>
        <p:txBody>
          <a:bodyPr/>
          <a:lstStyle/>
          <a:p>
            <a:fld id="{9686A8CD-E2B0-4FE8-95AA-6062464F53D7}" type="datetimeFigureOut">
              <a:rPr lang="en-US" smtClean="0"/>
              <a:t>8/20/2024</a:t>
            </a:fld>
            <a:endParaRPr lang="en-US"/>
          </a:p>
        </p:txBody>
      </p:sp>
      <p:sp>
        <p:nvSpPr>
          <p:cNvPr id="5" name="Marcador de pie de página 4">
            <a:extLst>
              <a:ext uri="{FF2B5EF4-FFF2-40B4-BE49-F238E27FC236}">
                <a16:creationId xmlns:a16="http://schemas.microsoft.com/office/drawing/2014/main" id="{190B3D74-FF53-45F3-A749-468A8F23FE99}"/>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BD2C335-285C-42C9-A6DC-7F06B20DC8E5}"/>
              </a:ext>
            </a:extLst>
          </p:cNvPr>
          <p:cNvSpPr>
            <a:spLocks noGrp="1"/>
          </p:cNvSpPr>
          <p:nvPr>
            <p:ph type="sldNum" sz="quarter" idx="12"/>
          </p:nvPr>
        </p:nvSpPr>
        <p:spPr/>
        <p:txBody>
          <a:bodyPr/>
          <a:lstStyle/>
          <a:p>
            <a:fld id="{853CD4E8-AC1D-43E6-861F-68EA7D7E181E}" type="slidenum">
              <a:rPr lang="en-US" smtClean="0"/>
              <a:t>‹Nº›</a:t>
            </a:fld>
            <a:endParaRPr lang="en-US"/>
          </a:p>
        </p:txBody>
      </p:sp>
    </p:spTree>
    <p:extLst>
      <p:ext uri="{BB962C8B-B14F-4D97-AF65-F5344CB8AC3E}">
        <p14:creationId xmlns:p14="http://schemas.microsoft.com/office/powerpoint/2010/main" val="1119471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3F7A372-1EE2-426B-AAAE-579346EEE76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45B65F53-1DA6-415F-B9E9-E3D552243E2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85FB94A0-CD07-4565-8D27-BA8AF9E3AB54}"/>
              </a:ext>
            </a:extLst>
          </p:cNvPr>
          <p:cNvSpPr>
            <a:spLocks noGrp="1"/>
          </p:cNvSpPr>
          <p:nvPr>
            <p:ph type="dt" sz="half" idx="10"/>
          </p:nvPr>
        </p:nvSpPr>
        <p:spPr/>
        <p:txBody>
          <a:bodyPr/>
          <a:lstStyle/>
          <a:p>
            <a:fld id="{9686A8CD-E2B0-4FE8-95AA-6062464F53D7}" type="datetimeFigureOut">
              <a:rPr lang="en-US" smtClean="0"/>
              <a:t>8/20/2024</a:t>
            </a:fld>
            <a:endParaRPr lang="en-US"/>
          </a:p>
        </p:txBody>
      </p:sp>
      <p:sp>
        <p:nvSpPr>
          <p:cNvPr id="5" name="Marcador de pie de página 4">
            <a:extLst>
              <a:ext uri="{FF2B5EF4-FFF2-40B4-BE49-F238E27FC236}">
                <a16:creationId xmlns:a16="http://schemas.microsoft.com/office/drawing/2014/main" id="{ED13AC33-4EC5-4258-9B00-4D755AB7DD60}"/>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3B8853F7-50E3-4E78-B742-B35FADAA24C1}"/>
              </a:ext>
            </a:extLst>
          </p:cNvPr>
          <p:cNvSpPr>
            <a:spLocks noGrp="1"/>
          </p:cNvSpPr>
          <p:nvPr>
            <p:ph type="sldNum" sz="quarter" idx="12"/>
          </p:nvPr>
        </p:nvSpPr>
        <p:spPr/>
        <p:txBody>
          <a:bodyPr/>
          <a:lstStyle/>
          <a:p>
            <a:fld id="{853CD4E8-AC1D-43E6-861F-68EA7D7E181E}" type="slidenum">
              <a:rPr lang="en-US" smtClean="0"/>
              <a:t>‹Nº›</a:t>
            </a:fld>
            <a:endParaRPr lang="en-US"/>
          </a:p>
        </p:txBody>
      </p:sp>
    </p:spTree>
    <p:extLst>
      <p:ext uri="{BB962C8B-B14F-4D97-AF65-F5344CB8AC3E}">
        <p14:creationId xmlns:p14="http://schemas.microsoft.com/office/powerpoint/2010/main" val="3417708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26678C-DC1E-4ADE-8BC1-C3F1F1E72351}"/>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1A0AB4E2-C263-4341-B94D-4AE44AA12B7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C90725B2-9860-4C35-B352-41B117013435}"/>
              </a:ext>
            </a:extLst>
          </p:cNvPr>
          <p:cNvSpPr>
            <a:spLocks noGrp="1"/>
          </p:cNvSpPr>
          <p:nvPr>
            <p:ph type="dt" sz="half" idx="10"/>
          </p:nvPr>
        </p:nvSpPr>
        <p:spPr/>
        <p:txBody>
          <a:bodyPr/>
          <a:lstStyle/>
          <a:p>
            <a:fld id="{9686A8CD-E2B0-4FE8-95AA-6062464F53D7}" type="datetimeFigureOut">
              <a:rPr lang="en-US" smtClean="0"/>
              <a:t>8/20/2024</a:t>
            </a:fld>
            <a:endParaRPr lang="en-US"/>
          </a:p>
        </p:txBody>
      </p:sp>
      <p:sp>
        <p:nvSpPr>
          <p:cNvPr id="5" name="Marcador de pie de página 4">
            <a:extLst>
              <a:ext uri="{FF2B5EF4-FFF2-40B4-BE49-F238E27FC236}">
                <a16:creationId xmlns:a16="http://schemas.microsoft.com/office/drawing/2014/main" id="{AD631C82-BF3C-42B1-A040-6BD260441548}"/>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5D5E5DE1-6C6F-496C-A738-CD9D46D4F816}"/>
              </a:ext>
            </a:extLst>
          </p:cNvPr>
          <p:cNvSpPr>
            <a:spLocks noGrp="1"/>
          </p:cNvSpPr>
          <p:nvPr>
            <p:ph type="sldNum" sz="quarter" idx="12"/>
          </p:nvPr>
        </p:nvSpPr>
        <p:spPr/>
        <p:txBody>
          <a:bodyPr/>
          <a:lstStyle/>
          <a:p>
            <a:fld id="{853CD4E8-AC1D-43E6-861F-68EA7D7E181E}" type="slidenum">
              <a:rPr lang="en-US" smtClean="0"/>
              <a:t>‹Nº›</a:t>
            </a:fld>
            <a:endParaRPr lang="en-US"/>
          </a:p>
        </p:txBody>
      </p:sp>
    </p:spTree>
    <p:extLst>
      <p:ext uri="{BB962C8B-B14F-4D97-AF65-F5344CB8AC3E}">
        <p14:creationId xmlns:p14="http://schemas.microsoft.com/office/powerpoint/2010/main" val="1269944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58A17F-780E-48D4-8FF8-635DF13FE8A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4E0ACBF9-B477-4AAD-BECF-817F6C96CF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245CD42-ADB7-40A6-AFB5-F76D3051A0F0}"/>
              </a:ext>
            </a:extLst>
          </p:cNvPr>
          <p:cNvSpPr>
            <a:spLocks noGrp="1"/>
          </p:cNvSpPr>
          <p:nvPr>
            <p:ph type="dt" sz="half" idx="10"/>
          </p:nvPr>
        </p:nvSpPr>
        <p:spPr/>
        <p:txBody>
          <a:bodyPr/>
          <a:lstStyle/>
          <a:p>
            <a:fld id="{9686A8CD-E2B0-4FE8-95AA-6062464F53D7}" type="datetimeFigureOut">
              <a:rPr lang="en-US" smtClean="0"/>
              <a:t>8/20/2024</a:t>
            </a:fld>
            <a:endParaRPr lang="en-US"/>
          </a:p>
        </p:txBody>
      </p:sp>
      <p:sp>
        <p:nvSpPr>
          <p:cNvPr id="5" name="Marcador de pie de página 4">
            <a:extLst>
              <a:ext uri="{FF2B5EF4-FFF2-40B4-BE49-F238E27FC236}">
                <a16:creationId xmlns:a16="http://schemas.microsoft.com/office/drawing/2014/main" id="{E968C8F2-3E94-40C8-B45E-ED32F660FA0B}"/>
              </a:ext>
            </a:extLst>
          </p:cNvPr>
          <p:cNvSpPr>
            <a:spLocks noGrp="1"/>
          </p:cNvSpPr>
          <p:nvPr>
            <p:ph type="ftr" sz="quarter" idx="11"/>
          </p:nvPr>
        </p:nvSpPr>
        <p:spPr/>
        <p:txBody>
          <a:bodyPr/>
          <a:lstStyle/>
          <a:p>
            <a:endParaRPr lang="en-US"/>
          </a:p>
        </p:txBody>
      </p:sp>
      <p:sp>
        <p:nvSpPr>
          <p:cNvPr id="6" name="Marcador de número de diapositiva 5">
            <a:extLst>
              <a:ext uri="{FF2B5EF4-FFF2-40B4-BE49-F238E27FC236}">
                <a16:creationId xmlns:a16="http://schemas.microsoft.com/office/drawing/2014/main" id="{271B82AC-7ECC-407C-826D-2E8367C143A7}"/>
              </a:ext>
            </a:extLst>
          </p:cNvPr>
          <p:cNvSpPr>
            <a:spLocks noGrp="1"/>
          </p:cNvSpPr>
          <p:nvPr>
            <p:ph type="sldNum" sz="quarter" idx="12"/>
          </p:nvPr>
        </p:nvSpPr>
        <p:spPr/>
        <p:txBody>
          <a:bodyPr/>
          <a:lstStyle/>
          <a:p>
            <a:fld id="{853CD4E8-AC1D-43E6-861F-68EA7D7E181E}" type="slidenum">
              <a:rPr lang="en-US" smtClean="0"/>
              <a:t>‹Nº›</a:t>
            </a:fld>
            <a:endParaRPr lang="en-US"/>
          </a:p>
        </p:txBody>
      </p:sp>
    </p:spTree>
    <p:extLst>
      <p:ext uri="{BB962C8B-B14F-4D97-AF65-F5344CB8AC3E}">
        <p14:creationId xmlns:p14="http://schemas.microsoft.com/office/powerpoint/2010/main" val="1833915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59EF32-BD13-45F2-82E1-2116DDA9C4B9}"/>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F916B39E-C8B2-499A-8319-67FC59B70DB0}"/>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89C7734A-756C-44A5-A423-714528CB202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EFD89AA2-BD53-44FD-B485-EF89287E0ADF}"/>
              </a:ext>
            </a:extLst>
          </p:cNvPr>
          <p:cNvSpPr>
            <a:spLocks noGrp="1"/>
          </p:cNvSpPr>
          <p:nvPr>
            <p:ph type="dt" sz="half" idx="10"/>
          </p:nvPr>
        </p:nvSpPr>
        <p:spPr/>
        <p:txBody>
          <a:bodyPr/>
          <a:lstStyle/>
          <a:p>
            <a:fld id="{9686A8CD-E2B0-4FE8-95AA-6062464F53D7}" type="datetimeFigureOut">
              <a:rPr lang="en-US" smtClean="0"/>
              <a:t>8/20/2024</a:t>
            </a:fld>
            <a:endParaRPr lang="en-US"/>
          </a:p>
        </p:txBody>
      </p:sp>
      <p:sp>
        <p:nvSpPr>
          <p:cNvPr id="6" name="Marcador de pie de página 5">
            <a:extLst>
              <a:ext uri="{FF2B5EF4-FFF2-40B4-BE49-F238E27FC236}">
                <a16:creationId xmlns:a16="http://schemas.microsoft.com/office/drawing/2014/main" id="{D00653A6-BD72-4B93-B533-949B5EC08056}"/>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E915D959-E2D1-40F0-B721-77CE066D5860}"/>
              </a:ext>
            </a:extLst>
          </p:cNvPr>
          <p:cNvSpPr>
            <a:spLocks noGrp="1"/>
          </p:cNvSpPr>
          <p:nvPr>
            <p:ph type="sldNum" sz="quarter" idx="12"/>
          </p:nvPr>
        </p:nvSpPr>
        <p:spPr/>
        <p:txBody>
          <a:bodyPr/>
          <a:lstStyle/>
          <a:p>
            <a:fld id="{853CD4E8-AC1D-43E6-861F-68EA7D7E181E}" type="slidenum">
              <a:rPr lang="en-US" smtClean="0"/>
              <a:t>‹Nº›</a:t>
            </a:fld>
            <a:endParaRPr lang="en-US"/>
          </a:p>
        </p:txBody>
      </p:sp>
    </p:spTree>
    <p:extLst>
      <p:ext uri="{BB962C8B-B14F-4D97-AF65-F5344CB8AC3E}">
        <p14:creationId xmlns:p14="http://schemas.microsoft.com/office/powerpoint/2010/main" val="3857239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1A6521-AEB9-4578-ACFA-5A94164E12A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1B31A835-12EA-4E8D-9B25-0D6FCED27A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7CC08A2-A30D-4D8F-AEA8-36095E080DC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842CCB03-F17B-4300-878F-8CFBD79420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F5A9C387-A1CC-4786-AD84-8C207AD6197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CB644CCA-497D-4359-A5AF-98E2FE2AB5D5}"/>
              </a:ext>
            </a:extLst>
          </p:cNvPr>
          <p:cNvSpPr>
            <a:spLocks noGrp="1"/>
          </p:cNvSpPr>
          <p:nvPr>
            <p:ph type="dt" sz="half" idx="10"/>
          </p:nvPr>
        </p:nvSpPr>
        <p:spPr/>
        <p:txBody>
          <a:bodyPr/>
          <a:lstStyle/>
          <a:p>
            <a:fld id="{9686A8CD-E2B0-4FE8-95AA-6062464F53D7}" type="datetimeFigureOut">
              <a:rPr lang="en-US" smtClean="0"/>
              <a:t>8/20/2024</a:t>
            </a:fld>
            <a:endParaRPr lang="en-US"/>
          </a:p>
        </p:txBody>
      </p:sp>
      <p:sp>
        <p:nvSpPr>
          <p:cNvPr id="8" name="Marcador de pie de página 7">
            <a:extLst>
              <a:ext uri="{FF2B5EF4-FFF2-40B4-BE49-F238E27FC236}">
                <a16:creationId xmlns:a16="http://schemas.microsoft.com/office/drawing/2014/main" id="{B5191E1C-D491-4BA8-99AB-839B370AD9E4}"/>
              </a:ext>
            </a:extLst>
          </p:cNvPr>
          <p:cNvSpPr>
            <a:spLocks noGrp="1"/>
          </p:cNvSpPr>
          <p:nvPr>
            <p:ph type="ftr" sz="quarter" idx="11"/>
          </p:nvPr>
        </p:nvSpPr>
        <p:spPr/>
        <p:txBody>
          <a:bodyPr/>
          <a:lstStyle/>
          <a:p>
            <a:endParaRPr lang="en-US"/>
          </a:p>
        </p:txBody>
      </p:sp>
      <p:sp>
        <p:nvSpPr>
          <p:cNvPr id="9" name="Marcador de número de diapositiva 8">
            <a:extLst>
              <a:ext uri="{FF2B5EF4-FFF2-40B4-BE49-F238E27FC236}">
                <a16:creationId xmlns:a16="http://schemas.microsoft.com/office/drawing/2014/main" id="{F645320D-981E-422F-A960-976ED05FA3B6}"/>
              </a:ext>
            </a:extLst>
          </p:cNvPr>
          <p:cNvSpPr>
            <a:spLocks noGrp="1"/>
          </p:cNvSpPr>
          <p:nvPr>
            <p:ph type="sldNum" sz="quarter" idx="12"/>
          </p:nvPr>
        </p:nvSpPr>
        <p:spPr/>
        <p:txBody>
          <a:bodyPr/>
          <a:lstStyle/>
          <a:p>
            <a:fld id="{853CD4E8-AC1D-43E6-861F-68EA7D7E181E}" type="slidenum">
              <a:rPr lang="en-US" smtClean="0"/>
              <a:t>‹Nº›</a:t>
            </a:fld>
            <a:endParaRPr lang="en-US"/>
          </a:p>
        </p:txBody>
      </p:sp>
    </p:spTree>
    <p:extLst>
      <p:ext uri="{BB962C8B-B14F-4D97-AF65-F5344CB8AC3E}">
        <p14:creationId xmlns:p14="http://schemas.microsoft.com/office/powerpoint/2010/main" val="1562430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79A1B0-D8D9-461E-9768-56F945179ACE}"/>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EB47882C-D776-4083-A168-F2D9F34F5E6B}"/>
              </a:ext>
            </a:extLst>
          </p:cNvPr>
          <p:cNvSpPr>
            <a:spLocks noGrp="1"/>
          </p:cNvSpPr>
          <p:nvPr>
            <p:ph type="dt" sz="half" idx="10"/>
          </p:nvPr>
        </p:nvSpPr>
        <p:spPr/>
        <p:txBody>
          <a:bodyPr/>
          <a:lstStyle/>
          <a:p>
            <a:fld id="{9686A8CD-E2B0-4FE8-95AA-6062464F53D7}" type="datetimeFigureOut">
              <a:rPr lang="en-US" smtClean="0"/>
              <a:t>8/20/2024</a:t>
            </a:fld>
            <a:endParaRPr lang="en-US"/>
          </a:p>
        </p:txBody>
      </p:sp>
      <p:sp>
        <p:nvSpPr>
          <p:cNvPr id="4" name="Marcador de pie de página 3">
            <a:extLst>
              <a:ext uri="{FF2B5EF4-FFF2-40B4-BE49-F238E27FC236}">
                <a16:creationId xmlns:a16="http://schemas.microsoft.com/office/drawing/2014/main" id="{20707B55-85BC-4915-9A94-B34A1E94BE28}"/>
              </a:ext>
            </a:extLst>
          </p:cNvPr>
          <p:cNvSpPr>
            <a:spLocks noGrp="1"/>
          </p:cNvSpPr>
          <p:nvPr>
            <p:ph type="ftr" sz="quarter" idx="11"/>
          </p:nvPr>
        </p:nvSpPr>
        <p:spPr/>
        <p:txBody>
          <a:bodyPr/>
          <a:lstStyle/>
          <a:p>
            <a:endParaRPr lang="en-US"/>
          </a:p>
        </p:txBody>
      </p:sp>
      <p:sp>
        <p:nvSpPr>
          <p:cNvPr id="5" name="Marcador de número de diapositiva 4">
            <a:extLst>
              <a:ext uri="{FF2B5EF4-FFF2-40B4-BE49-F238E27FC236}">
                <a16:creationId xmlns:a16="http://schemas.microsoft.com/office/drawing/2014/main" id="{0E318009-8620-455C-81BD-49705689C4E8}"/>
              </a:ext>
            </a:extLst>
          </p:cNvPr>
          <p:cNvSpPr>
            <a:spLocks noGrp="1"/>
          </p:cNvSpPr>
          <p:nvPr>
            <p:ph type="sldNum" sz="quarter" idx="12"/>
          </p:nvPr>
        </p:nvSpPr>
        <p:spPr/>
        <p:txBody>
          <a:bodyPr/>
          <a:lstStyle/>
          <a:p>
            <a:fld id="{853CD4E8-AC1D-43E6-861F-68EA7D7E181E}" type="slidenum">
              <a:rPr lang="en-US" smtClean="0"/>
              <a:t>‹Nº›</a:t>
            </a:fld>
            <a:endParaRPr lang="en-US"/>
          </a:p>
        </p:txBody>
      </p:sp>
    </p:spTree>
    <p:extLst>
      <p:ext uri="{BB962C8B-B14F-4D97-AF65-F5344CB8AC3E}">
        <p14:creationId xmlns:p14="http://schemas.microsoft.com/office/powerpoint/2010/main" val="290364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F32EC40-20B2-4283-9A68-5344B14FDDDE}"/>
              </a:ext>
            </a:extLst>
          </p:cNvPr>
          <p:cNvSpPr>
            <a:spLocks noGrp="1"/>
          </p:cNvSpPr>
          <p:nvPr>
            <p:ph type="dt" sz="half" idx="10"/>
          </p:nvPr>
        </p:nvSpPr>
        <p:spPr/>
        <p:txBody>
          <a:bodyPr/>
          <a:lstStyle/>
          <a:p>
            <a:fld id="{9686A8CD-E2B0-4FE8-95AA-6062464F53D7}" type="datetimeFigureOut">
              <a:rPr lang="en-US" smtClean="0"/>
              <a:t>8/20/2024</a:t>
            </a:fld>
            <a:endParaRPr lang="en-US"/>
          </a:p>
        </p:txBody>
      </p:sp>
      <p:sp>
        <p:nvSpPr>
          <p:cNvPr id="3" name="Marcador de pie de página 2">
            <a:extLst>
              <a:ext uri="{FF2B5EF4-FFF2-40B4-BE49-F238E27FC236}">
                <a16:creationId xmlns:a16="http://schemas.microsoft.com/office/drawing/2014/main" id="{382FDF29-D6AE-4CE1-BDF9-BFF2324C3EB7}"/>
              </a:ext>
            </a:extLst>
          </p:cNvPr>
          <p:cNvSpPr>
            <a:spLocks noGrp="1"/>
          </p:cNvSpPr>
          <p:nvPr>
            <p:ph type="ftr" sz="quarter" idx="11"/>
          </p:nvPr>
        </p:nvSpPr>
        <p:spPr/>
        <p:txBody>
          <a:bodyPr/>
          <a:lstStyle/>
          <a:p>
            <a:endParaRPr lang="en-US"/>
          </a:p>
        </p:txBody>
      </p:sp>
      <p:sp>
        <p:nvSpPr>
          <p:cNvPr id="4" name="Marcador de número de diapositiva 3">
            <a:extLst>
              <a:ext uri="{FF2B5EF4-FFF2-40B4-BE49-F238E27FC236}">
                <a16:creationId xmlns:a16="http://schemas.microsoft.com/office/drawing/2014/main" id="{EAB514C7-7D78-458E-A138-769F2D657CE2}"/>
              </a:ext>
            </a:extLst>
          </p:cNvPr>
          <p:cNvSpPr>
            <a:spLocks noGrp="1"/>
          </p:cNvSpPr>
          <p:nvPr>
            <p:ph type="sldNum" sz="quarter" idx="12"/>
          </p:nvPr>
        </p:nvSpPr>
        <p:spPr/>
        <p:txBody>
          <a:bodyPr/>
          <a:lstStyle/>
          <a:p>
            <a:fld id="{853CD4E8-AC1D-43E6-861F-68EA7D7E181E}" type="slidenum">
              <a:rPr lang="en-US" smtClean="0"/>
              <a:t>‹Nº›</a:t>
            </a:fld>
            <a:endParaRPr lang="en-US"/>
          </a:p>
        </p:txBody>
      </p:sp>
    </p:spTree>
    <p:extLst>
      <p:ext uri="{BB962C8B-B14F-4D97-AF65-F5344CB8AC3E}">
        <p14:creationId xmlns:p14="http://schemas.microsoft.com/office/powerpoint/2010/main" val="23306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A800DB-E833-414B-8F69-378CB9800E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CC6C5426-6A0E-45F2-A395-646AB0678C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84F61FB1-7FEA-4F61-8C4D-4D10E556CB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AEC0276-377C-452B-8616-0E3F29E15010}"/>
              </a:ext>
            </a:extLst>
          </p:cNvPr>
          <p:cNvSpPr>
            <a:spLocks noGrp="1"/>
          </p:cNvSpPr>
          <p:nvPr>
            <p:ph type="dt" sz="half" idx="10"/>
          </p:nvPr>
        </p:nvSpPr>
        <p:spPr/>
        <p:txBody>
          <a:bodyPr/>
          <a:lstStyle/>
          <a:p>
            <a:fld id="{9686A8CD-E2B0-4FE8-95AA-6062464F53D7}" type="datetimeFigureOut">
              <a:rPr lang="en-US" smtClean="0"/>
              <a:t>8/20/2024</a:t>
            </a:fld>
            <a:endParaRPr lang="en-US"/>
          </a:p>
        </p:txBody>
      </p:sp>
      <p:sp>
        <p:nvSpPr>
          <p:cNvPr id="6" name="Marcador de pie de página 5">
            <a:extLst>
              <a:ext uri="{FF2B5EF4-FFF2-40B4-BE49-F238E27FC236}">
                <a16:creationId xmlns:a16="http://schemas.microsoft.com/office/drawing/2014/main" id="{A7401AD3-C0D0-4659-9221-30E79C980B54}"/>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F680EC91-DF90-488A-B862-388F5D06FD5F}"/>
              </a:ext>
            </a:extLst>
          </p:cNvPr>
          <p:cNvSpPr>
            <a:spLocks noGrp="1"/>
          </p:cNvSpPr>
          <p:nvPr>
            <p:ph type="sldNum" sz="quarter" idx="12"/>
          </p:nvPr>
        </p:nvSpPr>
        <p:spPr/>
        <p:txBody>
          <a:bodyPr/>
          <a:lstStyle/>
          <a:p>
            <a:fld id="{853CD4E8-AC1D-43E6-861F-68EA7D7E181E}" type="slidenum">
              <a:rPr lang="en-US" smtClean="0"/>
              <a:t>‹Nº›</a:t>
            </a:fld>
            <a:endParaRPr lang="en-US"/>
          </a:p>
        </p:txBody>
      </p:sp>
    </p:spTree>
    <p:extLst>
      <p:ext uri="{BB962C8B-B14F-4D97-AF65-F5344CB8AC3E}">
        <p14:creationId xmlns:p14="http://schemas.microsoft.com/office/powerpoint/2010/main" val="443853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3FC0B3-5374-4C40-BF79-1CFC09DB887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2C2DBC1E-1E0A-4D4F-AEDA-81D83ED58E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0F0DA01B-61FD-479F-8F67-9B719C1B8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8A832FF-1F3C-420B-83A5-9043205650DB}"/>
              </a:ext>
            </a:extLst>
          </p:cNvPr>
          <p:cNvSpPr>
            <a:spLocks noGrp="1"/>
          </p:cNvSpPr>
          <p:nvPr>
            <p:ph type="dt" sz="half" idx="10"/>
          </p:nvPr>
        </p:nvSpPr>
        <p:spPr/>
        <p:txBody>
          <a:bodyPr/>
          <a:lstStyle/>
          <a:p>
            <a:fld id="{9686A8CD-E2B0-4FE8-95AA-6062464F53D7}" type="datetimeFigureOut">
              <a:rPr lang="en-US" smtClean="0"/>
              <a:t>8/20/2024</a:t>
            </a:fld>
            <a:endParaRPr lang="en-US"/>
          </a:p>
        </p:txBody>
      </p:sp>
      <p:sp>
        <p:nvSpPr>
          <p:cNvPr id="6" name="Marcador de pie de página 5">
            <a:extLst>
              <a:ext uri="{FF2B5EF4-FFF2-40B4-BE49-F238E27FC236}">
                <a16:creationId xmlns:a16="http://schemas.microsoft.com/office/drawing/2014/main" id="{C4AC2C99-0043-46C5-A61A-11820654F79F}"/>
              </a:ext>
            </a:extLst>
          </p:cNvPr>
          <p:cNvSpPr>
            <a:spLocks noGrp="1"/>
          </p:cNvSpPr>
          <p:nvPr>
            <p:ph type="ftr" sz="quarter" idx="11"/>
          </p:nvPr>
        </p:nvSpPr>
        <p:spPr/>
        <p:txBody>
          <a:bodyPr/>
          <a:lstStyle/>
          <a:p>
            <a:endParaRPr lang="en-US"/>
          </a:p>
        </p:txBody>
      </p:sp>
      <p:sp>
        <p:nvSpPr>
          <p:cNvPr id="7" name="Marcador de número de diapositiva 6">
            <a:extLst>
              <a:ext uri="{FF2B5EF4-FFF2-40B4-BE49-F238E27FC236}">
                <a16:creationId xmlns:a16="http://schemas.microsoft.com/office/drawing/2014/main" id="{BE904BA2-5D75-4C61-A4DA-BD0B77CAC191}"/>
              </a:ext>
            </a:extLst>
          </p:cNvPr>
          <p:cNvSpPr>
            <a:spLocks noGrp="1"/>
          </p:cNvSpPr>
          <p:nvPr>
            <p:ph type="sldNum" sz="quarter" idx="12"/>
          </p:nvPr>
        </p:nvSpPr>
        <p:spPr/>
        <p:txBody>
          <a:bodyPr/>
          <a:lstStyle/>
          <a:p>
            <a:fld id="{853CD4E8-AC1D-43E6-861F-68EA7D7E181E}" type="slidenum">
              <a:rPr lang="en-US" smtClean="0"/>
              <a:t>‹Nº›</a:t>
            </a:fld>
            <a:endParaRPr lang="en-US"/>
          </a:p>
        </p:txBody>
      </p:sp>
    </p:spTree>
    <p:extLst>
      <p:ext uri="{BB962C8B-B14F-4D97-AF65-F5344CB8AC3E}">
        <p14:creationId xmlns:p14="http://schemas.microsoft.com/office/powerpoint/2010/main" val="4170613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5D14F2B-360B-4952-97AE-B4EC412999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A7095198-B87F-4700-A434-C466CB8989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AB725382-3AC7-4D17-BB4E-F4B1BFF0A4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6A8CD-E2B0-4FE8-95AA-6062464F53D7}" type="datetimeFigureOut">
              <a:rPr lang="en-US" smtClean="0"/>
              <a:t>8/20/2024</a:t>
            </a:fld>
            <a:endParaRPr lang="en-US"/>
          </a:p>
        </p:txBody>
      </p:sp>
      <p:sp>
        <p:nvSpPr>
          <p:cNvPr id="5" name="Marcador de pie de página 4">
            <a:extLst>
              <a:ext uri="{FF2B5EF4-FFF2-40B4-BE49-F238E27FC236}">
                <a16:creationId xmlns:a16="http://schemas.microsoft.com/office/drawing/2014/main" id="{6E7ACA7F-5F6A-4EA3-8105-0FB99311F3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a:extLst>
              <a:ext uri="{FF2B5EF4-FFF2-40B4-BE49-F238E27FC236}">
                <a16:creationId xmlns:a16="http://schemas.microsoft.com/office/drawing/2014/main" id="{DD6F0833-AE57-4F29-8F19-3FA3F15EA1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CD4E8-AC1D-43E6-861F-68EA7D7E181E}" type="slidenum">
              <a:rPr lang="en-US" smtClean="0"/>
              <a:t>‹Nº›</a:t>
            </a:fld>
            <a:endParaRPr lang="en-US"/>
          </a:p>
        </p:txBody>
      </p:sp>
    </p:spTree>
    <p:extLst>
      <p:ext uri="{BB962C8B-B14F-4D97-AF65-F5344CB8AC3E}">
        <p14:creationId xmlns:p14="http://schemas.microsoft.com/office/powerpoint/2010/main" val="4230068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aC-Perez/Hydra-self-testing/blob/main/inputs/hydra_sim_GBself_5bin.r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rive.google.com/drive/folders/1rvqWw5r0I1UgpTzvoM1IY5FfRBOyY-Kw?usp=drive_lin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cs.google.com/document/d/1hAKR4M1__8Y6cjlHs7-1CCGIShkWTVhI/edit?usp=drive_link&amp;ouid=103392648838888916592&amp;rtpof=true&amp;sd=true" TargetMode="External"/><Relationship Id="rId2" Type="http://schemas.openxmlformats.org/officeDocument/2006/relationships/hyperlink" Target="https://drive.google.com/drive/folders/14LybiXkHwCyRT_juw-lXkyiU1eaqrFQ2?usp=drive_link" TargetMode="External"/><Relationship Id="rId1" Type="http://schemas.openxmlformats.org/officeDocument/2006/relationships/slideLayout" Target="../slideLayouts/slideLayout2.xml"/><Relationship Id="rId6" Type="http://schemas.openxmlformats.org/officeDocument/2006/relationships/hyperlink" Target="https://docs.google.com/document/d/1023TpwwpgjsazQ0n6HQr44-_-IfQkxPu/edit" TargetMode="External"/><Relationship Id="rId5" Type="http://schemas.openxmlformats.org/officeDocument/2006/relationships/hyperlink" Target="https://drive.google.com/drive/folders/1qeUqu1BbqKOigFTNRKP1ynPf4zraNEgI?usp=drive_link" TargetMode="External"/><Relationship Id="rId4" Type="http://schemas.openxmlformats.org/officeDocument/2006/relationships/hyperlink" Target="https://drive.google.com/drive/folders/1UgHtiD4ALFJ6y8eecnFIiL5fcWEsZBe_?usp=drive_link"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62FC2A-97F4-447F-9B10-9640F1700979}"/>
              </a:ext>
            </a:extLst>
          </p:cNvPr>
          <p:cNvSpPr>
            <a:spLocks noGrp="1"/>
          </p:cNvSpPr>
          <p:nvPr>
            <p:ph type="ctrTitle"/>
          </p:nvPr>
        </p:nvSpPr>
        <p:spPr>
          <a:xfrm>
            <a:off x="1524000" y="310704"/>
            <a:ext cx="9144000" cy="2387600"/>
          </a:xfrm>
        </p:spPr>
        <p:txBody>
          <a:bodyPr/>
          <a:lstStyle/>
          <a:p>
            <a:r>
              <a:rPr lang="en-US" dirty="0"/>
              <a:t>Chapter 2</a:t>
            </a:r>
          </a:p>
        </p:txBody>
      </p:sp>
      <p:sp>
        <p:nvSpPr>
          <p:cNvPr id="3" name="Subtítulo 2">
            <a:extLst>
              <a:ext uri="{FF2B5EF4-FFF2-40B4-BE49-F238E27FC236}">
                <a16:creationId xmlns:a16="http://schemas.microsoft.com/office/drawing/2014/main" id="{EC8C0A4A-C80F-4E0E-88E5-6F5416BF74DA}"/>
              </a:ext>
            </a:extLst>
          </p:cNvPr>
          <p:cNvSpPr>
            <a:spLocks noGrp="1"/>
          </p:cNvSpPr>
          <p:nvPr>
            <p:ph type="subTitle" idx="1"/>
          </p:nvPr>
        </p:nvSpPr>
        <p:spPr>
          <a:xfrm>
            <a:off x="1524000" y="3191071"/>
            <a:ext cx="9144000" cy="1655762"/>
          </a:xfrm>
        </p:spPr>
        <p:txBody>
          <a:bodyPr/>
          <a:lstStyle/>
          <a:p>
            <a:r>
              <a:rPr lang="en-US" b="1" kern="100" dirty="0">
                <a:effectLst/>
                <a:latin typeface="Arial Narrow" panose="020B0606020202030204" pitchFamily="34" charset="0"/>
                <a:ea typeface="Calibri" panose="020F0502020204030204" pitchFamily="34" charset="0"/>
                <a:cs typeface="Calibri" panose="020F0502020204030204" pitchFamily="34" charset="0"/>
              </a:rPr>
              <a:t>Simulation testing to evaluate estimation performance </a:t>
            </a:r>
            <a:r>
              <a:rPr lang="en-US" b="1" kern="100" dirty="0">
                <a:effectLst/>
                <a:latin typeface="Arial Narrow" panose="020B0606020202030204" pitchFamily="34" charset="0"/>
                <a:ea typeface="Calibri" panose="020F0502020204030204" pitchFamily="34" charset="0"/>
                <a:cs typeface="Arial" panose="020B0604020202020204" pitchFamily="34" charset="0"/>
              </a:rPr>
              <a:t>of a length-based multispecies stock assessment model </a:t>
            </a:r>
            <a:r>
              <a:rPr lang="en-US" b="1" kern="100" dirty="0">
                <a:effectLst/>
                <a:latin typeface="Arial Narrow" panose="020B0606020202030204" pitchFamily="34" charset="0"/>
                <a:ea typeface="Times New Roman" panose="02020603050405020304" pitchFamily="18" charset="0"/>
                <a:cs typeface="Segoe UI" panose="020B0502040204020203" pitchFamily="34" charset="0"/>
              </a:rPr>
              <a:t>with different structural assumptions about trophic relationships.</a:t>
            </a:r>
            <a:endParaRPr lang="en-US" kern="100" dirty="0">
              <a:effectLst/>
              <a:latin typeface="Arial Narrow" panose="020B0606020202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483502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90B10D53-04A5-4B6E-98F3-4EF0D5A58E2E}"/>
              </a:ext>
            </a:extLst>
          </p:cNvPr>
          <p:cNvSpPr txBox="1">
            <a:spLocks/>
          </p:cNvSpPr>
          <p:nvPr/>
        </p:nvSpPr>
        <p:spPr>
          <a:xfrm>
            <a:off x="396412" y="616449"/>
            <a:ext cx="10515600" cy="53653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fontAlgn="base">
              <a:spcBef>
                <a:spcPts val="0"/>
              </a:spcBef>
              <a:buFont typeface="Arial" panose="020B0604020202020204" pitchFamily="34" charset="0"/>
              <a:buNone/>
            </a:pPr>
            <a:r>
              <a:rPr lang="en-US" sz="2200" dirty="0">
                <a:solidFill>
                  <a:srgbClr val="000000"/>
                </a:solidFill>
                <a:latin typeface="Arial" panose="020B0604020202020204" pitchFamily="34" charset="0"/>
                <a:ea typeface="Times New Roman" panose="02020603050405020304" pitchFamily="18" charset="0"/>
              </a:rPr>
              <a:t>What are the time series to fit the emulators and what are the dimensions? With these we can determine which is the best method to apply.</a:t>
            </a:r>
          </a:p>
          <a:p>
            <a:pPr marL="457200" lvl="1" indent="0" algn="just" fontAlgn="base">
              <a:spcBef>
                <a:spcPts val="0"/>
              </a:spcBef>
              <a:buFont typeface="Arial" panose="020B0604020202020204" pitchFamily="34" charset="0"/>
              <a:buNone/>
            </a:pPr>
            <a:endParaRPr lang="en-US" sz="2200" dirty="0">
              <a:solidFill>
                <a:srgbClr val="000000"/>
              </a:solidFill>
              <a:latin typeface="Arial" panose="020B0604020202020204" pitchFamily="34" charset="0"/>
              <a:ea typeface="Times New Roman" panose="02020603050405020304" pitchFamily="18" charset="0"/>
            </a:endParaRPr>
          </a:p>
          <a:p>
            <a:pPr marL="457200" lvl="1" indent="0" algn="just" fontAlgn="base">
              <a:spcBef>
                <a:spcPts val="0"/>
              </a:spcBef>
              <a:buFont typeface="Arial" panose="020B0604020202020204" pitchFamily="34" charset="0"/>
              <a:buNone/>
            </a:pPr>
            <a:r>
              <a:rPr lang="en-US" sz="2200" dirty="0">
                <a:solidFill>
                  <a:srgbClr val="000000"/>
                </a:solidFill>
                <a:latin typeface="Arial" panose="020B0604020202020204" pitchFamily="34" charset="0"/>
                <a:ea typeface="Times New Roman" panose="02020603050405020304" pitchFamily="18" charset="0"/>
              </a:rPr>
              <a:t>Chapter 3: to test different machine learning methods we are going to use times series from Hydra using the </a:t>
            </a:r>
            <a:r>
              <a:rPr lang="en-US" sz="2200" dirty="0" err="1">
                <a:solidFill>
                  <a:srgbClr val="000000"/>
                </a:solidFill>
                <a:latin typeface="Arial" panose="020B0604020202020204" pitchFamily="34" charset="0"/>
                <a:ea typeface="Times New Roman" panose="02020603050405020304" pitchFamily="18" charset="0"/>
              </a:rPr>
              <a:t>pMSE</a:t>
            </a:r>
            <a:r>
              <a:rPr lang="en-US" sz="2200" dirty="0">
                <a:solidFill>
                  <a:srgbClr val="000000"/>
                </a:solidFill>
                <a:latin typeface="Arial" panose="020B0604020202020204" pitchFamily="34" charset="0"/>
                <a:ea typeface="Times New Roman" panose="02020603050405020304" pitchFamily="18" charset="0"/>
              </a:rPr>
              <a:t> 10 species base model to create series of catch, biomass, spawning biomass, fishing effort, etc. These time series are going to be used to train and test the emulators. Dimensions for each variable number of species, number of simulations and years of projection.  </a:t>
            </a:r>
          </a:p>
          <a:p>
            <a:pPr lvl="1" algn="just" fontAlgn="base">
              <a:spcBef>
                <a:spcPts val="0"/>
              </a:spcBef>
            </a:pPr>
            <a:r>
              <a:rPr lang="en-US" sz="2200" dirty="0">
                <a:solidFill>
                  <a:srgbClr val="000000"/>
                </a:solidFill>
                <a:latin typeface="Arial" panose="020B0604020202020204" pitchFamily="34" charset="0"/>
                <a:ea typeface="Times New Roman" panose="02020603050405020304" pitchFamily="18" charset="0"/>
              </a:rPr>
              <a:t>	data sets from</a:t>
            </a:r>
          </a:p>
          <a:p>
            <a:pPr lvl="2" algn="just" fontAlgn="base">
              <a:spcBef>
                <a:spcPts val="0"/>
              </a:spcBef>
            </a:pPr>
            <a:r>
              <a:rPr lang="en-US" sz="1800" dirty="0" err="1">
                <a:solidFill>
                  <a:srgbClr val="000000"/>
                </a:solidFill>
                <a:latin typeface="Arial" panose="020B0604020202020204" pitchFamily="34" charset="0"/>
                <a:ea typeface="Times New Roman" panose="02020603050405020304" pitchFamily="18" charset="0"/>
              </a:rPr>
              <a:t>pMSE</a:t>
            </a:r>
            <a:r>
              <a:rPr lang="en-US" sz="1800" dirty="0">
                <a:solidFill>
                  <a:srgbClr val="000000"/>
                </a:solidFill>
                <a:latin typeface="Arial" panose="020B0604020202020204" pitchFamily="34" charset="0"/>
                <a:ea typeface="Times New Roman" panose="02020603050405020304" pitchFamily="18" charset="0"/>
              </a:rPr>
              <a:t> base operating model</a:t>
            </a:r>
          </a:p>
          <a:p>
            <a:pPr lvl="2" algn="just" fontAlgn="base">
              <a:spcBef>
                <a:spcPts val="0"/>
              </a:spcBef>
            </a:pPr>
            <a:r>
              <a:rPr lang="en-US" sz="1800" dirty="0">
                <a:solidFill>
                  <a:srgbClr val="000000"/>
                </a:solidFill>
                <a:latin typeface="Arial" panose="020B0604020202020204" pitchFamily="34" charset="0"/>
                <a:ea typeface="Times New Roman" panose="02020603050405020304" pitchFamily="18" charset="0"/>
              </a:rPr>
              <a:t>Projection with constant F </a:t>
            </a:r>
          </a:p>
          <a:p>
            <a:pPr marL="457200" lvl="1" indent="0" algn="just" fontAlgn="base">
              <a:spcBef>
                <a:spcPts val="0"/>
              </a:spcBef>
              <a:buFont typeface="Arial" panose="020B0604020202020204" pitchFamily="34" charset="0"/>
              <a:buNone/>
            </a:pPr>
            <a:endParaRPr lang="en-US" sz="2200" dirty="0">
              <a:solidFill>
                <a:srgbClr val="000000"/>
              </a:solidFill>
              <a:latin typeface="Arial" panose="020B0604020202020204" pitchFamily="34" charset="0"/>
              <a:ea typeface="Times New Roman" panose="02020603050405020304" pitchFamily="18" charset="0"/>
            </a:endParaRPr>
          </a:p>
          <a:p>
            <a:pPr marL="457200" lvl="1" indent="0" algn="just" fontAlgn="base">
              <a:spcBef>
                <a:spcPts val="0"/>
              </a:spcBef>
              <a:buFont typeface="Arial" panose="020B0604020202020204" pitchFamily="34" charset="0"/>
              <a:buNone/>
            </a:pPr>
            <a:r>
              <a:rPr lang="en-US" sz="2200" dirty="0">
                <a:solidFill>
                  <a:srgbClr val="000000"/>
                </a:solidFill>
                <a:latin typeface="Arial" panose="020B0604020202020204" pitchFamily="34" charset="0"/>
                <a:ea typeface="Times New Roman" panose="02020603050405020304" pitchFamily="18" charset="0"/>
              </a:rPr>
              <a:t>Chapter 4: to evaluate different management scenarios we are going to use time series from Atlantis NEUS, including different spatial allocation of effort for the different fleets and species. The idea is to determine if the emulator is able to capture these differences in allocations. </a:t>
            </a:r>
          </a:p>
          <a:p>
            <a:pPr lvl="1" algn="just" fontAlgn="base">
              <a:spcBef>
                <a:spcPts val="0"/>
              </a:spcBef>
            </a:pPr>
            <a:r>
              <a:rPr lang="en-US" sz="2200" dirty="0">
                <a:solidFill>
                  <a:srgbClr val="000000"/>
                </a:solidFill>
                <a:latin typeface="Arial" panose="020B0604020202020204" pitchFamily="34" charset="0"/>
                <a:ea typeface="Times New Roman" panose="02020603050405020304" pitchFamily="18" charset="0"/>
              </a:rPr>
              <a:t>	data sets from</a:t>
            </a:r>
          </a:p>
          <a:p>
            <a:pPr lvl="2" algn="just" fontAlgn="base">
              <a:spcBef>
                <a:spcPts val="0"/>
              </a:spcBef>
            </a:pPr>
            <a:r>
              <a:rPr lang="en-US" sz="1800" dirty="0">
                <a:solidFill>
                  <a:srgbClr val="000000"/>
                </a:solidFill>
                <a:latin typeface="Arial" panose="020B0604020202020204" pitchFamily="34" charset="0"/>
                <a:ea typeface="Times New Roman" panose="02020603050405020304" pitchFamily="18" charset="0"/>
              </a:rPr>
              <a:t>Atlantis NEUS</a:t>
            </a:r>
            <a:endParaRPr lang="en-US" sz="1800"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594079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6CAC3B51-B543-4501-98DE-350880E77F6E}"/>
              </a:ext>
            </a:extLst>
          </p:cNvPr>
          <p:cNvSpPr>
            <a:spLocks noGrp="1"/>
          </p:cNvSpPr>
          <p:nvPr>
            <p:ph idx="1"/>
          </p:nvPr>
        </p:nvSpPr>
        <p:spPr>
          <a:xfrm>
            <a:off x="838200" y="811658"/>
            <a:ext cx="10515600" cy="5365305"/>
          </a:xfrm>
        </p:spPr>
        <p:txBody>
          <a:bodyPr/>
          <a:lstStyle/>
          <a:p>
            <a:pPr marL="457200" lvl="1" indent="0" algn="just" fontAlgn="base">
              <a:spcBef>
                <a:spcPts val="0"/>
              </a:spcBef>
              <a:buNone/>
            </a:pPr>
            <a:r>
              <a:rPr lang="en-US" sz="2200" dirty="0">
                <a:solidFill>
                  <a:srgbClr val="000000"/>
                </a:solidFill>
                <a:effectLst/>
                <a:latin typeface="Arial" panose="020B0604020202020204" pitchFamily="34" charset="0"/>
                <a:ea typeface="Times New Roman" panose="02020603050405020304" pitchFamily="18" charset="0"/>
              </a:rPr>
              <a:t>Methods discussion will benefit, the emulator will try to emulate. Unclear about the scenarios in chapter 3.</a:t>
            </a:r>
          </a:p>
          <a:p>
            <a:pPr marL="457200" lvl="1" indent="0" algn="just" fontAlgn="base">
              <a:spcBef>
                <a:spcPts val="0"/>
              </a:spcBef>
              <a:buNone/>
            </a:pPr>
            <a:endParaRPr lang="en-US" sz="2200" dirty="0">
              <a:solidFill>
                <a:srgbClr val="000000"/>
              </a:solidFill>
              <a:latin typeface="Arial" panose="020B0604020202020204" pitchFamily="34" charset="0"/>
              <a:ea typeface="Times New Roman" panose="02020603050405020304" pitchFamily="18" charset="0"/>
            </a:endParaRPr>
          </a:p>
          <a:p>
            <a:pPr marL="457200" lvl="1" indent="0" algn="just" fontAlgn="base">
              <a:spcBef>
                <a:spcPts val="0"/>
              </a:spcBef>
              <a:buNone/>
            </a:pPr>
            <a:r>
              <a:rPr lang="en-US" sz="2200" dirty="0">
                <a:solidFill>
                  <a:srgbClr val="000000"/>
                </a:solidFill>
                <a:effectLst/>
                <a:latin typeface="Arial" panose="020B0604020202020204" pitchFamily="34" charset="0"/>
                <a:ea typeface="Times New Roman" panose="02020603050405020304" pitchFamily="18" charset="0"/>
              </a:rPr>
              <a:t>Scenarios in chapter 3 will be based on the spatial distribution of catch allocations and effort. </a:t>
            </a:r>
          </a:p>
          <a:p>
            <a:pPr marL="457200" lvl="1" indent="0" algn="just" fontAlgn="base">
              <a:spcBef>
                <a:spcPts val="0"/>
              </a:spcBef>
              <a:buNone/>
            </a:pPr>
            <a:endParaRPr lang="en-US" sz="2200" dirty="0">
              <a:solidFill>
                <a:srgbClr val="000000"/>
              </a:solidFill>
              <a:effectLst/>
              <a:latin typeface="Arial" panose="020B0604020202020204" pitchFamily="34" charset="0"/>
              <a:ea typeface="Times New Roman" panose="02020603050405020304" pitchFamily="18" charset="0"/>
            </a:endParaRPr>
          </a:p>
          <a:p>
            <a:pPr marL="457200" lvl="1" indent="0" algn="just" fontAlgn="base">
              <a:spcBef>
                <a:spcPts val="0"/>
              </a:spcBef>
              <a:buNone/>
            </a:pPr>
            <a:r>
              <a:rPr lang="en-US" sz="2200" dirty="0">
                <a:solidFill>
                  <a:srgbClr val="000000"/>
                </a:solidFill>
                <a:latin typeface="Arial" panose="020B0604020202020204" pitchFamily="34" charset="0"/>
                <a:ea typeface="Times New Roman" panose="02020603050405020304" pitchFamily="18" charset="0"/>
              </a:rPr>
              <a:t>How fishing communities change over time due to historic catch and effort allocation in a community-based approach. This way we can evaluate for example how yield changes in different communities due to management actions (smaller scale evaluation). </a:t>
            </a:r>
            <a:endParaRPr lang="en-US" sz="2200" dirty="0">
              <a:effectLst/>
              <a:latin typeface="Arial" panose="020B0604020202020204" pitchFamily="34" charset="0"/>
              <a:ea typeface="Times New Roman" panose="02020603050405020304" pitchFamily="18" charset="0"/>
              <a:cs typeface="Arial" panose="020B0604020202020204" pitchFamily="34" charset="0"/>
            </a:endParaRPr>
          </a:p>
          <a:p>
            <a:pPr lvl="1"/>
            <a:r>
              <a:rPr lang="en-US" sz="2200" dirty="0">
                <a:latin typeface="Arial" panose="020B0604020202020204" pitchFamily="34" charset="0"/>
                <a:cs typeface="Arial" panose="020B0604020202020204" pitchFamily="34" charset="0"/>
              </a:rPr>
              <a:t>Scenarios: set of management strategies </a:t>
            </a:r>
          </a:p>
          <a:p>
            <a:pPr lvl="2"/>
            <a:r>
              <a:rPr lang="en-US" sz="1800" dirty="0">
                <a:latin typeface="Arial" panose="020B0604020202020204" pitchFamily="34" charset="0"/>
                <a:cs typeface="Arial" panose="020B0604020202020204" pitchFamily="34" charset="0"/>
              </a:rPr>
              <a:t>1</a:t>
            </a:r>
            <a:r>
              <a:rPr lang="en-US" sz="1800" baseline="30000" dirty="0">
                <a:latin typeface="Arial" panose="020B0604020202020204" pitchFamily="34" charset="0"/>
                <a:cs typeface="Arial" panose="020B0604020202020204" pitchFamily="34" charset="0"/>
              </a:rPr>
              <a:t>st</a:t>
            </a:r>
            <a:r>
              <a:rPr lang="en-US" sz="1800" dirty="0">
                <a:latin typeface="Arial" panose="020B0604020202020204" pitchFamily="34" charset="0"/>
                <a:cs typeface="Arial" panose="020B0604020202020204" pitchFamily="34" charset="0"/>
              </a:rPr>
              <a:t> status quo (single species MSY) to compare other scenarios to actual management </a:t>
            </a:r>
          </a:p>
          <a:p>
            <a:pPr lvl="2"/>
            <a:r>
              <a:rPr lang="en-US" sz="1800" dirty="0">
                <a:latin typeface="Arial" panose="020B0604020202020204" pitchFamily="34" charset="0"/>
                <a:cs typeface="Arial" panose="020B0604020202020204" pitchFamily="34" charset="0"/>
              </a:rPr>
              <a:t>Different fishing efforts for communities-at-sea, reducing effort in overfishes stocks or maximize economic yield. </a:t>
            </a:r>
          </a:p>
          <a:p>
            <a:pPr lvl="2"/>
            <a:r>
              <a:rPr lang="en-US" sz="1800" dirty="0">
                <a:latin typeface="Arial" panose="020B0604020202020204" pitchFamily="34" charset="0"/>
                <a:cs typeface="Arial" panose="020B0604020202020204" pitchFamily="34" charset="0"/>
              </a:rPr>
              <a:t>Varying fishing effort in different fleets (gears)</a:t>
            </a:r>
          </a:p>
          <a:p>
            <a:pPr lvl="2"/>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09251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79802C28-679E-4972-9370-F0EDA9DD059B}"/>
              </a:ext>
            </a:extLst>
          </p:cNvPr>
          <p:cNvSpPr>
            <a:spLocks noGrp="1"/>
          </p:cNvSpPr>
          <p:nvPr>
            <p:ph idx="1"/>
          </p:nvPr>
        </p:nvSpPr>
        <p:spPr>
          <a:xfrm>
            <a:off x="838200" y="811658"/>
            <a:ext cx="10515600" cy="5365305"/>
          </a:xfrm>
        </p:spPr>
        <p:txBody>
          <a:bodyPr>
            <a:normAutofit/>
          </a:bodyPr>
          <a:lstStyle/>
          <a:p>
            <a:pPr marL="457200" lvl="1" indent="0" algn="just" fontAlgn="base">
              <a:spcBef>
                <a:spcPts val="0"/>
              </a:spcBef>
              <a:buNone/>
            </a:pPr>
            <a:r>
              <a:rPr lang="en-US" sz="2200" dirty="0">
                <a:solidFill>
                  <a:srgbClr val="000000"/>
                </a:solidFill>
                <a:effectLst/>
                <a:latin typeface="Arial" panose="020B0604020202020204" pitchFamily="34" charset="0"/>
                <a:ea typeface="Times New Roman" panose="02020603050405020304" pitchFamily="18" charset="0"/>
              </a:rPr>
              <a:t>Problem statement, unpacking to understand the direction of the dissertation and objectives. </a:t>
            </a:r>
          </a:p>
          <a:p>
            <a:pPr marL="457200" lvl="1" indent="0" algn="just" fontAlgn="base">
              <a:spcBef>
                <a:spcPts val="0"/>
              </a:spcBef>
              <a:buNone/>
            </a:pPr>
            <a:endParaRPr lang="en-US" sz="2200" dirty="0">
              <a:solidFill>
                <a:srgbClr val="000000"/>
              </a:solidFill>
              <a:latin typeface="Arial" panose="020B0604020202020204" pitchFamily="34" charset="0"/>
              <a:ea typeface="Times New Roman" panose="02020603050405020304" pitchFamily="18" charset="0"/>
            </a:endParaRPr>
          </a:p>
          <a:p>
            <a:pPr marL="457200" lvl="1" indent="0" algn="just" fontAlgn="base">
              <a:spcBef>
                <a:spcPts val="0"/>
              </a:spcBef>
              <a:buNone/>
            </a:pPr>
            <a:r>
              <a:rPr lang="en-US" sz="2200" dirty="0">
                <a:solidFill>
                  <a:srgbClr val="000000"/>
                </a:solidFill>
                <a:effectLst/>
                <a:latin typeface="Arial" panose="020B0604020202020204" pitchFamily="34" charset="0"/>
                <a:ea typeface="Times New Roman" panose="02020603050405020304" pitchFamily="18" charset="0"/>
              </a:rPr>
              <a:t>Chapter 2: The objective of this chapter is to evaluate the performance of Hydra multispecies estimation model, assessing its performance and its ability to reproduce multispecies and multifleet population dynamics based on lengths. The answer we seek is whether the model can replicate the population and fishing patterns of the study area. To do this, we will evaluate how the data on the composition of the predator diet affects the performance of the estimation model (important since it is a model that includes interactions between species). Evaluating how the assumptions about interactions between species affect the performance of the model will help us to better understand the uncertainty in multispecies assessments, and better representing the reality of the ecosystem. The utility of this chapter is to provide a robust tool for fisheries management following an ecosystem approach, including the interaction between species and fleets in the management objectives.</a:t>
            </a:r>
            <a:endParaRPr lang="en-US" dirty="0"/>
          </a:p>
        </p:txBody>
      </p:sp>
    </p:spTree>
    <p:extLst>
      <p:ext uri="{BB962C8B-B14F-4D97-AF65-F5344CB8AC3E}">
        <p14:creationId xmlns:p14="http://schemas.microsoft.com/office/powerpoint/2010/main" val="2174570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FD1FDD9-3DBB-4896-A9E6-784A23B5552E}"/>
              </a:ext>
            </a:extLst>
          </p:cNvPr>
          <p:cNvSpPr>
            <a:spLocks noGrp="1"/>
          </p:cNvSpPr>
          <p:nvPr>
            <p:ph idx="1"/>
          </p:nvPr>
        </p:nvSpPr>
        <p:spPr>
          <a:xfrm>
            <a:off x="838200" y="798990"/>
            <a:ext cx="10515600" cy="5377973"/>
          </a:xfrm>
        </p:spPr>
        <p:txBody>
          <a:bodyPr>
            <a:normAutofit lnSpcReduction="10000"/>
          </a:bodyPr>
          <a:lstStyle/>
          <a:p>
            <a:r>
              <a:rPr lang="en-US" dirty="0"/>
              <a:t>Chapter 3: The objective of this chapter is to apply methods such as Recurrent Neural Networks, specifically Long Short-Term Memory as statistical emulators to model ecosystem dynamics in an ecosystem approach. As a specific objective, we will evaluate the capacity of statistical models to emulate and predict population dynamics using Hydra to generate data series to train and test the emulator. The usefulness of this chapter is to improve efficiency in terms of simulation since the emulator is capable of processing large amounts of data more quickly, allowing the evaluation of various fisheries management scenarios and the impacts that these can have on users and the ecosystem. LSTM has the ability to remember temporal dependencies, which is especially useful when working with time series, making the emulator accurate in emulating current trends but also in future predictions.</a:t>
            </a:r>
          </a:p>
        </p:txBody>
      </p:sp>
    </p:spTree>
    <p:extLst>
      <p:ext uri="{BB962C8B-B14F-4D97-AF65-F5344CB8AC3E}">
        <p14:creationId xmlns:p14="http://schemas.microsoft.com/office/powerpoint/2010/main" val="811484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FD1FDD9-3DBB-4896-A9E6-784A23B5552E}"/>
              </a:ext>
            </a:extLst>
          </p:cNvPr>
          <p:cNvSpPr>
            <a:spLocks noGrp="1"/>
          </p:cNvSpPr>
          <p:nvPr>
            <p:ph idx="1"/>
          </p:nvPr>
        </p:nvSpPr>
        <p:spPr>
          <a:xfrm>
            <a:off x="838200" y="798990"/>
            <a:ext cx="10515600" cy="5377973"/>
          </a:xfrm>
        </p:spPr>
        <p:txBody>
          <a:bodyPr>
            <a:normAutofit fontScale="77500" lnSpcReduction="20000"/>
          </a:bodyPr>
          <a:lstStyle/>
          <a:p>
            <a:r>
              <a:rPr lang="en-US" dirty="0"/>
              <a:t>Chapter 4: The objective of this chapter is to use the emulators chosen in the previous chapter to evaluate different fisheries management strategies at the level of coastal fishing communities, helping us to understand how management affects these communities not only by optimizing the ecological impact but also the economic one. For this we will use data series from Atlantis NEUS, which includes small-scale fisheries dynamics, including various management scenarios (catch and effort allocations). These simulated data correspond to time series of biomass, effort, catch composition, biological indicators such as overfished or important species for the ecosystem and economic indicators. These data are divided into training groups (70%), validation (15%) and test (15%). Later, the emulator must be designed (number of layers and neurons), the emulator parameters must fit to the training data and to minimize difference between the emulator predictions and the data. The model must be validated using the validation set. Finally evaluate the emulator performance with the test data for each scenario.</a:t>
            </a:r>
          </a:p>
          <a:p>
            <a:r>
              <a:rPr lang="en-US" dirty="0"/>
              <a:t>Root Mean Square Error (RMSE), the Mean Absolute Error (MAE) to measure accuracy. Compare results from both models to assess </a:t>
            </a:r>
            <a:r>
              <a:rPr lang="en-US" dirty="0" err="1"/>
              <a:t>precission</a:t>
            </a:r>
            <a:r>
              <a:rPr lang="en-US" dirty="0"/>
              <a:t> and cross-validation to assess sensitivity.</a:t>
            </a:r>
          </a:p>
          <a:p>
            <a:r>
              <a:rPr lang="en-US" dirty="0"/>
              <a:t>Deploy the model: use the statistical model to emulate new management scenarios</a:t>
            </a:r>
          </a:p>
        </p:txBody>
      </p:sp>
    </p:spTree>
    <p:extLst>
      <p:ext uri="{BB962C8B-B14F-4D97-AF65-F5344CB8AC3E}">
        <p14:creationId xmlns:p14="http://schemas.microsoft.com/office/powerpoint/2010/main" val="2721423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07557C46-A72F-414D-98E9-3DA4094CFA41}"/>
              </a:ext>
            </a:extLst>
          </p:cNvPr>
          <p:cNvSpPr>
            <a:spLocks noGrp="1"/>
          </p:cNvSpPr>
          <p:nvPr>
            <p:ph idx="1"/>
          </p:nvPr>
        </p:nvSpPr>
        <p:spPr>
          <a:xfrm>
            <a:off x="838200" y="811658"/>
            <a:ext cx="10515600" cy="5365305"/>
          </a:xfrm>
        </p:spPr>
        <p:txBody>
          <a:bodyPr/>
          <a:lstStyle/>
          <a:p>
            <a:pPr marL="457200" lvl="1" indent="0" algn="just" fontAlgn="base">
              <a:spcBef>
                <a:spcPts val="0"/>
              </a:spcBef>
              <a:buNone/>
            </a:pPr>
            <a:r>
              <a:rPr lang="en-US" sz="2200" dirty="0">
                <a:solidFill>
                  <a:srgbClr val="000000"/>
                </a:solidFill>
                <a:effectLst/>
                <a:latin typeface="Arial" panose="020B0604020202020204" pitchFamily="34" charset="0"/>
                <a:ea typeface="Times New Roman" panose="02020603050405020304" pitchFamily="18" charset="0"/>
              </a:rPr>
              <a:t>Add one slide about hydra, what are the inputs and the parameters, and the performance measures. </a:t>
            </a:r>
          </a:p>
          <a:p>
            <a:pPr marL="457200" lvl="1" indent="0" algn="just" fontAlgn="base">
              <a:spcBef>
                <a:spcPts val="0"/>
              </a:spcBef>
              <a:buNone/>
            </a:pPr>
            <a:endParaRPr lang="en-US" sz="2200" dirty="0">
              <a:solidFill>
                <a:srgbClr val="000000"/>
              </a:solidFill>
              <a:latin typeface="Arial" panose="020B0604020202020204" pitchFamily="34" charset="0"/>
            </a:endParaRPr>
          </a:p>
          <a:p>
            <a:pPr marL="457200" lvl="1" indent="0" algn="just" fontAlgn="base">
              <a:spcBef>
                <a:spcPts val="0"/>
              </a:spcBef>
              <a:buNone/>
            </a:pPr>
            <a:r>
              <a:rPr lang="en-US" sz="2200" dirty="0">
                <a:solidFill>
                  <a:srgbClr val="000000"/>
                </a:solidFill>
                <a:latin typeface="Arial" panose="020B0604020202020204" pitchFamily="34" charset="0"/>
              </a:rPr>
              <a:t>Inputs: </a:t>
            </a:r>
          </a:p>
          <a:p>
            <a:pPr lvl="1" algn="just" fontAlgn="base">
              <a:spcBef>
                <a:spcPts val="0"/>
              </a:spcBef>
            </a:pPr>
            <a:r>
              <a:rPr lang="en-US" sz="2200" dirty="0">
                <a:solidFill>
                  <a:srgbClr val="000000"/>
                </a:solidFill>
                <a:latin typeface="Arial" panose="020B0604020202020204" pitchFamily="34" charset="0"/>
              </a:rPr>
              <a:t>.</a:t>
            </a:r>
            <a:r>
              <a:rPr lang="en-US" sz="2200" dirty="0" err="1">
                <a:solidFill>
                  <a:srgbClr val="000000"/>
                </a:solidFill>
                <a:latin typeface="Arial" panose="020B0604020202020204" pitchFamily="34" charset="0"/>
              </a:rPr>
              <a:t>dat</a:t>
            </a:r>
            <a:r>
              <a:rPr lang="en-US" sz="2200" dirty="0">
                <a:solidFill>
                  <a:srgbClr val="000000"/>
                </a:solidFill>
                <a:latin typeface="Arial" panose="020B0604020202020204" pitchFamily="34" charset="0"/>
              </a:rPr>
              <a:t> file</a:t>
            </a:r>
          </a:p>
          <a:p>
            <a:pPr lvl="2" algn="just" fontAlgn="base">
              <a:spcBef>
                <a:spcPts val="0"/>
              </a:spcBef>
            </a:pPr>
            <a:r>
              <a:rPr lang="en-US" sz="1800" dirty="0">
                <a:solidFill>
                  <a:srgbClr val="000000"/>
                </a:solidFill>
                <a:latin typeface="Arial" panose="020B0604020202020204" pitchFamily="34" charset="0"/>
              </a:rPr>
              <a:t>Includes number of fleets, surveys, years, species, size bins, areas, growth parameters, recruitment params, maturity params, fecundity params, effort, stomach content in weight, bottom temperature,  vulnerability, prey/predator preference ratio, equilibrium biomass, other food value, </a:t>
            </a:r>
          </a:p>
          <a:p>
            <a:pPr lvl="1" algn="just" fontAlgn="base">
              <a:spcBef>
                <a:spcPts val="0"/>
              </a:spcBef>
            </a:pPr>
            <a:r>
              <a:rPr lang="en-US" sz="2200" dirty="0">
                <a:solidFill>
                  <a:srgbClr val="000000"/>
                </a:solidFill>
                <a:latin typeface="Arial" panose="020B0604020202020204" pitchFamily="34" charset="0"/>
              </a:rPr>
              <a:t>-ts.dat file</a:t>
            </a:r>
          </a:p>
          <a:p>
            <a:pPr lvl="2" algn="just" fontAlgn="base">
              <a:spcBef>
                <a:spcPts val="0"/>
              </a:spcBef>
            </a:pPr>
            <a:r>
              <a:rPr lang="en-US" sz="1800" dirty="0">
                <a:solidFill>
                  <a:srgbClr val="000000"/>
                </a:solidFill>
                <a:latin typeface="Arial" panose="020B0604020202020204" pitchFamily="34" charset="0"/>
              </a:rPr>
              <a:t>Includes time series of survey abundance, time series of catch, time series of survey diet composition, time series of survey and catch size composition </a:t>
            </a:r>
          </a:p>
          <a:p>
            <a:pPr lvl="1" algn="just" fontAlgn="base">
              <a:spcBef>
                <a:spcPts val="0"/>
              </a:spcBef>
            </a:pPr>
            <a:r>
              <a:rPr lang="en-US" sz="2200" dirty="0">
                <a:solidFill>
                  <a:srgbClr val="000000"/>
                </a:solidFill>
                <a:latin typeface="Arial" panose="020B0604020202020204" pitchFamily="34" charset="0"/>
              </a:rPr>
              <a:t>.pin file</a:t>
            </a:r>
          </a:p>
          <a:p>
            <a:pPr lvl="2" algn="just" fontAlgn="base">
              <a:spcBef>
                <a:spcPts val="0"/>
              </a:spcBef>
            </a:pPr>
            <a:r>
              <a:rPr lang="en-US" sz="1800" dirty="0">
                <a:solidFill>
                  <a:srgbClr val="000000"/>
                </a:solidFill>
                <a:latin typeface="Arial" panose="020B0604020202020204" pitchFamily="34" charset="0"/>
              </a:rPr>
              <a:t>Initial parameters: initial abundance, recruitment parameters, average recruitment and deviations, average F and deviations, vulnerability, fishery and survey selectivity and catchability, natural mortality M1, other food value and deviations. </a:t>
            </a:r>
          </a:p>
          <a:p>
            <a:pPr marL="914400" lvl="2" indent="0" algn="just" fontAlgn="base">
              <a:spcBef>
                <a:spcPts val="0"/>
              </a:spcBef>
              <a:buNone/>
            </a:pPr>
            <a:r>
              <a:rPr lang="en-US" sz="1800" dirty="0">
                <a:solidFill>
                  <a:srgbClr val="000000"/>
                </a:solidFill>
                <a:latin typeface="Arial" panose="020B0604020202020204" pitchFamily="34" charset="0"/>
              </a:rPr>
              <a:t>Performance measures: parameter estimation, comparison between observed and predicted values, objective function value, confidence intervals. </a:t>
            </a:r>
          </a:p>
          <a:p>
            <a:pPr lvl="1" algn="just" fontAlgn="base">
              <a:spcBef>
                <a:spcPts val="0"/>
              </a:spcBef>
            </a:pPr>
            <a:endParaRPr lang="en-US" sz="22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985351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contenido 2">
            <a:extLst>
              <a:ext uri="{FF2B5EF4-FFF2-40B4-BE49-F238E27FC236}">
                <a16:creationId xmlns:a16="http://schemas.microsoft.com/office/drawing/2014/main" id="{EBC0ED1D-BA5E-47A8-901D-09F6C476AD8B}"/>
              </a:ext>
            </a:extLst>
          </p:cNvPr>
          <p:cNvSpPr>
            <a:spLocks noGrp="1"/>
          </p:cNvSpPr>
          <p:nvPr>
            <p:ph idx="1"/>
          </p:nvPr>
        </p:nvSpPr>
        <p:spPr>
          <a:xfrm>
            <a:off x="838200" y="811658"/>
            <a:ext cx="10515600" cy="5365305"/>
          </a:xfrm>
        </p:spPr>
        <p:txBody>
          <a:bodyPr/>
          <a:lstStyle/>
          <a:p>
            <a:pPr marL="457200" lvl="1" indent="0" algn="just" fontAlgn="base">
              <a:spcBef>
                <a:spcPts val="0"/>
              </a:spcBef>
              <a:buNone/>
            </a:pPr>
            <a:r>
              <a:rPr lang="en-US" sz="2200" dirty="0">
                <a:solidFill>
                  <a:srgbClr val="000000"/>
                </a:solidFill>
                <a:effectLst/>
                <a:latin typeface="Arial" panose="020B0604020202020204" pitchFamily="34" charset="0"/>
                <a:ea typeface="Times New Roman" panose="02020603050405020304" pitchFamily="18" charset="0"/>
              </a:rPr>
              <a:t>Be more specific in the performance measures and particular methods</a:t>
            </a:r>
            <a:endParaRPr lang="en-US" sz="2200" dirty="0">
              <a:latin typeface="Times New Roman" panose="02020603050405020304" pitchFamily="18" charset="0"/>
              <a:ea typeface="Times New Roman" panose="02020603050405020304" pitchFamily="18" charset="0"/>
            </a:endParaRPr>
          </a:p>
          <a:p>
            <a:pPr marL="457200" lvl="1" indent="0" algn="just" fontAlgn="base">
              <a:spcBef>
                <a:spcPts val="0"/>
              </a:spcBef>
              <a:buNone/>
            </a:pPr>
            <a:r>
              <a:rPr lang="en-US" sz="2200" dirty="0">
                <a:solidFill>
                  <a:srgbClr val="000000"/>
                </a:solidFill>
                <a:effectLst/>
                <a:latin typeface="Arial" panose="020B0604020202020204" pitchFamily="34" charset="0"/>
                <a:ea typeface="Times New Roman" panose="02020603050405020304" pitchFamily="18" charset="0"/>
              </a:rPr>
              <a:t>Sitting down, plot your models and methods, think and draw.</a:t>
            </a:r>
          </a:p>
          <a:p>
            <a:pPr marL="457200" lvl="1" indent="0" algn="just" fontAlgn="base">
              <a:spcBef>
                <a:spcPts val="0"/>
              </a:spcBef>
              <a:buNone/>
            </a:pPr>
            <a:endParaRPr lang="en-US" sz="2200" dirty="0">
              <a:solidFill>
                <a:srgbClr val="000000"/>
              </a:solidFill>
              <a:latin typeface="Arial" panose="020B0604020202020204" pitchFamily="34" charset="0"/>
              <a:ea typeface="Times New Roman" panose="02020603050405020304" pitchFamily="18" charset="0"/>
            </a:endParaRPr>
          </a:p>
          <a:p>
            <a:pPr marL="457200" lvl="1" indent="0" algn="just" fontAlgn="base">
              <a:spcBef>
                <a:spcPts val="0"/>
              </a:spcBef>
              <a:buNone/>
            </a:pPr>
            <a:r>
              <a:rPr lang="en-US" sz="2200" dirty="0">
                <a:solidFill>
                  <a:srgbClr val="000000"/>
                </a:solidFill>
                <a:effectLst/>
                <a:latin typeface="Arial" panose="020B0604020202020204" pitchFamily="34" charset="0"/>
                <a:ea typeface="Times New Roman" panose="02020603050405020304" pitchFamily="18" charset="0"/>
              </a:rPr>
              <a:t>For chapter 3 and 4 we have the data sets to test and validate the model. Also, </a:t>
            </a:r>
            <a:r>
              <a:rPr lang="en-US" sz="2200" dirty="0">
                <a:solidFill>
                  <a:srgbClr val="000000"/>
                </a:solidFill>
                <a:latin typeface="Arial" panose="020B0604020202020204" pitchFamily="34" charset="0"/>
                <a:ea typeface="Times New Roman" panose="02020603050405020304" pitchFamily="18" charset="0"/>
              </a:rPr>
              <a:t>Root mean squared error that penalized larger errors; Mean absolute error: average the magnitude of errors (average of the differences between predicted and observed values); Mean absolute percentage error. </a:t>
            </a:r>
            <a:endParaRPr lang="en-US" sz="2200" dirty="0">
              <a:effectLst/>
              <a:latin typeface="Times New Roman" panose="02020603050405020304" pitchFamily="18" charset="0"/>
              <a:ea typeface="Times New Roman" panose="02020603050405020304" pitchFamily="18" charset="0"/>
            </a:endParaRPr>
          </a:p>
          <a:p>
            <a:pPr marL="457200" lvl="1" indent="0" algn="just" fontAlgn="base">
              <a:spcBef>
                <a:spcPts val="0"/>
              </a:spcBef>
              <a:buNone/>
            </a:pPr>
            <a:r>
              <a:rPr lang="en-US" sz="2200" dirty="0">
                <a:solidFill>
                  <a:srgbClr val="000000"/>
                </a:solidFill>
                <a:effectLst/>
                <a:latin typeface="Arial" panose="020B0604020202020204" pitchFamily="34" charset="0"/>
                <a:ea typeface="Times New Roman" panose="02020603050405020304" pitchFamily="18" charset="0"/>
              </a:rPr>
              <a:t>Also, we can use the measures generally used in machine learning such as accuracy, precision and sensitivity. </a:t>
            </a:r>
          </a:p>
          <a:p>
            <a:pPr marL="457200" lvl="1" indent="0" algn="just" fontAlgn="base">
              <a:spcBef>
                <a:spcPts val="0"/>
              </a:spcBef>
              <a:buNone/>
            </a:pPr>
            <a:r>
              <a:rPr lang="en-US" sz="2200" dirty="0">
                <a:solidFill>
                  <a:srgbClr val="000000"/>
                </a:solidFill>
                <a:latin typeface="Arial" panose="020B0604020202020204" pitchFamily="34" charset="0"/>
                <a:ea typeface="Times New Roman" panose="02020603050405020304" pitchFamily="18" charset="0"/>
              </a:rPr>
              <a:t>F1 score  and AUC-ROC</a:t>
            </a:r>
          </a:p>
          <a:p>
            <a:pPr marL="457200" lvl="1" indent="0" algn="just" fontAlgn="base">
              <a:spcBef>
                <a:spcPts val="0"/>
              </a:spcBef>
              <a:buNone/>
            </a:pPr>
            <a:endParaRPr lang="en-US" sz="2200" dirty="0">
              <a:solidFill>
                <a:srgbClr val="000000"/>
              </a:solidFill>
              <a:effectLst/>
              <a:latin typeface="Arial" panose="020B0604020202020204" pitchFamily="34" charset="0"/>
              <a:ea typeface="Times New Roman" panose="02020603050405020304" pitchFamily="18" charset="0"/>
            </a:endParaRPr>
          </a:p>
          <a:p>
            <a:pPr marL="457200" lvl="1" indent="0" algn="just" fontAlgn="base">
              <a:spcBef>
                <a:spcPts val="0"/>
              </a:spcBef>
              <a:buNone/>
            </a:pPr>
            <a:r>
              <a:rPr lang="en-US" sz="2200" dirty="0">
                <a:solidFill>
                  <a:srgbClr val="000000"/>
                </a:solidFill>
                <a:latin typeface="Arial" panose="020B0604020202020204" pitchFamily="34" charset="0"/>
                <a:ea typeface="Times New Roman" panose="02020603050405020304" pitchFamily="18" charset="0"/>
              </a:rPr>
              <a:t>To measure robustness: cross validation metrics and hyperparameter sensitivity</a:t>
            </a:r>
            <a:r>
              <a:rPr lang="en-US" sz="2200" dirty="0">
                <a:solidFill>
                  <a:srgbClr val="000000"/>
                </a:solidFill>
                <a:effectLst/>
                <a:latin typeface="Arial" panose="020B0604020202020204" pitchFamily="34" charset="0"/>
                <a:ea typeface="Times New Roman" panose="02020603050405020304" pitchFamily="18" charset="0"/>
              </a:rPr>
              <a:t> </a:t>
            </a:r>
          </a:p>
          <a:p>
            <a:endParaRPr lang="en-US" dirty="0"/>
          </a:p>
        </p:txBody>
      </p:sp>
    </p:spTree>
    <p:extLst>
      <p:ext uri="{BB962C8B-B14F-4D97-AF65-F5344CB8AC3E}">
        <p14:creationId xmlns:p14="http://schemas.microsoft.com/office/powerpoint/2010/main" val="2402501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A79860F-E023-4D22-9DB6-4439F7DF0F93}"/>
              </a:ext>
            </a:extLst>
          </p:cNvPr>
          <p:cNvSpPr>
            <a:spLocks noGrp="1"/>
          </p:cNvSpPr>
          <p:nvPr>
            <p:ph idx="1"/>
          </p:nvPr>
        </p:nvSpPr>
        <p:spPr>
          <a:xfrm>
            <a:off x="838200" y="308225"/>
            <a:ext cx="10515600" cy="5868738"/>
          </a:xfrm>
        </p:spPr>
        <p:txBody>
          <a:bodyPr/>
          <a:lstStyle/>
          <a:p>
            <a:r>
              <a:rPr lang="en-US" dirty="0"/>
              <a:t>Work plan Hydra chapter</a:t>
            </a:r>
          </a:p>
          <a:p>
            <a:r>
              <a:rPr lang="en-US" dirty="0"/>
              <a:t>What do I need before starting the analysis</a:t>
            </a:r>
          </a:p>
          <a:p>
            <a:pPr lvl="1"/>
            <a:r>
              <a:rPr lang="en-US" dirty="0"/>
              <a:t>Conditioned OM</a:t>
            </a:r>
          </a:p>
          <a:p>
            <a:pPr lvl="2"/>
            <a:r>
              <a:rPr lang="en-US" dirty="0"/>
              <a:t>What are the outputs that I want from my OM, same time series from stock assessment reports or something different?  </a:t>
            </a:r>
          </a:p>
          <a:p>
            <a:pPr lvl="1"/>
            <a:r>
              <a:rPr lang="en-US" dirty="0"/>
              <a:t>Once I have my OM</a:t>
            </a:r>
          </a:p>
          <a:p>
            <a:pPr lvl="2"/>
            <a:r>
              <a:rPr lang="en-US" dirty="0"/>
              <a:t>What do I need: scenarios, how many?</a:t>
            </a:r>
          </a:p>
          <a:p>
            <a:pPr lvl="3"/>
            <a:r>
              <a:rPr lang="en-US" dirty="0"/>
              <a:t>Varying OF and M1 </a:t>
            </a:r>
          </a:p>
          <a:p>
            <a:pPr lvl="1"/>
            <a:r>
              <a:rPr lang="en-US" dirty="0"/>
              <a:t>Once I have my scenarios</a:t>
            </a:r>
          </a:p>
          <a:p>
            <a:pPr lvl="2"/>
            <a:r>
              <a:rPr lang="en-US" dirty="0"/>
              <a:t>Run the simulations</a:t>
            </a:r>
          </a:p>
          <a:p>
            <a:pPr lvl="1"/>
            <a:r>
              <a:rPr lang="en-US" dirty="0"/>
              <a:t>Once I have the outputs </a:t>
            </a:r>
          </a:p>
          <a:p>
            <a:pPr lvl="2"/>
            <a:r>
              <a:rPr lang="en-US" dirty="0"/>
              <a:t>Plots outputs from OM and EM</a:t>
            </a:r>
          </a:p>
          <a:p>
            <a:pPr lvl="2"/>
            <a:r>
              <a:rPr lang="en-US" dirty="0"/>
              <a:t>Compare parameters estimated</a:t>
            </a:r>
          </a:p>
          <a:p>
            <a:pPr lvl="2"/>
            <a:endParaRPr lang="en-US" dirty="0"/>
          </a:p>
          <a:p>
            <a:pPr lvl="2"/>
            <a:endParaRPr lang="en-US" dirty="0"/>
          </a:p>
          <a:p>
            <a:pPr lvl="2"/>
            <a:endParaRPr lang="en-US" dirty="0"/>
          </a:p>
          <a:p>
            <a:pPr lvl="3"/>
            <a:endParaRPr lang="en-US" dirty="0"/>
          </a:p>
        </p:txBody>
      </p:sp>
    </p:spTree>
    <p:extLst>
      <p:ext uri="{BB962C8B-B14F-4D97-AF65-F5344CB8AC3E}">
        <p14:creationId xmlns:p14="http://schemas.microsoft.com/office/powerpoint/2010/main" val="806088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7E3B209-EFF8-43F5-A811-303D18B5279B}"/>
              </a:ext>
            </a:extLst>
          </p:cNvPr>
          <p:cNvSpPr>
            <a:spLocks noGrp="1"/>
          </p:cNvSpPr>
          <p:nvPr>
            <p:ph idx="1"/>
          </p:nvPr>
        </p:nvSpPr>
        <p:spPr>
          <a:xfrm>
            <a:off x="838200" y="688369"/>
            <a:ext cx="10515600" cy="5488594"/>
          </a:xfrm>
        </p:spPr>
        <p:txBody>
          <a:bodyPr/>
          <a:lstStyle/>
          <a:p>
            <a:r>
              <a:rPr lang="en-US" dirty="0"/>
              <a:t>What do I need to explain in detail in my document</a:t>
            </a:r>
          </a:p>
          <a:p>
            <a:pPr lvl="1"/>
            <a:r>
              <a:rPr lang="en-US" dirty="0"/>
              <a:t>Hydra OM equations and fixed parameters </a:t>
            </a:r>
          </a:p>
          <a:p>
            <a:pPr lvl="1"/>
            <a:r>
              <a:rPr lang="en-US" dirty="0"/>
              <a:t>Hydra OM input data?</a:t>
            </a:r>
          </a:p>
          <a:p>
            <a:pPr lvl="1"/>
            <a:r>
              <a:rPr lang="en-US" dirty="0"/>
              <a:t>Scenarios</a:t>
            </a:r>
          </a:p>
          <a:p>
            <a:pPr lvl="1"/>
            <a:r>
              <a:rPr lang="en-US" dirty="0"/>
              <a:t>EM likelihoods?</a:t>
            </a:r>
          </a:p>
          <a:p>
            <a:pPr lvl="1"/>
            <a:r>
              <a:rPr lang="en-US" dirty="0"/>
              <a:t>Estimated parameters</a:t>
            </a:r>
          </a:p>
        </p:txBody>
      </p:sp>
    </p:spTree>
    <p:extLst>
      <p:ext uri="{BB962C8B-B14F-4D97-AF65-F5344CB8AC3E}">
        <p14:creationId xmlns:p14="http://schemas.microsoft.com/office/powerpoint/2010/main" val="2283031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BB636EE-1A9C-4819-B191-C0B7A051CD58}"/>
              </a:ext>
            </a:extLst>
          </p:cNvPr>
          <p:cNvSpPr>
            <a:spLocks noGrp="1"/>
          </p:cNvSpPr>
          <p:nvPr>
            <p:ph idx="1"/>
          </p:nvPr>
        </p:nvSpPr>
        <p:spPr>
          <a:xfrm>
            <a:off x="766281" y="287676"/>
            <a:ext cx="10515600" cy="842481"/>
          </a:xfrm>
        </p:spPr>
        <p:txBody>
          <a:bodyPr/>
          <a:lstStyle/>
          <a:p>
            <a:pPr marL="457200" lvl="1" indent="0" algn="just">
              <a:lnSpc>
                <a:spcPct val="107000"/>
              </a:lnSpc>
              <a:spcBef>
                <a:spcPts val="0"/>
              </a:spcBef>
              <a:buNone/>
            </a:pPr>
            <a:r>
              <a:rPr lang="en-US" sz="22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Graphical representation of these models, including inputs and outputs of the model covering equations</a:t>
            </a:r>
            <a:r>
              <a:rPr lang="en-US" sz="22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
        <p:nvSpPr>
          <p:cNvPr id="4" name="Elipse 3">
            <a:extLst>
              <a:ext uri="{FF2B5EF4-FFF2-40B4-BE49-F238E27FC236}">
                <a16:creationId xmlns:a16="http://schemas.microsoft.com/office/drawing/2014/main" id="{6DA7E0F2-5E8F-40DC-A50E-5528C0E33CE1}"/>
              </a:ext>
            </a:extLst>
          </p:cNvPr>
          <p:cNvSpPr/>
          <p:nvPr/>
        </p:nvSpPr>
        <p:spPr>
          <a:xfrm>
            <a:off x="636998" y="1787703"/>
            <a:ext cx="1150705" cy="575353"/>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AC85F1B8-B4F6-45B9-9D8D-5CDC4B661070}"/>
              </a:ext>
            </a:extLst>
          </p:cNvPr>
          <p:cNvSpPr txBox="1"/>
          <p:nvPr/>
        </p:nvSpPr>
        <p:spPr>
          <a:xfrm>
            <a:off x="945018" y="1890982"/>
            <a:ext cx="534121" cy="369332"/>
          </a:xfrm>
          <a:prstGeom prst="rect">
            <a:avLst/>
          </a:prstGeom>
          <a:noFill/>
        </p:spPr>
        <p:txBody>
          <a:bodyPr wrap="none" rtlCol="0">
            <a:spAutoFit/>
          </a:bodyPr>
          <a:lstStyle/>
          <a:p>
            <a:r>
              <a:rPr lang="en-US" dirty="0"/>
              <a:t>OM</a:t>
            </a:r>
          </a:p>
        </p:txBody>
      </p:sp>
      <p:sp>
        <p:nvSpPr>
          <p:cNvPr id="6" name="Elipse 5">
            <a:extLst>
              <a:ext uri="{FF2B5EF4-FFF2-40B4-BE49-F238E27FC236}">
                <a16:creationId xmlns:a16="http://schemas.microsoft.com/office/drawing/2014/main" id="{0FB207DC-EADD-4711-B779-F5A52D60260F}"/>
              </a:ext>
            </a:extLst>
          </p:cNvPr>
          <p:cNvSpPr/>
          <p:nvPr/>
        </p:nvSpPr>
        <p:spPr>
          <a:xfrm>
            <a:off x="9060095" y="4041142"/>
            <a:ext cx="1150705" cy="575353"/>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02C1E533-0C30-47C6-B38C-04D99650FBA5}"/>
              </a:ext>
            </a:extLst>
          </p:cNvPr>
          <p:cNvSpPr txBox="1"/>
          <p:nvPr/>
        </p:nvSpPr>
        <p:spPr>
          <a:xfrm>
            <a:off x="9398937" y="4144421"/>
            <a:ext cx="494046" cy="369332"/>
          </a:xfrm>
          <a:prstGeom prst="rect">
            <a:avLst/>
          </a:prstGeom>
          <a:noFill/>
        </p:spPr>
        <p:txBody>
          <a:bodyPr wrap="none" rtlCol="0">
            <a:spAutoFit/>
          </a:bodyPr>
          <a:lstStyle/>
          <a:p>
            <a:r>
              <a:rPr lang="en-US" dirty="0"/>
              <a:t>EM</a:t>
            </a:r>
          </a:p>
        </p:txBody>
      </p:sp>
      <p:cxnSp>
        <p:nvCxnSpPr>
          <p:cNvPr id="9" name="Conector recto de flecha 8">
            <a:extLst>
              <a:ext uri="{FF2B5EF4-FFF2-40B4-BE49-F238E27FC236}">
                <a16:creationId xmlns:a16="http://schemas.microsoft.com/office/drawing/2014/main" id="{F6CD31F2-74D7-4874-A987-48D952E59174}"/>
              </a:ext>
            </a:extLst>
          </p:cNvPr>
          <p:cNvCxnSpPr>
            <a:cxnSpLocks/>
          </p:cNvCxnSpPr>
          <p:nvPr/>
        </p:nvCxnSpPr>
        <p:spPr>
          <a:xfrm>
            <a:off x="1962364" y="2075379"/>
            <a:ext cx="153084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CuadroTexto 9">
            <a:extLst>
              <a:ext uri="{FF2B5EF4-FFF2-40B4-BE49-F238E27FC236}">
                <a16:creationId xmlns:a16="http://schemas.microsoft.com/office/drawing/2014/main" id="{B7F32F90-6D56-42F9-B071-C87F71BDF717}"/>
              </a:ext>
            </a:extLst>
          </p:cNvPr>
          <p:cNvSpPr txBox="1"/>
          <p:nvPr/>
        </p:nvSpPr>
        <p:spPr>
          <a:xfrm>
            <a:off x="1956539" y="1737404"/>
            <a:ext cx="1537922" cy="369332"/>
          </a:xfrm>
          <a:prstGeom prst="rect">
            <a:avLst/>
          </a:prstGeom>
          <a:noFill/>
        </p:spPr>
        <p:txBody>
          <a:bodyPr wrap="none" rtlCol="0">
            <a:spAutoFit/>
          </a:bodyPr>
          <a:lstStyle/>
          <a:p>
            <a:r>
              <a:rPr lang="en-US" dirty="0"/>
              <a:t>Input </a:t>
            </a:r>
            <a:r>
              <a:rPr lang="en-US" dirty="0" err="1"/>
              <a:t>obs</a:t>
            </a:r>
            <a:r>
              <a:rPr lang="en-US" dirty="0"/>
              <a:t> data</a:t>
            </a:r>
          </a:p>
        </p:txBody>
      </p:sp>
      <p:sp>
        <p:nvSpPr>
          <p:cNvPr id="12" name="Rectángulo: esquinas redondeadas 11">
            <a:extLst>
              <a:ext uri="{FF2B5EF4-FFF2-40B4-BE49-F238E27FC236}">
                <a16:creationId xmlns:a16="http://schemas.microsoft.com/office/drawing/2014/main" id="{99FA925C-DCDA-4EA4-BE6E-626394A25F79}"/>
              </a:ext>
            </a:extLst>
          </p:cNvPr>
          <p:cNvSpPr/>
          <p:nvPr/>
        </p:nvSpPr>
        <p:spPr>
          <a:xfrm>
            <a:off x="3588982" y="1375020"/>
            <a:ext cx="2409848" cy="213645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adroTexto 16">
            <a:extLst>
              <a:ext uri="{FF2B5EF4-FFF2-40B4-BE49-F238E27FC236}">
                <a16:creationId xmlns:a16="http://schemas.microsoft.com/office/drawing/2014/main" id="{D3D05006-EEEA-476B-A62B-E5A592F129FF}"/>
              </a:ext>
            </a:extLst>
          </p:cNvPr>
          <p:cNvSpPr txBox="1"/>
          <p:nvPr/>
        </p:nvSpPr>
        <p:spPr>
          <a:xfrm>
            <a:off x="8444668" y="1605852"/>
            <a:ext cx="2991828" cy="923330"/>
          </a:xfrm>
          <a:prstGeom prst="rect">
            <a:avLst/>
          </a:prstGeom>
          <a:noFill/>
        </p:spPr>
        <p:txBody>
          <a:bodyPr wrap="square" rtlCol="0">
            <a:spAutoFit/>
          </a:bodyPr>
          <a:lstStyle/>
          <a:p>
            <a:r>
              <a:rPr lang="en-US" dirty="0"/>
              <a:t>100 simulations of times series (52 years) 2 predators, 2 preys, 2 fleets, 1 survey. </a:t>
            </a:r>
          </a:p>
        </p:txBody>
      </p:sp>
      <p:sp>
        <p:nvSpPr>
          <p:cNvPr id="21" name="CuadroTexto 20">
            <a:extLst>
              <a:ext uri="{FF2B5EF4-FFF2-40B4-BE49-F238E27FC236}">
                <a16:creationId xmlns:a16="http://schemas.microsoft.com/office/drawing/2014/main" id="{47A59EE3-C6F5-443C-82CF-87E1959861A0}"/>
              </a:ext>
            </a:extLst>
          </p:cNvPr>
          <p:cNvSpPr txBox="1"/>
          <p:nvPr/>
        </p:nvSpPr>
        <p:spPr>
          <a:xfrm>
            <a:off x="3708331" y="1413862"/>
            <a:ext cx="2290499" cy="2308324"/>
          </a:xfrm>
          <a:prstGeom prst="rect">
            <a:avLst/>
          </a:prstGeom>
          <a:noFill/>
        </p:spPr>
        <p:txBody>
          <a:bodyPr wrap="none" rtlCol="0">
            <a:spAutoFit/>
          </a:bodyPr>
          <a:lstStyle/>
          <a:p>
            <a:r>
              <a:rPr lang="en-US" dirty="0"/>
              <a:t>Catch </a:t>
            </a:r>
          </a:p>
          <a:p>
            <a:r>
              <a:rPr lang="en-US" dirty="0"/>
              <a:t>Catch size comps</a:t>
            </a:r>
          </a:p>
          <a:p>
            <a:r>
              <a:rPr lang="en-US" dirty="0"/>
              <a:t>Survey index</a:t>
            </a:r>
          </a:p>
          <a:p>
            <a:r>
              <a:rPr lang="en-US" dirty="0"/>
              <a:t>Survey size comps</a:t>
            </a:r>
          </a:p>
          <a:p>
            <a:r>
              <a:rPr lang="en-US" dirty="0"/>
              <a:t>Survey diet comps</a:t>
            </a:r>
          </a:p>
          <a:p>
            <a:r>
              <a:rPr lang="en-US" dirty="0"/>
              <a:t>CV’s and samples sizes</a:t>
            </a:r>
          </a:p>
          <a:p>
            <a:r>
              <a:rPr lang="en-US" dirty="0"/>
              <a:t>for each variable</a:t>
            </a:r>
          </a:p>
          <a:p>
            <a:endParaRPr lang="en-US" dirty="0"/>
          </a:p>
        </p:txBody>
      </p:sp>
      <p:sp>
        <p:nvSpPr>
          <p:cNvPr id="23" name="CuadroTexto 22">
            <a:extLst>
              <a:ext uri="{FF2B5EF4-FFF2-40B4-BE49-F238E27FC236}">
                <a16:creationId xmlns:a16="http://schemas.microsoft.com/office/drawing/2014/main" id="{A7DAF3D9-AB2B-4048-92F5-0C13C1427EA5}"/>
              </a:ext>
            </a:extLst>
          </p:cNvPr>
          <p:cNvSpPr txBox="1"/>
          <p:nvPr/>
        </p:nvSpPr>
        <p:spPr>
          <a:xfrm>
            <a:off x="6072203" y="1757147"/>
            <a:ext cx="2299091" cy="369332"/>
          </a:xfrm>
          <a:prstGeom prst="rect">
            <a:avLst/>
          </a:prstGeom>
          <a:noFill/>
        </p:spPr>
        <p:txBody>
          <a:bodyPr wrap="none" rtlCol="0">
            <a:spAutoFit/>
          </a:bodyPr>
          <a:lstStyle/>
          <a:p>
            <a:r>
              <a:rPr lang="en-US" dirty="0"/>
              <a:t>Output simulated data</a:t>
            </a:r>
          </a:p>
        </p:txBody>
      </p:sp>
      <p:cxnSp>
        <p:nvCxnSpPr>
          <p:cNvPr id="24" name="Conector recto de flecha 23">
            <a:extLst>
              <a:ext uri="{FF2B5EF4-FFF2-40B4-BE49-F238E27FC236}">
                <a16:creationId xmlns:a16="http://schemas.microsoft.com/office/drawing/2014/main" id="{5896A3DC-280F-454F-94BE-A85D76DC903F}"/>
              </a:ext>
            </a:extLst>
          </p:cNvPr>
          <p:cNvCxnSpPr>
            <a:cxnSpLocks/>
          </p:cNvCxnSpPr>
          <p:nvPr/>
        </p:nvCxnSpPr>
        <p:spPr>
          <a:xfrm flipV="1">
            <a:off x="6118179" y="2067517"/>
            <a:ext cx="2253115" cy="786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6" name="CuadroTexto 25">
            <a:extLst>
              <a:ext uri="{FF2B5EF4-FFF2-40B4-BE49-F238E27FC236}">
                <a16:creationId xmlns:a16="http://schemas.microsoft.com/office/drawing/2014/main" id="{651A2D27-2A6F-4158-9A0F-BA188A2B47B1}"/>
              </a:ext>
            </a:extLst>
          </p:cNvPr>
          <p:cNvSpPr txBox="1"/>
          <p:nvPr/>
        </p:nvSpPr>
        <p:spPr>
          <a:xfrm>
            <a:off x="9174250" y="3168317"/>
            <a:ext cx="1532664" cy="369332"/>
          </a:xfrm>
          <a:prstGeom prst="rect">
            <a:avLst/>
          </a:prstGeom>
          <a:noFill/>
        </p:spPr>
        <p:txBody>
          <a:bodyPr wrap="none" rtlCol="0">
            <a:spAutoFit/>
          </a:bodyPr>
          <a:lstStyle/>
          <a:p>
            <a:r>
              <a:rPr lang="en-US" dirty="0"/>
              <a:t>Input sim data</a:t>
            </a:r>
          </a:p>
        </p:txBody>
      </p:sp>
      <p:cxnSp>
        <p:nvCxnSpPr>
          <p:cNvPr id="28" name="Conector recto de flecha 27">
            <a:extLst>
              <a:ext uri="{FF2B5EF4-FFF2-40B4-BE49-F238E27FC236}">
                <a16:creationId xmlns:a16="http://schemas.microsoft.com/office/drawing/2014/main" id="{FEC6EDFE-69F3-4259-A66B-4FFFE63CF31A}"/>
              </a:ext>
            </a:extLst>
          </p:cNvPr>
          <p:cNvCxnSpPr>
            <a:cxnSpLocks/>
          </p:cNvCxnSpPr>
          <p:nvPr/>
        </p:nvCxnSpPr>
        <p:spPr>
          <a:xfrm>
            <a:off x="1212078" y="2529182"/>
            <a:ext cx="493432" cy="131335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a:extLst>
              <a:ext uri="{FF2B5EF4-FFF2-40B4-BE49-F238E27FC236}">
                <a16:creationId xmlns:a16="http://schemas.microsoft.com/office/drawing/2014/main" id="{21D56CBE-B5BD-4F8D-91E5-CDFB00365584}"/>
              </a:ext>
            </a:extLst>
          </p:cNvPr>
          <p:cNvCxnSpPr>
            <a:cxnSpLocks/>
          </p:cNvCxnSpPr>
          <p:nvPr/>
        </p:nvCxnSpPr>
        <p:spPr>
          <a:xfrm flipH="1">
            <a:off x="8064524" y="4328818"/>
            <a:ext cx="84590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4" name="CuadroTexto 33">
            <a:extLst>
              <a:ext uri="{FF2B5EF4-FFF2-40B4-BE49-F238E27FC236}">
                <a16:creationId xmlns:a16="http://schemas.microsoft.com/office/drawing/2014/main" id="{C7CC3AB0-83E2-4975-AFDC-3F92A86332CC}"/>
              </a:ext>
            </a:extLst>
          </p:cNvPr>
          <p:cNvSpPr txBox="1"/>
          <p:nvPr/>
        </p:nvSpPr>
        <p:spPr>
          <a:xfrm>
            <a:off x="8121741" y="3994944"/>
            <a:ext cx="856325" cy="369332"/>
          </a:xfrm>
          <a:prstGeom prst="rect">
            <a:avLst/>
          </a:prstGeom>
          <a:noFill/>
        </p:spPr>
        <p:txBody>
          <a:bodyPr wrap="none" rtlCol="0">
            <a:spAutoFit/>
          </a:bodyPr>
          <a:lstStyle/>
          <a:p>
            <a:r>
              <a:rPr lang="en-US" dirty="0"/>
              <a:t>Output</a:t>
            </a:r>
          </a:p>
        </p:txBody>
      </p:sp>
      <p:sp>
        <p:nvSpPr>
          <p:cNvPr id="36" name="CuadroTexto 35">
            <a:extLst>
              <a:ext uri="{FF2B5EF4-FFF2-40B4-BE49-F238E27FC236}">
                <a16:creationId xmlns:a16="http://schemas.microsoft.com/office/drawing/2014/main" id="{0A61D6EA-5B3F-427E-BC12-7647FA2B78C9}"/>
              </a:ext>
            </a:extLst>
          </p:cNvPr>
          <p:cNvSpPr txBox="1"/>
          <p:nvPr/>
        </p:nvSpPr>
        <p:spPr>
          <a:xfrm>
            <a:off x="4093283" y="4032556"/>
            <a:ext cx="4431067" cy="2308324"/>
          </a:xfrm>
          <a:prstGeom prst="rect">
            <a:avLst/>
          </a:prstGeom>
          <a:noFill/>
        </p:spPr>
        <p:txBody>
          <a:bodyPr wrap="square" rtlCol="0">
            <a:spAutoFit/>
          </a:bodyPr>
          <a:lstStyle/>
          <a:p>
            <a:r>
              <a:rPr lang="en-US" dirty="0"/>
              <a:t>100 runs of Hydra EM, estimates: catch, biomass, effort, etc. </a:t>
            </a:r>
          </a:p>
          <a:p>
            <a:r>
              <a:rPr lang="en-US" dirty="0"/>
              <a:t>Estimated parameters:</a:t>
            </a:r>
          </a:p>
          <a:p>
            <a:r>
              <a:rPr lang="en-US" sz="1800" dirty="0">
                <a:solidFill>
                  <a:srgbClr val="000000"/>
                </a:solidFill>
                <a:effectLst/>
                <a:latin typeface="Arial Narrow" panose="020B0606020202030204" pitchFamily="34" charset="0"/>
                <a:ea typeface="Calibri" panose="020F0502020204030204" pitchFamily="34" charset="0"/>
                <a:cs typeface="Times New Roman" panose="02020603050405020304" pitchFamily="18" charset="0"/>
              </a:rPr>
              <a:t>Initial year numbers at size, </a:t>
            </a:r>
            <a:r>
              <a:rPr 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a</a:t>
            </a:r>
            <a:r>
              <a:rPr lang="en-US" sz="1800" dirty="0">
                <a:solidFill>
                  <a:srgbClr val="000000"/>
                </a:solidFill>
                <a:effectLst/>
                <a:latin typeface="Arial Narrow" panose="020B0606020202030204" pitchFamily="34" charset="0"/>
                <a:ea typeface="Calibri" panose="020F0502020204030204" pitchFamily="34" charset="0"/>
                <a:cs typeface="Times New Roman" panose="02020603050405020304" pitchFamily="18" charset="0"/>
              </a:rPr>
              <a:t>verage annual recruits, annual F, fishery catchability, fishery logistic selectivity at length, survey catchability, survey logistic selectivity at length.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0" name="Flecha: doblada 39">
            <a:extLst>
              <a:ext uri="{FF2B5EF4-FFF2-40B4-BE49-F238E27FC236}">
                <a16:creationId xmlns:a16="http://schemas.microsoft.com/office/drawing/2014/main" id="{BECE87D4-5EF3-45AE-9AC5-0870DA296E8C}"/>
              </a:ext>
            </a:extLst>
          </p:cNvPr>
          <p:cNvSpPr/>
          <p:nvPr/>
        </p:nvSpPr>
        <p:spPr>
          <a:xfrm rot="10800000">
            <a:off x="10346073" y="2629668"/>
            <a:ext cx="545731" cy="180134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4" name="Conector recto de flecha 43">
            <a:extLst>
              <a:ext uri="{FF2B5EF4-FFF2-40B4-BE49-F238E27FC236}">
                <a16:creationId xmlns:a16="http://schemas.microsoft.com/office/drawing/2014/main" id="{871E3EE5-A52F-43BE-872F-5E2B92776A60}"/>
              </a:ext>
            </a:extLst>
          </p:cNvPr>
          <p:cNvCxnSpPr>
            <a:cxnSpLocks/>
          </p:cNvCxnSpPr>
          <p:nvPr/>
        </p:nvCxnSpPr>
        <p:spPr>
          <a:xfrm flipH="1">
            <a:off x="3550430" y="4179610"/>
            <a:ext cx="542853" cy="2514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6" name="CuadroTexto 45">
            <a:extLst>
              <a:ext uri="{FF2B5EF4-FFF2-40B4-BE49-F238E27FC236}">
                <a16:creationId xmlns:a16="http://schemas.microsoft.com/office/drawing/2014/main" id="{2C50FD08-9DDE-4F0C-AB19-F51A475D25BC}"/>
              </a:ext>
            </a:extLst>
          </p:cNvPr>
          <p:cNvSpPr txBox="1"/>
          <p:nvPr/>
        </p:nvSpPr>
        <p:spPr>
          <a:xfrm>
            <a:off x="785015" y="4293329"/>
            <a:ext cx="2708198" cy="2031325"/>
          </a:xfrm>
          <a:prstGeom prst="rect">
            <a:avLst/>
          </a:prstGeom>
          <a:noFill/>
        </p:spPr>
        <p:txBody>
          <a:bodyPr wrap="square" rtlCol="0">
            <a:spAutoFit/>
          </a:bodyPr>
          <a:lstStyle/>
          <a:p>
            <a:r>
              <a:rPr lang="en-US" dirty="0"/>
              <a:t>Performance measures</a:t>
            </a:r>
          </a:p>
          <a:p>
            <a:r>
              <a:rPr lang="en-US" dirty="0"/>
              <a:t>Compare outputs OM EM </a:t>
            </a:r>
          </a:p>
          <a:p>
            <a:r>
              <a:rPr lang="en-US" dirty="0"/>
              <a:t>Absolut error</a:t>
            </a:r>
          </a:p>
          <a:p>
            <a:r>
              <a:rPr lang="en-US" dirty="0"/>
              <a:t>Mean quadratic error</a:t>
            </a:r>
          </a:p>
          <a:p>
            <a:r>
              <a:rPr lang="en-US" dirty="0"/>
              <a:t>Parameter estimation</a:t>
            </a:r>
          </a:p>
          <a:p>
            <a:endParaRPr lang="en-US" dirty="0"/>
          </a:p>
          <a:p>
            <a:endParaRPr lang="en-US" dirty="0"/>
          </a:p>
        </p:txBody>
      </p:sp>
      <p:sp>
        <p:nvSpPr>
          <p:cNvPr id="47" name="Rectángulo: esquinas redondeadas 46">
            <a:extLst>
              <a:ext uri="{FF2B5EF4-FFF2-40B4-BE49-F238E27FC236}">
                <a16:creationId xmlns:a16="http://schemas.microsoft.com/office/drawing/2014/main" id="{5C514452-BD1D-483B-B3B0-0901AE788BAA}"/>
              </a:ext>
            </a:extLst>
          </p:cNvPr>
          <p:cNvSpPr/>
          <p:nvPr/>
        </p:nvSpPr>
        <p:spPr>
          <a:xfrm>
            <a:off x="669404" y="4157606"/>
            <a:ext cx="2708198" cy="1719212"/>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7162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FF396D8-A321-458B-8B31-A6BB06A8EB4A}"/>
              </a:ext>
            </a:extLst>
          </p:cNvPr>
          <p:cNvSpPr>
            <a:spLocks noGrp="1"/>
          </p:cNvSpPr>
          <p:nvPr>
            <p:ph idx="1"/>
          </p:nvPr>
        </p:nvSpPr>
        <p:spPr>
          <a:xfrm>
            <a:off x="838200" y="780836"/>
            <a:ext cx="10515600" cy="5396127"/>
          </a:xfrm>
        </p:spPr>
        <p:txBody>
          <a:bodyPr>
            <a:normAutofit lnSpcReduction="10000"/>
          </a:bodyPr>
          <a:lstStyle/>
          <a:p>
            <a:r>
              <a:rPr lang="en-US" dirty="0"/>
              <a:t>The simulation model Hydra uses observed data from </a:t>
            </a:r>
            <a:r>
              <a:rPr lang="en-US" dirty="0" err="1"/>
              <a:t>HydraDataList</a:t>
            </a:r>
            <a:r>
              <a:rPr lang="en-US" dirty="0"/>
              <a:t> object to calibrate the model, such as catch, biological data (</a:t>
            </a:r>
            <a:r>
              <a:rPr lang="en-US" dirty="0" err="1"/>
              <a:t>growth,mortality</a:t>
            </a:r>
            <a:r>
              <a:rPr lang="en-US" dirty="0"/>
              <a:t>, etc.), environmental data (temperature, salinity, etc.) and fisheries effort data from different fleets. Also, it uses simulated data such us environmental predictions and growth rates. </a:t>
            </a:r>
          </a:p>
          <a:p>
            <a:endParaRPr lang="en-US" dirty="0"/>
          </a:p>
          <a:p>
            <a:r>
              <a:rPr lang="en-US" dirty="0"/>
              <a:t>To understand the process first:</a:t>
            </a:r>
          </a:p>
          <a:p>
            <a:pPr lvl="1"/>
            <a:r>
              <a:rPr lang="en-US" b="0" i="0" dirty="0">
                <a:effectLst/>
                <a:latin typeface="-apple-system"/>
              </a:rPr>
              <a:t>Step 1: </a:t>
            </a:r>
            <a:r>
              <a:rPr lang="en-US" dirty="0">
                <a:latin typeface="-apple-system"/>
              </a:rPr>
              <a:t>run </a:t>
            </a:r>
            <a:r>
              <a:rPr lang="en-US" b="0" i="0" dirty="0">
                <a:effectLst/>
                <a:latin typeface="-apple-system"/>
              </a:rPr>
              <a:t>hydra with Sarah’s files to get the .rep with the estimates (code used to run hydra: ./</a:t>
            </a:r>
            <a:r>
              <a:rPr lang="en-US" b="0" i="0" dirty="0" err="1">
                <a:effectLst/>
                <a:latin typeface="-apple-system"/>
              </a:rPr>
              <a:t>hydra_sim</a:t>
            </a:r>
            <a:r>
              <a:rPr lang="en-US" b="0" i="0" dirty="0">
                <a:effectLst/>
                <a:latin typeface="-apple-system"/>
              </a:rPr>
              <a:t> -</a:t>
            </a:r>
            <a:r>
              <a:rPr lang="en-US" b="0" i="0" dirty="0" err="1">
                <a:effectLst/>
                <a:latin typeface="-apple-system"/>
              </a:rPr>
              <a:t>ind</a:t>
            </a:r>
            <a:r>
              <a:rPr lang="en-US" b="0" i="0" dirty="0">
                <a:effectLst/>
                <a:latin typeface="-apple-system"/>
              </a:rPr>
              <a:t> hydra_sim_GBself_5bin.dat -</a:t>
            </a:r>
            <a:r>
              <a:rPr lang="en-US" b="0" i="0" dirty="0" err="1">
                <a:effectLst/>
                <a:latin typeface="-apple-system"/>
              </a:rPr>
              <a:t>ainp</a:t>
            </a:r>
            <a:r>
              <a:rPr lang="en-US" b="0" i="0" dirty="0">
                <a:effectLst/>
                <a:latin typeface="-apple-system"/>
              </a:rPr>
              <a:t> hydra_sim_GBself_5bin.pin) </a:t>
            </a:r>
            <a:endParaRPr lang="en-US" dirty="0"/>
          </a:p>
          <a:p>
            <a:pPr lvl="1"/>
            <a:r>
              <a:rPr lang="en-US" dirty="0"/>
              <a:t>Step 2: use the estimates from .rep file and the observed data (</a:t>
            </a:r>
            <a:r>
              <a:rPr lang="en-US" dirty="0" err="1"/>
              <a:t>cv’s</a:t>
            </a:r>
            <a:r>
              <a:rPr lang="en-US" dirty="0"/>
              <a:t> and sample sizes) from </a:t>
            </a:r>
            <a:r>
              <a:rPr lang="en-US" dirty="0" err="1"/>
              <a:t>hydraDataList</a:t>
            </a:r>
            <a:r>
              <a:rPr lang="en-US" dirty="0"/>
              <a:t> (</a:t>
            </a:r>
            <a:r>
              <a:rPr lang="en-US" b="0" i="0" u="sng" dirty="0">
                <a:effectLst/>
                <a:latin typeface="-apple-system"/>
                <a:hlinkClick r:id="rId2" tooltip="hydra_sim_GBself_5bin.rds"/>
              </a:rPr>
              <a:t>hydra_sim_GBself_5bin.rds</a:t>
            </a:r>
            <a:r>
              <a:rPr lang="en-US" b="0" i="0" dirty="0">
                <a:effectLst/>
                <a:latin typeface="-apple-system"/>
              </a:rPr>
              <a:t>) to create my simulations.</a:t>
            </a:r>
            <a:endParaRPr lang="en-US" dirty="0"/>
          </a:p>
          <a:p>
            <a:pPr lvl="1"/>
            <a:r>
              <a:rPr lang="en-US" dirty="0"/>
              <a:t>Step 3: run the estimation model 100 times with my simulated data. </a:t>
            </a:r>
          </a:p>
        </p:txBody>
      </p:sp>
    </p:spTree>
    <p:extLst>
      <p:ext uri="{BB962C8B-B14F-4D97-AF65-F5344CB8AC3E}">
        <p14:creationId xmlns:p14="http://schemas.microsoft.com/office/powerpoint/2010/main" val="4126276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73DE8ED-AE6B-435A-A16A-08983563E65B}"/>
              </a:ext>
            </a:extLst>
          </p:cNvPr>
          <p:cNvSpPr>
            <a:spLocks noGrp="1"/>
          </p:cNvSpPr>
          <p:nvPr>
            <p:ph idx="1"/>
          </p:nvPr>
        </p:nvSpPr>
        <p:spPr>
          <a:xfrm>
            <a:off x="838200" y="832207"/>
            <a:ext cx="10515600" cy="5344756"/>
          </a:xfrm>
        </p:spPr>
        <p:txBody>
          <a:bodyPr>
            <a:normAutofit fontScale="92500" lnSpcReduction="20000"/>
          </a:bodyPr>
          <a:lstStyle/>
          <a:p>
            <a:r>
              <a:rPr lang="en-US" dirty="0"/>
              <a:t>OM </a:t>
            </a:r>
            <a:r>
              <a:rPr lang="en-US" dirty="0" err="1"/>
              <a:t>initial_run</a:t>
            </a:r>
            <a:r>
              <a:rPr lang="en-US" dirty="0"/>
              <a:t> parametrization (1 survey): </a:t>
            </a:r>
            <a:r>
              <a:rPr lang="en-US" dirty="0" err="1"/>
              <a:t>Atlantic_cod</a:t>
            </a:r>
            <a:r>
              <a:rPr lang="en-US" dirty="0"/>
              <a:t>, </a:t>
            </a:r>
            <a:r>
              <a:rPr lang="en-US" dirty="0" err="1"/>
              <a:t>Atlantic_herring</a:t>
            </a:r>
            <a:r>
              <a:rPr lang="en-US" dirty="0"/>
              <a:t>, </a:t>
            </a:r>
            <a:r>
              <a:rPr lang="en-US" dirty="0" err="1"/>
              <a:t>Atlantic_mackerel</a:t>
            </a:r>
            <a:r>
              <a:rPr lang="en-US" dirty="0"/>
              <a:t>, </a:t>
            </a:r>
            <a:r>
              <a:rPr lang="en-US" dirty="0" err="1"/>
              <a:t>Spiny_dogfish</a:t>
            </a:r>
            <a:endParaRPr lang="en-US" dirty="0"/>
          </a:p>
          <a:p>
            <a:endParaRPr lang="en-US" dirty="0"/>
          </a:p>
          <a:p>
            <a:pPr marL="457200"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Initial N year 1, </a:t>
            </a:r>
            <a:r>
              <a:rPr lang="en-US" sz="2000" b="0" i="0" u="none" strike="noStrike" dirty="0" err="1">
                <a:solidFill>
                  <a:srgbClr val="000000"/>
                </a:solidFill>
                <a:effectLst/>
                <a:latin typeface="Arial" panose="020B0604020202020204" pitchFamily="34" charset="0"/>
              </a:rPr>
              <a:t>recruitment_alpha</a:t>
            </a:r>
            <a:r>
              <a:rPr lang="en-US" sz="2000" b="0" i="0" u="none" strike="noStrike" dirty="0">
                <a:solidFill>
                  <a:srgbClr val="000000"/>
                </a:solidFill>
                <a:effectLst/>
                <a:latin typeface="Arial" panose="020B0604020202020204" pitchFamily="34" charset="0"/>
              </a:rPr>
              <a:t>, </a:t>
            </a:r>
            <a:r>
              <a:rPr lang="en-US" sz="2000" b="0" i="0" u="none" strike="noStrike" dirty="0" err="1">
                <a:solidFill>
                  <a:srgbClr val="000000"/>
                </a:solidFill>
                <a:effectLst/>
                <a:latin typeface="Arial" panose="020B0604020202020204" pitchFamily="34" charset="0"/>
              </a:rPr>
              <a:t>recruitment_shape</a:t>
            </a:r>
            <a:r>
              <a:rPr lang="en-US" sz="2000" b="0" i="0" u="none" strike="noStrike" dirty="0">
                <a:solidFill>
                  <a:srgbClr val="000000"/>
                </a:solidFill>
                <a:effectLst/>
                <a:latin typeface="Arial" panose="020B0604020202020204" pitchFamily="34" charset="0"/>
              </a:rPr>
              <a:t>, </a:t>
            </a:r>
            <a:r>
              <a:rPr lang="en-US" sz="2000" b="0" i="0" u="none" strike="noStrike" dirty="0" err="1">
                <a:solidFill>
                  <a:srgbClr val="000000"/>
                </a:solidFill>
                <a:effectLst/>
                <a:latin typeface="Arial" panose="020B0604020202020204" pitchFamily="34" charset="0"/>
              </a:rPr>
              <a:t>recruitment_beta</a:t>
            </a:r>
            <a:r>
              <a:rPr lang="en-US" sz="2000" b="0" i="0" u="none" strike="noStrike" dirty="0">
                <a:solidFill>
                  <a:srgbClr val="000000"/>
                </a:solidFill>
                <a:effectLst/>
                <a:latin typeface="Arial" panose="020B0604020202020204" pitchFamily="34" charset="0"/>
              </a:rPr>
              <a:t>, </a:t>
            </a:r>
            <a:r>
              <a:rPr lang="en-US" sz="2000" b="0" i="0" u="none" strike="noStrike" dirty="0" err="1">
                <a:solidFill>
                  <a:srgbClr val="000000"/>
                </a:solidFill>
                <a:effectLst/>
                <a:latin typeface="Arial" panose="020B0604020202020204" pitchFamily="34" charset="0"/>
              </a:rPr>
              <a:t>ln_avg_recruitment</a:t>
            </a:r>
            <a:r>
              <a:rPr lang="en-US" sz="2000" b="0" i="0" u="none" strike="noStrike" dirty="0">
                <a:solidFill>
                  <a:srgbClr val="000000"/>
                </a:solidFill>
                <a:effectLst/>
                <a:latin typeface="Arial" panose="020B0604020202020204" pitchFamily="34" charset="0"/>
              </a:rPr>
              <a:t>, </a:t>
            </a:r>
            <a:r>
              <a:rPr lang="en-US" sz="2000" b="0" i="0" u="none" strike="noStrike" dirty="0" err="1">
                <a:solidFill>
                  <a:srgbClr val="000000"/>
                </a:solidFill>
                <a:effectLst/>
                <a:latin typeface="Arial" panose="020B0604020202020204" pitchFamily="34" charset="0"/>
              </a:rPr>
              <a:t>recruitment_devs</a:t>
            </a:r>
            <a:r>
              <a:rPr lang="en-US" sz="2000" b="0" i="0" u="none" strike="noStrike" dirty="0">
                <a:solidFill>
                  <a:srgbClr val="000000"/>
                </a:solidFill>
                <a:effectLst/>
                <a:latin typeface="Arial" panose="020B0604020202020204" pitchFamily="34" charset="0"/>
              </a:rPr>
              <a:t>: no changes from Sarah initial files </a:t>
            </a:r>
          </a:p>
          <a:p>
            <a:pPr marL="457200" rtl="0" fontAlgn="base">
              <a:spcBef>
                <a:spcPts val="0"/>
              </a:spcBef>
              <a:spcAft>
                <a:spcPts val="0"/>
              </a:spcAft>
              <a:buFont typeface="Arial" panose="020B0604020202020204" pitchFamily="34" charset="0"/>
              <a:buChar char="•"/>
            </a:pPr>
            <a:r>
              <a:rPr lang="en-US" sz="2000" b="0" i="0" u="none" strike="noStrike" dirty="0" err="1">
                <a:solidFill>
                  <a:srgbClr val="000000"/>
                </a:solidFill>
                <a:effectLst/>
                <a:latin typeface="Arial" panose="020B0604020202020204" pitchFamily="34" charset="0"/>
              </a:rPr>
              <a:t>ln_avg_recruitment</a:t>
            </a:r>
            <a:r>
              <a:rPr lang="en-US" sz="2000" dirty="0">
                <a:solidFill>
                  <a:srgbClr val="000000"/>
                </a:solidFill>
                <a:latin typeface="Arial" panose="020B0604020202020204" pitchFamily="34" charset="0"/>
              </a:rPr>
              <a:t>: 5, 10, 7.5, 5 (</a:t>
            </a:r>
            <a:r>
              <a:rPr lang="en-US" sz="2000" b="0" i="0" u="none" strike="noStrike" dirty="0">
                <a:solidFill>
                  <a:srgbClr val="000000"/>
                </a:solidFill>
                <a:effectLst/>
                <a:latin typeface="Calibri" panose="020F0502020204030204" pitchFamily="34" charset="0"/>
              </a:rPr>
              <a:t>148.4, 22026.5, 1808, 148.4</a:t>
            </a:r>
            <a:r>
              <a:rPr lang="en-US" sz="2000" dirty="0">
                <a:solidFill>
                  <a:srgbClr val="000000"/>
                </a:solidFill>
                <a:latin typeface="Arial" panose="020B0604020202020204" pitchFamily="34" charset="0"/>
              </a:rPr>
              <a:t>)</a:t>
            </a:r>
          </a:p>
          <a:p>
            <a:pPr marL="457200" rtl="0" fontAlgn="base">
              <a:spcBef>
                <a:spcPts val="0"/>
              </a:spcBef>
              <a:spcAft>
                <a:spcPts val="0"/>
              </a:spcAft>
              <a:buFont typeface="Arial" panose="020B0604020202020204" pitchFamily="34" charset="0"/>
              <a:buChar char="•"/>
            </a:pPr>
            <a:r>
              <a:rPr lang="en-US" sz="2000" b="0" i="0" u="none" strike="noStrike" dirty="0" err="1">
                <a:solidFill>
                  <a:srgbClr val="000000"/>
                </a:solidFill>
                <a:effectLst/>
                <a:latin typeface="Arial" panose="020B0604020202020204" pitchFamily="34" charset="0"/>
              </a:rPr>
              <a:t>ln_recsigma</a:t>
            </a:r>
            <a:r>
              <a:rPr lang="en-US" sz="2000" b="0" i="0" u="none" strike="noStrike" dirty="0">
                <a:solidFill>
                  <a:srgbClr val="000000"/>
                </a:solidFill>
                <a:effectLst/>
                <a:latin typeface="Arial" panose="020B0604020202020204" pitchFamily="34" charset="0"/>
              </a:rPr>
              <a:t>: </a:t>
            </a:r>
            <a:r>
              <a:rPr lang="en-US" sz="2000" b="0" i="0" u="none" strike="noStrike" dirty="0">
                <a:solidFill>
                  <a:srgbClr val="000000"/>
                </a:solidFill>
                <a:effectLst/>
                <a:latin typeface="Calibri" panose="020F0502020204030204" pitchFamily="34" charset="0"/>
              </a:rPr>
              <a:t>-0.69,</a:t>
            </a:r>
            <a:r>
              <a:rPr lang="en-US" sz="2000" dirty="0"/>
              <a:t> </a:t>
            </a:r>
            <a:r>
              <a:rPr lang="en-US" sz="2000" b="0" i="0" u="none" strike="noStrike" dirty="0">
                <a:solidFill>
                  <a:srgbClr val="000000"/>
                </a:solidFill>
                <a:effectLst/>
                <a:latin typeface="Calibri" panose="020F0502020204030204" pitchFamily="34" charset="0"/>
              </a:rPr>
              <a:t>-0.69,</a:t>
            </a:r>
            <a:r>
              <a:rPr lang="en-US" sz="2000" dirty="0"/>
              <a:t> </a:t>
            </a:r>
            <a:r>
              <a:rPr lang="en-US" sz="2000" b="0" i="0" u="none" strike="noStrike" dirty="0">
                <a:solidFill>
                  <a:srgbClr val="000000"/>
                </a:solidFill>
                <a:effectLst/>
                <a:latin typeface="Calibri" panose="020F0502020204030204" pitchFamily="34" charset="0"/>
              </a:rPr>
              <a:t>-0.69, -2.3 (0.5, 0.5, 0.5, 0.1). </a:t>
            </a:r>
            <a:r>
              <a:rPr lang="en-US" sz="2000" b="0" i="0" u="none" strike="noStrike" dirty="0">
                <a:solidFill>
                  <a:srgbClr val="0D0D0D"/>
                </a:solidFill>
                <a:effectLst/>
                <a:latin typeface="Arial" panose="020B0604020202020204" pitchFamily="34" charset="0"/>
              </a:rPr>
              <a:t>Recruitment for dogfish less changes (small values)</a:t>
            </a:r>
          </a:p>
          <a:p>
            <a:pPr marL="457200"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Fleet one: primary species Cod: high F values first 20 years </a:t>
            </a:r>
          </a:p>
          <a:p>
            <a:pPr marL="457200"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Fleet two: primary species Herring: keep it constant</a:t>
            </a:r>
          </a:p>
          <a:p>
            <a:pPr marL="1371600" lvl="2" fontAlgn="base">
              <a:spcBef>
                <a:spcPts val="0"/>
              </a:spcBef>
            </a:pPr>
            <a:r>
              <a:rPr lang="en-US" b="0" i="0" u="none" strike="noStrike" dirty="0" err="1">
                <a:solidFill>
                  <a:srgbClr val="000000"/>
                </a:solidFill>
                <a:effectLst/>
                <a:latin typeface="Arial" panose="020B0604020202020204" pitchFamily="34" charset="0"/>
              </a:rPr>
              <a:t>avg_F</a:t>
            </a:r>
            <a:r>
              <a:rPr lang="en-US" b="0" i="0" u="none" strike="noStrike" dirty="0">
                <a:solidFill>
                  <a:srgbClr val="000000"/>
                </a:solidFill>
                <a:effectLst/>
                <a:latin typeface="Arial" panose="020B0604020202020204" pitchFamily="34" charset="0"/>
              </a:rPr>
              <a:t>, 1:fleets:  fleet 1 demersal fleet 2 pelagic -0.693147181, -0.693147181 (0.5, 0.5)</a:t>
            </a:r>
          </a:p>
          <a:p>
            <a:pPr marL="457200"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Arial" panose="020B0604020202020204" pitchFamily="34" charset="0"/>
              </a:rPr>
              <a:t>Annual deviations demersal first 20 year 0 second half -0.9 (0.41), Annual deviations pelagic constant in 0</a:t>
            </a:r>
          </a:p>
          <a:p>
            <a:pPr marL="457200" rtl="0" fontAlgn="base">
              <a:spcBef>
                <a:spcPts val="0"/>
              </a:spcBef>
              <a:spcAft>
                <a:spcPts val="0"/>
              </a:spcAft>
              <a:buFont typeface="Arial" panose="020B0604020202020204" pitchFamily="34" charset="0"/>
              <a:buChar char="•"/>
            </a:pPr>
            <a:r>
              <a:rPr lang="en-US" sz="2000" b="0" i="0" u="none" strike="noStrike" dirty="0" err="1">
                <a:solidFill>
                  <a:srgbClr val="000000"/>
                </a:solidFill>
                <a:effectLst/>
                <a:latin typeface="Arial" panose="020B0604020202020204" pitchFamily="34" charset="0"/>
              </a:rPr>
              <a:t>fishsel_pars</a:t>
            </a:r>
            <a:r>
              <a:rPr lang="en-US" sz="2000" b="0" i="0" u="none" strike="noStrike" dirty="0">
                <a:solidFill>
                  <a:srgbClr val="000000"/>
                </a:solidFill>
                <a:effectLst/>
                <a:latin typeface="Arial" panose="020B0604020202020204" pitchFamily="34" charset="0"/>
              </a:rPr>
              <a:t> 1,1,1,1 same as original data sets </a:t>
            </a:r>
          </a:p>
          <a:p>
            <a:pPr marL="457200" rtl="0" fontAlgn="base">
              <a:spcBef>
                <a:spcPts val="0"/>
              </a:spcBef>
              <a:spcAft>
                <a:spcPts val="0"/>
              </a:spcAft>
              <a:buFont typeface="Arial" panose="020B0604020202020204" pitchFamily="34" charset="0"/>
              <a:buChar char="•"/>
            </a:pPr>
            <a:r>
              <a:rPr lang="en-US" sz="2000" b="0" i="0" u="none" strike="noStrike" dirty="0" err="1">
                <a:solidFill>
                  <a:srgbClr val="000000"/>
                </a:solidFill>
                <a:effectLst/>
                <a:latin typeface="Arial" panose="020B0604020202020204" pitchFamily="34" charset="0"/>
              </a:rPr>
              <a:t>ln_fishery_q</a:t>
            </a:r>
            <a:r>
              <a:rPr lang="en-US" sz="2000" dirty="0">
                <a:solidFill>
                  <a:srgbClr val="000000"/>
                </a:solidFill>
                <a:latin typeface="Arial" panose="020B0604020202020204" pitchFamily="34" charset="0"/>
              </a:rPr>
              <a:t> dogfish: </a:t>
            </a:r>
            <a:r>
              <a:rPr lang="en-US" sz="2000" b="0" i="0" u="none" strike="noStrike" dirty="0">
                <a:solidFill>
                  <a:srgbClr val="000000"/>
                </a:solidFill>
                <a:effectLst/>
                <a:latin typeface="Arial" panose="020B0604020202020204" pitchFamily="34" charset="0"/>
              </a:rPr>
              <a:t>-1.39 (0.25 ) and mackerel: 0.40 (1.5)</a:t>
            </a:r>
          </a:p>
          <a:p>
            <a:pPr marL="457200" rtl="0" fontAlgn="base">
              <a:spcBef>
                <a:spcPts val="0"/>
              </a:spcBef>
              <a:spcAft>
                <a:spcPts val="0"/>
              </a:spcAft>
              <a:buFont typeface="Arial" panose="020B0604020202020204" pitchFamily="34" charset="0"/>
              <a:buChar char="•"/>
            </a:pPr>
            <a:r>
              <a:rPr lang="en-US" sz="2000" dirty="0">
                <a:solidFill>
                  <a:srgbClr val="0D0D0D"/>
                </a:solidFill>
                <a:latin typeface="Arial" panose="020B0604020202020204" pitchFamily="34" charset="0"/>
              </a:rPr>
              <a:t>Other food 21 (</a:t>
            </a:r>
            <a:r>
              <a:rPr lang="en-US" sz="2000" b="0" i="0" u="none" strike="noStrike" dirty="0">
                <a:solidFill>
                  <a:srgbClr val="000000"/>
                </a:solidFill>
                <a:effectLst/>
                <a:latin typeface="Calibri" panose="020F0502020204030204" pitchFamily="34" charset="0"/>
              </a:rPr>
              <a:t>1.318.815.734)</a:t>
            </a:r>
          </a:p>
          <a:p>
            <a:pPr marL="457200"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Calibri" panose="020F0502020204030204" pitchFamily="34" charset="0"/>
              </a:rPr>
              <a:t>other food </a:t>
            </a:r>
            <a:r>
              <a:rPr lang="en-US" sz="2000" b="0" i="0" u="none" strike="noStrike" dirty="0" err="1">
                <a:solidFill>
                  <a:srgbClr val="000000"/>
                </a:solidFill>
                <a:effectLst/>
                <a:latin typeface="Calibri" panose="020F0502020204030204" pitchFamily="34" charset="0"/>
              </a:rPr>
              <a:t>devs</a:t>
            </a:r>
            <a:r>
              <a:rPr lang="en-US" sz="2000" b="0" i="0" u="none" strike="noStrike" dirty="0">
                <a:solidFill>
                  <a:srgbClr val="000000"/>
                </a:solidFill>
                <a:effectLst/>
                <a:latin typeface="Calibri" panose="020F0502020204030204" pitchFamily="34" charset="0"/>
              </a:rPr>
              <a:t>:</a:t>
            </a:r>
            <a:r>
              <a:rPr lang="en-US" sz="2000" dirty="0">
                <a:solidFill>
                  <a:srgbClr val="000000"/>
                </a:solidFill>
                <a:latin typeface="Calibri" panose="020F0502020204030204" pitchFamily="34" charset="0"/>
              </a:rPr>
              <a:t> 0,0,0</a:t>
            </a:r>
            <a:endParaRPr lang="en-US" sz="2000" b="0" i="0" u="none" strike="noStrike" dirty="0">
              <a:solidFill>
                <a:srgbClr val="000000"/>
              </a:solidFill>
              <a:effectLst/>
              <a:latin typeface="Calibri" panose="020F0502020204030204" pitchFamily="34" charset="0"/>
            </a:endParaRPr>
          </a:p>
          <a:p>
            <a:pPr marL="457200" fontAlgn="base">
              <a:spcBef>
                <a:spcPts val="0"/>
              </a:spcBef>
            </a:pPr>
            <a:r>
              <a:rPr lang="en-US" sz="2000" dirty="0">
                <a:solidFill>
                  <a:srgbClr val="000000"/>
                </a:solidFill>
                <a:latin typeface="Calibri" panose="020F0502020204030204" pitchFamily="34" charset="0"/>
              </a:rPr>
              <a:t>M1: </a:t>
            </a:r>
            <a:r>
              <a:rPr lang="en-US" sz="2000" b="0" i="0" u="none" strike="noStrike" dirty="0">
                <a:solidFill>
                  <a:srgbClr val="000000"/>
                </a:solidFill>
                <a:effectLst/>
                <a:latin typeface="Calibri" panose="020F0502020204030204" pitchFamily="34" charset="0"/>
              </a:rPr>
              <a:t>-2.3025851</a:t>
            </a:r>
            <a:r>
              <a:rPr lang="en-US" sz="2000" dirty="0"/>
              <a:t> </a:t>
            </a:r>
            <a:r>
              <a:rPr lang="en-US" sz="2000" b="0" i="0" u="none" strike="noStrike" dirty="0">
                <a:solidFill>
                  <a:srgbClr val="000000"/>
                </a:solidFill>
                <a:effectLst/>
                <a:latin typeface="Calibri" panose="020F0502020204030204" pitchFamily="34" charset="0"/>
              </a:rPr>
              <a:t>-1.0498221</a:t>
            </a:r>
            <a:r>
              <a:rPr lang="en-US" sz="2000" dirty="0"/>
              <a:t> </a:t>
            </a:r>
            <a:r>
              <a:rPr lang="en-US" sz="2000" b="0" i="0" u="none" strike="noStrike" dirty="0">
                <a:solidFill>
                  <a:srgbClr val="000000"/>
                </a:solidFill>
                <a:effectLst/>
                <a:latin typeface="Calibri" panose="020F0502020204030204" pitchFamily="34" charset="0"/>
              </a:rPr>
              <a:t>-1.6094379</a:t>
            </a:r>
            <a:r>
              <a:rPr lang="en-US" sz="2000" dirty="0"/>
              <a:t> </a:t>
            </a:r>
            <a:r>
              <a:rPr lang="en-US" sz="2000" b="0" i="0" u="none" strike="noStrike" dirty="0">
                <a:solidFill>
                  <a:srgbClr val="000000"/>
                </a:solidFill>
                <a:effectLst/>
                <a:latin typeface="Calibri" panose="020F0502020204030204" pitchFamily="34" charset="0"/>
              </a:rPr>
              <a:t>-2.3025851</a:t>
            </a:r>
            <a:r>
              <a:rPr lang="en-US" sz="2000" dirty="0">
                <a:solidFill>
                  <a:srgbClr val="000000"/>
                </a:solidFill>
                <a:latin typeface="Calibri" panose="020F0502020204030204" pitchFamily="34" charset="0"/>
              </a:rPr>
              <a:t> </a:t>
            </a:r>
            <a:r>
              <a:rPr lang="en-US" sz="2000" b="0" i="0" u="none" strike="noStrike" dirty="0">
                <a:solidFill>
                  <a:srgbClr val="000000"/>
                </a:solidFill>
                <a:effectLst/>
                <a:latin typeface="Arial" panose="020B0604020202020204" pitchFamily="34" charset="0"/>
              </a:rPr>
              <a:t> (herring 0.35 and mackerel 0.2  and 0.1 for cod and dogfish) </a:t>
            </a:r>
          </a:p>
          <a:p>
            <a:pPr marL="457200" fontAlgn="base">
              <a:spcBef>
                <a:spcPts val="0"/>
              </a:spcBef>
            </a:pPr>
            <a:r>
              <a:rPr lang="en-US" sz="2000" b="0" i="0" u="none" strike="noStrike" dirty="0">
                <a:solidFill>
                  <a:srgbClr val="0D0D0D"/>
                </a:solidFill>
                <a:effectLst/>
                <a:latin typeface="Arial" panose="020B0604020202020204" pitchFamily="34" charset="0"/>
              </a:rPr>
              <a:t>Disabled the estimation phase for F and deviations to force the trend that I need. F and deviations are fixed parameters </a:t>
            </a:r>
            <a:endParaRPr lang="en-US" sz="1600" b="0" i="0" u="none" strike="noStrike" dirty="0">
              <a:solidFill>
                <a:srgbClr val="0D0D0D"/>
              </a:solidFill>
              <a:effectLst/>
              <a:latin typeface="Arial" panose="020B0604020202020204" pitchFamily="34" charset="0"/>
            </a:endParaRPr>
          </a:p>
        </p:txBody>
      </p:sp>
    </p:spTree>
    <p:extLst>
      <p:ext uri="{BB962C8B-B14F-4D97-AF65-F5344CB8AC3E}">
        <p14:creationId xmlns:p14="http://schemas.microsoft.com/office/powerpoint/2010/main" val="3742898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6BAC555-E296-4088-962D-AE320C2FE972}"/>
              </a:ext>
            </a:extLst>
          </p:cNvPr>
          <p:cNvSpPr>
            <a:spLocks noGrp="1"/>
          </p:cNvSpPr>
          <p:nvPr>
            <p:ph idx="1"/>
          </p:nvPr>
        </p:nvSpPr>
        <p:spPr>
          <a:xfrm>
            <a:off x="838200" y="616449"/>
            <a:ext cx="10515600" cy="5560514"/>
          </a:xfrm>
        </p:spPr>
        <p:txBody>
          <a:bodyPr/>
          <a:lstStyle/>
          <a:p>
            <a:r>
              <a:rPr lang="en-US" dirty="0"/>
              <a:t>OM scenarios </a:t>
            </a:r>
          </a:p>
          <a:p>
            <a:pPr lvl="1"/>
            <a:r>
              <a:rPr lang="en-US" dirty="0"/>
              <a:t>Other food high</a:t>
            </a:r>
          </a:p>
          <a:p>
            <a:pPr lvl="1"/>
            <a:r>
              <a:rPr lang="en-US" dirty="0"/>
              <a:t>Other food low</a:t>
            </a:r>
          </a:p>
          <a:p>
            <a:pPr lvl="1"/>
            <a:endParaRPr lang="en-US" dirty="0"/>
          </a:p>
        </p:txBody>
      </p:sp>
    </p:spTree>
    <p:extLst>
      <p:ext uri="{BB962C8B-B14F-4D97-AF65-F5344CB8AC3E}">
        <p14:creationId xmlns:p14="http://schemas.microsoft.com/office/powerpoint/2010/main" val="250209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B298FB1-D2DB-421B-9612-A91699E227A4}"/>
              </a:ext>
            </a:extLst>
          </p:cNvPr>
          <p:cNvSpPr>
            <a:spLocks noGrp="1"/>
          </p:cNvSpPr>
          <p:nvPr>
            <p:ph idx="1"/>
          </p:nvPr>
        </p:nvSpPr>
        <p:spPr>
          <a:xfrm>
            <a:off x="838200" y="811658"/>
            <a:ext cx="10515600" cy="5365305"/>
          </a:xfrm>
        </p:spPr>
        <p:txBody>
          <a:bodyPr>
            <a:normAutofit/>
          </a:bodyPr>
          <a:lstStyle/>
          <a:p>
            <a:r>
              <a:rPr lang="en-US" dirty="0"/>
              <a:t>Summary first slide</a:t>
            </a:r>
          </a:p>
          <a:p>
            <a:pPr lvl="1"/>
            <a:r>
              <a:rPr lang="en-US" dirty="0"/>
              <a:t>OM: I use the OM to experiment with different scenarios and to evaluate the dynamics under the specific assumptions or scenarios. </a:t>
            </a:r>
          </a:p>
          <a:p>
            <a:pPr lvl="1"/>
            <a:r>
              <a:rPr lang="en-US" dirty="0"/>
              <a:t>EM: I use the EM to fit the model parameters to the observed data (simulated in this case) to get stock status predictions. </a:t>
            </a:r>
          </a:p>
          <a:p>
            <a:pPr lvl="1"/>
            <a:r>
              <a:rPr lang="en-US" dirty="0"/>
              <a:t>Outputs from both models OM and EM such as biomass, effort, spawning biomass, etc. </a:t>
            </a:r>
          </a:p>
          <a:p>
            <a:pPr lvl="1"/>
            <a:r>
              <a:rPr lang="en-US" dirty="0"/>
              <a:t>Compare outputs: use the outputs from each model (estimation and simulation) to compere similarities and differences. Use measures such as </a:t>
            </a:r>
            <a:r>
              <a:rPr lang="en-US" dirty="0" err="1"/>
              <a:t>absolut</a:t>
            </a:r>
            <a:r>
              <a:rPr lang="en-US" dirty="0"/>
              <a:t> error and mean quadratic error for each scenario.</a:t>
            </a:r>
          </a:p>
          <a:p>
            <a:pPr lvl="1"/>
            <a:r>
              <a:rPr lang="en-US" dirty="0"/>
              <a:t>Sensitivity analysis: differences in the estimated parameters for each model and scenario to evaluate sensitivity of predictions. </a:t>
            </a:r>
          </a:p>
        </p:txBody>
      </p:sp>
    </p:spTree>
    <p:extLst>
      <p:ext uri="{BB962C8B-B14F-4D97-AF65-F5344CB8AC3E}">
        <p14:creationId xmlns:p14="http://schemas.microsoft.com/office/powerpoint/2010/main" val="80522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B298FB1-D2DB-421B-9612-A91699E227A4}"/>
              </a:ext>
            </a:extLst>
          </p:cNvPr>
          <p:cNvSpPr>
            <a:spLocks noGrp="1"/>
          </p:cNvSpPr>
          <p:nvPr>
            <p:ph idx="1"/>
          </p:nvPr>
        </p:nvSpPr>
        <p:spPr>
          <a:xfrm>
            <a:off x="838200" y="811658"/>
            <a:ext cx="10515600" cy="5365305"/>
          </a:xfrm>
        </p:spPr>
        <p:txBody>
          <a:bodyPr>
            <a:normAutofit/>
          </a:bodyPr>
          <a:lstStyle/>
          <a:p>
            <a:r>
              <a:rPr lang="en-US" dirty="0"/>
              <a:t>Questions from first slide</a:t>
            </a:r>
          </a:p>
          <a:p>
            <a:pPr lvl="1"/>
            <a:r>
              <a:rPr lang="en-US" dirty="0"/>
              <a:t>OM: if I am going to use my OM to generate data under different scenarios is it here where I must adjust the parameters such as other food and M1?</a:t>
            </a:r>
          </a:p>
          <a:p>
            <a:pPr lvl="2"/>
            <a:r>
              <a:rPr lang="en-US" dirty="0"/>
              <a:t>For example, I ran the OM in step 1 (slide 2) and I already created the sim data (using the </a:t>
            </a:r>
            <a:r>
              <a:rPr lang="en-US" dirty="0" err="1"/>
              <a:t>HydraDataList</a:t>
            </a:r>
            <a:r>
              <a:rPr lang="en-US" dirty="0"/>
              <a:t> from Sarah and the .rep file in step 2), then I used these simulations to run the EM, my question is in which step do I have to change OF and M1 values. I am doing it in the .rep file, before I generate the simulated data. So, my 100 rep files are going to have the impacts of changing those params.   </a:t>
            </a:r>
          </a:p>
          <a:p>
            <a:pPr lvl="1"/>
            <a:r>
              <a:rPr lang="en-US" dirty="0"/>
              <a:t>EM: I use the EM to fit the model parameters to observed data (simulated data in this case) to get stock status predictions. </a:t>
            </a:r>
          </a:p>
          <a:p>
            <a:pPr lvl="2"/>
            <a:r>
              <a:rPr lang="en-US" dirty="0"/>
              <a:t>I am reserving variables such as effort, catch, spawning biomass, </a:t>
            </a:r>
            <a:r>
              <a:rPr lang="en-US" dirty="0" err="1"/>
              <a:t>etc</a:t>
            </a:r>
            <a:r>
              <a:rPr lang="en-US" dirty="0"/>
              <a:t> to compare the EM and OM estimates.</a:t>
            </a:r>
          </a:p>
          <a:p>
            <a:pPr marL="914400" lvl="2" indent="0">
              <a:buNone/>
            </a:pPr>
            <a:endParaRPr lang="en-US" dirty="0"/>
          </a:p>
          <a:p>
            <a:pPr lvl="2"/>
            <a:r>
              <a:rPr lang="en-US" dirty="0"/>
              <a:t>Data and codes available in </a:t>
            </a:r>
            <a:r>
              <a:rPr lang="en-US" dirty="0">
                <a:hlinkClick r:id="rId2"/>
              </a:rPr>
              <a:t>this folder</a:t>
            </a:r>
            <a:endParaRPr lang="en-US" dirty="0"/>
          </a:p>
        </p:txBody>
      </p:sp>
    </p:spTree>
    <p:extLst>
      <p:ext uri="{BB962C8B-B14F-4D97-AF65-F5344CB8AC3E}">
        <p14:creationId xmlns:p14="http://schemas.microsoft.com/office/powerpoint/2010/main" val="3013533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CFB8B64-D568-4B04-8D84-7A0B5E0B377A}"/>
              </a:ext>
            </a:extLst>
          </p:cNvPr>
          <p:cNvSpPr>
            <a:spLocks noGrp="1"/>
          </p:cNvSpPr>
          <p:nvPr>
            <p:ph idx="1"/>
          </p:nvPr>
        </p:nvSpPr>
        <p:spPr>
          <a:xfrm>
            <a:off x="838200" y="554804"/>
            <a:ext cx="10515600" cy="5622159"/>
          </a:xfrm>
        </p:spPr>
        <p:txBody>
          <a:bodyPr/>
          <a:lstStyle/>
          <a:p>
            <a:pPr marL="0" marR="0">
              <a:spcBef>
                <a:spcPts val="0"/>
              </a:spcBef>
              <a:spcAft>
                <a:spcPts val="800"/>
              </a:spcAft>
            </a:pPr>
            <a:r>
              <a:rPr lang="en-US" sz="2800" dirty="0">
                <a:effectLst/>
                <a:latin typeface="Calibri" panose="020F0502020204030204" pitchFamily="34" charset="0"/>
                <a:ea typeface="Calibri" panose="020F0502020204030204" pitchFamily="34" charset="0"/>
                <a:cs typeface="Arial" panose="020B0604020202020204" pitchFamily="34" charset="0"/>
              </a:rPr>
              <a:t>Compare the estimates from the 100 simulations with the values from the operating model. </a:t>
            </a:r>
          </a:p>
          <a:p>
            <a:pPr marL="914400" lvl="2">
              <a:spcBef>
                <a:spcPts val="0"/>
              </a:spcBef>
              <a:spcAft>
                <a:spcPts val="800"/>
              </a:spcAft>
            </a:pPr>
            <a:r>
              <a:rPr lang="en-US" dirty="0">
                <a:latin typeface="Calibri" panose="020F0502020204030204" pitchFamily="34" charset="0"/>
                <a:cs typeface="Arial" panose="020B0604020202020204" pitchFamily="34" charset="0"/>
                <a:hlinkClick r:id="rId2"/>
              </a:rPr>
              <a:t>Outputs from OM </a:t>
            </a:r>
            <a:r>
              <a:rPr lang="en-US" dirty="0">
                <a:latin typeface="Calibri" panose="020F0502020204030204" pitchFamily="34" charset="0"/>
                <a:cs typeface="Arial" panose="020B0604020202020204" pitchFamily="34" charset="0"/>
              </a:rPr>
              <a:t>1 survey 4 species </a:t>
            </a:r>
          </a:p>
          <a:p>
            <a:pPr marL="1371600" lvl="3">
              <a:spcBef>
                <a:spcPts val="0"/>
              </a:spcBef>
              <a:spcAft>
                <a:spcPts val="800"/>
              </a:spcAft>
            </a:pPr>
            <a:r>
              <a:rPr lang="en-US" dirty="0">
                <a:latin typeface="Calibri" panose="020F0502020204030204" pitchFamily="34" charset="0"/>
                <a:cs typeface="Arial" panose="020B0604020202020204" pitchFamily="34" charset="0"/>
                <a:hlinkClick r:id="rId3"/>
              </a:rPr>
              <a:t>plots</a:t>
            </a:r>
            <a:endParaRPr lang="en-US" dirty="0">
              <a:latin typeface="Calibri" panose="020F0502020204030204" pitchFamily="34" charset="0"/>
              <a:cs typeface="Arial" panose="020B0604020202020204" pitchFamily="34" charset="0"/>
            </a:endParaRPr>
          </a:p>
          <a:p>
            <a:pPr marL="914400" lvl="2">
              <a:spcBef>
                <a:spcPts val="0"/>
              </a:spcBef>
              <a:spcAft>
                <a:spcPts val="800"/>
              </a:spcAft>
            </a:pPr>
            <a:r>
              <a:rPr lang="en-US" dirty="0">
                <a:latin typeface="Calibri" panose="020F0502020204030204" pitchFamily="34" charset="0"/>
                <a:cs typeface="Arial" panose="020B0604020202020204" pitchFamily="34" charset="0"/>
              </a:rPr>
              <a:t>Outputs from EM simulated data </a:t>
            </a:r>
          </a:p>
          <a:p>
            <a:pPr marL="1371600" lvl="3">
              <a:spcBef>
                <a:spcPts val="0"/>
              </a:spcBef>
              <a:spcAft>
                <a:spcPts val="800"/>
              </a:spcAft>
            </a:pPr>
            <a:r>
              <a:rPr lang="en-US" dirty="0">
                <a:latin typeface="Calibri" panose="020F0502020204030204" pitchFamily="34" charset="0"/>
                <a:cs typeface="Arial" panose="020B0604020202020204" pitchFamily="34" charset="0"/>
                <a:hlinkClick r:id="rId4"/>
              </a:rPr>
              <a:t>Rep files</a:t>
            </a:r>
            <a:endParaRPr lang="en-US" dirty="0">
              <a:latin typeface="Calibri" panose="020F0502020204030204" pitchFamily="34" charset="0"/>
              <a:cs typeface="Arial" panose="020B0604020202020204" pitchFamily="34" charset="0"/>
            </a:endParaRPr>
          </a:p>
          <a:p>
            <a:pPr marL="1371600" lvl="3">
              <a:spcBef>
                <a:spcPts val="0"/>
              </a:spcBef>
              <a:spcAft>
                <a:spcPts val="800"/>
              </a:spcAft>
            </a:pPr>
            <a:r>
              <a:rPr lang="en-US" dirty="0">
                <a:effectLst/>
                <a:latin typeface="Calibri" panose="020F0502020204030204" pitchFamily="34" charset="0"/>
                <a:ea typeface="Calibri" panose="020F0502020204030204" pitchFamily="34" charset="0"/>
                <a:cs typeface="Arial" panose="020B0604020202020204" pitchFamily="34" charset="0"/>
                <a:hlinkClick r:id="rId5"/>
              </a:rPr>
              <a:t>Par files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With all this information I am working in the chapter 2 document, what I have so far (</a:t>
            </a:r>
            <a:r>
              <a:rPr lang="en-US" dirty="0">
                <a:latin typeface="Calibri" panose="020F0502020204030204" pitchFamily="34" charset="0"/>
                <a:ea typeface="Calibri" panose="020F0502020204030204" pitchFamily="34" charset="0"/>
                <a:cs typeface="Arial" panose="020B0604020202020204" pitchFamily="34" charset="0"/>
                <a:hlinkClick r:id="rId6"/>
              </a:rPr>
              <a:t>link</a:t>
            </a:r>
            <a:r>
              <a:rPr lang="en-US" dirty="0">
                <a:latin typeface="Calibri" panose="020F0502020204030204" pitchFamily="34"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1371600" lvl="3">
              <a:spcBef>
                <a:spcPts val="0"/>
              </a:spcBef>
              <a:spcAft>
                <a:spcPts val="800"/>
              </a:spcAft>
            </a:pPr>
            <a:endParaRPr lang="en-US" dirty="0">
              <a:latin typeface="Calibri" panose="020F0502020204030204" pitchFamily="34" charset="0"/>
              <a:cs typeface="Arial" panose="020B0604020202020204" pitchFamily="34" charset="0"/>
            </a:endParaRPr>
          </a:p>
          <a:p>
            <a:pPr marL="1371600" lvl="3">
              <a:spcBef>
                <a:spcPts val="0"/>
              </a:spcBef>
              <a:spcAft>
                <a:spcPts val="800"/>
              </a:spcAft>
            </a:pPr>
            <a:endParaRPr lang="en-US" dirty="0">
              <a:latin typeface="Calibri" panose="020F0502020204030204" pitchFamily="34" charset="0"/>
              <a:cs typeface="Arial" panose="020B0604020202020204" pitchFamily="34" charset="0"/>
            </a:endParaRPr>
          </a:p>
          <a:p>
            <a:pPr marL="1371600" lvl="3">
              <a:spcBef>
                <a:spcPts val="0"/>
              </a:spcBef>
              <a:spcAft>
                <a:spcPts val="800"/>
              </a:spcAft>
            </a:pPr>
            <a:endParaRPr lang="en-US" dirty="0">
              <a:latin typeface="Calibri" panose="020F0502020204030204" pitchFamily="34" charset="0"/>
              <a:cs typeface="Arial" panose="020B0604020202020204" pitchFamily="34" charset="0"/>
            </a:endParaRPr>
          </a:p>
          <a:p>
            <a:pPr marL="1371600" lvl="3">
              <a:spcBef>
                <a:spcPts val="0"/>
              </a:spcBef>
              <a:spcAft>
                <a:spcPts val="800"/>
              </a:spcAft>
            </a:pPr>
            <a:endParaRPr lang="en-US" dirty="0">
              <a:latin typeface="Calibri" panose="020F0502020204030204" pitchFamily="34" charset="0"/>
              <a:cs typeface="Arial" panose="020B0604020202020204" pitchFamily="34" charset="0"/>
            </a:endParaRPr>
          </a:p>
          <a:p>
            <a:pPr marL="1143000" lvl="3" indent="0">
              <a:spcBef>
                <a:spcPts val="0"/>
              </a:spcBef>
              <a:spcAft>
                <a:spcPts val="800"/>
              </a:spcAft>
              <a:buNone/>
            </a:pPr>
            <a:endParaRPr lang="en-US" dirty="0">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2187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CC0FB43F-61B4-4570-9063-27EE24A92CE4}"/>
              </a:ext>
            </a:extLst>
          </p:cNvPr>
          <p:cNvSpPr>
            <a:spLocks noGrp="1"/>
          </p:cNvSpPr>
          <p:nvPr>
            <p:ph idx="1"/>
          </p:nvPr>
        </p:nvSpPr>
        <p:spPr>
          <a:xfrm>
            <a:off x="838200" y="421240"/>
            <a:ext cx="10515600" cy="5755723"/>
          </a:xfrm>
        </p:spPr>
        <p:txBody>
          <a:bodyPr/>
          <a:lstStyle/>
          <a:p>
            <a:r>
              <a:rPr lang="en-US" sz="2800" dirty="0">
                <a:effectLst/>
                <a:latin typeface="Calibri" panose="020F0502020204030204" pitchFamily="34" charset="0"/>
                <a:ea typeface="Calibri" panose="020F0502020204030204" pitchFamily="34" charset="0"/>
                <a:cs typeface="Arial" panose="020B0604020202020204" pitchFamily="34" charset="0"/>
              </a:rPr>
              <a:t>Plots comparisons from OM and EM </a:t>
            </a:r>
          </a:p>
          <a:p>
            <a:endParaRPr lang="en-US" dirty="0"/>
          </a:p>
        </p:txBody>
      </p:sp>
      <p:pic>
        <p:nvPicPr>
          <p:cNvPr id="5" name="Imagen 4" descr="Gráfico&#10;&#10;Descripción generada automáticamente">
            <a:extLst>
              <a:ext uri="{FF2B5EF4-FFF2-40B4-BE49-F238E27FC236}">
                <a16:creationId xmlns:a16="http://schemas.microsoft.com/office/drawing/2014/main" id="{4FEE9BD6-FC02-47F0-8B0A-42859B6BA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966" y="1350097"/>
            <a:ext cx="11707828" cy="4495898"/>
          </a:xfrm>
          <a:prstGeom prst="rect">
            <a:avLst/>
          </a:prstGeom>
        </p:spPr>
      </p:pic>
      <p:sp>
        <p:nvSpPr>
          <p:cNvPr id="6" name="CuadroTexto 5">
            <a:extLst>
              <a:ext uri="{FF2B5EF4-FFF2-40B4-BE49-F238E27FC236}">
                <a16:creationId xmlns:a16="http://schemas.microsoft.com/office/drawing/2014/main" id="{C311E29A-F250-4E5E-9726-DB787DCC8E0D}"/>
              </a:ext>
            </a:extLst>
          </p:cNvPr>
          <p:cNvSpPr txBox="1"/>
          <p:nvPr/>
        </p:nvSpPr>
        <p:spPr>
          <a:xfrm>
            <a:off x="534256" y="6176963"/>
            <a:ext cx="10844315" cy="369332"/>
          </a:xfrm>
          <a:prstGeom prst="rect">
            <a:avLst/>
          </a:prstGeom>
          <a:noFill/>
        </p:spPr>
        <p:txBody>
          <a:bodyPr wrap="none" rtlCol="0">
            <a:spAutoFit/>
          </a:bodyPr>
          <a:lstStyle/>
          <a:p>
            <a:r>
              <a:rPr lang="en-US" dirty="0"/>
              <a:t>Figure x	Time series of estimated biomass from EM with 100 simulations (colored lines ) and OM (black solid line)</a:t>
            </a:r>
          </a:p>
        </p:txBody>
      </p:sp>
    </p:spTree>
    <p:extLst>
      <p:ext uri="{BB962C8B-B14F-4D97-AF65-F5344CB8AC3E}">
        <p14:creationId xmlns:p14="http://schemas.microsoft.com/office/powerpoint/2010/main" val="324693800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2661</TotalTime>
  <Words>2215</Words>
  <Application>Microsoft Office PowerPoint</Application>
  <PresentationFormat>Panorámica</PresentationFormat>
  <Paragraphs>138</Paragraphs>
  <Slides>18</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-apple-system</vt:lpstr>
      <vt:lpstr>Arial</vt:lpstr>
      <vt:lpstr>Arial Narrow</vt:lpstr>
      <vt:lpstr>Calibri</vt:lpstr>
      <vt:lpstr>Calibri Light</vt:lpstr>
      <vt:lpstr>Times New Roman</vt:lpstr>
      <vt:lpstr>Tema de Office</vt:lpstr>
      <vt:lpstr>Chapter 2</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Maria C Perez</dc:creator>
  <cp:lastModifiedBy>Maria C Perez</cp:lastModifiedBy>
  <cp:revision>20</cp:revision>
  <dcterms:created xsi:type="dcterms:W3CDTF">2024-08-12T19:49:29Z</dcterms:created>
  <dcterms:modified xsi:type="dcterms:W3CDTF">2024-08-21T15:15:39Z</dcterms:modified>
</cp:coreProperties>
</file>