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5" r:id="rId7"/>
    <p:sldId id="266" r:id="rId8"/>
    <p:sldId id="263"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 roundtripDataSignature="AMtx7mjFvf2cTk65JJFGRXocvUNkwTyP2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5918"/>
  </p:normalViewPr>
  <p:slideViewPr>
    <p:cSldViewPr snapToGrid="0">
      <p:cViewPr varScale="1">
        <p:scale>
          <a:sx n="109" d="100"/>
          <a:sy n="109" d="100"/>
        </p:scale>
        <p:origin x="1224" y="184"/>
      </p:cViewPr>
      <p:guideLst/>
    </p:cSldViewPr>
  </p:slideViewPr>
  <p:outlineViewPr>
    <p:cViewPr>
      <p:scale>
        <a:sx n="33" d="100"/>
        <a:sy n="33" d="100"/>
      </p:scale>
      <p:origin x="0" y="-2496"/>
    </p:cViewPr>
  </p:outlineViewPr>
  <p:notesTextViewPr>
    <p:cViewPr>
      <p:scale>
        <a:sx n="1" d="1"/>
        <a:sy n="1" d="1"/>
      </p:scale>
      <p:origin x="0" y="0"/>
    </p:cViewPr>
  </p:notesTextViewPr>
  <p:notesViewPr>
    <p:cSldViewPr snapToGrid="0">
      <p:cViewPr varScale="1">
        <p:scale>
          <a:sx n="98" d="100"/>
          <a:sy n="98" d="100"/>
        </p:scale>
        <p:origin x="544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endParaRPr lang="en-SG"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endParaRPr lang="en-SG" dirty="0"/>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endParaRPr lang="en-SG" dirty="0"/>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endParaRPr lang="en-SG" dirty="0"/>
          </a:p>
        </p:txBody>
      </p:sp>
      <p:sp>
        <p:nvSpPr>
          <p:cNvPr id="105" name="Google Shape;10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SG" sz="1200">
                <a:solidFill>
                  <a:schemeClr val="dk1"/>
                </a:solidFill>
              </a:rPr>
              <a:t>In this slide, we'll discuss how we trained our model.</a:t>
            </a:r>
            <a:endParaRPr sz="1200">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SG" sz="1200">
                <a:solidFill>
                  <a:schemeClr val="dk1"/>
                </a:solidFill>
              </a:rPr>
              <a:t>Our model was trained for 40 epochs. An epoch is one complete pass through the entire training dataset. The number of epochs is a hyper-parameter that defines the number of times the learning algorithm processes the entire training dataset.</a:t>
            </a:r>
            <a:endParaRPr sz="1200">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SG" sz="1200">
                <a:solidFill>
                  <a:schemeClr val="dk1"/>
                </a:solidFill>
              </a:rPr>
              <a:t>We chose to train our model for 40 epochs based on its performance on the validation set. It is important to monitor the performance of the model on the validation set to ensure that the model is learning effectively and not simply memorising training data, which can lead to overfitting.</a:t>
            </a:r>
            <a:endParaRPr sz="1200">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SG" sz="1200">
                <a:solidFill>
                  <a:schemeClr val="dk1"/>
                </a:solidFill>
              </a:rPr>
              <a:t>To prevent overfitting, early stopping is also implemented. Early stopping is a method of specifying an arbitrarily large number of training epochs and stopping training when the performance of the model stops improving on the holdout validation dataset. In our case, training is stopped if the validation loss does not improve after three epochs.</a:t>
            </a:r>
            <a:endParaRPr sz="1200">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50000"/>
              </a:lnSpc>
              <a:spcBef>
                <a:spcPts val="0"/>
              </a:spcBef>
              <a:spcAft>
                <a:spcPts val="0"/>
              </a:spcAft>
              <a:buSzPts val="1100"/>
              <a:buNone/>
            </a:pPr>
            <a:r>
              <a:rPr lang="en-SG" sz="1200">
                <a:solidFill>
                  <a:schemeClr val="dk1"/>
                </a:solidFill>
              </a:rPr>
              <a:t>The code snippet on this slide shows how we trained our model for 40 epochs and validated it on the test set, with early stopping implemented.</a:t>
            </a:r>
            <a:endParaRPr sz="1200">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sz="1200">
              <a:solidFill>
                <a:schemeClr val="dk1"/>
              </a:solidFill>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4" name="Google Shape;1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 name="Google Shape;2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6" name="Google Shape;2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3" name="Google Shape;3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9" name="Google Shape;39;p1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0" name="Google Shape;40;p1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1" name="Google Shape;41;p1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2" name="Google Shape;4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57" name="Google Shape;57;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8" name="Google Shape;5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9"/>
          <p:cNvSpPr>
            <a:spLocks noGrp="1"/>
          </p:cNvSpPr>
          <p:nvPr>
            <p:ph type="pic" idx="2"/>
          </p:nvPr>
        </p:nvSpPr>
        <p:spPr>
          <a:xfrm>
            <a:off x="5183188" y="987425"/>
            <a:ext cx="6172200" cy="4873625"/>
          </a:xfrm>
          <a:prstGeom prst="rect">
            <a:avLst/>
          </a:prstGeom>
          <a:noFill/>
          <a:ln>
            <a:noFill/>
          </a:ln>
        </p:spPr>
      </p:sp>
      <p:sp>
        <p:nvSpPr>
          <p:cNvPr id="64" name="Google Shape;64;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5" name="Google Shape;6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 name="Google Shape;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9" name="Google Shape;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0" name="Google Shape;1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descr="Graph"/>
          <p:cNvPicPr preferRelativeResize="0"/>
          <p:nvPr/>
        </p:nvPicPr>
        <p:blipFill rotWithShape="1">
          <a:blip r:embed="rId3">
            <a:alphaModFix/>
          </a:blip>
          <a:srcRect l="4993" r="14078" b="-2"/>
          <a:stretch/>
        </p:blipFill>
        <p:spPr>
          <a:xfrm>
            <a:off x="762000" y="762000"/>
            <a:ext cx="6095524" cy="4707593"/>
          </a:xfrm>
          <a:custGeom>
            <a:avLst/>
            <a:gdLst/>
            <a:ahLst/>
            <a:cxnLst/>
            <a:rect l="l" t="t" r="r" b="b"/>
            <a:pathLst>
              <a:path w="6095524" h="4707593" extrusionOk="0">
                <a:moveTo>
                  <a:pt x="0" y="0"/>
                </a:moveTo>
                <a:lnTo>
                  <a:pt x="6095524" y="0"/>
                </a:lnTo>
                <a:lnTo>
                  <a:pt x="6095524" y="3296937"/>
                </a:lnTo>
                <a:lnTo>
                  <a:pt x="6095524" y="3518571"/>
                </a:lnTo>
                <a:lnTo>
                  <a:pt x="6061052" y="3534000"/>
                </a:lnTo>
                <a:cubicBezTo>
                  <a:pt x="6054332" y="3536785"/>
                  <a:pt x="6046938" y="3538321"/>
                  <a:pt x="6040890" y="3542065"/>
                </a:cubicBezTo>
                <a:cubicBezTo>
                  <a:pt x="6013044" y="3559156"/>
                  <a:pt x="5986064" y="3577591"/>
                  <a:pt x="5957836" y="3594010"/>
                </a:cubicBezTo>
                <a:cubicBezTo>
                  <a:pt x="5928744" y="3611004"/>
                  <a:pt x="5902724" y="3631071"/>
                  <a:pt x="5882656" y="3658244"/>
                </a:cubicBezTo>
                <a:cubicBezTo>
                  <a:pt x="5864029" y="3683496"/>
                  <a:pt x="5845978" y="3709131"/>
                  <a:pt x="5827448" y="3734479"/>
                </a:cubicBezTo>
                <a:cubicBezTo>
                  <a:pt x="5822743" y="3740912"/>
                  <a:pt x="5818422" y="3748498"/>
                  <a:pt x="5811989" y="3752627"/>
                </a:cubicBezTo>
                <a:cubicBezTo>
                  <a:pt x="5798643" y="3761268"/>
                  <a:pt x="5784048" y="3768277"/>
                  <a:pt x="5769742" y="3775382"/>
                </a:cubicBezTo>
                <a:cubicBezTo>
                  <a:pt x="5757452" y="3781431"/>
                  <a:pt x="5744394" y="3785943"/>
                  <a:pt x="5732393" y="3792472"/>
                </a:cubicBezTo>
                <a:cubicBezTo>
                  <a:pt x="5722792" y="3797658"/>
                  <a:pt x="5714246" y="3804859"/>
                  <a:pt x="5705316" y="3811388"/>
                </a:cubicBezTo>
                <a:cubicBezTo>
                  <a:pt x="5697539" y="3817052"/>
                  <a:pt x="5688994" y="3821949"/>
                  <a:pt x="5682465" y="3828767"/>
                </a:cubicBezTo>
                <a:cubicBezTo>
                  <a:pt x="5666526" y="3845281"/>
                  <a:pt x="5650491" y="3861508"/>
                  <a:pt x="5630712" y="3873702"/>
                </a:cubicBezTo>
                <a:cubicBezTo>
                  <a:pt x="5611221" y="3885799"/>
                  <a:pt x="5592786" y="3899338"/>
                  <a:pt x="5573392" y="3911628"/>
                </a:cubicBezTo>
                <a:cubicBezTo>
                  <a:pt x="5554380" y="3923630"/>
                  <a:pt x="5537194" y="3936783"/>
                  <a:pt x="5527304" y="3958099"/>
                </a:cubicBezTo>
                <a:cubicBezTo>
                  <a:pt x="5522888" y="3967508"/>
                  <a:pt x="5516646" y="3977782"/>
                  <a:pt x="5508293" y="3983255"/>
                </a:cubicBezTo>
                <a:cubicBezTo>
                  <a:pt x="5496387" y="3991032"/>
                  <a:pt x="5481313" y="3993817"/>
                  <a:pt x="5468350" y="4000442"/>
                </a:cubicBezTo>
                <a:cubicBezTo>
                  <a:pt x="5453084" y="4008219"/>
                  <a:pt x="5435418" y="4014940"/>
                  <a:pt x="5425048" y="4027326"/>
                </a:cubicBezTo>
                <a:cubicBezTo>
                  <a:pt x="5415830" y="4038368"/>
                  <a:pt x="5406517" y="4047009"/>
                  <a:pt x="5394322" y="4054018"/>
                </a:cubicBezTo>
                <a:cubicBezTo>
                  <a:pt x="5385778" y="4058915"/>
                  <a:pt x="5379441" y="4067844"/>
                  <a:pt x="5370608" y="4071877"/>
                </a:cubicBezTo>
                <a:cubicBezTo>
                  <a:pt x="5358990" y="4077254"/>
                  <a:pt x="5347276" y="4081479"/>
                  <a:pt x="5337098" y="4089832"/>
                </a:cubicBezTo>
                <a:cubicBezTo>
                  <a:pt x="5326536" y="4098473"/>
                  <a:pt x="5314535" y="4105290"/>
                  <a:pt x="5303493" y="4113356"/>
                </a:cubicBezTo>
                <a:cubicBezTo>
                  <a:pt x="5297636" y="4117676"/>
                  <a:pt x="5292835" y="4123341"/>
                  <a:pt x="5287171" y="4127854"/>
                </a:cubicBezTo>
                <a:cubicBezTo>
                  <a:pt x="5276801" y="4136111"/>
                  <a:pt x="5266239" y="4144176"/>
                  <a:pt x="5255581" y="4151953"/>
                </a:cubicBezTo>
                <a:cubicBezTo>
                  <a:pt x="5244924" y="4159731"/>
                  <a:pt x="5234746" y="4168756"/>
                  <a:pt x="5223032" y="4174421"/>
                </a:cubicBezTo>
                <a:cubicBezTo>
                  <a:pt x="5203062" y="4184023"/>
                  <a:pt x="5181266" y="4189784"/>
                  <a:pt x="5161870" y="4200153"/>
                </a:cubicBezTo>
                <a:cubicBezTo>
                  <a:pt x="5142188" y="4210714"/>
                  <a:pt x="5123656" y="4223965"/>
                  <a:pt x="5106182" y="4237983"/>
                </a:cubicBezTo>
                <a:cubicBezTo>
                  <a:pt x="5092356" y="4249025"/>
                  <a:pt x="5079394" y="4259971"/>
                  <a:pt x="5062014" y="4265635"/>
                </a:cubicBezTo>
                <a:cubicBezTo>
                  <a:pt x="5052317" y="4268804"/>
                  <a:pt x="5042140" y="4275717"/>
                  <a:pt x="5036282" y="4283783"/>
                </a:cubicBezTo>
                <a:cubicBezTo>
                  <a:pt x="5023608" y="4301353"/>
                  <a:pt x="5007382" y="4313739"/>
                  <a:pt x="4989043" y="4324301"/>
                </a:cubicBezTo>
                <a:cubicBezTo>
                  <a:pt x="4964559" y="4338511"/>
                  <a:pt x="4940363" y="4353009"/>
                  <a:pt x="4915783" y="4366931"/>
                </a:cubicBezTo>
                <a:cubicBezTo>
                  <a:pt x="4901286" y="4375189"/>
                  <a:pt x="4886884" y="4383926"/>
                  <a:pt x="4871520" y="4389975"/>
                </a:cubicBezTo>
                <a:cubicBezTo>
                  <a:pt x="4840124" y="4402457"/>
                  <a:pt x="4807959" y="4413114"/>
                  <a:pt x="4776274" y="4424733"/>
                </a:cubicBezTo>
                <a:cubicBezTo>
                  <a:pt x="4765904" y="4428477"/>
                  <a:pt x="4756110" y="4433854"/>
                  <a:pt x="4745548" y="4437119"/>
                </a:cubicBezTo>
                <a:cubicBezTo>
                  <a:pt x="4734122" y="4440671"/>
                  <a:pt x="4721834" y="4441727"/>
                  <a:pt x="4710408" y="4445280"/>
                </a:cubicBezTo>
                <a:cubicBezTo>
                  <a:pt x="4691396" y="4451136"/>
                  <a:pt x="4672961" y="4458626"/>
                  <a:pt x="4653950" y="4464579"/>
                </a:cubicBezTo>
                <a:cubicBezTo>
                  <a:pt x="4617272" y="4476005"/>
                  <a:pt x="4580498" y="4486951"/>
                  <a:pt x="4543725" y="4497800"/>
                </a:cubicBezTo>
                <a:cubicBezTo>
                  <a:pt x="4535852" y="4500105"/>
                  <a:pt x="4527306" y="4500393"/>
                  <a:pt x="4519530" y="4502889"/>
                </a:cubicBezTo>
                <a:cubicBezTo>
                  <a:pt x="4498886" y="4509610"/>
                  <a:pt x="4478338" y="4516907"/>
                  <a:pt x="4457887" y="4524300"/>
                </a:cubicBezTo>
                <a:cubicBezTo>
                  <a:pt x="4445502" y="4528813"/>
                  <a:pt x="4433403" y="4534382"/>
                  <a:pt x="4420922" y="4538702"/>
                </a:cubicBezTo>
                <a:cubicBezTo>
                  <a:pt x="4410936" y="4542159"/>
                  <a:pt x="4400662" y="4544847"/>
                  <a:pt x="4390292" y="4546960"/>
                </a:cubicBezTo>
                <a:cubicBezTo>
                  <a:pt x="4381363" y="4548785"/>
                  <a:pt x="4372050" y="4548592"/>
                  <a:pt x="4363216" y="4550801"/>
                </a:cubicBezTo>
                <a:cubicBezTo>
                  <a:pt x="4339308" y="4556753"/>
                  <a:pt x="4315689" y="4563475"/>
                  <a:pt x="4291973" y="4569811"/>
                </a:cubicBezTo>
                <a:cubicBezTo>
                  <a:pt x="4282468" y="4572308"/>
                  <a:pt x="4272770" y="4574133"/>
                  <a:pt x="4263552" y="4577301"/>
                </a:cubicBezTo>
                <a:cubicBezTo>
                  <a:pt x="4238876" y="4585654"/>
                  <a:pt x="4214585" y="4595159"/>
                  <a:pt x="4189813" y="4603033"/>
                </a:cubicBezTo>
                <a:cubicBezTo>
                  <a:pt x="4169266" y="4609562"/>
                  <a:pt x="4148142" y="4614266"/>
                  <a:pt x="4127306" y="4620027"/>
                </a:cubicBezTo>
                <a:cubicBezTo>
                  <a:pt x="4118473" y="4622524"/>
                  <a:pt x="4110024" y="4626077"/>
                  <a:pt x="4101192" y="4628188"/>
                </a:cubicBezTo>
                <a:cubicBezTo>
                  <a:pt x="4081412" y="4632990"/>
                  <a:pt x="4061345" y="4637022"/>
                  <a:pt x="4041470" y="4641823"/>
                </a:cubicBezTo>
                <a:cubicBezTo>
                  <a:pt x="4030139" y="4644607"/>
                  <a:pt x="4019194" y="4649600"/>
                  <a:pt x="4007672" y="4651425"/>
                </a:cubicBezTo>
                <a:cubicBezTo>
                  <a:pt x="3980308" y="4655745"/>
                  <a:pt x="3952752" y="4658817"/>
                  <a:pt x="3925195" y="4662274"/>
                </a:cubicBezTo>
                <a:cubicBezTo>
                  <a:pt x="3896776" y="4665826"/>
                  <a:pt x="3868451" y="4669571"/>
                  <a:pt x="3840029" y="4672739"/>
                </a:cubicBezTo>
                <a:cubicBezTo>
                  <a:pt x="3824475" y="4674372"/>
                  <a:pt x="3808824" y="4674660"/>
                  <a:pt x="3793270" y="4676196"/>
                </a:cubicBezTo>
                <a:cubicBezTo>
                  <a:pt x="3779636" y="4677541"/>
                  <a:pt x="3766098" y="4680037"/>
                  <a:pt x="3752464" y="4681670"/>
                </a:cubicBezTo>
                <a:cubicBezTo>
                  <a:pt x="3740654" y="4683013"/>
                  <a:pt x="3728748" y="4683781"/>
                  <a:pt x="3716938" y="4685126"/>
                </a:cubicBezTo>
                <a:cubicBezTo>
                  <a:pt x="3698024" y="4687334"/>
                  <a:pt x="3679204" y="4689831"/>
                  <a:pt x="3660386" y="4692135"/>
                </a:cubicBezTo>
                <a:cubicBezTo>
                  <a:pt x="3652513" y="4692999"/>
                  <a:pt x="3644255" y="4695399"/>
                  <a:pt x="3636862" y="4693960"/>
                </a:cubicBezTo>
                <a:cubicBezTo>
                  <a:pt x="3618235" y="4690310"/>
                  <a:pt x="3599896" y="4691367"/>
                  <a:pt x="3581365" y="4693863"/>
                </a:cubicBezTo>
                <a:cubicBezTo>
                  <a:pt x="3575028" y="4694728"/>
                  <a:pt x="3568211" y="4694535"/>
                  <a:pt x="3562066" y="4692903"/>
                </a:cubicBezTo>
                <a:cubicBezTo>
                  <a:pt x="3549488" y="4689638"/>
                  <a:pt x="3537294" y="4685029"/>
                  <a:pt x="3524908" y="4680997"/>
                </a:cubicBezTo>
                <a:cubicBezTo>
                  <a:pt x="3523563" y="4680517"/>
                  <a:pt x="3521931" y="4680421"/>
                  <a:pt x="3520492" y="4680133"/>
                </a:cubicBezTo>
                <a:cubicBezTo>
                  <a:pt x="3512330" y="4678500"/>
                  <a:pt x="3504266" y="4676868"/>
                  <a:pt x="3496103" y="4675428"/>
                </a:cubicBezTo>
                <a:cubicBezTo>
                  <a:pt x="3491687" y="4674660"/>
                  <a:pt x="3487174" y="4674564"/>
                  <a:pt x="3482757" y="4673892"/>
                </a:cubicBezTo>
                <a:cubicBezTo>
                  <a:pt x="3465667" y="4671203"/>
                  <a:pt x="3446848" y="4675716"/>
                  <a:pt x="3432061" y="4664099"/>
                </a:cubicBezTo>
                <a:cubicBezTo>
                  <a:pt x="3422460" y="4656609"/>
                  <a:pt x="3413146" y="4658338"/>
                  <a:pt x="3402873" y="4659490"/>
                </a:cubicBezTo>
                <a:cubicBezTo>
                  <a:pt x="3395096" y="4660354"/>
                  <a:pt x="3387126" y="4660065"/>
                  <a:pt x="3379253" y="4660162"/>
                </a:cubicBezTo>
                <a:cubicBezTo>
                  <a:pt x="3365427" y="4660449"/>
                  <a:pt x="3351601" y="4660546"/>
                  <a:pt x="3337774" y="4661026"/>
                </a:cubicBezTo>
                <a:cubicBezTo>
                  <a:pt x="3333357" y="4661218"/>
                  <a:pt x="3328846" y="4663619"/>
                  <a:pt x="3324524" y="4663235"/>
                </a:cubicBezTo>
                <a:cubicBezTo>
                  <a:pt x="3304553" y="4661410"/>
                  <a:pt x="3284582" y="4658529"/>
                  <a:pt x="3264610" y="4656897"/>
                </a:cubicBezTo>
                <a:cubicBezTo>
                  <a:pt x="3253281" y="4655938"/>
                  <a:pt x="3241663" y="4657761"/>
                  <a:pt x="3230429" y="4656417"/>
                </a:cubicBezTo>
                <a:cubicBezTo>
                  <a:pt x="3217468" y="4654881"/>
                  <a:pt x="3204794" y="4650945"/>
                  <a:pt x="3191927" y="4648544"/>
                </a:cubicBezTo>
                <a:cubicBezTo>
                  <a:pt x="3188375" y="4647872"/>
                  <a:pt x="3184438" y="4648736"/>
                  <a:pt x="3180694" y="4648928"/>
                </a:cubicBezTo>
                <a:cubicBezTo>
                  <a:pt x="3176469" y="4649120"/>
                  <a:pt x="3172340" y="4649504"/>
                  <a:pt x="3168116" y="4649600"/>
                </a:cubicBezTo>
                <a:cubicBezTo>
                  <a:pt x="3155249" y="4649793"/>
                  <a:pt x="3142384" y="4649504"/>
                  <a:pt x="3129517" y="4650177"/>
                </a:cubicBezTo>
                <a:cubicBezTo>
                  <a:pt x="3121644" y="4650561"/>
                  <a:pt x="3113388" y="4654497"/>
                  <a:pt x="3106089" y="4653057"/>
                </a:cubicBezTo>
                <a:cubicBezTo>
                  <a:pt x="3091208" y="4650272"/>
                  <a:pt x="3076325" y="4656513"/>
                  <a:pt x="3061444" y="4651329"/>
                </a:cubicBezTo>
                <a:cubicBezTo>
                  <a:pt x="3056834" y="4649793"/>
                  <a:pt x="3050497" y="4653633"/>
                  <a:pt x="3044928" y="4653825"/>
                </a:cubicBezTo>
                <a:cubicBezTo>
                  <a:pt x="3031006" y="4654305"/>
                  <a:pt x="3017084" y="4654209"/>
                  <a:pt x="3003162" y="4654113"/>
                </a:cubicBezTo>
                <a:cubicBezTo>
                  <a:pt x="2990680" y="4654017"/>
                  <a:pt x="2977717" y="4655361"/>
                  <a:pt x="2965716" y="4652673"/>
                </a:cubicBezTo>
                <a:cubicBezTo>
                  <a:pt x="2953137" y="4649793"/>
                  <a:pt x="2941808" y="4650177"/>
                  <a:pt x="2929614" y="4653441"/>
                </a:cubicBezTo>
                <a:cubicBezTo>
                  <a:pt x="2921260" y="4655649"/>
                  <a:pt x="2912427" y="4655938"/>
                  <a:pt x="2903786" y="4656609"/>
                </a:cubicBezTo>
                <a:cubicBezTo>
                  <a:pt x="2894473" y="4657377"/>
                  <a:pt x="2884199" y="4655361"/>
                  <a:pt x="2875750" y="4658529"/>
                </a:cubicBezTo>
                <a:cubicBezTo>
                  <a:pt x="2850593" y="4667939"/>
                  <a:pt x="2824765" y="4669955"/>
                  <a:pt x="2798458" y="4669955"/>
                </a:cubicBezTo>
                <a:cubicBezTo>
                  <a:pt x="2793656" y="4669955"/>
                  <a:pt x="2788759" y="4668612"/>
                  <a:pt x="2784152" y="4667171"/>
                </a:cubicBezTo>
                <a:cubicBezTo>
                  <a:pt x="2757266" y="4658529"/>
                  <a:pt x="2730286" y="4659297"/>
                  <a:pt x="2702922" y="4664578"/>
                </a:cubicBezTo>
                <a:cubicBezTo>
                  <a:pt x="2697257" y="4665731"/>
                  <a:pt x="2690921" y="4665923"/>
                  <a:pt x="2685256" y="4664771"/>
                </a:cubicBezTo>
                <a:cubicBezTo>
                  <a:pt x="2669317" y="4661410"/>
                  <a:pt x="2653858" y="4655841"/>
                  <a:pt x="2637824" y="4653441"/>
                </a:cubicBezTo>
                <a:cubicBezTo>
                  <a:pt x="2611324" y="4649504"/>
                  <a:pt x="2588377" y="4662754"/>
                  <a:pt x="2564661" y="4671396"/>
                </a:cubicBezTo>
                <a:cubicBezTo>
                  <a:pt x="2542097" y="4679557"/>
                  <a:pt x="2522894" y="4697992"/>
                  <a:pt x="2496201" y="4693863"/>
                </a:cubicBezTo>
                <a:cubicBezTo>
                  <a:pt x="2493514" y="4693479"/>
                  <a:pt x="2490537" y="4696071"/>
                  <a:pt x="2487560" y="4696744"/>
                </a:cubicBezTo>
                <a:cubicBezTo>
                  <a:pt x="2479399" y="4698568"/>
                  <a:pt x="2471238" y="4700776"/>
                  <a:pt x="2462980" y="4701641"/>
                </a:cubicBezTo>
                <a:cubicBezTo>
                  <a:pt x="2452899" y="4702793"/>
                  <a:pt x="2442625" y="4702409"/>
                  <a:pt x="2432544" y="4703369"/>
                </a:cubicBezTo>
                <a:cubicBezTo>
                  <a:pt x="2419581" y="4704521"/>
                  <a:pt x="2406812" y="4707593"/>
                  <a:pt x="2393945" y="4707593"/>
                </a:cubicBezTo>
                <a:cubicBezTo>
                  <a:pt x="2383575" y="4707593"/>
                  <a:pt x="2373302" y="4704041"/>
                  <a:pt x="2363029" y="4702312"/>
                </a:cubicBezTo>
                <a:cubicBezTo>
                  <a:pt x="2348530" y="4699912"/>
                  <a:pt x="2332591" y="4700584"/>
                  <a:pt x="2319821" y="4694439"/>
                </a:cubicBezTo>
                <a:cubicBezTo>
                  <a:pt x="2306188" y="4687910"/>
                  <a:pt x="2293225" y="4684934"/>
                  <a:pt x="2279111" y="4686950"/>
                </a:cubicBezTo>
                <a:cubicBezTo>
                  <a:pt x="2274406" y="4687622"/>
                  <a:pt x="2268357" y="4691655"/>
                  <a:pt x="2266245" y="4695783"/>
                </a:cubicBezTo>
                <a:cubicBezTo>
                  <a:pt x="2261540" y="4705001"/>
                  <a:pt x="2255108" y="4706634"/>
                  <a:pt x="2246370" y="4703464"/>
                </a:cubicBezTo>
                <a:cubicBezTo>
                  <a:pt x="2238785" y="4700776"/>
                  <a:pt x="2229471" y="4699432"/>
                  <a:pt x="2224287" y="4694247"/>
                </a:cubicBezTo>
                <a:cubicBezTo>
                  <a:pt x="2209596" y="4679557"/>
                  <a:pt x="2190873" y="4679077"/>
                  <a:pt x="2172630" y="4675141"/>
                </a:cubicBezTo>
                <a:cubicBezTo>
                  <a:pt x="2161494" y="4672739"/>
                  <a:pt x="2151123" y="4672644"/>
                  <a:pt x="2139985" y="4674276"/>
                </a:cubicBezTo>
                <a:cubicBezTo>
                  <a:pt x="2115790" y="4677925"/>
                  <a:pt x="2092266" y="4672739"/>
                  <a:pt x="2069030" y="4666115"/>
                </a:cubicBezTo>
                <a:cubicBezTo>
                  <a:pt x="2053667" y="4661698"/>
                  <a:pt x="2037921" y="4659010"/>
                  <a:pt x="2022655" y="4654497"/>
                </a:cubicBezTo>
                <a:cubicBezTo>
                  <a:pt x="2011229" y="4651041"/>
                  <a:pt x="1999804" y="4646912"/>
                  <a:pt x="1989339" y="4641343"/>
                </a:cubicBezTo>
                <a:cubicBezTo>
                  <a:pt x="1974167" y="4633181"/>
                  <a:pt x="1960918" y="4620891"/>
                  <a:pt x="1941618" y="4624156"/>
                </a:cubicBezTo>
                <a:cubicBezTo>
                  <a:pt x="1924623" y="4627036"/>
                  <a:pt x="1909262" y="4620988"/>
                  <a:pt x="1893707" y="4615227"/>
                </a:cubicBezTo>
                <a:cubicBezTo>
                  <a:pt x="1882281" y="4611002"/>
                  <a:pt x="1870857" y="4606681"/>
                  <a:pt x="1859045" y="4603993"/>
                </a:cubicBezTo>
                <a:cubicBezTo>
                  <a:pt x="1845027" y="4600824"/>
                  <a:pt x="1829184" y="4602169"/>
                  <a:pt x="1816702" y="4596311"/>
                </a:cubicBezTo>
                <a:cubicBezTo>
                  <a:pt x="1803644" y="4590166"/>
                  <a:pt x="1792795" y="4594295"/>
                  <a:pt x="1781177" y="4596024"/>
                </a:cubicBezTo>
                <a:cubicBezTo>
                  <a:pt x="1762646" y="4598712"/>
                  <a:pt x="1744210" y="4603705"/>
                  <a:pt x="1725488" y="4597368"/>
                </a:cubicBezTo>
                <a:cubicBezTo>
                  <a:pt x="1702733" y="4589687"/>
                  <a:pt x="1680169" y="4581430"/>
                  <a:pt x="1657318" y="4574133"/>
                </a:cubicBezTo>
                <a:cubicBezTo>
                  <a:pt x="1648483" y="4571347"/>
                  <a:pt x="1638980" y="4570195"/>
                  <a:pt x="1629761" y="4568947"/>
                </a:cubicBezTo>
                <a:cubicBezTo>
                  <a:pt x="1621025" y="4567891"/>
                  <a:pt x="1610559" y="4570579"/>
                  <a:pt x="1603837" y="4566547"/>
                </a:cubicBezTo>
                <a:cubicBezTo>
                  <a:pt x="1586554" y="4556178"/>
                  <a:pt x="1568792" y="4551089"/>
                  <a:pt x="1548820" y="4551089"/>
                </a:cubicBezTo>
                <a:cubicBezTo>
                  <a:pt x="1541330" y="4551089"/>
                  <a:pt x="1534033" y="4546768"/>
                  <a:pt x="1526449" y="4545999"/>
                </a:cubicBezTo>
                <a:cubicBezTo>
                  <a:pt x="1516078" y="4545040"/>
                  <a:pt x="1504172" y="4542447"/>
                  <a:pt x="1495147" y="4546096"/>
                </a:cubicBezTo>
                <a:cubicBezTo>
                  <a:pt x="1473928" y="4554737"/>
                  <a:pt x="1456742" y="4547536"/>
                  <a:pt x="1438211" y="4538991"/>
                </a:cubicBezTo>
                <a:cubicBezTo>
                  <a:pt x="1419967" y="4530541"/>
                  <a:pt x="1400764" y="4523821"/>
                  <a:pt x="1381370" y="4518251"/>
                </a:cubicBezTo>
                <a:cubicBezTo>
                  <a:pt x="1374073" y="4516235"/>
                  <a:pt x="1365336" y="4519596"/>
                  <a:pt x="1357270" y="4520267"/>
                </a:cubicBezTo>
                <a:cubicBezTo>
                  <a:pt x="1354389" y="4520460"/>
                  <a:pt x="1351220" y="4520748"/>
                  <a:pt x="1348629" y="4519788"/>
                </a:cubicBezTo>
                <a:cubicBezTo>
                  <a:pt x="1323569" y="4510570"/>
                  <a:pt x="1298124" y="4503561"/>
                  <a:pt x="1270953" y="4508361"/>
                </a:cubicBezTo>
                <a:cubicBezTo>
                  <a:pt x="1268457" y="4508842"/>
                  <a:pt x="1265672" y="4507786"/>
                  <a:pt x="1263175" y="4507114"/>
                </a:cubicBezTo>
                <a:cubicBezTo>
                  <a:pt x="1250981" y="4503657"/>
                  <a:pt x="1239075" y="4498184"/>
                  <a:pt x="1226690" y="4496936"/>
                </a:cubicBezTo>
                <a:cubicBezTo>
                  <a:pt x="1196157" y="4493864"/>
                  <a:pt x="1165433" y="4492615"/>
                  <a:pt x="1134706" y="4490599"/>
                </a:cubicBezTo>
                <a:cubicBezTo>
                  <a:pt x="1132786" y="4490503"/>
                  <a:pt x="1130770" y="4490503"/>
                  <a:pt x="1129042" y="4489831"/>
                </a:cubicBezTo>
                <a:cubicBezTo>
                  <a:pt x="1117712" y="4485702"/>
                  <a:pt x="1107823" y="4487047"/>
                  <a:pt x="1098220" y="4494919"/>
                </a:cubicBezTo>
                <a:cubicBezTo>
                  <a:pt x="1093996" y="4498376"/>
                  <a:pt x="1088235" y="4500200"/>
                  <a:pt x="1082955" y="4502121"/>
                </a:cubicBezTo>
                <a:cubicBezTo>
                  <a:pt x="1075177" y="4505002"/>
                  <a:pt x="1067208" y="4507786"/>
                  <a:pt x="1059143" y="4509610"/>
                </a:cubicBezTo>
                <a:cubicBezTo>
                  <a:pt x="1051173" y="4511338"/>
                  <a:pt x="1042628" y="4513738"/>
                  <a:pt x="1034947" y="4512395"/>
                </a:cubicBezTo>
                <a:cubicBezTo>
                  <a:pt x="1021121" y="4509994"/>
                  <a:pt x="1007966" y="4504618"/>
                  <a:pt x="994332" y="4501064"/>
                </a:cubicBezTo>
                <a:cubicBezTo>
                  <a:pt x="989628" y="4499816"/>
                  <a:pt x="984442" y="4500009"/>
                  <a:pt x="979546" y="4499912"/>
                </a:cubicBezTo>
                <a:cubicBezTo>
                  <a:pt x="968312" y="4499625"/>
                  <a:pt x="956790" y="4502409"/>
                  <a:pt x="946613" y="4494440"/>
                </a:cubicBezTo>
                <a:cubicBezTo>
                  <a:pt x="937204" y="4486951"/>
                  <a:pt x="927697" y="4489158"/>
                  <a:pt x="917808" y="4494824"/>
                </a:cubicBezTo>
                <a:cubicBezTo>
                  <a:pt x="910703" y="4498857"/>
                  <a:pt x="902639" y="4502025"/>
                  <a:pt x="894669" y="4503561"/>
                </a:cubicBezTo>
                <a:cubicBezTo>
                  <a:pt x="883723" y="4505673"/>
                  <a:pt x="872873" y="4506538"/>
                  <a:pt x="861063" y="4505289"/>
                </a:cubicBezTo>
                <a:cubicBezTo>
                  <a:pt x="852710" y="4504425"/>
                  <a:pt x="845892" y="4504041"/>
                  <a:pt x="839363" y="4498952"/>
                </a:cubicBezTo>
                <a:cubicBezTo>
                  <a:pt x="838308" y="4498184"/>
                  <a:pt x="836388" y="4497992"/>
                  <a:pt x="834947" y="4498089"/>
                </a:cubicBezTo>
                <a:cubicBezTo>
                  <a:pt x="816032" y="4499721"/>
                  <a:pt x="797309" y="4498857"/>
                  <a:pt x="778202" y="4497704"/>
                </a:cubicBezTo>
                <a:cubicBezTo>
                  <a:pt x="753911" y="4496168"/>
                  <a:pt x="728370" y="4500680"/>
                  <a:pt x="707343" y="4516811"/>
                </a:cubicBezTo>
                <a:cubicBezTo>
                  <a:pt x="704271" y="4519212"/>
                  <a:pt x="699662" y="4520267"/>
                  <a:pt x="695629" y="4520844"/>
                </a:cubicBezTo>
                <a:cubicBezTo>
                  <a:pt x="676618" y="4523340"/>
                  <a:pt x="657511" y="4525069"/>
                  <a:pt x="638500" y="4527853"/>
                </a:cubicBezTo>
                <a:cubicBezTo>
                  <a:pt x="628130" y="4529389"/>
                  <a:pt x="617280" y="4530734"/>
                  <a:pt x="607872" y="4534958"/>
                </a:cubicBezTo>
                <a:cubicBezTo>
                  <a:pt x="598655" y="4539086"/>
                  <a:pt x="591260" y="4543983"/>
                  <a:pt x="585788" y="4535342"/>
                </a:cubicBezTo>
                <a:cubicBezTo>
                  <a:pt x="575995" y="4539951"/>
                  <a:pt x="567448" y="4543792"/>
                  <a:pt x="559097" y="4547920"/>
                </a:cubicBezTo>
                <a:cubicBezTo>
                  <a:pt x="556023" y="4549456"/>
                  <a:pt x="553431" y="4551953"/>
                  <a:pt x="550358" y="4553393"/>
                </a:cubicBezTo>
                <a:cubicBezTo>
                  <a:pt x="547093" y="4554930"/>
                  <a:pt x="543445" y="4555889"/>
                  <a:pt x="539893" y="4556657"/>
                </a:cubicBezTo>
                <a:cubicBezTo>
                  <a:pt x="524050" y="4560114"/>
                  <a:pt x="508207" y="4563282"/>
                  <a:pt x="492462" y="4567027"/>
                </a:cubicBezTo>
                <a:cubicBezTo>
                  <a:pt x="489388" y="4567795"/>
                  <a:pt x="486796" y="4570868"/>
                  <a:pt x="484011" y="4572884"/>
                </a:cubicBezTo>
                <a:cubicBezTo>
                  <a:pt x="482187" y="4574228"/>
                  <a:pt x="480363" y="4576244"/>
                  <a:pt x="478346" y="4576533"/>
                </a:cubicBezTo>
                <a:cubicBezTo>
                  <a:pt x="462984" y="4578837"/>
                  <a:pt x="447718" y="4581526"/>
                  <a:pt x="432260" y="4582678"/>
                </a:cubicBezTo>
                <a:cubicBezTo>
                  <a:pt x="419298" y="4583637"/>
                  <a:pt x="406815" y="4583350"/>
                  <a:pt x="403455" y="4600056"/>
                </a:cubicBezTo>
                <a:cubicBezTo>
                  <a:pt x="402879" y="4602937"/>
                  <a:pt x="398750" y="4606010"/>
                  <a:pt x="395583" y="4607449"/>
                </a:cubicBezTo>
                <a:cubicBezTo>
                  <a:pt x="386557" y="4611578"/>
                  <a:pt x="376954" y="4614362"/>
                  <a:pt x="368025" y="4618587"/>
                </a:cubicBezTo>
                <a:cubicBezTo>
                  <a:pt x="338741" y="4632701"/>
                  <a:pt x="308113" y="4641631"/>
                  <a:pt x="275371" y="4639999"/>
                </a:cubicBezTo>
                <a:cubicBezTo>
                  <a:pt x="265194" y="4639519"/>
                  <a:pt x="255304" y="4634333"/>
                  <a:pt x="248871" y="4632413"/>
                </a:cubicBezTo>
                <a:cubicBezTo>
                  <a:pt x="230341" y="4639999"/>
                  <a:pt x="214786" y="4647296"/>
                  <a:pt x="198559" y="4652768"/>
                </a:cubicBezTo>
                <a:cubicBezTo>
                  <a:pt x="184253" y="4657665"/>
                  <a:pt x="169274" y="4660738"/>
                  <a:pt x="154583" y="4664290"/>
                </a:cubicBezTo>
                <a:cubicBezTo>
                  <a:pt x="149206" y="4665635"/>
                  <a:pt x="143734" y="4666403"/>
                  <a:pt x="138261" y="4667075"/>
                </a:cubicBezTo>
                <a:cubicBezTo>
                  <a:pt x="121171" y="4669187"/>
                  <a:pt x="103312" y="4664099"/>
                  <a:pt x="86606" y="4672164"/>
                </a:cubicBezTo>
                <a:cubicBezTo>
                  <a:pt x="77868" y="4676389"/>
                  <a:pt x="69226" y="4681477"/>
                  <a:pt x="60009" y="4683686"/>
                </a:cubicBezTo>
                <a:cubicBezTo>
                  <a:pt x="50120" y="4686086"/>
                  <a:pt x="40446" y="4689831"/>
                  <a:pt x="30568" y="4692507"/>
                </a:cubicBezTo>
                <a:lnTo>
                  <a:pt x="0" y="4694912"/>
                </a:lnTo>
                <a:lnTo>
                  <a:pt x="0" y="4338332"/>
                </a:lnTo>
                <a:close/>
              </a:path>
            </a:pathLst>
          </a:custGeom>
          <a:noFill/>
          <a:ln>
            <a:noFill/>
          </a:ln>
          <a:effectLst>
            <a:outerShdw blurRad="381000" dist="152400" dir="5400000" algn="t" rotWithShape="0">
              <a:srgbClr val="000000">
                <a:alpha val="9803"/>
              </a:srgbClr>
            </a:outerShdw>
          </a:effectLst>
        </p:spPr>
      </p:pic>
      <p:sp>
        <p:nvSpPr>
          <p:cNvPr id="85" name="Google Shape;85;p1"/>
          <p:cNvSpPr txBox="1">
            <a:spLocks noGrp="1"/>
          </p:cNvSpPr>
          <p:nvPr>
            <p:ph type="ctrTitle"/>
          </p:nvPr>
        </p:nvSpPr>
        <p:spPr>
          <a:xfrm>
            <a:off x="6857524" y="2120998"/>
            <a:ext cx="4955535" cy="1187605"/>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2"/>
              </a:buClr>
              <a:buSzPct val="100000"/>
              <a:buFont typeface="arial"/>
              <a:buNone/>
            </a:pPr>
            <a:r>
              <a:rPr lang="en-SG" sz="2400" b="1" i="0" dirty="0">
                <a:solidFill>
                  <a:schemeClr val="lt2"/>
                </a:solidFill>
                <a:latin typeface="arial"/>
                <a:ea typeface="arial"/>
                <a:cs typeface="arial"/>
                <a:sym typeface="arial"/>
              </a:rPr>
              <a:t>Neural Network Models for Object Recognition using CIFAR-10 dataset</a:t>
            </a:r>
            <a:br>
              <a:rPr lang="en-SG" sz="2400" b="1" i="0" dirty="0">
                <a:solidFill>
                  <a:schemeClr val="lt2"/>
                </a:solidFill>
                <a:latin typeface="arial"/>
                <a:ea typeface="arial"/>
                <a:cs typeface="arial"/>
                <a:sym typeface="arial"/>
              </a:rPr>
            </a:br>
            <a:endParaRPr sz="2400" dirty="0">
              <a:solidFill>
                <a:schemeClr val="lt1"/>
              </a:solidFill>
            </a:endParaRPr>
          </a:p>
        </p:txBody>
      </p:sp>
      <p:sp>
        <p:nvSpPr>
          <p:cNvPr id="86" name="Google Shape;86;p1"/>
          <p:cNvSpPr txBox="1">
            <a:spLocks noGrp="1"/>
          </p:cNvSpPr>
          <p:nvPr>
            <p:ph type="subTitle" idx="1"/>
          </p:nvPr>
        </p:nvSpPr>
        <p:spPr>
          <a:xfrm>
            <a:off x="6857524" y="3308603"/>
            <a:ext cx="4955535" cy="98409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1600"/>
              <a:buNone/>
            </a:pPr>
            <a:r>
              <a:rPr lang="en-SG" sz="1600"/>
              <a:t>A brief overview of the task: Building a Convolutional Neural Network (CNN) for object recognition using the CIFAR-10 dataset.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ctrTitle"/>
          </p:nvPr>
        </p:nvSpPr>
        <p:spPr>
          <a:xfrm>
            <a:off x="876000" y="516835"/>
            <a:ext cx="10440000" cy="540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2800"/>
              <a:buFont typeface="Arial"/>
              <a:buNone/>
            </a:pPr>
            <a:r>
              <a:rPr lang="en-SG" sz="2800" b="1" dirty="0">
                <a:latin typeface="Arial"/>
                <a:ea typeface="Arial"/>
                <a:cs typeface="Arial"/>
                <a:sym typeface="Arial"/>
              </a:rPr>
              <a:t>Dataset and Validation Set Creation</a:t>
            </a:r>
            <a:endParaRPr dirty="0"/>
          </a:p>
        </p:txBody>
      </p:sp>
      <p:sp>
        <p:nvSpPr>
          <p:cNvPr id="92" name="Google Shape;92;p2"/>
          <p:cNvSpPr txBox="1">
            <a:spLocks noGrp="1"/>
          </p:cNvSpPr>
          <p:nvPr>
            <p:ph type="subTitle" idx="1"/>
          </p:nvPr>
        </p:nvSpPr>
        <p:spPr>
          <a:xfrm>
            <a:off x="640450" y="1302025"/>
            <a:ext cx="10911000" cy="1961700"/>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chemeClr val="lt1"/>
              </a:buClr>
              <a:buSzPts val="1400"/>
              <a:buFont typeface="Arial"/>
              <a:buChar char="•"/>
            </a:pPr>
            <a:r>
              <a:rPr lang="en-SG" sz="1400">
                <a:latin typeface="Arial"/>
                <a:ea typeface="Arial"/>
                <a:cs typeface="Arial"/>
                <a:sym typeface="Arial"/>
              </a:rPr>
              <a:t>Load data from </a:t>
            </a:r>
            <a:r>
              <a:rPr lang="en-SG" sz="1400" b="0" i="0">
                <a:latin typeface="Arial"/>
                <a:ea typeface="Arial"/>
                <a:cs typeface="Arial"/>
                <a:sym typeface="Arial"/>
              </a:rPr>
              <a:t>CIFAR-10 dataset</a:t>
            </a:r>
            <a:r>
              <a:rPr lang="en-SG" sz="1400">
                <a:latin typeface="Arial"/>
                <a:ea typeface="Arial"/>
                <a:cs typeface="Arial"/>
                <a:sym typeface="Arial"/>
              </a:rPr>
              <a:t> which include</a:t>
            </a:r>
            <a:r>
              <a:rPr lang="en-SG" sz="1400" b="0" i="0">
                <a:latin typeface="Arial"/>
                <a:ea typeface="Arial"/>
                <a:cs typeface="Arial"/>
                <a:sym typeface="Arial"/>
              </a:rPr>
              <a:t> 60,000 32x32 colour images </a:t>
            </a:r>
            <a:r>
              <a:rPr lang="en-SG" sz="1400">
                <a:latin typeface="Arial"/>
                <a:ea typeface="Arial"/>
                <a:cs typeface="Arial"/>
                <a:sym typeface="Arial"/>
              </a:rPr>
              <a:t>in</a:t>
            </a:r>
            <a:r>
              <a:rPr lang="en-SG" sz="1400" b="0" i="0">
                <a:latin typeface="Arial"/>
                <a:ea typeface="Arial"/>
                <a:cs typeface="Arial"/>
                <a:sym typeface="Arial"/>
              </a:rPr>
              <a:t> 10 classes</a:t>
            </a:r>
            <a:r>
              <a:rPr lang="en-SG" sz="1400">
                <a:latin typeface="Arial"/>
                <a:ea typeface="Arial"/>
                <a:cs typeface="Arial"/>
                <a:sym typeface="Arial"/>
              </a:rPr>
              <a:t>, 6000 per class</a:t>
            </a:r>
            <a:endParaRPr/>
          </a:p>
          <a:p>
            <a:pPr marL="285750" lvl="0" indent="-285750" algn="l" rtl="0">
              <a:lnSpc>
                <a:spcPct val="150000"/>
              </a:lnSpc>
              <a:spcBef>
                <a:spcPts val="1000"/>
              </a:spcBef>
              <a:spcAft>
                <a:spcPts val="0"/>
              </a:spcAft>
              <a:buClr>
                <a:schemeClr val="lt1"/>
              </a:buClr>
              <a:buSzPts val="1400"/>
              <a:buFont typeface="Arial"/>
              <a:buChar char="•"/>
            </a:pPr>
            <a:r>
              <a:rPr lang="en-SG" sz="1400">
                <a:latin typeface="Arial"/>
                <a:ea typeface="Arial"/>
                <a:cs typeface="Arial"/>
                <a:sym typeface="Arial"/>
              </a:rPr>
              <a:t>First split </a:t>
            </a:r>
            <a:r>
              <a:rPr lang="en-SG" sz="1400" b="0" i="0">
                <a:latin typeface="Arial"/>
                <a:ea typeface="Arial"/>
                <a:cs typeface="Arial"/>
                <a:sym typeface="Arial"/>
              </a:rPr>
              <a:t>data into training</a:t>
            </a:r>
            <a:r>
              <a:rPr lang="en-SG" sz="1400">
                <a:latin typeface="Arial"/>
                <a:ea typeface="Arial"/>
                <a:cs typeface="Arial"/>
                <a:sym typeface="Arial"/>
              </a:rPr>
              <a:t> </a:t>
            </a:r>
            <a:r>
              <a:rPr lang="en-SG" sz="1400" b="0" i="0">
                <a:latin typeface="Arial"/>
                <a:ea typeface="Arial"/>
                <a:cs typeface="Arial"/>
                <a:sym typeface="Arial"/>
              </a:rPr>
              <a:t>and test datasets.</a:t>
            </a:r>
            <a:endParaRPr sz="1400" b="0" i="0">
              <a:latin typeface="Arial"/>
              <a:ea typeface="Arial"/>
              <a:cs typeface="Arial"/>
              <a:sym typeface="Arial"/>
            </a:endParaRPr>
          </a:p>
          <a:p>
            <a:pPr marL="285750" lvl="0" indent="-285750" algn="l" rtl="0">
              <a:lnSpc>
                <a:spcPct val="150000"/>
              </a:lnSpc>
              <a:spcBef>
                <a:spcPts val="1000"/>
              </a:spcBef>
              <a:spcAft>
                <a:spcPts val="0"/>
              </a:spcAft>
              <a:buSzPts val="1400"/>
              <a:buFont typeface="Arial"/>
              <a:buChar char="•"/>
            </a:pPr>
            <a:r>
              <a:rPr lang="en-SG" sz="1400">
                <a:latin typeface="Arial"/>
                <a:ea typeface="Arial"/>
                <a:cs typeface="Arial"/>
                <a:sym typeface="Arial"/>
              </a:rPr>
              <a:t>Normalize images data to be between 0 or 1 by dividing with 255.</a:t>
            </a:r>
            <a:endParaRPr sz="1400">
              <a:latin typeface="Arial"/>
              <a:ea typeface="Arial"/>
              <a:cs typeface="Arial"/>
              <a:sym typeface="Arial"/>
            </a:endParaRPr>
          </a:p>
          <a:p>
            <a:pPr marL="285750" lvl="0" indent="-285750" algn="l" rtl="0">
              <a:lnSpc>
                <a:spcPct val="150000"/>
              </a:lnSpc>
              <a:spcBef>
                <a:spcPts val="1000"/>
              </a:spcBef>
              <a:spcAft>
                <a:spcPts val="0"/>
              </a:spcAft>
              <a:buSzPts val="1400"/>
              <a:buFont typeface="Arial"/>
              <a:buChar char="•"/>
            </a:pPr>
            <a:r>
              <a:rPr lang="en-SG" sz="1400">
                <a:latin typeface="Arial"/>
                <a:ea typeface="Arial"/>
                <a:cs typeface="Arial"/>
                <a:sym typeface="Arial"/>
              </a:rPr>
              <a:t>Split full training dataset into 80% training and 20% validation datasets with 0 random state.</a:t>
            </a:r>
            <a:endParaRPr sz="1400">
              <a:latin typeface="Arial"/>
              <a:ea typeface="Arial"/>
              <a:cs typeface="Arial"/>
              <a:sym typeface="Arial"/>
            </a:endParaRPr>
          </a:p>
          <a:p>
            <a:pPr marL="0" lvl="0" indent="0" algn="l" rtl="0">
              <a:lnSpc>
                <a:spcPct val="150000"/>
              </a:lnSpc>
              <a:spcBef>
                <a:spcPts val="1000"/>
              </a:spcBef>
              <a:spcAft>
                <a:spcPts val="0"/>
              </a:spcAft>
              <a:buClr>
                <a:schemeClr val="lt1"/>
              </a:buClr>
              <a:buSzPts val="1400"/>
              <a:buNone/>
            </a:pPr>
            <a:endParaRPr sz="1400" b="0" i="0">
              <a:latin typeface="Arial"/>
              <a:ea typeface="Arial"/>
              <a:cs typeface="Arial"/>
              <a:sym typeface="Arial"/>
            </a:endParaRPr>
          </a:p>
        </p:txBody>
      </p:sp>
      <p:pic>
        <p:nvPicPr>
          <p:cNvPr id="93" name="Google Shape;93;p2"/>
          <p:cNvPicPr preferRelativeResize="0"/>
          <p:nvPr/>
        </p:nvPicPr>
        <p:blipFill>
          <a:blip r:embed="rId3">
            <a:alphaModFix/>
          </a:blip>
          <a:stretch>
            <a:fillRect/>
          </a:stretch>
        </p:blipFill>
        <p:spPr>
          <a:xfrm>
            <a:off x="1126675" y="3437775"/>
            <a:ext cx="7754399" cy="2192300"/>
          </a:xfrm>
          <a:prstGeom prst="rect">
            <a:avLst/>
          </a:prstGeom>
          <a:noFill/>
          <a:ln>
            <a:noFill/>
          </a:ln>
        </p:spPr>
      </p:pic>
      <p:sp>
        <p:nvSpPr>
          <p:cNvPr id="94" name="Google Shape;94;p2"/>
          <p:cNvSpPr txBox="1"/>
          <p:nvPr/>
        </p:nvSpPr>
        <p:spPr>
          <a:xfrm>
            <a:off x="2706025" y="5676075"/>
            <a:ext cx="40977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SG" sz="1200">
                <a:solidFill>
                  <a:schemeClr val="accent1"/>
                </a:solidFill>
              </a:rPr>
              <a:t>Figure 1: Loading and Splitting Datasets</a:t>
            </a:r>
            <a:endParaRPr sz="120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ctrTitle"/>
          </p:nvPr>
        </p:nvSpPr>
        <p:spPr>
          <a:xfrm>
            <a:off x="876000" y="516835"/>
            <a:ext cx="10440000" cy="540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2800"/>
              <a:buFont typeface="Arial"/>
              <a:buNone/>
            </a:pPr>
            <a:r>
              <a:rPr lang="en-SG" sz="2800" b="1" dirty="0">
                <a:latin typeface="Arial"/>
                <a:ea typeface="Arial"/>
                <a:cs typeface="Arial"/>
                <a:sym typeface="Arial"/>
              </a:rPr>
              <a:t>Model Architecture</a:t>
            </a:r>
            <a:endParaRPr dirty="0"/>
          </a:p>
        </p:txBody>
      </p:sp>
      <p:sp>
        <p:nvSpPr>
          <p:cNvPr id="100" name="Google Shape;100;p3"/>
          <p:cNvSpPr txBox="1">
            <a:spLocks noGrp="1"/>
          </p:cNvSpPr>
          <p:nvPr>
            <p:ph type="subTitle" idx="1"/>
          </p:nvPr>
        </p:nvSpPr>
        <p:spPr>
          <a:xfrm>
            <a:off x="640450" y="1221651"/>
            <a:ext cx="10911000" cy="1992300"/>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chemeClr val="lt1"/>
              </a:buClr>
              <a:buSzPts val="1400"/>
              <a:buFont typeface="Arial"/>
              <a:buChar char="•"/>
            </a:pPr>
            <a:r>
              <a:rPr lang="en-SG" sz="1400">
                <a:latin typeface="Arial"/>
                <a:ea typeface="Arial"/>
                <a:cs typeface="Arial"/>
                <a:sym typeface="Arial"/>
              </a:rPr>
              <a:t>We applied </a:t>
            </a:r>
            <a:r>
              <a:rPr lang="en-SG" sz="1400" b="0" i="0">
                <a:latin typeface="Arial"/>
                <a:ea typeface="Arial"/>
                <a:cs typeface="Arial"/>
                <a:sym typeface="Arial"/>
              </a:rPr>
              <a:t>Convolutional Neural Network (CNN)</a:t>
            </a:r>
            <a:r>
              <a:rPr lang="en-SG" sz="1400">
                <a:latin typeface="Arial"/>
                <a:ea typeface="Arial"/>
                <a:cs typeface="Arial"/>
                <a:sym typeface="Arial"/>
              </a:rPr>
              <a:t> which is </a:t>
            </a:r>
            <a:r>
              <a:rPr lang="en-SG" sz="1400" b="0" i="0">
                <a:latin typeface="Arial"/>
                <a:ea typeface="Arial"/>
                <a:cs typeface="Arial"/>
                <a:sym typeface="Arial"/>
              </a:rPr>
              <a:t>ideal for image-based tasks to the model.</a:t>
            </a:r>
            <a:endParaRPr/>
          </a:p>
          <a:p>
            <a:pPr marL="285750" lvl="0" indent="-285750" algn="l" rtl="0">
              <a:lnSpc>
                <a:spcPct val="150000"/>
              </a:lnSpc>
              <a:spcBef>
                <a:spcPts val="1000"/>
              </a:spcBef>
              <a:spcAft>
                <a:spcPts val="0"/>
              </a:spcAft>
              <a:buClr>
                <a:schemeClr val="lt1"/>
              </a:buClr>
              <a:buSzPts val="1400"/>
              <a:buFont typeface="Arial"/>
              <a:buChar char="•"/>
            </a:pPr>
            <a:r>
              <a:rPr lang="en-SG" sz="1400">
                <a:latin typeface="Arial"/>
                <a:ea typeface="Arial"/>
                <a:cs typeface="Arial"/>
                <a:sym typeface="Arial"/>
              </a:rPr>
              <a:t>The model includes six c</a:t>
            </a:r>
            <a:r>
              <a:rPr lang="en-SG" sz="1400" b="0" i="0">
                <a:latin typeface="Arial"/>
                <a:ea typeface="Arial"/>
                <a:cs typeface="Arial"/>
                <a:sym typeface="Arial"/>
              </a:rPr>
              <a:t>onvolutional layers with </a:t>
            </a:r>
            <a:r>
              <a:rPr lang="en-SG" sz="1400">
                <a:latin typeface="Arial"/>
                <a:ea typeface="Arial"/>
                <a:cs typeface="Arial"/>
                <a:sym typeface="Arial"/>
              </a:rPr>
              <a:t>32 ,64,128 filters of size(3,3), and followed by batch normalization, max pooling, and dropout layers.</a:t>
            </a:r>
            <a:endParaRPr sz="1400">
              <a:latin typeface="Arial"/>
              <a:ea typeface="Arial"/>
              <a:cs typeface="Arial"/>
              <a:sym typeface="Arial"/>
            </a:endParaRPr>
          </a:p>
          <a:p>
            <a:pPr marL="285750" lvl="0" indent="-285750" algn="l" rtl="0">
              <a:lnSpc>
                <a:spcPct val="150000"/>
              </a:lnSpc>
              <a:spcBef>
                <a:spcPts val="1000"/>
              </a:spcBef>
              <a:spcAft>
                <a:spcPts val="0"/>
              </a:spcAft>
              <a:buClr>
                <a:schemeClr val="lt1"/>
              </a:buClr>
              <a:buSzPts val="1400"/>
              <a:buFont typeface="Arial"/>
              <a:buChar char="•"/>
            </a:pPr>
            <a:r>
              <a:rPr lang="en-SG" sz="1400">
                <a:latin typeface="Arial"/>
                <a:ea typeface="Arial"/>
                <a:cs typeface="Arial"/>
                <a:sym typeface="Arial"/>
              </a:rPr>
              <a:t>The flattened layer is added to convert 3D tensor output to 1D tensor output.</a:t>
            </a:r>
            <a:endParaRPr/>
          </a:p>
          <a:p>
            <a:pPr marL="285750" lvl="0" indent="-285750" algn="l" rtl="0">
              <a:lnSpc>
                <a:spcPct val="150000"/>
              </a:lnSpc>
              <a:spcBef>
                <a:spcPts val="1000"/>
              </a:spcBef>
              <a:spcAft>
                <a:spcPts val="0"/>
              </a:spcAft>
              <a:buClr>
                <a:schemeClr val="lt1"/>
              </a:buClr>
              <a:buSzPts val="1400"/>
              <a:buFont typeface="Arial"/>
              <a:buChar char="•"/>
            </a:pPr>
            <a:r>
              <a:rPr lang="en-SG" sz="1400" b="0" i="0">
                <a:latin typeface="Arial"/>
                <a:ea typeface="Arial"/>
                <a:cs typeface="Arial"/>
                <a:sym typeface="Arial"/>
              </a:rPr>
              <a:t>Final</a:t>
            </a:r>
            <a:r>
              <a:rPr lang="en-SG" sz="1400">
                <a:latin typeface="Arial"/>
                <a:ea typeface="Arial"/>
                <a:cs typeface="Arial"/>
                <a:sym typeface="Arial"/>
              </a:rPr>
              <a:t>ly added a </a:t>
            </a:r>
            <a:r>
              <a:rPr lang="en-SG" sz="1400" b="0" i="0">
                <a:latin typeface="Arial"/>
                <a:ea typeface="Arial"/>
                <a:cs typeface="Arial"/>
                <a:sym typeface="Arial"/>
              </a:rPr>
              <a:t>fully connected layer </a:t>
            </a:r>
            <a:r>
              <a:rPr lang="en-SG" sz="1400">
                <a:latin typeface="Arial"/>
                <a:ea typeface="Arial"/>
                <a:cs typeface="Arial"/>
                <a:sym typeface="Arial"/>
              </a:rPr>
              <a:t>with 128 units</a:t>
            </a:r>
            <a:r>
              <a:rPr lang="en-SG" sz="1400" b="0" i="0">
                <a:latin typeface="Arial"/>
                <a:ea typeface="Arial"/>
                <a:cs typeface="Arial"/>
                <a:sym typeface="Arial"/>
              </a:rPr>
              <a:t> and</a:t>
            </a:r>
            <a:r>
              <a:rPr lang="en-SG" sz="1400">
                <a:latin typeface="Arial"/>
                <a:ea typeface="Arial"/>
                <a:cs typeface="Arial"/>
                <a:sym typeface="Arial"/>
              </a:rPr>
              <a:t> an output layer with 10 units</a:t>
            </a:r>
            <a:r>
              <a:rPr lang="en-SG" sz="1400" b="0" i="0">
                <a:latin typeface="Arial"/>
                <a:ea typeface="Arial"/>
                <a:cs typeface="Arial"/>
                <a:sym typeface="Arial"/>
              </a:rPr>
              <a:t>.</a:t>
            </a:r>
            <a:endParaRPr/>
          </a:p>
          <a:p>
            <a:pPr marL="285750" lvl="0" indent="-196850" algn="l" rtl="0">
              <a:lnSpc>
                <a:spcPct val="150000"/>
              </a:lnSpc>
              <a:spcBef>
                <a:spcPts val="1000"/>
              </a:spcBef>
              <a:spcAft>
                <a:spcPts val="0"/>
              </a:spcAft>
              <a:buClr>
                <a:schemeClr val="lt1"/>
              </a:buClr>
              <a:buSzPts val="1400"/>
              <a:buFont typeface="Arial"/>
              <a:buNone/>
            </a:pPr>
            <a:endParaRPr sz="1400" b="0" i="0">
              <a:latin typeface="Arial"/>
              <a:ea typeface="Arial"/>
              <a:cs typeface="Arial"/>
              <a:sym typeface="Arial"/>
            </a:endParaRPr>
          </a:p>
        </p:txBody>
      </p:sp>
      <p:pic>
        <p:nvPicPr>
          <p:cNvPr id="101" name="Google Shape;101;p3"/>
          <p:cNvPicPr preferRelativeResize="0"/>
          <p:nvPr/>
        </p:nvPicPr>
        <p:blipFill rotWithShape="1">
          <a:blip r:embed="rId3">
            <a:alphaModFix/>
          </a:blip>
          <a:srcRect/>
          <a:stretch/>
        </p:blipFill>
        <p:spPr>
          <a:xfrm>
            <a:off x="2645000" y="3327800"/>
            <a:ext cx="4841699" cy="2934101"/>
          </a:xfrm>
          <a:prstGeom prst="rect">
            <a:avLst/>
          </a:prstGeom>
          <a:noFill/>
          <a:ln>
            <a:noFill/>
          </a:ln>
        </p:spPr>
      </p:pic>
      <p:sp>
        <p:nvSpPr>
          <p:cNvPr id="102" name="Google Shape;102;p3"/>
          <p:cNvSpPr txBox="1"/>
          <p:nvPr/>
        </p:nvSpPr>
        <p:spPr>
          <a:xfrm>
            <a:off x="3493050" y="6261900"/>
            <a:ext cx="3000000" cy="3693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SG" sz="1200">
                <a:solidFill>
                  <a:schemeClr val="accent1"/>
                </a:solidFill>
              </a:rPr>
              <a:t>Figure 2: CNN Model Architecture</a:t>
            </a:r>
            <a:endParaRPr>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a:spLocks noGrp="1"/>
          </p:cNvSpPr>
          <p:nvPr>
            <p:ph type="ctrTitle"/>
          </p:nvPr>
        </p:nvSpPr>
        <p:spPr>
          <a:xfrm>
            <a:off x="876000" y="516835"/>
            <a:ext cx="10440000" cy="540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2800"/>
              <a:buFont typeface="Arial"/>
              <a:buNone/>
            </a:pPr>
            <a:r>
              <a:rPr lang="en-SG" sz="2800" b="1" dirty="0">
                <a:latin typeface="Arial"/>
                <a:ea typeface="Arial"/>
                <a:cs typeface="Arial"/>
                <a:sym typeface="Arial"/>
              </a:rPr>
              <a:t>Activation and Loss Functions</a:t>
            </a:r>
            <a:endParaRPr dirty="0"/>
          </a:p>
        </p:txBody>
      </p:sp>
      <p:sp>
        <p:nvSpPr>
          <p:cNvPr id="108" name="Google Shape;108;p4"/>
          <p:cNvSpPr txBox="1">
            <a:spLocks noGrp="1"/>
          </p:cNvSpPr>
          <p:nvPr>
            <p:ph type="subTitle" idx="1"/>
          </p:nvPr>
        </p:nvSpPr>
        <p:spPr>
          <a:xfrm>
            <a:off x="640450" y="1302025"/>
            <a:ext cx="10911000" cy="1456500"/>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chemeClr val="lt1"/>
              </a:buClr>
              <a:buSzPts val="1400"/>
              <a:buChar char="•"/>
            </a:pPr>
            <a:r>
              <a:rPr lang="en-SG" sz="1400">
                <a:latin typeface="Arial"/>
                <a:ea typeface="Arial"/>
                <a:cs typeface="Arial"/>
                <a:sym typeface="Arial"/>
              </a:rPr>
              <a:t>We use </a:t>
            </a:r>
            <a:r>
              <a:rPr lang="en-SG" sz="1400" i="0">
                <a:latin typeface="Arial"/>
                <a:ea typeface="Arial"/>
                <a:cs typeface="Arial"/>
                <a:sym typeface="Arial"/>
              </a:rPr>
              <a:t>Rectified Linear Unit (ReLU) activation function in the convolutional and dense layers.</a:t>
            </a:r>
            <a:endParaRPr sz="1400">
              <a:latin typeface="Arial"/>
              <a:ea typeface="Arial"/>
              <a:cs typeface="Arial"/>
              <a:sym typeface="Arial"/>
            </a:endParaRPr>
          </a:p>
          <a:p>
            <a:pPr marL="285750" lvl="0" indent="-285750" algn="l" rtl="0">
              <a:lnSpc>
                <a:spcPct val="150000"/>
              </a:lnSpc>
              <a:spcBef>
                <a:spcPts val="0"/>
              </a:spcBef>
              <a:spcAft>
                <a:spcPts val="0"/>
              </a:spcAft>
              <a:buClr>
                <a:schemeClr val="lt1"/>
              </a:buClr>
              <a:buSzPts val="1400"/>
              <a:buChar char="•"/>
            </a:pPr>
            <a:r>
              <a:rPr lang="en-SG" sz="1400">
                <a:latin typeface="Arial"/>
                <a:ea typeface="Arial"/>
                <a:cs typeface="Arial"/>
                <a:sym typeface="Arial"/>
              </a:rPr>
              <a:t>For the initializing weight of the neurons, we use "he_uniform" kernel initializer to minimize the issues of dead neurons</a:t>
            </a:r>
            <a:endParaRPr sz="1400">
              <a:latin typeface="Arial"/>
              <a:ea typeface="Arial"/>
              <a:cs typeface="Arial"/>
              <a:sym typeface="Arial"/>
            </a:endParaRPr>
          </a:p>
          <a:p>
            <a:pPr marL="285750" lvl="0" indent="-285750" algn="l" rtl="0">
              <a:lnSpc>
                <a:spcPct val="150000"/>
              </a:lnSpc>
              <a:spcBef>
                <a:spcPts val="0"/>
              </a:spcBef>
              <a:spcAft>
                <a:spcPts val="0"/>
              </a:spcAft>
              <a:buClr>
                <a:schemeClr val="lt1"/>
              </a:buClr>
              <a:buSzPts val="1400"/>
              <a:buChar char="•"/>
            </a:pPr>
            <a:r>
              <a:rPr lang="en-SG" sz="1400">
                <a:latin typeface="Arial"/>
                <a:ea typeface="Arial"/>
                <a:cs typeface="Arial"/>
                <a:sym typeface="Arial"/>
              </a:rPr>
              <a:t>In the output layer, we use s</a:t>
            </a:r>
            <a:r>
              <a:rPr lang="en-SG" sz="1400" i="0">
                <a:latin typeface="Arial"/>
                <a:ea typeface="Arial"/>
                <a:cs typeface="Arial"/>
                <a:sym typeface="Arial"/>
              </a:rPr>
              <a:t>oftmax activation function for the purpose of multi-class classification.</a:t>
            </a:r>
            <a:endParaRPr sz="1400">
              <a:latin typeface="Arial"/>
              <a:ea typeface="Arial"/>
              <a:cs typeface="Arial"/>
              <a:sym typeface="Arial"/>
            </a:endParaRPr>
          </a:p>
          <a:p>
            <a:pPr marL="285750" lvl="0" indent="-285750" algn="l" rtl="0">
              <a:lnSpc>
                <a:spcPct val="150000"/>
              </a:lnSpc>
              <a:spcBef>
                <a:spcPts val="0"/>
              </a:spcBef>
              <a:spcAft>
                <a:spcPts val="0"/>
              </a:spcAft>
              <a:buClr>
                <a:schemeClr val="lt1"/>
              </a:buClr>
              <a:buSzPts val="1400"/>
              <a:buChar char="•"/>
            </a:pPr>
            <a:r>
              <a:rPr lang="en-SG" sz="1400">
                <a:latin typeface="Arial"/>
                <a:ea typeface="Arial"/>
                <a:cs typeface="Arial"/>
                <a:sym typeface="Arial"/>
              </a:rPr>
              <a:t>As for the loss function, we use "s</a:t>
            </a:r>
            <a:r>
              <a:rPr lang="en-SG" sz="1400" i="0">
                <a:latin typeface="Arial"/>
                <a:ea typeface="Arial"/>
                <a:cs typeface="Arial"/>
                <a:sym typeface="Arial"/>
              </a:rPr>
              <a:t>parse</a:t>
            </a:r>
            <a:r>
              <a:rPr lang="en-SG" sz="1400">
                <a:latin typeface="Arial"/>
                <a:ea typeface="Arial"/>
                <a:cs typeface="Arial"/>
                <a:sym typeface="Arial"/>
              </a:rPr>
              <a:t>_</a:t>
            </a:r>
            <a:r>
              <a:rPr lang="en-SG" sz="1400" i="0">
                <a:latin typeface="Arial"/>
                <a:ea typeface="Arial"/>
                <a:cs typeface="Arial"/>
                <a:sym typeface="Arial"/>
              </a:rPr>
              <a:t>categorical</a:t>
            </a:r>
            <a:r>
              <a:rPr lang="en-SG" sz="1400">
                <a:latin typeface="Arial"/>
                <a:ea typeface="Arial"/>
                <a:cs typeface="Arial"/>
                <a:sym typeface="Arial"/>
              </a:rPr>
              <a:t>_</a:t>
            </a:r>
            <a:r>
              <a:rPr lang="en-SG" sz="1400" i="0">
                <a:latin typeface="Arial"/>
                <a:ea typeface="Arial"/>
                <a:cs typeface="Arial"/>
                <a:sym typeface="Arial"/>
              </a:rPr>
              <a:t>crossentropy" </a:t>
            </a:r>
            <a:r>
              <a:rPr lang="en-SG" sz="1400">
                <a:latin typeface="Arial"/>
                <a:ea typeface="Arial"/>
                <a:cs typeface="Arial"/>
                <a:sym typeface="Arial"/>
              </a:rPr>
              <a:t>which is </a:t>
            </a:r>
            <a:r>
              <a:rPr lang="en-SG" sz="1400" i="0">
                <a:latin typeface="Arial"/>
                <a:ea typeface="Arial"/>
                <a:cs typeface="Arial"/>
                <a:sym typeface="Arial"/>
              </a:rPr>
              <a:t>suitable for multi-class classification tasks.</a:t>
            </a:r>
            <a:endParaRPr sz="1400" i="0">
              <a:latin typeface="Arial"/>
              <a:ea typeface="Arial"/>
              <a:cs typeface="Arial"/>
              <a:sym typeface="Arial"/>
            </a:endParaRPr>
          </a:p>
        </p:txBody>
      </p:sp>
      <p:sp>
        <p:nvSpPr>
          <p:cNvPr id="109" name="Google Shape;109;p4"/>
          <p:cNvSpPr txBox="1"/>
          <p:nvPr/>
        </p:nvSpPr>
        <p:spPr>
          <a:xfrm>
            <a:off x="7071450" y="5190275"/>
            <a:ext cx="3000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SG" sz="1200">
                <a:solidFill>
                  <a:schemeClr val="accent1"/>
                </a:solidFill>
              </a:rPr>
              <a:t>Figure 4: Loss Function</a:t>
            </a:r>
            <a:endParaRPr sz="1200">
              <a:solidFill>
                <a:schemeClr val="accent1"/>
              </a:solidFill>
            </a:endParaRPr>
          </a:p>
        </p:txBody>
      </p:sp>
      <p:pic>
        <p:nvPicPr>
          <p:cNvPr id="110" name="Google Shape;110;p4"/>
          <p:cNvPicPr preferRelativeResize="0"/>
          <p:nvPr/>
        </p:nvPicPr>
        <p:blipFill>
          <a:blip r:embed="rId3">
            <a:alphaModFix/>
          </a:blip>
          <a:stretch>
            <a:fillRect/>
          </a:stretch>
        </p:blipFill>
        <p:spPr>
          <a:xfrm>
            <a:off x="735450" y="3731452"/>
            <a:ext cx="4678524" cy="1659426"/>
          </a:xfrm>
          <a:prstGeom prst="rect">
            <a:avLst/>
          </a:prstGeom>
          <a:noFill/>
          <a:ln>
            <a:noFill/>
          </a:ln>
        </p:spPr>
      </p:pic>
      <p:sp>
        <p:nvSpPr>
          <p:cNvPr id="111" name="Google Shape;111;p4"/>
          <p:cNvSpPr txBox="1"/>
          <p:nvPr/>
        </p:nvSpPr>
        <p:spPr>
          <a:xfrm>
            <a:off x="1532525" y="5390875"/>
            <a:ext cx="3000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SG" sz="1200">
                <a:solidFill>
                  <a:schemeClr val="accent1"/>
                </a:solidFill>
              </a:rPr>
              <a:t>Figure 3: Activation Functions</a:t>
            </a:r>
            <a:endParaRPr sz="1200">
              <a:solidFill>
                <a:schemeClr val="accent1"/>
              </a:solidFill>
            </a:endParaRPr>
          </a:p>
        </p:txBody>
      </p:sp>
      <p:pic>
        <p:nvPicPr>
          <p:cNvPr id="112" name="Google Shape;112;p4"/>
          <p:cNvPicPr preferRelativeResize="0"/>
          <p:nvPr/>
        </p:nvPicPr>
        <p:blipFill>
          <a:blip r:embed="rId4">
            <a:alphaModFix/>
          </a:blip>
          <a:stretch>
            <a:fillRect/>
          </a:stretch>
        </p:blipFill>
        <p:spPr>
          <a:xfrm>
            <a:off x="5985500" y="4724325"/>
            <a:ext cx="5330501" cy="465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ctrTitle"/>
          </p:nvPr>
        </p:nvSpPr>
        <p:spPr>
          <a:xfrm>
            <a:off x="876000" y="516835"/>
            <a:ext cx="10440000" cy="540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2800"/>
              <a:buFont typeface="Arial"/>
              <a:buNone/>
            </a:pPr>
            <a:r>
              <a:rPr lang="en-SG" sz="2800" b="1">
                <a:latin typeface="Arial"/>
                <a:ea typeface="Arial"/>
                <a:cs typeface="Arial"/>
                <a:sym typeface="Arial"/>
              </a:rPr>
              <a:t>Training the Model</a:t>
            </a:r>
            <a:endParaRPr/>
          </a:p>
        </p:txBody>
      </p:sp>
      <p:sp>
        <p:nvSpPr>
          <p:cNvPr id="118" name="Google Shape;118;p5"/>
          <p:cNvSpPr txBox="1">
            <a:spLocks noGrp="1"/>
          </p:cNvSpPr>
          <p:nvPr>
            <p:ph type="subTitle" idx="1"/>
          </p:nvPr>
        </p:nvSpPr>
        <p:spPr>
          <a:xfrm>
            <a:off x="640450" y="1302025"/>
            <a:ext cx="10911000" cy="1257300"/>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chemeClr val="lt1"/>
              </a:buClr>
              <a:buSzPts val="1400"/>
              <a:buChar char="•"/>
            </a:pPr>
            <a:r>
              <a:rPr lang="en-SG" sz="1400">
                <a:latin typeface="Arial"/>
                <a:ea typeface="Arial"/>
                <a:cs typeface="Arial"/>
                <a:sym typeface="Arial"/>
              </a:rPr>
              <a:t>We trained model for 40 epochs.</a:t>
            </a:r>
            <a:endParaRPr sz="1400">
              <a:latin typeface="Arial"/>
              <a:ea typeface="Arial"/>
              <a:cs typeface="Arial"/>
              <a:sym typeface="Arial"/>
            </a:endParaRPr>
          </a:p>
          <a:p>
            <a:pPr marL="285750" lvl="0" indent="-285750" algn="l" rtl="0">
              <a:lnSpc>
                <a:spcPct val="150000"/>
              </a:lnSpc>
              <a:spcBef>
                <a:spcPts val="0"/>
              </a:spcBef>
              <a:spcAft>
                <a:spcPts val="0"/>
              </a:spcAft>
              <a:buSzPts val="1400"/>
              <a:buFont typeface="Arial"/>
              <a:buChar char="•"/>
            </a:pPr>
            <a:r>
              <a:rPr lang="en-SG" sz="1400">
                <a:latin typeface="Arial"/>
                <a:ea typeface="Arial"/>
                <a:cs typeface="Arial"/>
                <a:sym typeface="Arial"/>
              </a:rPr>
              <a:t>We added ”EarlyStopping” function (To prevent overfitting).</a:t>
            </a:r>
            <a:endParaRPr sz="1400">
              <a:latin typeface="Arial"/>
              <a:ea typeface="Arial"/>
              <a:cs typeface="Arial"/>
              <a:sym typeface="Arial"/>
            </a:endParaRPr>
          </a:p>
          <a:p>
            <a:pPr marL="285750" lvl="0" indent="-285750" algn="l" rtl="0">
              <a:lnSpc>
                <a:spcPct val="150000"/>
              </a:lnSpc>
              <a:spcBef>
                <a:spcPts val="0"/>
              </a:spcBef>
              <a:spcAft>
                <a:spcPts val="0"/>
              </a:spcAft>
              <a:buSzPts val="1400"/>
              <a:buChar char="•"/>
            </a:pPr>
            <a:r>
              <a:rPr lang="en-SG" sz="1400">
                <a:latin typeface="Arial"/>
                <a:ea typeface="Arial"/>
                <a:cs typeface="Arial"/>
                <a:sym typeface="Arial"/>
              </a:rPr>
              <a:t>Finally we validate the accuracy of our model by using test data.</a:t>
            </a:r>
            <a:endParaRPr sz="1400">
              <a:latin typeface="Arial"/>
              <a:ea typeface="Arial"/>
              <a:cs typeface="Arial"/>
              <a:sym typeface="Arial"/>
            </a:endParaRPr>
          </a:p>
          <a:p>
            <a:pPr marL="0" lvl="0" indent="0" algn="l" rtl="0">
              <a:lnSpc>
                <a:spcPct val="150000"/>
              </a:lnSpc>
              <a:spcBef>
                <a:spcPts val="1000"/>
              </a:spcBef>
              <a:spcAft>
                <a:spcPts val="0"/>
              </a:spcAft>
              <a:buClr>
                <a:schemeClr val="lt1"/>
              </a:buClr>
              <a:buSzPts val="1800"/>
              <a:buNone/>
            </a:pPr>
            <a:endParaRPr sz="1400" i="0">
              <a:latin typeface="Arial"/>
              <a:ea typeface="Arial"/>
              <a:cs typeface="Arial"/>
              <a:sym typeface="Arial"/>
            </a:endParaRPr>
          </a:p>
        </p:txBody>
      </p:sp>
      <p:sp>
        <p:nvSpPr>
          <p:cNvPr id="119" name="Google Shape;119;p5"/>
          <p:cNvSpPr txBox="1"/>
          <p:nvPr/>
        </p:nvSpPr>
        <p:spPr>
          <a:xfrm>
            <a:off x="3257396" y="6217523"/>
            <a:ext cx="32175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SG" sz="1200" b="0" i="0" u="none" strike="noStrike" cap="none">
                <a:solidFill>
                  <a:schemeClr val="accent1"/>
                </a:solidFill>
                <a:latin typeface="Arial"/>
                <a:ea typeface="Arial"/>
                <a:cs typeface="Arial"/>
                <a:sym typeface="Arial"/>
              </a:rPr>
              <a:t>Figure 5: Training Model with 40 Epochs</a:t>
            </a:r>
            <a:endParaRPr sz="1200" b="0" i="0" u="none" strike="noStrike" cap="none">
              <a:solidFill>
                <a:schemeClr val="accent1"/>
              </a:solidFill>
              <a:latin typeface="Arial"/>
              <a:ea typeface="Arial"/>
              <a:cs typeface="Arial"/>
              <a:sym typeface="Arial"/>
            </a:endParaRPr>
          </a:p>
        </p:txBody>
      </p:sp>
      <p:pic>
        <p:nvPicPr>
          <p:cNvPr id="120" name="Google Shape;120;p5"/>
          <p:cNvPicPr preferRelativeResize="0"/>
          <p:nvPr/>
        </p:nvPicPr>
        <p:blipFill rotWithShape="1">
          <a:blip r:embed="rId3">
            <a:alphaModFix/>
          </a:blip>
          <a:srcRect/>
          <a:stretch/>
        </p:blipFill>
        <p:spPr>
          <a:xfrm>
            <a:off x="2159996" y="2434275"/>
            <a:ext cx="5412306" cy="36813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ctrTitle"/>
          </p:nvPr>
        </p:nvSpPr>
        <p:spPr>
          <a:xfrm>
            <a:off x="876000" y="516835"/>
            <a:ext cx="10440000" cy="540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ct val="100000"/>
              <a:buFont typeface="Arial"/>
              <a:buNone/>
            </a:pPr>
            <a:r>
              <a:rPr lang="en-SG" sz="2800" b="1">
                <a:latin typeface="Arial"/>
                <a:ea typeface="Arial"/>
                <a:cs typeface="Arial"/>
                <a:sym typeface="Arial"/>
              </a:rPr>
              <a:t>Neural Network Design</a:t>
            </a:r>
            <a:br>
              <a:rPr lang="en-SG" sz="2800" b="1">
                <a:latin typeface="Arial"/>
                <a:ea typeface="Arial"/>
                <a:cs typeface="Arial"/>
                <a:sym typeface="Arial"/>
              </a:rPr>
            </a:br>
            <a:endParaRPr sz="2800" b="1">
              <a:latin typeface="Arial"/>
              <a:ea typeface="Arial"/>
              <a:cs typeface="Arial"/>
              <a:sym typeface="Arial"/>
            </a:endParaRPr>
          </a:p>
        </p:txBody>
      </p:sp>
      <p:sp>
        <p:nvSpPr>
          <p:cNvPr id="127" name="Google Shape;127;p6"/>
          <p:cNvSpPr txBox="1">
            <a:spLocks noGrp="1"/>
          </p:cNvSpPr>
          <p:nvPr>
            <p:ph type="subTitle" idx="1"/>
          </p:nvPr>
        </p:nvSpPr>
        <p:spPr>
          <a:xfrm>
            <a:off x="640457" y="1302027"/>
            <a:ext cx="10911086" cy="1892300"/>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chemeClr val="lt1"/>
              </a:buClr>
              <a:buSzPts val="1400"/>
              <a:buFont typeface="Arial"/>
              <a:buChar char="•"/>
            </a:pPr>
            <a:r>
              <a:rPr lang="en-SG" sz="1400" b="0" i="0">
                <a:latin typeface="Arial"/>
                <a:ea typeface="Arial"/>
                <a:cs typeface="Arial"/>
                <a:sym typeface="Arial"/>
              </a:rPr>
              <a:t>Usage of Keras library with TensorFlow backend for ease of use and flexibility.</a:t>
            </a:r>
            <a:endParaRPr/>
          </a:p>
          <a:p>
            <a:pPr marL="285750" lvl="0" indent="-285750" algn="l" rtl="0">
              <a:lnSpc>
                <a:spcPct val="150000"/>
              </a:lnSpc>
              <a:spcBef>
                <a:spcPts val="1000"/>
              </a:spcBef>
              <a:spcAft>
                <a:spcPts val="0"/>
              </a:spcAft>
              <a:buClr>
                <a:schemeClr val="lt1"/>
              </a:buClr>
              <a:buSzPts val="1400"/>
              <a:buFont typeface="Arial"/>
              <a:buChar char="•"/>
            </a:pPr>
            <a:r>
              <a:rPr lang="en-SG" sz="1400" b="0" i="0">
                <a:latin typeface="Arial"/>
                <a:ea typeface="Arial"/>
                <a:cs typeface="Arial"/>
                <a:sym typeface="Arial"/>
              </a:rPr>
              <a:t>Choice of CNN for image classification tasks due to its ability to capture spatial relationships.</a:t>
            </a:r>
            <a:endParaRPr/>
          </a:p>
          <a:p>
            <a:pPr marL="285750" lvl="0" indent="-285750" algn="l" rtl="0">
              <a:lnSpc>
                <a:spcPct val="150000"/>
              </a:lnSpc>
              <a:spcBef>
                <a:spcPts val="1000"/>
              </a:spcBef>
              <a:spcAft>
                <a:spcPts val="0"/>
              </a:spcAft>
              <a:buClr>
                <a:schemeClr val="lt1"/>
              </a:buClr>
              <a:buSzPts val="1400"/>
              <a:buFont typeface="Arial"/>
              <a:buChar char="•"/>
            </a:pPr>
            <a:r>
              <a:rPr lang="en-SG" sz="1400" b="0" i="0">
                <a:latin typeface="Arial"/>
                <a:ea typeface="Arial"/>
                <a:cs typeface="Arial"/>
                <a:sym typeface="Arial"/>
              </a:rPr>
              <a:t>Implementation of batch normalization and dropout to improve model performance and control overfitting.</a:t>
            </a:r>
            <a:endParaRPr/>
          </a:p>
          <a:p>
            <a:pPr marL="285750" lvl="0" indent="-285750" algn="l" rtl="0">
              <a:lnSpc>
                <a:spcPct val="150000"/>
              </a:lnSpc>
              <a:spcBef>
                <a:spcPts val="1000"/>
              </a:spcBef>
              <a:spcAft>
                <a:spcPts val="0"/>
              </a:spcAft>
              <a:buClr>
                <a:schemeClr val="lt1"/>
              </a:buClr>
              <a:buSzPts val="1400"/>
              <a:buFont typeface="Arial"/>
              <a:buChar char="•"/>
            </a:pPr>
            <a:r>
              <a:rPr lang="en-SG" sz="1400" b="0" i="0">
                <a:latin typeface="Arial"/>
                <a:ea typeface="Arial"/>
                <a:cs typeface="Arial"/>
                <a:sym typeface="Arial"/>
              </a:rPr>
              <a:t>Usage of Adam optimizer for efficient gradient descent.</a:t>
            </a:r>
            <a:endParaRPr sz="1400" b="0" i="0">
              <a:latin typeface="Arial"/>
              <a:ea typeface="Arial"/>
              <a:cs typeface="Arial"/>
              <a:sym typeface="Arial"/>
            </a:endParaRPr>
          </a:p>
          <a:p>
            <a:pPr marL="285750" lvl="0" indent="-285750" algn="l" rtl="0">
              <a:lnSpc>
                <a:spcPct val="150000"/>
              </a:lnSpc>
              <a:spcBef>
                <a:spcPts val="1000"/>
              </a:spcBef>
              <a:spcAft>
                <a:spcPts val="0"/>
              </a:spcAft>
              <a:buSzPts val="1400"/>
              <a:buFont typeface="Arial"/>
              <a:buChar char="•"/>
            </a:pPr>
            <a:r>
              <a:rPr lang="en-SG" sz="1400">
                <a:latin typeface="Arial"/>
                <a:ea typeface="Arial"/>
                <a:cs typeface="Arial"/>
                <a:sym typeface="Arial"/>
              </a:rPr>
              <a:t>Use the "EarlyStopping" function to reduce overlearning.</a:t>
            </a:r>
            <a:endParaRPr sz="1400">
              <a:latin typeface="Arial"/>
              <a:ea typeface="Arial"/>
              <a:cs typeface="Arial"/>
              <a:sym typeface="Arial"/>
            </a:endParaRPr>
          </a:p>
          <a:p>
            <a:pPr marL="0" lvl="0" indent="0" algn="l" rtl="0">
              <a:lnSpc>
                <a:spcPct val="150000"/>
              </a:lnSpc>
              <a:spcBef>
                <a:spcPts val="1000"/>
              </a:spcBef>
              <a:spcAft>
                <a:spcPts val="0"/>
              </a:spcAft>
              <a:buClr>
                <a:schemeClr val="lt1"/>
              </a:buClr>
              <a:buSzPts val="1800"/>
              <a:buNone/>
            </a:pPr>
            <a:endParaRPr sz="1800" b="0" i="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ctrTitle"/>
          </p:nvPr>
        </p:nvSpPr>
        <p:spPr>
          <a:xfrm>
            <a:off x="876000" y="288235"/>
            <a:ext cx="10440000" cy="66592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ct val="100000"/>
              <a:buFont typeface="Arial"/>
              <a:buNone/>
            </a:pPr>
            <a:br>
              <a:rPr lang="en-SG" sz="2800" b="1">
                <a:latin typeface="Arial"/>
                <a:ea typeface="Arial"/>
                <a:cs typeface="Arial"/>
                <a:sym typeface="Arial"/>
              </a:rPr>
            </a:br>
            <a:r>
              <a:rPr lang="en-SG" sz="2800" b="1">
                <a:latin typeface="Arial"/>
                <a:ea typeface="Arial"/>
                <a:cs typeface="Arial"/>
                <a:sym typeface="Arial"/>
              </a:rPr>
              <a:t>Accuracy Analysis</a:t>
            </a:r>
            <a:br>
              <a:rPr lang="en-SG" sz="2800" b="1">
                <a:latin typeface="Arial"/>
                <a:ea typeface="Arial"/>
                <a:cs typeface="Arial"/>
                <a:sym typeface="Arial"/>
              </a:rPr>
            </a:br>
            <a:endParaRPr sz="2800" b="1">
              <a:latin typeface="Arial"/>
              <a:ea typeface="Arial"/>
              <a:cs typeface="Arial"/>
              <a:sym typeface="Arial"/>
            </a:endParaRPr>
          </a:p>
        </p:txBody>
      </p:sp>
      <p:sp>
        <p:nvSpPr>
          <p:cNvPr id="134" name="Google Shape;134;p7"/>
          <p:cNvSpPr txBox="1">
            <a:spLocks noGrp="1"/>
          </p:cNvSpPr>
          <p:nvPr>
            <p:ph type="subTitle" idx="1"/>
          </p:nvPr>
        </p:nvSpPr>
        <p:spPr>
          <a:xfrm>
            <a:off x="640457" y="954156"/>
            <a:ext cx="10911086" cy="2703443"/>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chemeClr val="lt1"/>
              </a:buClr>
              <a:buSzPts val="1400"/>
              <a:buFont typeface="Arial"/>
              <a:buChar char="•"/>
            </a:pPr>
            <a:r>
              <a:rPr lang="en-SG" sz="1400" b="0" i="0">
                <a:latin typeface="Arial"/>
                <a:ea typeface="Arial"/>
                <a:cs typeface="Arial"/>
                <a:sym typeface="Arial"/>
              </a:rPr>
              <a:t>The model achieved a high </a:t>
            </a:r>
            <a:r>
              <a:rPr lang="en-SG" sz="1400">
                <a:latin typeface="Arial"/>
                <a:ea typeface="Arial"/>
                <a:cs typeface="Arial"/>
                <a:sym typeface="Arial"/>
              </a:rPr>
              <a:t>test</a:t>
            </a:r>
            <a:r>
              <a:rPr lang="en-SG" sz="1400" b="0" i="0">
                <a:latin typeface="Arial"/>
                <a:ea typeface="Arial"/>
                <a:cs typeface="Arial"/>
                <a:sym typeface="Arial"/>
              </a:rPr>
              <a:t> accuracy of approximately </a:t>
            </a:r>
            <a:r>
              <a:rPr lang="en-SG" sz="1400">
                <a:latin typeface="Arial"/>
                <a:ea typeface="Arial"/>
                <a:cs typeface="Arial"/>
                <a:sym typeface="Arial"/>
              </a:rPr>
              <a:t>83.29</a:t>
            </a:r>
            <a:r>
              <a:rPr lang="en-SG" sz="1400" b="0" i="0">
                <a:latin typeface="Arial"/>
                <a:ea typeface="Arial"/>
                <a:cs typeface="Arial"/>
                <a:sym typeface="Arial"/>
              </a:rPr>
              <a:t>%.</a:t>
            </a:r>
            <a:endParaRPr/>
          </a:p>
          <a:p>
            <a:pPr marL="285750" lvl="0" indent="-285750" algn="l" rtl="0">
              <a:lnSpc>
                <a:spcPct val="150000"/>
              </a:lnSpc>
              <a:spcBef>
                <a:spcPts val="1000"/>
              </a:spcBef>
              <a:spcAft>
                <a:spcPts val="0"/>
              </a:spcAft>
              <a:buClr>
                <a:schemeClr val="lt1"/>
              </a:buClr>
              <a:buSzPts val="1400"/>
              <a:buFont typeface="Arial"/>
              <a:buChar char="•"/>
            </a:pPr>
            <a:r>
              <a:rPr lang="en-SG" sz="1400" b="0" i="0">
                <a:latin typeface="Arial"/>
                <a:ea typeface="Arial"/>
                <a:cs typeface="Arial"/>
                <a:sym typeface="Arial"/>
              </a:rPr>
              <a:t>The validation accuracy </a:t>
            </a:r>
            <a:r>
              <a:rPr lang="en-SG" sz="1400">
                <a:latin typeface="Arial"/>
                <a:ea typeface="Arial"/>
                <a:cs typeface="Arial"/>
                <a:sym typeface="Arial"/>
              </a:rPr>
              <a:t>84.98</a:t>
            </a:r>
            <a:r>
              <a:rPr lang="en-SG" sz="1400" b="0" i="0">
                <a:latin typeface="Arial"/>
                <a:ea typeface="Arial"/>
                <a:cs typeface="Arial"/>
                <a:sym typeface="Arial"/>
              </a:rPr>
              <a:t>% </a:t>
            </a:r>
            <a:r>
              <a:rPr lang="en-SG" sz="1400">
                <a:latin typeface="Arial"/>
                <a:ea typeface="Arial"/>
                <a:cs typeface="Arial"/>
                <a:sym typeface="Arial"/>
              </a:rPr>
              <a:t>was slight lower than training accuracy 89.28%</a:t>
            </a:r>
            <a:r>
              <a:rPr lang="en-SG" sz="1400" b="0" i="0">
                <a:latin typeface="Arial"/>
                <a:ea typeface="Arial"/>
                <a:cs typeface="Arial"/>
                <a:sym typeface="Arial"/>
              </a:rPr>
              <a:t>, indicating that the model was able to generalize well to unseen data.</a:t>
            </a:r>
            <a:endParaRPr/>
          </a:p>
          <a:p>
            <a:pPr marL="285750" lvl="0" indent="-285750" algn="l" rtl="0">
              <a:lnSpc>
                <a:spcPct val="150000"/>
              </a:lnSpc>
              <a:spcBef>
                <a:spcPts val="1000"/>
              </a:spcBef>
              <a:spcAft>
                <a:spcPts val="0"/>
              </a:spcAft>
              <a:buClr>
                <a:schemeClr val="lt1"/>
              </a:buClr>
              <a:buSzPts val="1400"/>
              <a:buFont typeface="Arial"/>
              <a:buChar char="•"/>
            </a:pPr>
            <a:r>
              <a:rPr lang="en-SG" sz="1400" b="0" i="0">
                <a:latin typeface="Arial"/>
                <a:ea typeface="Arial"/>
                <a:cs typeface="Arial"/>
                <a:sym typeface="Arial"/>
              </a:rPr>
              <a:t>Overfitting was controlled by using dropout layers and early stopping, which helped maintain a balance between the training and validation accuracies.</a:t>
            </a:r>
            <a:endParaRPr/>
          </a:p>
          <a:p>
            <a:pPr marL="285750" lvl="0" indent="-285750" algn="l" rtl="0">
              <a:lnSpc>
                <a:spcPct val="150000"/>
              </a:lnSpc>
              <a:spcBef>
                <a:spcPts val="1000"/>
              </a:spcBef>
              <a:spcAft>
                <a:spcPts val="0"/>
              </a:spcAft>
              <a:buClr>
                <a:schemeClr val="lt1"/>
              </a:buClr>
              <a:buSzPts val="1400"/>
              <a:buFont typeface="Arial"/>
              <a:buChar char="•"/>
            </a:pPr>
            <a:r>
              <a:rPr lang="en-SG" sz="1400" b="0" i="0">
                <a:latin typeface="Arial"/>
                <a:ea typeface="Arial"/>
                <a:cs typeface="Arial"/>
                <a:sym typeface="Arial"/>
              </a:rPr>
              <a:t>The slight difference between the training and validation accuracies indicates that the model has learned the underlying patterns in the data well, without memorizing the training data. This is a good sign of a well-performing model.</a:t>
            </a:r>
            <a:endParaRPr/>
          </a:p>
          <a:p>
            <a:pPr marL="0" lvl="0" indent="0" algn="l" rtl="0">
              <a:lnSpc>
                <a:spcPct val="150000"/>
              </a:lnSpc>
              <a:spcBef>
                <a:spcPts val="1000"/>
              </a:spcBef>
              <a:spcAft>
                <a:spcPts val="0"/>
              </a:spcAft>
              <a:buClr>
                <a:schemeClr val="lt1"/>
              </a:buClr>
              <a:buSzPts val="1800"/>
              <a:buNone/>
            </a:pPr>
            <a:endParaRPr sz="1800" b="0" i="0">
              <a:latin typeface="Arial"/>
              <a:ea typeface="Arial"/>
              <a:cs typeface="Arial"/>
              <a:sym typeface="Arial"/>
            </a:endParaRPr>
          </a:p>
        </p:txBody>
      </p:sp>
      <p:sp>
        <p:nvSpPr>
          <p:cNvPr id="135" name="Google Shape;135;p7"/>
          <p:cNvSpPr txBox="1"/>
          <p:nvPr/>
        </p:nvSpPr>
        <p:spPr>
          <a:xfrm>
            <a:off x="6765038" y="6213850"/>
            <a:ext cx="45096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SG" sz="1200" b="0" i="0" u="none" strike="noStrike" cap="none">
                <a:solidFill>
                  <a:schemeClr val="accent1"/>
                </a:solidFill>
                <a:latin typeface="Arial"/>
                <a:ea typeface="Arial"/>
                <a:cs typeface="Arial"/>
                <a:sym typeface="Arial"/>
              </a:rPr>
              <a:t>Figure 7: Plot Diagram of Accuracy and Loss Value Comparison</a:t>
            </a:r>
            <a:endParaRPr sz="1200" b="0" i="0" u="none" strike="noStrike" cap="none">
              <a:solidFill>
                <a:schemeClr val="accent1"/>
              </a:solidFill>
              <a:latin typeface="Arial"/>
              <a:ea typeface="Arial"/>
              <a:cs typeface="Arial"/>
              <a:sym typeface="Arial"/>
            </a:endParaRPr>
          </a:p>
        </p:txBody>
      </p:sp>
      <p:sp>
        <p:nvSpPr>
          <p:cNvPr id="136" name="Google Shape;136;p7"/>
          <p:cNvSpPr txBox="1"/>
          <p:nvPr/>
        </p:nvSpPr>
        <p:spPr>
          <a:xfrm>
            <a:off x="1246963" y="6077625"/>
            <a:ext cx="45096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SG" sz="1200" b="0" i="0" u="none" strike="noStrike" cap="none">
                <a:solidFill>
                  <a:schemeClr val="accent1"/>
                </a:solidFill>
                <a:latin typeface="Arial"/>
                <a:ea typeface="Arial"/>
                <a:cs typeface="Arial"/>
                <a:sym typeface="Arial"/>
              </a:rPr>
              <a:t>Figure 6: Accuracy and Loss Values</a:t>
            </a:r>
            <a:endParaRPr sz="1200" b="0" i="0" u="none" strike="noStrike" cap="none">
              <a:solidFill>
                <a:schemeClr val="accent1"/>
              </a:solidFill>
              <a:latin typeface="Arial"/>
              <a:ea typeface="Arial"/>
              <a:cs typeface="Arial"/>
              <a:sym typeface="Arial"/>
            </a:endParaRPr>
          </a:p>
        </p:txBody>
      </p:sp>
      <p:pic>
        <p:nvPicPr>
          <p:cNvPr id="137" name="Google Shape;137;p7"/>
          <p:cNvPicPr preferRelativeResize="0"/>
          <p:nvPr/>
        </p:nvPicPr>
        <p:blipFill rotWithShape="1">
          <a:blip r:embed="rId3">
            <a:alphaModFix/>
          </a:blip>
          <a:srcRect/>
          <a:stretch/>
        </p:blipFill>
        <p:spPr>
          <a:xfrm>
            <a:off x="1041875" y="4255625"/>
            <a:ext cx="5526976" cy="1822000"/>
          </a:xfrm>
          <a:prstGeom prst="rect">
            <a:avLst/>
          </a:prstGeom>
          <a:noFill/>
          <a:ln>
            <a:noFill/>
          </a:ln>
        </p:spPr>
      </p:pic>
      <p:pic>
        <p:nvPicPr>
          <p:cNvPr id="138" name="Google Shape;138;p7"/>
          <p:cNvPicPr preferRelativeResize="0"/>
          <p:nvPr/>
        </p:nvPicPr>
        <p:blipFill rotWithShape="1">
          <a:blip r:embed="rId4">
            <a:alphaModFix/>
          </a:blip>
          <a:srcRect/>
          <a:stretch/>
        </p:blipFill>
        <p:spPr>
          <a:xfrm>
            <a:off x="6959789" y="3809999"/>
            <a:ext cx="4120113" cy="2251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8"/>
          <p:cNvSpPr txBox="1">
            <a:spLocks noGrp="1"/>
          </p:cNvSpPr>
          <p:nvPr>
            <p:ph type="ctrTitle"/>
          </p:nvPr>
        </p:nvSpPr>
        <p:spPr>
          <a:xfrm>
            <a:off x="876000" y="516835"/>
            <a:ext cx="10440000" cy="540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2800"/>
              <a:buFont typeface="Arial"/>
              <a:buNone/>
            </a:pPr>
            <a:r>
              <a:rPr lang="en-SG" sz="2800" b="1">
                <a:latin typeface="Arial"/>
                <a:ea typeface="Arial"/>
                <a:cs typeface="Arial"/>
                <a:sym typeface="Arial"/>
              </a:rPr>
              <a:t>Conclusion</a:t>
            </a:r>
            <a:endParaRPr/>
          </a:p>
        </p:txBody>
      </p:sp>
      <p:sp>
        <p:nvSpPr>
          <p:cNvPr id="143" name="Google Shape;143;p8"/>
          <p:cNvSpPr txBox="1">
            <a:spLocks noGrp="1"/>
          </p:cNvSpPr>
          <p:nvPr>
            <p:ph type="subTitle" idx="1"/>
          </p:nvPr>
        </p:nvSpPr>
        <p:spPr>
          <a:xfrm>
            <a:off x="640457" y="1302026"/>
            <a:ext cx="10911086" cy="2782957"/>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chemeClr val="lt1"/>
              </a:buClr>
              <a:buSzPts val="1400"/>
              <a:buFont typeface="Arial"/>
              <a:buChar char="•"/>
            </a:pPr>
            <a:r>
              <a:rPr lang="en-SG" sz="1400" b="0" i="0">
                <a:latin typeface="Arial"/>
                <a:ea typeface="Arial"/>
                <a:cs typeface="Arial"/>
                <a:sym typeface="Arial"/>
              </a:rPr>
              <a:t>A deeper understanding of CNNs and their application in object recognition was gained through this exercise.</a:t>
            </a:r>
            <a:endParaRPr/>
          </a:p>
          <a:p>
            <a:pPr marL="285750" lvl="0" indent="-285750" algn="l" rtl="0">
              <a:lnSpc>
                <a:spcPct val="150000"/>
              </a:lnSpc>
              <a:spcBef>
                <a:spcPts val="1000"/>
              </a:spcBef>
              <a:spcAft>
                <a:spcPts val="0"/>
              </a:spcAft>
              <a:buClr>
                <a:schemeClr val="lt1"/>
              </a:buClr>
              <a:buSzPts val="1400"/>
              <a:buFont typeface="Arial"/>
              <a:buChar char="•"/>
            </a:pPr>
            <a:r>
              <a:rPr lang="en-SG" sz="1400" b="0" i="0">
                <a:latin typeface="Arial"/>
                <a:ea typeface="Arial"/>
                <a:cs typeface="Arial"/>
                <a:sym typeface="Arial"/>
              </a:rPr>
              <a:t>Importance of a validation set and techniques to improve model performance. (Change the values, add functions as appropriate.)</a:t>
            </a:r>
            <a:endParaRPr/>
          </a:p>
          <a:p>
            <a:pPr marL="285750" lvl="0" indent="-285750" algn="l" rtl="0">
              <a:lnSpc>
                <a:spcPct val="150000"/>
              </a:lnSpc>
              <a:spcBef>
                <a:spcPts val="1000"/>
              </a:spcBef>
              <a:spcAft>
                <a:spcPts val="0"/>
              </a:spcAft>
              <a:buClr>
                <a:schemeClr val="lt1"/>
              </a:buClr>
              <a:buSzPts val="1400"/>
              <a:buFont typeface="Arial"/>
              <a:buChar char="•"/>
            </a:pPr>
            <a:r>
              <a:rPr lang="en-SG" sz="1400" b="0" i="0">
                <a:latin typeface="Arial"/>
                <a:ea typeface="Arial"/>
                <a:cs typeface="Arial"/>
                <a:sym typeface="Arial"/>
              </a:rPr>
              <a:t>Successful implementation of a CNN for object recognition with good accuracy.</a:t>
            </a:r>
            <a:endParaRPr/>
          </a:p>
          <a:p>
            <a:pPr marL="0" lvl="0" indent="0" algn="l" rtl="0">
              <a:lnSpc>
                <a:spcPct val="150000"/>
              </a:lnSpc>
              <a:spcBef>
                <a:spcPts val="1000"/>
              </a:spcBef>
              <a:spcAft>
                <a:spcPts val="0"/>
              </a:spcAft>
              <a:buClr>
                <a:schemeClr val="lt1"/>
              </a:buClr>
              <a:buSzPts val="1400"/>
              <a:buNone/>
            </a:pPr>
            <a:endParaRPr sz="1400" b="0" i="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9"/>
          <p:cNvSpPr txBox="1">
            <a:spLocks noGrp="1"/>
          </p:cNvSpPr>
          <p:nvPr>
            <p:ph type="ctrTitle"/>
          </p:nvPr>
        </p:nvSpPr>
        <p:spPr>
          <a:xfrm>
            <a:off x="876000" y="536714"/>
            <a:ext cx="10440000" cy="540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2800"/>
              <a:buFont typeface="Arial"/>
              <a:buNone/>
            </a:pPr>
            <a:r>
              <a:rPr lang="en-SG" sz="2800" b="1">
                <a:latin typeface="Arial"/>
                <a:ea typeface="Arial"/>
                <a:cs typeface="Arial"/>
                <a:sym typeface="Arial"/>
              </a:rPr>
              <a:t>References</a:t>
            </a:r>
            <a:endParaRPr/>
          </a:p>
        </p:txBody>
      </p:sp>
      <p:sp>
        <p:nvSpPr>
          <p:cNvPr id="149" name="Google Shape;149;p9"/>
          <p:cNvSpPr txBox="1">
            <a:spLocks noGrp="1"/>
          </p:cNvSpPr>
          <p:nvPr>
            <p:ph type="subTitle" idx="1"/>
          </p:nvPr>
        </p:nvSpPr>
        <p:spPr>
          <a:xfrm>
            <a:off x="640457" y="1302026"/>
            <a:ext cx="10911086" cy="5108713"/>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chemeClr val="lt1"/>
              </a:buClr>
              <a:buSzPts val="1400"/>
              <a:buFont typeface="Arial"/>
              <a:buChar char="•"/>
            </a:pPr>
            <a:r>
              <a:rPr lang="en-SG" sz="1400" b="0" i="0">
                <a:latin typeface="Arial"/>
                <a:ea typeface="Arial"/>
                <a:cs typeface="Arial"/>
                <a:sym typeface="Arial"/>
              </a:rPr>
              <a:t>Krizhevsky, A., Nair, V. and Hinton, G., n.d. CIFAR-10 (Canadian Institute for Advanced Research). [online] Available at: https://www.cs.toronto.edu/~kriz/cifar.html [Accessed: 14 July 2023].</a:t>
            </a:r>
            <a:endParaRPr/>
          </a:p>
          <a:p>
            <a:pPr marL="285750" lvl="0" indent="-285750" algn="l" rtl="0">
              <a:lnSpc>
                <a:spcPct val="150000"/>
              </a:lnSpc>
              <a:spcBef>
                <a:spcPts val="1000"/>
              </a:spcBef>
              <a:spcAft>
                <a:spcPts val="0"/>
              </a:spcAft>
              <a:buClr>
                <a:schemeClr val="lt1"/>
              </a:buClr>
              <a:buSzPts val="1400"/>
              <a:buFont typeface="Arial"/>
              <a:buChar char="•"/>
            </a:pPr>
            <a:r>
              <a:rPr lang="en-SG" sz="1400" b="0" i="0">
                <a:latin typeface="Arial"/>
                <a:ea typeface="Arial"/>
                <a:cs typeface="Arial"/>
                <a:sym typeface="Arial"/>
              </a:rPr>
              <a:t>Goodfellow, I., Bengio, Y. and Courville, A., 2016. Deep Learning. MIT Press. Available at: http://www.deeplearningbook.org/ [Accessed: 14 July 2023].</a:t>
            </a:r>
            <a:endParaRPr/>
          </a:p>
          <a:p>
            <a:pPr marL="285750" lvl="0" indent="-285750" algn="l" rtl="0">
              <a:lnSpc>
                <a:spcPct val="150000"/>
              </a:lnSpc>
              <a:spcBef>
                <a:spcPts val="1000"/>
              </a:spcBef>
              <a:spcAft>
                <a:spcPts val="0"/>
              </a:spcAft>
              <a:buClr>
                <a:schemeClr val="lt1"/>
              </a:buClr>
              <a:buSzPts val="1400"/>
              <a:buFont typeface="Arial"/>
              <a:buChar char="•"/>
            </a:pPr>
            <a:r>
              <a:rPr lang="en-SG" sz="1400" b="0" i="0">
                <a:latin typeface="Arial"/>
                <a:ea typeface="Arial"/>
                <a:cs typeface="Arial"/>
                <a:sym typeface="Arial"/>
              </a:rPr>
              <a:t>LeCun, Y., Bengio, Y. and Hinton, G., 2015. Deep learning. Nature, 521(7553), pp.436–444. Available at: https://doi.org/10.1038/nature14539 [Accessed: 14 July 2023].</a:t>
            </a:r>
            <a:endParaRPr/>
          </a:p>
          <a:p>
            <a:pPr marL="285750" lvl="0" indent="-285750" algn="l" rtl="0">
              <a:lnSpc>
                <a:spcPct val="150000"/>
              </a:lnSpc>
              <a:spcBef>
                <a:spcPts val="1000"/>
              </a:spcBef>
              <a:spcAft>
                <a:spcPts val="0"/>
              </a:spcAft>
              <a:buClr>
                <a:schemeClr val="lt1"/>
              </a:buClr>
              <a:buSzPts val="1400"/>
              <a:buFont typeface="Arial"/>
              <a:buChar char="•"/>
            </a:pPr>
            <a:r>
              <a:rPr lang="en-SG" sz="1400" b="0" i="0">
                <a:latin typeface="Arial"/>
                <a:ea typeface="Arial"/>
                <a:cs typeface="Arial"/>
                <a:sym typeface="Arial"/>
              </a:rPr>
              <a:t>Prechelt, L., 1998. Early Stopping - But When? In: G. Orr and K.-R. Müller, eds., Neural Networks: Tricks of the Trade, pp.55–69. Springer. Available at: https://doi.org/10.1007/3-540-49430-8_3 [Accessed: 14 July 2023]. </a:t>
            </a:r>
            <a:endParaRPr/>
          </a:p>
          <a:p>
            <a:pPr marL="285750" lvl="0" indent="-285750" algn="l" rtl="0">
              <a:lnSpc>
                <a:spcPct val="150000"/>
              </a:lnSpc>
              <a:spcBef>
                <a:spcPts val="1000"/>
              </a:spcBef>
              <a:spcAft>
                <a:spcPts val="0"/>
              </a:spcAft>
              <a:buClr>
                <a:schemeClr val="lt1"/>
              </a:buClr>
              <a:buSzPts val="1400"/>
              <a:buFont typeface="Arial"/>
              <a:buChar char="•"/>
            </a:pPr>
            <a:r>
              <a:rPr lang="en-SG" sz="1400" b="0" i="0">
                <a:latin typeface="Arial"/>
                <a:ea typeface="Arial"/>
                <a:cs typeface="Arial"/>
                <a:sym typeface="Arial"/>
              </a:rPr>
              <a:t>LeCun, Y., Bottou, L., Bengio, Y. and Haffner, P., 1998. Gradient-based learning applied to document recognition. Proceedings of the IEEE, 86(11), pp.2278–2324. Available at: https://doi.org/10.1109/5.726791 [Accessed: 14 July 2023]. </a:t>
            </a:r>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1011</Words>
  <Application>Microsoft Macintosh PowerPoint</Application>
  <PresentationFormat>Widescreen</PresentationFormat>
  <Paragraphs>58</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vt:lpstr>
      <vt:lpstr>Calibri</vt:lpstr>
      <vt:lpstr>Office Theme</vt:lpstr>
      <vt:lpstr>Neural Network Models for Object Recognition using CIFAR-10 dataset </vt:lpstr>
      <vt:lpstr>Dataset and Validation Set Creation</vt:lpstr>
      <vt:lpstr>Model Architecture</vt:lpstr>
      <vt:lpstr>Activation and Loss Functions</vt:lpstr>
      <vt:lpstr>Training the Model</vt:lpstr>
      <vt:lpstr>Neural Network Design </vt:lpstr>
      <vt:lpstr> Accuracy Analysis </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 Models for Object Recognition using CIFAR-10 dataset </dc:title>
  <dc:creator>Chue, Ma</dc:creator>
  <cp:lastModifiedBy>Chue, Ma</cp:lastModifiedBy>
  <cp:revision>6</cp:revision>
  <dcterms:created xsi:type="dcterms:W3CDTF">2023-07-14T08:56:50Z</dcterms:created>
  <dcterms:modified xsi:type="dcterms:W3CDTF">2023-07-24T17:13:03Z</dcterms:modified>
</cp:coreProperties>
</file>