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F7F06-2A4D-4615-AF44-2842C02C7A5E}" type="datetimeFigureOut">
              <a:rPr lang="ru-RU" smtClean="0"/>
              <a:pPr/>
              <a:t>15.08.2017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3F4EE-EC17-4C2B-9DAC-5AED6EC1AE8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6885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1196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84320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6885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6885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6885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7497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688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6885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6885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6885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6885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6885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4EAE-D564-46D6-81EF-B258AC8BB985}" type="datetimeFigureOut">
              <a:rPr lang="ru-RU" smtClean="0"/>
              <a:pPr/>
              <a:t>15.08.2017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4729-12FD-4410-B6E4-83353891D5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4EAE-D564-46D6-81EF-B258AC8BB985}" type="datetimeFigureOut">
              <a:rPr lang="ru-RU" smtClean="0"/>
              <a:pPr/>
              <a:t>15.08.2017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4729-12FD-4410-B6E4-83353891D5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4EAE-D564-46D6-81EF-B258AC8BB985}" type="datetimeFigureOut">
              <a:rPr lang="ru-RU" smtClean="0"/>
              <a:pPr/>
              <a:t>15.08.2017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4729-12FD-4410-B6E4-83353891D5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4EAE-D564-46D6-81EF-B258AC8BB985}" type="datetimeFigureOut">
              <a:rPr lang="ru-RU" smtClean="0"/>
              <a:pPr/>
              <a:t>15.08.2017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4729-12FD-4410-B6E4-83353891D5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4EAE-D564-46D6-81EF-B258AC8BB985}" type="datetimeFigureOut">
              <a:rPr lang="ru-RU" smtClean="0"/>
              <a:pPr/>
              <a:t>15.08.2017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4729-12FD-4410-B6E4-83353891D5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4EAE-D564-46D6-81EF-B258AC8BB985}" type="datetimeFigureOut">
              <a:rPr lang="ru-RU" smtClean="0"/>
              <a:pPr/>
              <a:t>15.08.2017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4729-12FD-4410-B6E4-83353891D5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4EAE-D564-46D6-81EF-B258AC8BB985}" type="datetimeFigureOut">
              <a:rPr lang="ru-RU" smtClean="0"/>
              <a:pPr/>
              <a:t>15.08.2017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4729-12FD-4410-B6E4-83353891D5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4EAE-D564-46D6-81EF-B258AC8BB985}" type="datetimeFigureOut">
              <a:rPr lang="ru-RU" smtClean="0"/>
              <a:pPr/>
              <a:t>15.08.2017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4729-12FD-4410-B6E4-83353891D5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4EAE-D564-46D6-81EF-B258AC8BB985}" type="datetimeFigureOut">
              <a:rPr lang="ru-RU" smtClean="0"/>
              <a:pPr/>
              <a:t>15.08.2017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4729-12FD-4410-B6E4-83353891D5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4EAE-D564-46D6-81EF-B258AC8BB985}" type="datetimeFigureOut">
              <a:rPr lang="ru-RU" smtClean="0"/>
              <a:pPr/>
              <a:t>15.08.2017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4729-12FD-4410-B6E4-83353891D5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4EAE-D564-46D6-81EF-B258AC8BB985}" type="datetimeFigureOut">
              <a:rPr lang="ru-RU" smtClean="0"/>
              <a:pPr/>
              <a:t>15.08.2017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4729-12FD-4410-B6E4-83353891D55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D4EAE-D564-46D6-81EF-B258AC8BB985}" type="datetimeFigureOut">
              <a:rPr lang="ru-RU" smtClean="0"/>
              <a:pPr/>
              <a:t>15.08.2017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44729-12FD-4410-B6E4-83353891D55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ru.wikipedia.org/wiki/%D0%9A%D0%BB%D0%B0%D1%81%D1%81_(%D0%BF%D1%80%D0%BE%D0%B3%D1%80%D0%B0%D0%BC%D0%BC%D0%B8%D1%80%D0%BE%D0%B2%D0%B0%D0%BD%D0%B8%D0%B5)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wikipedia.org/wiki/%D0%9E%D0%B1%D1%8A%D0%B5%D0%BA%D1%82_(%D0%BF%D1%80%D0%BE%D0%B3%D1%80%D0%B0%D0%BC%D0%BC%D0%B8%D1%80%D0%BE%D0%B2%D0%B0%D0%BD%D0%B8%D0%B5)" TargetMode="External"/><Relationship Id="rId5" Type="http://schemas.openxmlformats.org/officeDocument/2006/relationships/hyperlink" Target="http://ru.wikipedia.org/wiki/%D0%9A%D0%BE%D0%BD%D1%86%D0%B5%D0%BF%D1%86%D0%B8%D1%8F" TargetMode="External"/><Relationship Id="rId4" Type="http://schemas.openxmlformats.org/officeDocument/2006/relationships/hyperlink" Target="http://ru.wikipedia.org/wiki/%D0%9F%D0%B0%D1%80%D0%B0%D0%B4%D0%B8%D0%B3%D0%BC%D0%B0_%D0%BF%D1%80%D0%BE%D0%B3%D1%80%D0%B0%D0%BC%D0%BC%D0%B8%D1%80%D0%BE%D0%B2%D0%B0%D0%BD%D0%B8%D1%8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3138" r="2707"/>
          <a:stretch>
            <a:fillRect/>
          </a:stretch>
        </p:blipFill>
        <p:spPr>
          <a:xfrm>
            <a:off x="0" y="1348365"/>
            <a:ext cx="9144000" cy="29718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3274435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ru-RU" sz="3600" b="1" dirty="0" smtClean="0">
                <a:solidFill>
                  <a:schemeClr val="bg1"/>
                </a:solidFill>
                <a:latin typeface="Verdana" pitchFamily="34" charset="0"/>
                <a:ea typeface="Lucida Grande" charset="0"/>
                <a:cs typeface="Lucida Grande" charset="0"/>
                <a:sym typeface="Lucida Grande" charset="0"/>
              </a:rPr>
              <a:t>Профессиональная разработка </a:t>
            </a:r>
            <a:r>
              <a:rPr lang="ru-RU" sz="3600" b="1" dirty="0" err="1" smtClean="0">
                <a:solidFill>
                  <a:schemeClr val="bg1"/>
                </a:solidFill>
                <a:latin typeface="Verdana" pitchFamily="34" charset="0"/>
                <a:ea typeface="Lucida Grande" charset="0"/>
                <a:cs typeface="Lucida Grande" charset="0"/>
                <a:sym typeface="Lucida Grande" charset="0"/>
              </a:rPr>
              <a:t>вэб-приложений</a:t>
            </a: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Герасименко Сергей Валерьевич</a:t>
            </a:r>
            <a: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778" dirty="0" smtClean="0"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15 </a:t>
            </a:r>
            <a:r>
              <a:rPr lang="ru-RU" sz="1778" smtClean="0"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августа </a:t>
            </a:r>
            <a:r>
              <a:rPr lang="ru-RU" sz="1778" smtClean="0">
                <a:latin typeface="Verdana" pitchFamily="34" charset="0"/>
                <a:ea typeface="Verdana" pitchFamily="34" charset="0"/>
                <a:cs typeface="Verdana" pitchFamily="34" charset="0"/>
              </a:rPr>
              <a:t>2017г</a:t>
            </a:r>
            <a:r>
              <a:rPr lang="ru-RU" sz="1778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ru-RU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66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Шаблон класса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836712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1124744"/>
            <a:ext cx="8676456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/>
              <a:t>Объект – это структурированная переменная, содержащая всю информацию о некотором физическом предмете или реализуемом в программе понятии, класс – это описание таких объектов и действий, которые можно с ними выполнять.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2953" t="37045" r="72832" b="43022"/>
          <a:stretch>
            <a:fillRect/>
          </a:stretch>
        </p:blipFill>
        <p:spPr bwMode="auto">
          <a:xfrm>
            <a:off x="2411760" y="2708920"/>
            <a:ext cx="4920547" cy="32403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Пример ООП в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PHP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836712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15616" y="1052736"/>
            <a:ext cx="7164288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Для обращения к полям класса и методам класса</a:t>
            </a:r>
            <a:endParaRPr lang="en-US" sz="2000" dirty="0" smtClean="0"/>
          </a:p>
          <a:p>
            <a:pPr algn="ctr"/>
            <a:r>
              <a:rPr lang="ru-RU" sz="2000" dirty="0" smtClean="0"/>
              <a:t> необходимо использовать ключевое слово </a:t>
            </a:r>
            <a:r>
              <a:rPr lang="en-US" sz="2000" b="1" dirty="0" smtClean="0"/>
              <a:t>this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l="2362" t="22273" r="48916" b="27524"/>
          <a:stretch>
            <a:fillRect/>
          </a:stretch>
        </p:blipFill>
        <p:spPr bwMode="auto">
          <a:xfrm>
            <a:off x="1691680" y="1961456"/>
            <a:ext cx="5940152" cy="48965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Создание объекта класса. Вызов методов класса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51520" y="1268760"/>
            <a:ext cx="8748464" cy="1728192"/>
          </a:xfrm>
          <a:prstGeom prst="roundRect">
            <a:avLst/>
          </a:prstGeom>
          <a:solidFill>
            <a:srgbClr val="773FA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Для использования класса к нему необходимо обратиться через создание объекта данного класса. Общая форма создания объекта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MyClass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();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Используя вновь созданный объект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мы получаем возможность вызывать методы класса и определять поля класса. Пример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 l="2953" t="54632" r="33560" b="17314"/>
          <a:stretch>
            <a:fillRect/>
          </a:stretch>
        </p:blipFill>
        <p:spPr bwMode="auto">
          <a:xfrm>
            <a:off x="251520" y="3356992"/>
            <a:ext cx="8555126" cy="30243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Практика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121549" y="1598022"/>
            <a:ext cx="8229600" cy="146876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 Используя ООП вычислить площадь прямоугольника</a:t>
            </a:r>
          </a:p>
          <a:p>
            <a:endParaRPr lang="ru-RU" dirty="0" smtClean="0"/>
          </a:p>
          <a:p>
            <a:r>
              <a:rPr lang="ru-RU" dirty="0" smtClean="0"/>
              <a:t>Используя ООП разработать программу решения квадратного уравнения. </a:t>
            </a:r>
            <a:endParaRPr lang="ru-RU" dirty="0"/>
          </a:p>
        </p:txBody>
      </p:sp>
      <p:pic>
        <p:nvPicPr>
          <p:cNvPr id="9" name="Picture 2" descr="http://yandex.st/serp/36.265/contrib/z-math/blocks/z-math/formula/z-math__formula_for_x2-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509120"/>
            <a:ext cx="7811597" cy="1033149"/>
          </a:xfrm>
          <a:prstGeom prst="rect">
            <a:avLst/>
          </a:prstGeom>
          <a:noFill/>
        </p:spPr>
      </p:pic>
      <p:pic>
        <p:nvPicPr>
          <p:cNvPr id="10" name="Picture 4" descr="http://akak.ru/recipes/pictures/000/013/861_bi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3212976"/>
            <a:ext cx="2771775" cy="876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114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Практика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Содержимое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ru-RU" dirty="0" smtClean="0"/>
              <a:t>Создать класс </a:t>
            </a:r>
            <a:r>
              <a:rPr lang="en-US" dirty="0" smtClean="0"/>
              <a:t>Building</a:t>
            </a:r>
            <a:r>
              <a:rPr lang="ru-RU" dirty="0" smtClean="0"/>
              <a:t>, который хранит информацию о зданиях</a:t>
            </a:r>
            <a:r>
              <a:rPr lang="en-US" dirty="0" smtClean="0"/>
              <a:t>(</a:t>
            </a:r>
            <a:r>
              <a:rPr lang="ru-RU" dirty="0" smtClean="0"/>
              <a:t>количество этажей, общая площадь</a:t>
            </a:r>
            <a:r>
              <a:rPr lang="en-US" dirty="0" smtClean="0"/>
              <a:t> </a:t>
            </a:r>
            <a:r>
              <a:rPr lang="ru-RU" dirty="0" smtClean="0"/>
              <a:t>этажа, количество жильцов</a:t>
            </a:r>
            <a:r>
              <a:rPr lang="en-US" dirty="0" smtClean="0"/>
              <a:t>)</a:t>
            </a:r>
            <a:r>
              <a:rPr lang="ru-RU" dirty="0" smtClean="0"/>
              <a:t>. Необходимо вычислить площадь, приходящуюся на одного жильца дома.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4335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Конструкторы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 </a:t>
            </a:r>
            <a:r>
              <a:rPr lang="en-US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php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51521" y="1340768"/>
            <a:ext cx="8676455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Очень часто при создании экземпляра объекта на основе класса требуется выполнить какие-то базовые настройки,</a:t>
            </a:r>
            <a:r>
              <a:rPr lang="en-US" dirty="0" smtClean="0"/>
              <a:t> </a:t>
            </a:r>
            <a:r>
              <a:rPr lang="ru-RU" dirty="0" smtClean="0"/>
              <a:t>например установка свойств объекта. Именно для этих целей в ООП и существует метод конструктор. В версиях до</a:t>
            </a:r>
            <a:r>
              <a:rPr lang="ru-RU" b="1" dirty="0" smtClean="0"/>
              <a:t> PHP 5</a:t>
            </a:r>
            <a:r>
              <a:rPr lang="ru-RU" dirty="0" smtClean="0"/>
              <a:t> имя метода конструктора совпадало с именем класса к которому он относится, а начиная с версии </a:t>
            </a:r>
            <a:r>
              <a:rPr lang="ru-RU" b="1" dirty="0" smtClean="0"/>
              <a:t>PHP 5</a:t>
            </a:r>
            <a:r>
              <a:rPr lang="ru-RU" dirty="0" smtClean="0"/>
              <a:t> имя метода конструктора необходимо называть  </a:t>
            </a:r>
            <a:r>
              <a:rPr lang="ru-RU" b="1" dirty="0" err="1" smtClean="0"/>
              <a:t>__construct</a:t>
            </a:r>
            <a:r>
              <a:rPr lang="ru-RU" b="1" dirty="0" smtClean="0"/>
              <a:t>()</a:t>
            </a:r>
            <a:r>
              <a:rPr lang="ru-RU" dirty="0" smtClean="0"/>
              <a:t> (т.е. 2 подчеркивания перед словом </a:t>
            </a:r>
            <a:r>
              <a:rPr lang="ru-RU" dirty="0" err="1" smtClean="0"/>
              <a:t>construct</a:t>
            </a:r>
            <a:r>
              <a:rPr lang="ru-RU" dirty="0" smtClean="0"/>
              <a:t>()). </a:t>
            </a:r>
            <a:endParaRPr lang="ru-RU" dirty="0"/>
          </a:p>
        </p:txBody>
      </p:sp>
      <p:pic>
        <p:nvPicPr>
          <p:cNvPr id="1026" name="Picture 2" descr="C:\Users\Сергей\YandexDisk\Скриншоты\2014-11-09 19-20-36 Скриншот экран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3589864"/>
            <a:ext cx="6336704" cy="20854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 smtClean="0"/>
              <a:t>Параметризованные конструкторы</a:t>
            </a:r>
            <a:endParaRPr lang="ru-RU" sz="3600" b="1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2339752" y="1600200"/>
            <a:ext cx="4752528" cy="49971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500" b="1" dirty="0" smtClean="0"/>
              <a:t>class Demo {</a:t>
            </a:r>
          </a:p>
          <a:p>
            <a:endParaRPr lang="ru-RU" sz="3500" dirty="0" smtClean="0"/>
          </a:p>
          <a:p>
            <a:pPr>
              <a:buNone/>
            </a:pPr>
            <a:r>
              <a:rPr lang="ru-RU" sz="3500" b="1" dirty="0" smtClean="0"/>
              <a:t>	</a:t>
            </a:r>
            <a:r>
              <a:rPr lang="en-US" sz="3500" b="1" dirty="0" err="1" smtClean="0"/>
              <a:t>var</a:t>
            </a:r>
            <a:r>
              <a:rPr lang="en-US" sz="3500" b="1" dirty="0" smtClean="0"/>
              <a:t> $x;</a:t>
            </a:r>
          </a:p>
          <a:p>
            <a:endParaRPr lang="ru-RU" sz="3500" dirty="0" smtClean="0"/>
          </a:p>
          <a:p>
            <a:pPr>
              <a:buNone/>
            </a:pPr>
            <a:r>
              <a:rPr lang="ru-RU" sz="3500" b="1" dirty="0" smtClean="0"/>
              <a:t>	</a:t>
            </a:r>
            <a:r>
              <a:rPr lang="en-US" sz="3500" b="1" dirty="0" smtClean="0"/>
              <a:t>function __construct($</a:t>
            </a:r>
            <a:r>
              <a:rPr lang="en-US" sz="3500" b="1" dirty="0" err="1" smtClean="0"/>
              <a:t>i</a:t>
            </a:r>
            <a:r>
              <a:rPr lang="en-US" sz="3500" b="1" dirty="0" smtClean="0"/>
              <a:t>){</a:t>
            </a:r>
          </a:p>
          <a:p>
            <a:pPr>
              <a:buNone/>
            </a:pPr>
            <a:r>
              <a:rPr lang="ru-RU" sz="3500" dirty="0" smtClean="0"/>
              <a:t>		</a:t>
            </a:r>
            <a:r>
              <a:rPr lang="en-US" sz="3500" dirty="0" smtClean="0"/>
              <a:t>$x=$</a:t>
            </a:r>
            <a:r>
              <a:rPr lang="en-US" sz="3500" dirty="0" err="1" smtClean="0"/>
              <a:t>i</a:t>
            </a:r>
            <a:r>
              <a:rPr lang="en-US" sz="3500" dirty="0" smtClean="0"/>
              <a:t>;</a:t>
            </a:r>
          </a:p>
          <a:p>
            <a:pPr>
              <a:buNone/>
            </a:pPr>
            <a:r>
              <a:rPr lang="ru-RU" sz="3500" dirty="0" smtClean="0"/>
              <a:t>	}</a:t>
            </a:r>
            <a:endParaRPr lang="en-US" sz="3500" dirty="0" smtClean="0"/>
          </a:p>
          <a:p>
            <a:pPr>
              <a:buNone/>
            </a:pPr>
            <a:r>
              <a:rPr lang="en-US" sz="3500" dirty="0" smtClean="0"/>
              <a:t>}</a:t>
            </a:r>
            <a:endParaRPr lang="ru-RU" sz="3500" dirty="0" smtClean="0"/>
          </a:p>
          <a:p>
            <a:endParaRPr lang="ru-RU" sz="3500" dirty="0" smtClean="0"/>
          </a:p>
          <a:p>
            <a:pPr>
              <a:buNone/>
            </a:pPr>
            <a:r>
              <a:rPr lang="en-US" sz="3500" dirty="0" smtClean="0"/>
              <a:t>Demo d = </a:t>
            </a:r>
            <a:r>
              <a:rPr lang="en-US" sz="3500" b="1" dirty="0" smtClean="0"/>
              <a:t>new Demo(10);</a:t>
            </a:r>
          </a:p>
          <a:p>
            <a:pPr>
              <a:buNone/>
            </a:pPr>
            <a:r>
              <a:rPr lang="en-US" sz="3500" dirty="0" smtClean="0"/>
              <a:t>Demo d2 = </a:t>
            </a:r>
            <a:r>
              <a:rPr lang="en-US" sz="3500" b="1" dirty="0" smtClean="0"/>
              <a:t>new Demo(20);</a:t>
            </a:r>
          </a:p>
          <a:p>
            <a:pPr>
              <a:buNone/>
            </a:pPr>
            <a:r>
              <a:rPr lang="en-US" sz="3500" dirty="0" smtClean="0"/>
              <a:t>echo  </a:t>
            </a:r>
            <a:r>
              <a:rPr lang="en-US" sz="3500" i="1" dirty="0" smtClean="0"/>
              <a:t>d2-&gt;x;</a:t>
            </a:r>
          </a:p>
          <a:p>
            <a:pPr>
              <a:buNone/>
            </a:pPr>
            <a:r>
              <a:rPr lang="ru-RU" sz="3500" dirty="0" smtClean="0"/>
              <a:t>	}</a:t>
            </a:r>
          </a:p>
          <a:p>
            <a:pPr>
              <a:buNone/>
            </a:pPr>
            <a:r>
              <a:rPr lang="ru-RU" sz="3500" dirty="0" smtClean="0"/>
              <a:t>}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Наследование 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PHP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Содержимое 3"/>
          <p:cNvSpPr>
            <a:spLocks noGrp="1"/>
          </p:cNvSpPr>
          <p:nvPr>
            <p:ph idx="1"/>
          </p:nvPr>
        </p:nvSpPr>
        <p:spPr>
          <a:xfrm>
            <a:off x="107504" y="1600201"/>
            <a:ext cx="8820472" cy="262088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ru-RU" dirty="0" smtClean="0"/>
              <a:t>Наследование - это не просто создание точной копии класса, а расширение уже существующего класса, чтобы потомок мог выполнять какие-нибудь новые, характерные только ему функции.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Пример наследования 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PHP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 l="21262" t="36914" r="27354" b="26911"/>
          <a:stretch>
            <a:fillRect/>
          </a:stretch>
        </p:blipFill>
        <p:spPr bwMode="auto">
          <a:xfrm>
            <a:off x="234112" y="1412776"/>
            <a:ext cx="8693864" cy="48965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Практика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ru-RU" dirty="0" smtClean="0">
                <a:solidFill>
                  <a:schemeClr val="tx1"/>
                </a:solidFill>
              </a:rPr>
              <a:t>Разработать программу, которая возводит все элементы массива в определенную степень.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В подклассе увеличить все элементы массива в два раза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6192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Функция «</a:t>
            </a:r>
            <a:r>
              <a:rPr lang="en-US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include_once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»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268760"/>
            <a:ext cx="8676456" cy="16773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/>
            <a:r>
              <a:rPr lang="ru-RU" sz="2800" dirty="0" smtClean="0"/>
              <a:t>	</a:t>
            </a:r>
            <a:r>
              <a:rPr lang="ru-RU" sz="2500" dirty="0" smtClean="0"/>
              <a:t>Функция </a:t>
            </a:r>
            <a:r>
              <a:rPr lang="ru-RU" sz="2500" b="1" dirty="0" err="1" smtClean="0"/>
              <a:t>include_once</a:t>
            </a:r>
            <a:r>
              <a:rPr lang="ru-RU" sz="2500" b="1" dirty="0" smtClean="0"/>
              <a:t>(</a:t>
            </a:r>
            <a:r>
              <a:rPr lang="en-US" sz="2500" b="1" dirty="0" smtClean="0"/>
              <a:t>“</a:t>
            </a:r>
            <a:r>
              <a:rPr lang="ru-RU" sz="2500" b="1" dirty="0" smtClean="0"/>
              <a:t>путь к файлу</a:t>
            </a:r>
            <a:r>
              <a:rPr lang="en-US" sz="2500" b="1" dirty="0" smtClean="0"/>
              <a:t>”</a:t>
            </a:r>
            <a:r>
              <a:rPr lang="ru-RU" sz="2500" b="1" dirty="0" smtClean="0"/>
              <a:t>) </a:t>
            </a:r>
            <a:r>
              <a:rPr lang="ru-RU" sz="2500" dirty="0" smtClean="0"/>
              <a:t>подключает и выполняет указанный файл во время выполнения </a:t>
            </a:r>
            <a:r>
              <a:rPr lang="ru-RU" sz="2500" dirty="0" err="1" smtClean="0"/>
              <a:t>скрипта</a:t>
            </a:r>
            <a:r>
              <a:rPr lang="ru-RU" sz="2500" dirty="0" smtClean="0"/>
              <a:t>. Данная функция проверяет был ли ранее подключен файл и если да, то функция не выполняется.</a:t>
            </a:r>
            <a:endParaRPr lang="en-US" sz="25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 l="20133" t="32909" r="39602" b="32246"/>
          <a:stretch>
            <a:fillRect/>
          </a:stretch>
        </p:blipFill>
        <p:spPr bwMode="auto">
          <a:xfrm>
            <a:off x="2123728" y="3068960"/>
            <a:ext cx="5040560" cy="348961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 smtClean="0"/>
              <a:t>Статические поля класса</a:t>
            </a:r>
            <a:endParaRPr lang="ru-RU" sz="3600" b="1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87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/>
              <a:t>     </a:t>
            </a:r>
            <a:r>
              <a:rPr lang="ru-RU" sz="2800" dirty="0" smtClean="0"/>
              <a:t>В </a:t>
            </a:r>
            <a:r>
              <a:rPr lang="en-US" sz="2800" dirty="0" smtClean="0"/>
              <a:t>PHP</a:t>
            </a:r>
            <a:r>
              <a:rPr lang="ru-RU" sz="2800" dirty="0" smtClean="0"/>
              <a:t> используются </a:t>
            </a:r>
            <a:r>
              <a:rPr lang="ru-RU" sz="2800" i="1" dirty="0" smtClean="0"/>
              <a:t>статические методы</a:t>
            </a:r>
            <a:r>
              <a:rPr lang="ru-RU" sz="2800" dirty="0" smtClean="0"/>
              <a:t> которые задаются при помощи ключевого слова </a:t>
            </a:r>
            <a:r>
              <a:rPr lang="en-US" sz="2800" b="1" dirty="0" smtClean="0"/>
              <a:t>static</a:t>
            </a:r>
            <a:r>
              <a:rPr lang="ru-RU" sz="2800" dirty="0" smtClean="0"/>
              <a:t>. Для доступа к статическим полям не требуется создавать экземпляры соответствующего класса.</a:t>
            </a:r>
          </a:p>
          <a:p>
            <a:pPr algn="just">
              <a:buNone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600" b="1" dirty="0" smtClean="0"/>
              <a:t>Пример использования статических полей класса и статических методов</a:t>
            </a:r>
            <a:endParaRPr lang="ru-RU" sz="3600" b="1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514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2800" dirty="0" smtClean="0"/>
              <a:t>     Class Man{</a:t>
            </a:r>
          </a:p>
          <a:p>
            <a:pPr algn="just">
              <a:buNone/>
            </a:pPr>
            <a:r>
              <a:rPr lang="en-US" sz="2800" dirty="0" smtClean="0"/>
              <a:t>		private $username;</a:t>
            </a:r>
          </a:p>
          <a:p>
            <a:pPr algn="just">
              <a:buNone/>
            </a:pPr>
            <a:r>
              <a:rPr lang="en-US" sz="2800" dirty="0" smtClean="0"/>
              <a:t>		public static $</a:t>
            </a:r>
            <a:r>
              <a:rPr lang="en-US" sz="2800" dirty="0" err="1" smtClean="0"/>
              <a:t>numMan</a:t>
            </a:r>
            <a:r>
              <a:rPr lang="en-US" sz="2800" dirty="0" smtClean="0"/>
              <a:t> = 0;</a:t>
            </a:r>
          </a:p>
          <a:p>
            <a:pPr algn="just">
              <a:buNone/>
            </a:pPr>
            <a:r>
              <a:rPr lang="en-US" sz="2800" dirty="0" smtClean="0"/>
              <a:t>		</a:t>
            </a:r>
          </a:p>
          <a:p>
            <a:pPr algn="just">
              <a:buNone/>
            </a:pPr>
            <a:r>
              <a:rPr lang="en-US" sz="2800" dirty="0" smtClean="0"/>
              <a:t>		public function __construct($username){</a:t>
            </a:r>
          </a:p>
          <a:p>
            <a:pPr algn="just">
              <a:buNone/>
            </a:pPr>
            <a:r>
              <a:rPr lang="en-US" sz="2800" dirty="0" smtClean="0"/>
              <a:t>		        $this-&gt;username=$username;</a:t>
            </a:r>
          </a:p>
          <a:p>
            <a:pPr algn="just">
              <a:buNone/>
            </a:pPr>
            <a:r>
              <a:rPr lang="en-US" sz="2800" dirty="0" smtClean="0"/>
              <a:t>		         self::</a:t>
            </a:r>
            <a:r>
              <a:rPr lang="en-US" sz="2800" dirty="0" err="1" smtClean="0"/>
              <a:t>numMan</a:t>
            </a:r>
            <a:r>
              <a:rPr lang="en-US" sz="2800" dirty="0" smtClean="0"/>
              <a:t>++;	</a:t>
            </a:r>
          </a:p>
          <a:p>
            <a:pPr algn="just">
              <a:buNone/>
            </a:pPr>
            <a:r>
              <a:rPr lang="en-US" sz="2800" dirty="0" smtClean="0"/>
              <a:t>		}</a:t>
            </a:r>
          </a:p>
          <a:p>
            <a:pPr algn="just">
              <a:buNone/>
            </a:pPr>
            <a:r>
              <a:rPr lang="en-US" sz="2800" dirty="0" smtClean="0"/>
              <a:t>     }</a:t>
            </a:r>
          </a:p>
          <a:p>
            <a:pPr algn="just">
              <a:buNone/>
            </a:pPr>
            <a:r>
              <a:rPr lang="en-US" sz="2800" dirty="0" smtClean="0"/>
              <a:t>echo Man::$</a:t>
            </a:r>
            <a:r>
              <a:rPr lang="en-US" sz="2800" dirty="0" err="1" smtClean="0"/>
              <a:t>numMan</a:t>
            </a:r>
            <a:r>
              <a:rPr lang="en-US" sz="2800" dirty="0" smtClean="0"/>
              <a:t>.”&lt;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&gt;”;</a:t>
            </a:r>
          </a:p>
          <a:p>
            <a:pPr algn="just">
              <a:buNone/>
            </a:pPr>
            <a:r>
              <a:rPr lang="en-US" sz="2800" dirty="0" smtClean="0"/>
              <a:t>$m = new Man(“Sergey”);</a:t>
            </a:r>
          </a:p>
          <a:p>
            <a:pPr algn="just">
              <a:buNone/>
            </a:pPr>
            <a:r>
              <a:rPr lang="en-US" sz="2800" dirty="0" smtClean="0"/>
              <a:t>echo Man::$</a:t>
            </a:r>
            <a:r>
              <a:rPr lang="en-US" sz="2800" dirty="0" err="1" smtClean="0"/>
              <a:t>numMan</a:t>
            </a:r>
            <a:r>
              <a:rPr lang="en-US" sz="2800" dirty="0" smtClean="0"/>
              <a:t>.”&lt;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&gt;”;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endParaRPr lang="ru-RU" sz="2800" dirty="0" smtClean="0"/>
          </a:p>
          <a:p>
            <a:pPr algn="just">
              <a:buNone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Функция «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include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»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268760"/>
            <a:ext cx="8676456" cy="20621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/>
            <a:r>
              <a:rPr lang="ru-RU" sz="2800" dirty="0" smtClean="0"/>
              <a:t>	</a:t>
            </a:r>
            <a:r>
              <a:rPr lang="ru-RU" sz="2500" dirty="0" smtClean="0"/>
              <a:t>Функция </a:t>
            </a:r>
            <a:r>
              <a:rPr lang="ru-RU" sz="2500" b="1" dirty="0" err="1" smtClean="0"/>
              <a:t>include</a:t>
            </a:r>
            <a:r>
              <a:rPr lang="ru-RU" sz="2500" b="1" dirty="0" smtClean="0"/>
              <a:t> (</a:t>
            </a:r>
            <a:r>
              <a:rPr lang="en-US" sz="2500" b="1" dirty="0" smtClean="0"/>
              <a:t>“</a:t>
            </a:r>
            <a:r>
              <a:rPr lang="ru-RU" sz="2500" b="1" dirty="0" smtClean="0"/>
              <a:t>путь к файлу</a:t>
            </a:r>
            <a:r>
              <a:rPr lang="en-US" sz="2500" b="1" dirty="0" smtClean="0"/>
              <a:t>”</a:t>
            </a:r>
            <a:r>
              <a:rPr lang="ru-RU" sz="2500" b="1" dirty="0" smtClean="0"/>
              <a:t>) </a:t>
            </a:r>
            <a:r>
              <a:rPr lang="ru-RU" sz="2500" dirty="0" smtClean="0"/>
              <a:t>подключает и выполняет указанный файл во время выполнения </a:t>
            </a:r>
            <a:r>
              <a:rPr lang="ru-RU" sz="2500" dirty="0" err="1" smtClean="0"/>
              <a:t>скрипта</a:t>
            </a:r>
            <a:r>
              <a:rPr lang="ru-RU" sz="2500" dirty="0" smtClean="0"/>
              <a:t> без осуществления проверки на возможное его подключение ранее. То есть если в файле были инициализированы переменные, то они переопределяются</a:t>
            </a:r>
            <a:r>
              <a:rPr lang="en-US" sz="2500" dirty="0" smtClean="0"/>
              <a:t>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 l="20395" t="11472" r="41875" b="54112"/>
          <a:stretch>
            <a:fillRect/>
          </a:stretch>
        </p:blipFill>
        <p:spPr bwMode="auto">
          <a:xfrm>
            <a:off x="2483768" y="3501007"/>
            <a:ext cx="4392488" cy="32053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Функция «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require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»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 «</a:t>
            </a:r>
            <a:r>
              <a:rPr lang="en-US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require_once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»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268760"/>
            <a:ext cx="8676456" cy="24468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just"/>
            <a:r>
              <a:rPr lang="ru-RU" sz="2800" dirty="0" smtClean="0"/>
              <a:t>	Функция</a:t>
            </a:r>
            <a:r>
              <a:rPr lang="ru-RU" sz="2500" dirty="0" smtClean="0"/>
              <a:t> </a:t>
            </a:r>
            <a:r>
              <a:rPr lang="ru-RU" sz="2500" b="1" dirty="0" err="1" smtClean="0"/>
              <a:t>require</a:t>
            </a:r>
            <a:r>
              <a:rPr lang="ru-RU" sz="2500" b="1" dirty="0" smtClean="0"/>
              <a:t>()</a:t>
            </a:r>
            <a:r>
              <a:rPr lang="ru-RU" sz="2500" dirty="0" smtClean="0"/>
              <a:t> - аналогичная </a:t>
            </a:r>
            <a:r>
              <a:rPr lang="ru-RU" sz="2500" dirty="0" err="1" smtClean="0"/>
              <a:t>include</a:t>
            </a:r>
            <a:r>
              <a:rPr lang="ru-RU" sz="2500" dirty="0" smtClean="0"/>
              <a:t>(), но если вызываемого файла нет (например файла </a:t>
            </a:r>
            <a:r>
              <a:rPr lang="ru-RU" sz="2500" dirty="0" err="1" smtClean="0"/>
              <a:t>inc.php</a:t>
            </a:r>
            <a:r>
              <a:rPr lang="ru-RU" sz="2500" dirty="0" smtClean="0"/>
              <a:t> или мы укажем неверный путь) то </a:t>
            </a:r>
            <a:r>
              <a:rPr lang="ru-RU" sz="2500" dirty="0" err="1" smtClean="0"/>
              <a:t>require</a:t>
            </a:r>
            <a:r>
              <a:rPr lang="ru-RU" sz="2500" dirty="0" smtClean="0"/>
              <a:t>() остановит выполнение </a:t>
            </a:r>
            <a:r>
              <a:rPr lang="ru-RU" sz="2500" dirty="0" err="1" smtClean="0"/>
              <a:t>скрипта</a:t>
            </a:r>
            <a:r>
              <a:rPr lang="ru-RU" sz="2500" dirty="0" smtClean="0"/>
              <a:t>, а при </a:t>
            </a:r>
            <a:r>
              <a:rPr lang="ru-RU" sz="2500" dirty="0" err="1" smtClean="0"/>
              <a:t>include</a:t>
            </a:r>
            <a:r>
              <a:rPr lang="ru-RU" sz="2500" dirty="0" smtClean="0"/>
              <a:t>() выполнение продолжится. </a:t>
            </a:r>
            <a:r>
              <a:rPr lang="ru-RU" sz="2500" b="1" dirty="0" err="1" smtClean="0"/>
              <a:t>require_once</a:t>
            </a:r>
            <a:r>
              <a:rPr lang="ru-RU" sz="2500" b="1" dirty="0" smtClean="0"/>
              <a:t>() </a:t>
            </a:r>
            <a:r>
              <a:rPr lang="ru-RU" sz="2500" dirty="0" smtClean="0"/>
              <a:t>- функция аналогичная </a:t>
            </a:r>
            <a:r>
              <a:rPr lang="ru-RU" sz="2500" dirty="0" err="1" smtClean="0"/>
              <a:t>include_once</a:t>
            </a:r>
            <a:r>
              <a:rPr lang="ru-RU" sz="2500" dirty="0" smtClean="0"/>
              <a:t>(), но с замечаниями как и для </a:t>
            </a:r>
            <a:r>
              <a:rPr lang="ru-RU" sz="2500" dirty="0" err="1" smtClean="0"/>
              <a:t>require</a:t>
            </a:r>
            <a:r>
              <a:rPr lang="ru-RU" sz="2500" dirty="0" smtClean="0"/>
              <a:t>().</a:t>
            </a:r>
            <a:endParaRPr lang="en-US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Объектно-ориентированное программирование 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PHP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836712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107504" y="1268760"/>
            <a:ext cx="8856984" cy="190080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b="1" dirty="0" err="1" smtClean="0"/>
              <a:t>Объе́ктно-ориенти́рованное</a:t>
            </a:r>
            <a:r>
              <a:rPr lang="ru-RU" sz="2800" b="1" dirty="0" smtClean="0"/>
              <a:t> </a:t>
            </a:r>
            <a:r>
              <a:rPr lang="ru-RU" sz="2800" dirty="0" err="1" smtClean="0"/>
              <a:t>программи́рование</a:t>
            </a:r>
            <a:r>
              <a:rPr lang="ru-RU" sz="2800" dirty="0" smtClean="0"/>
              <a:t> (в дальнейшем ООП) — </a:t>
            </a:r>
            <a:r>
              <a:rPr lang="ru-RU" sz="2800" dirty="0" smtClean="0">
                <a:hlinkClick r:id="rId4" tooltip="Парадигма программирования"/>
              </a:rPr>
              <a:t>парадигма программирования</a:t>
            </a:r>
            <a:r>
              <a:rPr lang="ru-RU" sz="2800" dirty="0" smtClean="0"/>
              <a:t>, в которой основными </a:t>
            </a:r>
            <a:r>
              <a:rPr lang="ru-RU" sz="2800" dirty="0" smtClean="0">
                <a:hlinkClick r:id="rId5" tooltip="Концепция"/>
              </a:rPr>
              <a:t>концепциями</a:t>
            </a:r>
            <a:r>
              <a:rPr lang="ru-RU" sz="2800" dirty="0" smtClean="0"/>
              <a:t> являются понятия </a:t>
            </a:r>
            <a:r>
              <a:rPr lang="ru-RU" sz="2800" dirty="0" smtClean="0">
                <a:hlinkClick r:id="rId6" tooltip="Объект (программирование)"/>
              </a:rPr>
              <a:t>объектов</a:t>
            </a:r>
            <a:r>
              <a:rPr lang="ru-RU" sz="2800" dirty="0" smtClean="0"/>
              <a:t> и </a:t>
            </a:r>
            <a:r>
              <a:rPr lang="ru-RU" sz="2800" dirty="0" smtClean="0">
                <a:hlinkClick r:id="rId7" tooltip="Класс (программирование)"/>
              </a:rPr>
              <a:t>классов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Основы ООП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836712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6" name="Picture 2" descr="C:\Users\Серега\Desktop\les1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628800"/>
            <a:ext cx="8229600" cy="28399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Принцип наследования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836712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8" name="Picture 2" descr="C:\Users\Серега\Desktop\les2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8767" y="1412776"/>
            <a:ext cx="5686466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Полиморфизм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836712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0" name="Picture 2" descr="C:\Users\Серега\Desktop\les3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8800" y="1600200"/>
            <a:ext cx="6906400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Инкапсуляция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836712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6" name="Picture 2" descr="C:\Users\Серега\Desktop\les4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3249" y="1600200"/>
            <a:ext cx="6537502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324</Words>
  <Application>Microsoft Office PowerPoint</Application>
  <PresentationFormat>Экран (4:3)</PresentationFormat>
  <Paragraphs>85</Paragraphs>
  <Slides>21</Slides>
  <Notes>18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Профессиональная разработка вэб-приложений       Герасименко Сергей Валерьевич  15 августа 2017г.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Параметризованные конструкторы</vt:lpstr>
      <vt:lpstr>Слайд 17</vt:lpstr>
      <vt:lpstr>Слайд 18</vt:lpstr>
      <vt:lpstr>Слайд 19</vt:lpstr>
      <vt:lpstr>Статические поля класса</vt:lpstr>
      <vt:lpstr>Пример использования статических полей класса и статических методов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Профессиональная разработка вэб-приложений       Герасименко Сергей Валерьевич  24 марта 2017г.</dc:title>
  <dc:creator>Сергей</dc:creator>
  <cp:lastModifiedBy>Сергей</cp:lastModifiedBy>
  <cp:revision>3</cp:revision>
  <dcterms:created xsi:type="dcterms:W3CDTF">2017-03-24T04:50:35Z</dcterms:created>
  <dcterms:modified xsi:type="dcterms:W3CDTF">2017-08-15T18:58:07Z</dcterms:modified>
</cp:coreProperties>
</file>