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2" r:id="rId37"/>
    <p:sldId id="291" r:id="rId38"/>
    <p:sldId id="293" r:id="rId39"/>
    <p:sldId id="311" r:id="rId40"/>
    <p:sldId id="312" r:id="rId41"/>
    <p:sldId id="313" r:id="rId42"/>
    <p:sldId id="314" r:id="rId43"/>
    <p:sldId id="315" r:id="rId44"/>
    <p:sldId id="316" r:id="rId45"/>
    <p:sldId id="317" r:id="rId46"/>
    <p:sldId id="318" r:id="rId47"/>
    <p:sldId id="319" r:id="rId48"/>
    <p:sldId id="320" r:id="rId49"/>
    <p:sldId id="321" r:id="rId50"/>
    <p:sldId id="322" r:id="rId51"/>
    <p:sldId id="323" r:id="rId52"/>
    <p:sldId id="324" r:id="rId53"/>
    <p:sldId id="325" r:id="rId54"/>
    <p:sldId id="326" r:id="rId5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6" d="100"/>
          <a:sy n="106" d="100"/>
        </p:scale>
        <p:origin x="-111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49C5DE-7716-42D6-B07A-D81E331EAAC0}" type="datetimeFigureOut">
              <a:rPr lang="ru-RU" smtClean="0"/>
              <a:pPr/>
              <a:t>25.08.2017</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2CE98D-1039-4869-AC42-4178EDD3152E}"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a:xfrm>
            <a:off x="685800" y="4343400"/>
            <a:ext cx="5486400" cy="4114800"/>
          </a:xfrm>
          <a:prstGeom prst="rect">
            <a:avLst/>
          </a:prstGeom>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EC35ABC4-4CA9-4DA4-B645-AECDF777AF24}" type="slidenum">
              <a:rPr lang="ru-RU" smtClean="0"/>
              <a:pPr/>
              <a:t>10</a:t>
            </a:fld>
            <a:endParaRPr lang="ru-R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2C4973E-6F17-4822-8A32-8BE9D44A9420}" type="slidenum">
              <a:rPr lang="ru-RU" smtClean="0"/>
              <a:pPr/>
              <a:t>48</a:t>
            </a:fld>
            <a:endParaRPr lang="ru-RU"/>
          </a:p>
        </p:txBody>
      </p:sp>
    </p:spTree>
    <p:extLst>
      <p:ext uri="{BB962C8B-B14F-4D97-AF65-F5344CB8AC3E}">
        <p14:creationId xmlns="" xmlns:p14="http://schemas.microsoft.com/office/powerpoint/2010/main" val="1286885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2C4973E-6F17-4822-8A32-8BE9D44A9420}" type="slidenum">
              <a:rPr lang="ru-RU" smtClean="0"/>
              <a:pPr/>
              <a:t>49</a:t>
            </a:fld>
            <a:endParaRPr lang="ru-RU"/>
          </a:p>
        </p:txBody>
      </p:sp>
    </p:spTree>
    <p:extLst>
      <p:ext uri="{BB962C8B-B14F-4D97-AF65-F5344CB8AC3E}">
        <p14:creationId xmlns="" xmlns:p14="http://schemas.microsoft.com/office/powerpoint/2010/main" val="1286885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2C4973E-6F17-4822-8A32-8BE9D44A9420}" type="slidenum">
              <a:rPr lang="ru-RU" smtClean="0"/>
              <a:pPr/>
              <a:t>50</a:t>
            </a:fld>
            <a:endParaRPr lang="ru-RU"/>
          </a:p>
        </p:txBody>
      </p:sp>
    </p:spTree>
    <p:extLst>
      <p:ext uri="{BB962C8B-B14F-4D97-AF65-F5344CB8AC3E}">
        <p14:creationId xmlns="" xmlns:p14="http://schemas.microsoft.com/office/powerpoint/2010/main" val="1286885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2C4973E-6F17-4822-8A32-8BE9D44A9420}" type="slidenum">
              <a:rPr lang="ru-RU" smtClean="0"/>
              <a:pPr/>
              <a:t>51</a:t>
            </a:fld>
            <a:endParaRPr lang="ru-RU"/>
          </a:p>
        </p:txBody>
      </p:sp>
    </p:spTree>
    <p:extLst>
      <p:ext uri="{BB962C8B-B14F-4D97-AF65-F5344CB8AC3E}">
        <p14:creationId xmlns="" xmlns:p14="http://schemas.microsoft.com/office/powerpoint/2010/main" val="1286885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2C4973E-6F17-4822-8A32-8BE9D44A9420}" type="slidenum">
              <a:rPr lang="ru-RU" smtClean="0"/>
              <a:pPr/>
              <a:t>52</a:t>
            </a:fld>
            <a:endParaRPr lang="ru-RU"/>
          </a:p>
        </p:txBody>
      </p:sp>
    </p:spTree>
    <p:extLst>
      <p:ext uri="{BB962C8B-B14F-4D97-AF65-F5344CB8AC3E}">
        <p14:creationId xmlns="" xmlns:p14="http://schemas.microsoft.com/office/powerpoint/2010/main" val="12868856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2C4973E-6F17-4822-8A32-8BE9D44A9420}" type="slidenum">
              <a:rPr lang="ru-RU" smtClean="0"/>
              <a:pPr/>
              <a:t>53</a:t>
            </a:fld>
            <a:endParaRPr lang="ru-RU"/>
          </a:p>
        </p:txBody>
      </p:sp>
    </p:spTree>
    <p:extLst>
      <p:ext uri="{BB962C8B-B14F-4D97-AF65-F5344CB8AC3E}">
        <p14:creationId xmlns:p14="http://schemas.microsoft.com/office/powerpoint/2010/main" xmlns="" val="1286885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2C4973E-6F17-4822-8A32-8BE9D44A9420}" type="slidenum">
              <a:rPr lang="ru-RU" smtClean="0"/>
              <a:pPr/>
              <a:t>54</a:t>
            </a:fld>
            <a:endParaRPr lang="ru-RU"/>
          </a:p>
        </p:txBody>
      </p:sp>
    </p:spTree>
    <p:extLst>
      <p:ext uri="{BB962C8B-B14F-4D97-AF65-F5344CB8AC3E}">
        <p14:creationId xmlns:p14="http://schemas.microsoft.com/office/powerpoint/2010/main" xmlns="" val="128688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2C4973E-6F17-4822-8A32-8BE9D44A9420}" type="slidenum">
              <a:rPr lang="ru-RU" smtClean="0"/>
              <a:pPr/>
              <a:t>39</a:t>
            </a:fld>
            <a:endParaRPr lang="ru-RU"/>
          </a:p>
        </p:txBody>
      </p:sp>
    </p:spTree>
    <p:extLst>
      <p:ext uri="{BB962C8B-B14F-4D97-AF65-F5344CB8AC3E}">
        <p14:creationId xmlns="" xmlns:p14="http://schemas.microsoft.com/office/powerpoint/2010/main" val="1286885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2C4973E-6F17-4822-8A32-8BE9D44A9420}" type="slidenum">
              <a:rPr lang="ru-RU" smtClean="0"/>
              <a:pPr/>
              <a:t>40</a:t>
            </a:fld>
            <a:endParaRPr lang="ru-RU"/>
          </a:p>
        </p:txBody>
      </p:sp>
    </p:spTree>
    <p:extLst>
      <p:ext uri="{BB962C8B-B14F-4D97-AF65-F5344CB8AC3E}">
        <p14:creationId xmlns="" xmlns:p14="http://schemas.microsoft.com/office/powerpoint/2010/main" val="1286885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2C4973E-6F17-4822-8A32-8BE9D44A9420}" type="slidenum">
              <a:rPr lang="ru-RU" smtClean="0"/>
              <a:pPr/>
              <a:t>41</a:t>
            </a:fld>
            <a:endParaRPr lang="ru-RU"/>
          </a:p>
        </p:txBody>
      </p:sp>
    </p:spTree>
    <p:extLst>
      <p:ext uri="{BB962C8B-B14F-4D97-AF65-F5344CB8AC3E}">
        <p14:creationId xmlns="" xmlns:p14="http://schemas.microsoft.com/office/powerpoint/2010/main" val="1286885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2C4973E-6F17-4822-8A32-8BE9D44A9420}" type="slidenum">
              <a:rPr lang="ru-RU" smtClean="0"/>
              <a:pPr/>
              <a:t>43</a:t>
            </a:fld>
            <a:endParaRPr lang="ru-RU"/>
          </a:p>
        </p:txBody>
      </p:sp>
    </p:spTree>
    <p:extLst>
      <p:ext uri="{BB962C8B-B14F-4D97-AF65-F5344CB8AC3E}">
        <p14:creationId xmlns="" xmlns:p14="http://schemas.microsoft.com/office/powerpoint/2010/main" val="1286885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2C4973E-6F17-4822-8A32-8BE9D44A9420}" type="slidenum">
              <a:rPr lang="ru-RU" smtClean="0"/>
              <a:pPr/>
              <a:t>44</a:t>
            </a:fld>
            <a:endParaRPr lang="ru-RU"/>
          </a:p>
        </p:txBody>
      </p:sp>
    </p:spTree>
    <p:extLst>
      <p:ext uri="{BB962C8B-B14F-4D97-AF65-F5344CB8AC3E}">
        <p14:creationId xmlns="" xmlns:p14="http://schemas.microsoft.com/office/powerpoint/2010/main" val="1286885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2C4973E-6F17-4822-8A32-8BE9D44A9420}" type="slidenum">
              <a:rPr lang="ru-RU" smtClean="0"/>
              <a:pPr/>
              <a:t>45</a:t>
            </a:fld>
            <a:endParaRPr lang="ru-RU"/>
          </a:p>
        </p:txBody>
      </p:sp>
    </p:spTree>
    <p:extLst>
      <p:ext uri="{BB962C8B-B14F-4D97-AF65-F5344CB8AC3E}">
        <p14:creationId xmlns="" xmlns:p14="http://schemas.microsoft.com/office/powerpoint/2010/main" val="1286885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2C4973E-6F17-4822-8A32-8BE9D44A9420}" type="slidenum">
              <a:rPr lang="ru-RU" smtClean="0"/>
              <a:pPr/>
              <a:t>46</a:t>
            </a:fld>
            <a:endParaRPr lang="ru-RU"/>
          </a:p>
        </p:txBody>
      </p:sp>
    </p:spTree>
    <p:extLst>
      <p:ext uri="{BB962C8B-B14F-4D97-AF65-F5344CB8AC3E}">
        <p14:creationId xmlns="" xmlns:p14="http://schemas.microsoft.com/office/powerpoint/2010/main" val="1286885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2C4973E-6F17-4822-8A32-8BE9D44A9420}" type="slidenum">
              <a:rPr lang="ru-RU" smtClean="0"/>
              <a:pPr/>
              <a:t>47</a:t>
            </a:fld>
            <a:endParaRPr lang="ru-RU"/>
          </a:p>
        </p:txBody>
      </p:sp>
    </p:spTree>
    <p:extLst>
      <p:ext uri="{BB962C8B-B14F-4D97-AF65-F5344CB8AC3E}">
        <p14:creationId xmlns="" xmlns:p14="http://schemas.microsoft.com/office/powerpoint/2010/main" val="1286885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240658B-6CF1-4646-B0D2-1513EEFCC2BA}" type="datetimeFigureOut">
              <a:rPr lang="ru-RU" smtClean="0"/>
              <a:pPr/>
              <a:t>25.08.2017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8BEE52A-1AB9-46DC-B8DC-63143848472A}"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240658B-6CF1-4646-B0D2-1513EEFCC2BA}" type="datetimeFigureOut">
              <a:rPr lang="ru-RU" smtClean="0"/>
              <a:pPr/>
              <a:t>25.08.2017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8BEE52A-1AB9-46DC-B8DC-63143848472A}"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240658B-6CF1-4646-B0D2-1513EEFCC2BA}" type="datetimeFigureOut">
              <a:rPr lang="ru-RU" smtClean="0"/>
              <a:pPr/>
              <a:t>25.08.2017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8BEE52A-1AB9-46DC-B8DC-63143848472A}"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240658B-6CF1-4646-B0D2-1513EEFCC2BA}" type="datetimeFigureOut">
              <a:rPr lang="ru-RU" smtClean="0"/>
              <a:pPr/>
              <a:t>25.08.2017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8BEE52A-1AB9-46DC-B8DC-63143848472A}"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240658B-6CF1-4646-B0D2-1513EEFCC2BA}" type="datetimeFigureOut">
              <a:rPr lang="ru-RU" smtClean="0"/>
              <a:pPr/>
              <a:t>25.08.2017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8BEE52A-1AB9-46DC-B8DC-63143848472A}"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5240658B-6CF1-4646-B0D2-1513EEFCC2BA}" type="datetimeFigureOut">
              <a:rPr lang="ru-RU" smtClean="0"/>
              <a:pPr/>
              <a:t>25.08.2017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8BEE52A-1AB9-46DC-B8DC-63143848472A}"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240658B-6CF1-4646-B0D2-1513EEFCC2BA}" type="datetimeFigureOut">
              <a:rPr lang="ru-RU" smtClean="0"/>
              <a:pPr/>
              <a:t>25.08.2017</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8BEE52A-1AB9-46DC-B8DC-63143848472A}"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5240658B-6CF1-4646-B0D2-1513EEFCC2BA}" type="datetimeFigureOut">
              <a:rPr lang="ru-RU" smtClean="0"/>
              <a:pPr/>
              <a:t>25.08.2017</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8BEE52A-1AB9-46DC-B8DC-63143848472A}"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240658B-6CF1-4646-B0D2-1513EEFCC2BA}" type="datetimeFigureOut">
              <a:rPr lang="ru-RU" smtClean="0"/>
              <a:pPr/>
              <a:t>25.08.2017</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8BEE52A-1AB9-46DC-B8DC-63143848472A}"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240658B-6CF1-4646-B0D2-1513EEFCC2BA}" type="datetimeFigureOut">
              <a:rPr lang="ru-RU" smtClean="0"/>
              <a:pPr/>
              <a:t>25.08.2017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8BEE52A-1AB9-46DC-B8DC-63143848472A}"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240658B-6CF1-4646-B0D2-1513EEFCC2BA}" type="datetimeFigureOut">
              <a:rPr lang="ru-RU" smtClean="0"/>
              <a:pPr/>
              <a:t>25.08.2017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8BEE52A-1AB9-46DC-B8DC-63143848472A}"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40658B-6CF1-4646-B0D2-1513EEFCC2BA}" type="datetimeFigureOut">
              <a:rPr lang="ru-RU" smtClean="0"/>
              <a:pPr/>
              <a:t>25.08.2017</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BEE52A-1AB9-46DC-B8DC-63143848472A}"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ru.wikipedia.org/wiki/%D0%90%D0%BD%D0%B3%D0%BB%D0%B8%D0%B9%D1%81%D0%BA%D0%B8%D0%B9_%D1%8F%D0%B7%D1%8B%D0%BA" TargetMode="External"/><Relationship Id="rId2" Type="http://schemas.openxmlformats.org/officeDocument/2006/relationships/hyperlink" Target="http://ru.wikipedia.org/wiki/%D0%9C%D0%B5%D0%B6%D0%B4%D1%83%D0%BD%D0%B0%D1%80%D0%BE%D0%B4%D0%BD%D1%8B%D0%B9_%D1%84%D0%BE%D0%BD%D0%B5%D1%82%D0%B8%D1%87%D0%B5%D1%81%D0%BA%D0%B8%D0%B9_%D0%B0%D0%BB%D1%84%D0%B0%D0%B2%D0%B8%D1%82" TargetMode="External"/><Relationship Id="rId1" Type="http://schemas.openxmlformats.org/officeDocument/2006/relationships/slideLayout" Target="../slideLayouts/slideLayout2.xml"/><Relationship Id="rId6" Type="http://schemas.openxmlformats.org/officeDocument/2006/relationships/hyperlink" Target="http://ru.wikipedia.org/wiki/%D0%A1%D0%A3%D0%91%D0%94" TargetMode="External"/><Relationship Id="rId5" Type="http://schemas.openxmlformats.org/officeDocument/2006/relationships/hyperlink" Target="http://ru.wikipedia.org/wiki/%D0%A0%D0%B5%D0%BB%D1%8F%D1%86%D0%B8%D0%BE%D0%BD%D0%BD%D1%8B%D0%B5_%D0%B1%D0%B0%D0%B7%D1%8B_%D0%B4%D0%B0%D0%BD%D0%BD%D1%8B%D1%85" TargetMode="External"/><Relationship Id="rId4" Type="http://schemas.openxmlformats.org/officeDocument/2006/relationships/hyperlink" Target="http://ru.wikipedia.org/wiki/%D0%A4%D0%BE%D1%80%D0%BC%D0%B0%D0%BB%D1%8C%D0%BD%D1%8B%D0%B9_%D1%8F%D0%B7%D1%8B%D0%BA"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localhost/Tools/phpPgAdmin/" TargetMode="External"/><Relationship Id="rId4" Type="http://schemas.openxmlformats.org/officeDocument/2006/relationships/image" Target="../media/image39.png"/></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ru-RU" b="1" dirty="0" smtClean="0"/>
              <a:t>Базы данных</a:t>
            </a:r>
            <a:endParaRPr lang="ru-RU" b="1" dirty="0"/>
          </a:p>
        </p:txBody>
      </p:sp>
      <p:sp>
        <p:nvSpPr>
          <p:cNvPr id="7" name="Прямоугольник 6"/>
          <p:cNvSpPr/>
          <p:nvPr/>
        </p:nvSpPr>
        <p:spPr>
          <a:xfrm>
            <a:off x="467544" y="1556792"/>
            <a:ext cx="8208912" cy="286232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ru-RU" sz="2000" b="1" dirty="0" smtClean="0">
                <a:latin typeface="Times New Roman" pitchFamily="18" charset="0"/>
                <a:cs typeface="Times New Roman" pitchFamily="18" charset="0"/>
              </a:rPr>
              <a:t>База данных </a:t>
            </a:r>
            <a:r>
              <a:rPr lang="ru-RU" sz="2000" dirty="0" smtClean="0">
                <a:latin typeface="Times New Roman" pitchFamily="18" charset="0"/>
                <a:cs typeface="Times New Roman" pitchFamily="18" charset="0"/>
              </a:rPr>
              <a:t>- это информационная модель, позволяющая упорядоченно хранить данные о группе объектов, обладающих одинаковым набором свойств. Пожалуй, одним из самых банальных примеров баз данных может быть записная книжка с телефонами ваших знакомых. Этот список фамилий владельцев телефонов и их телефонных номеров, представленный в вашей записной книжке в алфавитном порядке, представляет собой, вообще говоря, проиндексированную базу данных. Использование индекса - в данном случае фамилии (или имени) позволяет вам достаточно быстро отыскать требуемый номер телефона.</a:t>
            </a:r>
            <a:endParaRPr lang="ru-RU" sz="2000" dirty="0">
              <a:latin typeface="Times New Roman" pitchFamily="18" charset="0"/>
              <a:cs typeface="Times New Roman" pitchFamily="18" charset="0"/>
            </a:endParaRPr>
          </a:p>
        </p:txBody>
      </p:sp>
      <p:pic>
        <p:nvPicPr>
          <p:cNvPr id="12290" name="Picture 2" descr="http://www.codenet.ru/np-includes/upload/2003/10/24/129611.gif"/>
          <p:cNvPicPr>
            <a:picLocks noChangeAspect="1" noChangeArrowheads="1"/>
          </p:cNvPicPr>
          <p:nvPr/>
        </p:nvPicPr>
        <p:blipFill>
          <a:blip r:embed="rId2" cstate="print"/>
          <a:srcRect/>
          <a:stretch>
            <a:fillRect/>
          </a:stretch>
        </p:blipFill>
        <p:spPr bwMode="auto">
          <a:xfrm>
            <a:off x="2051720" y="4581128"/>
            <a:ext cx="4933950" cy="2276872"/>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7504" y="274638"/>
            <a:ext cx="8928992" cy="1143000"/>
          </a:xfrm>
        </p:spPr>
        <p:style>
          <a:lnRef idx="2">
            <a:schemeClr val="accent1"/>
          </a:lnRef>
          <a:fillRef idx="1">
            <a:schemeClr val="lt1"/>
          </a:fillRef>
          <a:effectRef idx="0">
            <a:schemeClr val="accent1"/>
          </a:effectRef>
          <a:fontRef idx="minor">
            <a:schemeClr val="dk1"/>
          </a:fontRef>
        </p:style>
        <p:txBody>
          <a:bodyPr/>
          <a:lstStyle/>
          <a:p>
            <a:r>
              <a:rPr lang="ru-RU" b="1" dirty="0" smtClean="0"/>
              <a:t>Пример базы данных</a:t>
            </a:r>
            <a:endParaRPr lang="ru-RU" b="1" dirty="0"/>
          </a:p>
        </p:txBody>
      </p:sp>
      <p:sp>
        <p:nvSpPr>
          <p:cNvPr id="5" name="Прямоугольник 4"/>
          <p:cNvSpPr/>
          <p:nvPr/>
        </p:nvSpPr>
        <p:spPr>
          <a:xfrm>
            <a:off x="215008" y="1628800"/>
            <a:ext cx="8821488" cy="203132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r>
              <a:rPr lang="ru-RU" dirty="0" smtClean="0"/>
              <a:t>Рассмотрим, например, базу данных "Компьютер", которая содержит перечень объектов (компьютеров), каждый из которых имеет </a:t>
            </a:r>
            <a:r>
              <a:rPr lang="ru-RU" b="1" dirty="0" smtClean="0"/>
              <a:t>имя (название)</a:t>
            </a:r>
            <a:r>
              <a:rPr lang="ru-RU" dirty="0" smtClean="0"/>
              <a:t>. В качестве характеристик (свойств) можно рассмотреть </a:t>
            </a:r>
            <a:r>
              <a:rPr lang="ru-RU" b="1" dirty="0" smtClean="0"/>
              <a:t>тип установленного процессора </a:t>
            </a:r>
            <a:r>
              <a:rPr lang="ru-RU" dirty="0" smtClean="0"/>
              <a:t>и </a:t>
            </a:r>
            <a:r>
              <a:rPr lang="ru-RU" b="1" dirty="0" smtClean="0"/>
              <a:t>объем оперативной памяти</a:t>
            </a:r>
            <a:r>
              <a:rPr lang="ru-RU" dirty="0" smtClean="0"/>
              <a:t>. Поля </a:t>
            </a:r>
            <a:r>
              <a:rPr lang="ru-RU" i="1" dirty="0" smtClean="0"/>
              <a:t>Название</a:t>
            </a:r>
            <a:r>
              <a:rPr lang="ru-RU" dirty="0" smtClean="0"/>
              <a:t> и </a:t>
            </a:r>
            <a:r>
              <a:rPr lang="ru-RU" i="1" dirty="0" smtClean="0"/>
              <a:t>Тип процессора</a:t>
            </a:r>
            <a:r>
              <a:rPr lang="ru-RU" dirty="0" smtClean="0"/>
              <a:t> являются текстовыми, </a:t>
            </a:r>
            <a:r>
              <a:rPr lang="ru-RU" i="1" dirty="0" smtClean="0"/>
              <a:t>Оперативная память</a:t>
            </a:r>
            <a:r>
              <a:rPr lang="ru-RU" dirty="0" smtClean="0"/>
              <a:t> - числовым, а поле </a:t>
            </a:r>
            <a:r>
              <a:rPr lang="ru-RU" i="1" dirty="0" smtClean="0"/>
              <a:t>№ </a:t>
            </a:r>
            <a:r>
              <a:rPr lang="ru-RU" i="1" dirty="0" err="1" smtClean="0"/>
              <a:t>п</a:t>
            </a:r>
            <a:r>
              <a:rPr lang="ru-RU" i="1" dirty="0" smtClean="0"/>
              <a:t>/</a:t>
            </a:r>
            <a:r>
              <a:rPr lang="ru-RU" i="1" dirty="0" err="1" smtClean="0"/>
              <a:t>п</a:t>
            </a:r>
            <a:r>
              <a:rPr lang="ru-RU" dirty="0" smtClean="0"/>
              <a:t> - счетчиком</a:t>
            </a:r>
          </a:p>
          <a:p>
            <a:pPr algn="just"/>
            <a:r>
              <a:rPr lang="ru-RU" dirty="0" smtClean="0"/>
              <a:t>При этом каждое поле обладает определенным набором свойств. Например, для поля </a:t>
            </a:r>
            <a:r>
              <a:rPr lang="ru-RU" i="1" dirty="0" smtClean="0"/>
              <a:t>Оперативная память</a:t>
            </a:r>
            <a:r>
              <a:rPr lang="ru-RU" dirty="0" smtClean="0"/>
              <a:t> задан формат данных </a:t>
            </a:r>
            <a:r>
              <a:rPr lang="ru-RU" i="1" dirty="0" smtClean="0"/>
              <a:t>целое число</a:t>
            </a:r>
            <a:r>
              <a:rPr lang="ru-RU" dirty="0" smtClean="0"/>
              <a:t>.</a:t>
            </a:r>
            <a:endParaRPr lang="ru-RU" dirty="0"/>
          </a:p>
        </p:txBody>
      </p:sp>
      <p:pic>
        <p:nvPicPr>
          <p:cNvPr id="5121" name="Picture 1" descr="C:\Users\Сергей\YandexDisk\Скриншоты\2014-04-26 20-12-04 Скриншот экрана.png"/>
          <p:cNvPicPr>
            <a:picLocks noChangeAspect="1" noChangeArrowheads="1"/>
          </p:cNvPicPr>
          <p:nvPr/>
        </p:nvPicPr>
        <p:blipFill>
          <a:blip r:embed="rId3" cstate="print"/>
          <a:srcRect/>
          <a:stretch>
            <a:fillRect/>
          </a:stretch>
        </p:blipFill>
        <p:spPr bwMode="auto">
          <a:xfrm>
            <a:off x="2195736" y="3789040"/>
            <a:ext cx="5106022" cy="1152128"/>
          </a:xfrm>
          <a:prstGeom prst="rect">
            <a:avLst/>
          </a:prstGeom>
          <a:noFill/>
        </p:spPr>
      </p:pic>
      <p:sp>
        <p:nvSpPr>
          <p:cNvPr id="7" name="Прямоугольник 6"/>
          <p:cNvSpPr/>
          <p:nvPr/>
        </p:nvSpPr>
        <p:spPr>
          <a:xfrm>
            <a:off x="179512" y="5157192"/>
            <a:ext cx="8856984" cy="156966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ru-RU" sz="2400" dirty="0" smtClean="0"/>
              <a:t>1. В чем заключается разница между записью и полем в табличной базе данных?</a:t>
            </a:r>
          </a:p>
          <a:p>
            <a:r>
              <a:rPr lang="ru-RU" sz="2400" dirty="0" smtClean="0"/>
              <a:t>2. Поля каких типов полей могут присутствовать в базе данных?</a:t>
            </a:r>
          </a:p>
          <a:p>
            <a:r>
              <a:rPr lang="ru-RU" sz="2400" dirty="0" smtClean="0"/>
              <a:t>3. Чем отличается ключевое поле от остальных полей?</a:t>
            </a:r>
            <a:endParaRPr lang="ru-RU"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fontScale="90000"/>
          </a:bodyPr>
          <a:lstStyle/>
          <a:p>
            <a:r>
              <a:rPr lang="ru-RU" b="1" dirty="0" smtClean="0"/>
              <a:t>Подготовка к работе с СУБД </a:t>
            </a:r>
            <a:r>
              <a:rPr lang="en-US" b="1" dirty="0" smtClean="0"/>
              <a:t>	</a:t>
            </a:r>
            <a:r>
              <a:rPr lang="en-US" b="1" dirty="0" err="1" smtClean="0"/>
              <a:t>MySQL</a:t>
            </a:r>
            <a:endParaRPr lang="ru-RU" b="1" dirty="0"/>
          </a:p>
        </p:txBody>
      </p:sp>
      <p:sp>
        <p:nvSpPr>
          <p:cNvPr id="3" name="Содержимое 2"/>
          <p:cNvSpPr>
            <a:spLocks noGrp="1"/>
          </p:cNvSpPr>
          <p:nvPr>
            <p:ph idx="1"/>
          </p:nvPr>
        </p:nvSpPr>
        <p:spPr>
          <a:xfrm>
            <a:off x="323528" y="1772816"/>
            <a:ext cx="8579296" cy="2304256"/>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marL="914400" lvl="1" indent="-514350">
              <a:buNone/>
            </a:pPr>
            <a:r>
              <a:rPr lang="en-US" dirty="0" smtClean="0"/>
              <a:t>1) </a:t>
            </a:r>
            <a:r>
              <a:rPr lang="ru-RU" dirty="0" smtClean="0"/>
              <a:t>Устанавливаем СУБД</a:t>
            </a:r>
            <a:r>
              <a:rPr lang="en-US" dirty="0" smtClean="0"/>
              <a:t> </a:t>
            </a:r>
            <a:r>
              <a:rPr lang="en-US" dirty="0" err="1" smtClean="0"/>
              <a:t>MySQL</a:t>
            </a:r>
            <a:r>
              <a:rPr lang="en-US" dirty="0" smtClean="0"/>
              <a:t>:</a:t>
            </a:r>
            <a:r>
              <a:rPr lang="ru-RU" dirty="0" smtClean="0"/>
              <a:t> </a:t>
            </a:r>
            <a:r>
              <a:rPr lang="en-US" dirty="0" smtClean="0"/>
              <a:t>http://www.mysql.ru/download/</a:t>
            </a:r>
            <a:endParaRPr lang="ru-RU" dirty="0" smtClean="0"/>
          </a:p>
          <a:p>
            <a:pPr marL="914400" lvl="1" indent="-514350">
              <a:buNone/>
            </a:pPr>
            <a:r>
              <a:rPr lang="ru-RU" dirty="0" smtClean="0"/>
              <a:t>2) Устанавливаем клиентскую часть для работы с СУБД</a:t>
            </a:r>
            <a:r>
              <a:rPr lang="en-US" dirty="0" smtClean="0"/>
              <a:t>: http://www.heidisql.com/download.php</a:t>
            </a:r>
            <a:endParaRPr lang="ru-RU"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88640"/>
            <a:ext cx="8229600" cy="1143000"/>
          </a:xfrm>
        </p:spPr>
        <p:style>
          <a:lnRef idx="2">
            <a:schemeClr val="accent1"/>
          </a:lnRef>
          <a:fillRef idx="1">
            <a:schemeClr val="lt1"/>
          </a:fillRef>
          <a:effectRef idx="0">
            <a:schemeClr val="accent1"/>
          </a:effectRef>
          <a:fontRef idx="minor">
            <a:schemeClr val="dk1"/>
          </a:fontRef>
        </p:style>
        <p:txBody>
          <a:bodyPr/>
          <a:lstStyle/>
          <a:p>
            <a:r>
              <a:rPr lang="ru-RU" b="1" dirty="0" smtClean="0"/>
              <a:t>Язык запросов </a:t>
            </a:r>
            <a:r>
              <a:rPr lang="en-US" b="1" dirty="0" smtClean="0"/>
              <a:t>SQL</a:t>
            </a:r>
            <a:endParaRPr lang="ru-RU" b="1" dirty="0"/>
          </a:p>
        </p:txBody>
      </p:sp>
      <p:sp>
        <p:nvSpPr>
          <p:cNvPr id="3" name="Содержимое 2"/>
          <p:cNvSpPr>
            <a:spLocks noGrp="1"/>
          </p:cNvSpPr>
          <p:nvPr>
            <p:ph idx="1"/>
          </p:nvPr>
        </p:nvSpPr>
        <p:spPr>
          <a:xfrm>
            <a:off x="107504" y="1600200"/>
            <a:ext cx="8928992" cy="4525963"/>
          </a:xfrm>
        </p:spPr>
        <p:style>
          <a:lnRef idx="1">
            <a:schemeClr val="accent5"/>
          </a:lnRef>
          <a:fillRef idx="2">
            <a:schemeClr val="accent5"/>
          </a:fillRef>
          <a:effectRef idx="1">
            <a:schemeClr val="accent5"/>
          </a:effectRef>
          <a:fontRef idx="minor">
            <a:schemeClr val="dk1"/>
          </a:fontRef>
        </p:style>
        <p:txBody>
          <a:bodyPr/>
          <a:lstStyle/>
          <a:p>
            <a:pPr>
              <a:buNone/>
            </a:pPr>
            <a:r>
              <a:rPr lang="en-US" b="1" dirty="0" smtClean="0"/>
              <a:t>    </a:t>
            </a:r>
            <a:r>
              <a:rPr lang="ru-RU" b="1" dirty="0" smtClean="0"/>
              <a:t>SQL</a:t>
            </a:r>
            <a:r>
              <a:rPr lang="ru-RU" dirty="0" smtClean="0"/>
              <a:t> (</a:t>
            </a:r>
            <a:r>
              <a:rPr lang="ru-RU" dirty="0" smtClean="0">
                <a:hlinkClick r:id="rId2" tooltip="Международный фонетический алфавит"/>
              </a:rPr>
              <a:t>ˈ</a:t>
            </a:r>
            <a:r>
              <a:rPr lang="ru-RU" dirty="0" err="1" smtClean="0">
                <a:hlinkClick r:id="rId2" tooltip="Международный фонетический алфавит"/>
              </a:rPr>
              <a:t>ɛs</a:t>
            </a:r>
            <a:r>
              <a:rPr lang="ru-RU" dirty="0" smtClean="0">
                <a:hlinkClick r:id="rId2" tooltip="Международный фонетический алфавит"/>
              </a:rPr>
              <a:t>ˈkjuˈ</a:t>
            </a:r>
            <a:r>
              <a:rPr lang="ru-RU" dirty="0" err="1" smtClean="0">
                <a:hlinkClick r:id="rId2" tooltip="Международный фонетический алфавит"/>
              </a:rPr>
              <a:t>ɛl</a:t>
            </a:r>
            <a:r>
              <a:rPr lang="ru-RU" dirty="0" smtClean="0"/>
              <a:t>; </a:t>
            </a:r>
            <a:r>
              <a:rPr lang="ru-RU" dirty="0" smtClean="0">
                <a:hlinkClick r:id="rId3" tooltip="Английский язык"/>
              </a:rPr>
              <a:t>англ.</a:t>
            </a:r>
            <a:r>
              <a:rPr lang="ru-RU" dirty="0" smtClean="0"/>
              <a:t> </a:t>
            </a:r>
            <a:r>
              <a:rPr lang="ru-RU" i="1" dirty="0" err="1" smtClean="0"/>
              <a:t>structured</a:t>
            </a:r>
            <a:r>
              <a:rPr lang="ru-RU" i="1" dirty="0" smtClean="0"/>
              <a:t> </a:t>
            </a:r>
            <a:r>
              <a:rPr lang="ru-RU" i="1" dirty="0" err="1" smtClean="0"/>
              <a:t>query</a:t>
            </a:r>
            <a:r>
              <a:rPr lang="ru-RU" i="1" dirty="0" smtClean="0"/>
              <a:t> </a:t>
            </a:r>
            <a:r>
              <a:rPr lang="ru-RU" i="1" dirty="0" err="1" smtClean="0"/>
              <a:t>language</a:t>
            </a:r>
            <a:r>
              <a:rPr lang="ru-RU" dirty="0" smtClean="0"/>
              <a:t> — «структурированный язык запросов») —</a:t>
            </a:r>
            <a:r>
              <a:rPr lang="ru-RU" dirty="0" smtClean="0">
                <a:hlinkClick r:id="rId4" tooltip="Формальный язык"/>
              </a:rPr>
              <a:t>формальный</a:t>
            </a:r>
            <a:r>
              <a:rPr lang="ru-RU" dirty="0" smtClean="0"/>
              <a:t> непроцедурный язык программирования, применяемый для создания, модификации и управления данными в произвольной </a:t>
            </a:r>
            <a:r>
              <a:rPr lang="ru-RU" dirty="0" smtClean="0">
                <a:hlinkClick r:id="rId5" tooltip="Реляционные базы данных"/>
              </a:rPr>
              <a:t>реляционной базе данных</a:t>
            </a:r>
            <a:r>
              <a:rPr lang="ru-RU" dirty="0" smtClean="0"/>
              <a:t>, управляемой соответствующей системой управления базами данных (</a:t>
            </a:r>
            <a:r>
              <a:rPr lang="ru-RU" dirty="0" smtClean="0">
                <a:hlinkClick r:id="rId6" tooltip="СУБД"/>
              </a:rPr>
              <a:t>СУБД</a:t>
            </a:r>
            <a:r>
              <a:rPr lang="ru-RU" dirty="0" smtClean="0"/>
              <a:t>)</a:t>
            </a:r>
            <a:endParaRPr lang="ru-RU"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ru-RU" b="1" dirty="0" smtClean="0"/>
              <a:t>Выборка данных</a:t>
            </a:r>
            <a:endParaRPr lang="ru-RU" b="1" dirty="0"/>
          </a:p>
        </p:txBody>
      </p:sp>
      <p:sp>
        <p:nvSpPr>
          <p:cNvPr id="3" name="Содержимое 2"/>
          <p:cNvSpPr>
            <a:spLocks noGrp="1"/>
          </p:cNvSpPr>
          <p:nvPr>
            <p:ph idx="1"/>
          </p:nvPr>
        </p:nvSpPr>
        <p:spPr>
          <a:xfrm>
            <a:off x="457200" y="1600201"/>
            <a:ext cx="8229600" cy="2620888"/>
          </a:xfrm>
        </p:spPr>
        <p:style>
          <a:lnRef idx="1">
            <a:schemeClr val="accent1"/>
          </a:lnRef>
          <a:fillRef idx="2">
            <a:schemeClr val="accent1"/>
          </a:fillRef>
          <a:effectRef idx="1">
            <a:schemeClr val="accent1"/>
          </a:effectRef>
          <a:fontRef idx="minor">
            <a:schemeClr val="dk1"/>
          </a:fontRef>
        </p:style>
        <p:txBody>
          <a:bodyPr/>
          <a:lstStyle/>
          <a:p>
            <a:pPr algn="just">
              <a:buNone/>
            </a:pPr>
            <a:r>
              <a:rPr lang="en-US" dirty="0" smtClean="0"/>
              <a:t>	</a:t>
            </a:r>
            <a:r>
              <a:rPr lang="ru-RU" dirty="0" smtClean="0">
                <a:latin typeface="Times New Roman" pitchFamily="18" charset="0"/>
                <a:cs typeface="Times New Roman" pitchFamily="18" charset="0"/>
              </a:rPr>
              <a:t>Для получения данных из таблицы базы данных используется оператор «</a:t>
            </a:r>
            <a:r>
              <a:rPr lang="en-US" b="1" dirty="0" smtClean="0">
                <a:latin typeface="Times New Roman" pitchFamily="18" charset="0"/>
                <a:cs typeface="Times New Roman" pitchFamily="18" charset="0"/>
              </a:rPr>
              <a:t>SELECT</a:t>
            </a:r>
            <a:r>
              <a:rPr lang="ru-RU"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a:t>
            </a:r>
            <a:r>
              <a:rPr lang="ru-RU" dirty="0" smtClean="0">
                <a:latin typeface="Times New Roman" pitchFamily="18" charset="0"/>
                <a:cs typeface="Times New Roman" pitchFamily="18" charset="0"/>
              </a:rPr>
              <a:t> Чтобы с помощью данного оператора извлечь данные, нужно указать - что мы хотим выбрать и откуда.</a:t>
            </a:r>
            <a:endParaRPr lang="ru-RU" dirty="0">
              <a:latin typeface="Times New Roman" pitchFamily="18" charset="0"/>
              <a:cs typeface="Times New Roman" pitchFamily="18" charset="0"/>
            </a:endParaRPr>
          </a:p>
        </p:txBody>
      </p:sp>
      <p:sp>
        <p:nvSpPr>
          <p:cNvPr id="4" name="TextBox 3"/>
          <p:cNvSpPr txBox="1"/>
          <p:nvPr/>
        </p:nvSpPr>
        <p:spPr>
          <a:xfrm>
            <a:off x="467544" y="4509120"/>
            <a:ext cx="8496944"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3600" b="1" dirty="0" smtClean="0">
                <a:latin typeface="Times New Roman" pitchFamily="18" charset="0"/>
                <a:cs typeface="Times New Roman" pitchFamily="18" charset="0"/>
              </a:rPr>
              <a:t>SELECT </a:t>
            </a:r>
            <a:r>
              <a:rPr lang="en-US" sz="3600" b="1" dirty="0" err="1" smtClean="0">
                <a:latin typeface="Times New Roman" pitchFamily="18" charset="0"/>
                <a:cs typeface="Times New Roman" pitchFamily="18" charset="0"/>
              </a:rPr>
              <a:t>name_field</a:t>
            </a:r>
            <a:r>
              <a:rPr lang="en-US" sz="3600" b="1" dirty="0" smtClean="0">
                <a:latin typeface="Times New Roman" pitchFamily="18" charset="0"/>
                <a:cs typeface="Times New Roman" pitchFamily="18" charset="0"/>
              </a:rPr>
              <a:t> FROM </a:t>
            </a:r>
            <a:r>
              <a:rPr lang="en-US" sz="3600" b="1" dirty="0" err="1" smtClean="0">
                <a:latin typeface="Times New Roman" pitchFamily="18" charset="0"/>
                <a:cs typeface="Times New Roman" pitchFamily="18" charset="0"/>
              </a:rPr>
              <a:t>name_table</a:t>
            </a:r>
            <a:endParaRPr lang="ru-RU" sz="3600" b="1" dirty="0" smtClean="0">
              <a:latin typeface="Times New Roman" pitchFamily="18" charset="0"/>
              <a:cs typeface="Times New Roman" pitchFamily="18" charset="0"/>
            </a:endParaRPr>
          </a:p>
        </p:txBody>
      </p:sp>
      <p:sp>
        <p:nvSpPr>
          <p:cNvPr id="5" name="TextBox 4"/>
          <p:cNvSpPr txBox="1"/>
          <p:nvPr/>
        </p:nvSpPr>
        <p:spPr>
          <a:xfrm>
            <a:off x="467544" y="5589240"/>
            <a:ext cx="8496944" cy="954107"/>
          </a:xfrm>
          <a:prstGeom prst="rect">
            <a:avLst/>
          </a:prstGeom>
          <a:solidFill>
            <a:schemeClr val="accent6">
              <a:lumMod val="60000"/>
              <a:lumOff val="40000"/>
            </a:schemeClr>
          </a:solidFill>
        </p:spPr>
        <p:txBody>
          <a:bodyPr wrap="square" rtlCol="0">
            <a:spAutoFit/>
          </a:bodyPr>
          <a:lstStyle/>
          <a:p>
            <a:pPr algn="ctr"/>
            <a:r>
              <a:rPr lang="ru-RU" sz="2800" b="1" i="1" dirty="0" smtClean="0">
                <a:latin typeface="Times New Roman" pitchFamily="18" charset="0"/>
                <a:cs typeface="Times New Roman" pitchFamily="18" charset="0"/>
              </a:rPr>
              <a:t>Чтобы выбрать все столбцы из таблицы, вместо названий столбцов указывается «*»</a:t>
            </a:r>
            <a:endParaRPr lang="ru-RU" sz="2800" b="1" i="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fontScale="90000"/>
          </a:bodyPr>
          <a:lstStyle/>
          <a:p>
            <a:r>
              <a:rPr lang="ru-RU" b="1" dirty="0" smtClean="0">
                <a:latin typeface="Times New Roman" pitchFamily="18" charset="0"/>
                <a:cs typeface="Times New Roman" pitchFamily="18" charset="0"/>
              </a:rPr>
              <a:t>Сортировка выбранных данных</a:t>
            </a:r>
            <a:endParaRPr lang="ru-RU" b="1" dirty="0">
              <a:latin typeface="Times New Roman" pitchFamily="18" charset="0"/>
              <a:cs typeface="Times New Roman" pitchFamily="18" charset="0"/>
            </a:endParaRPr>
          </a:p>
        </p:txBody>
      </p:sp>
      <p:sp>
        <p:nvSpPr>
          <p:cNvPr id="3" name="Содержимое 2"/>
          <p:cNvSpPr>
            <a:spLocks noGrp="1"/>
          </p:cNvSpPr>
          <p:nvPr>
            <p:ph idx="1"/>
          </p:nvPr>
        </p:nvSpPr>
        <p:spPr>
          <a:xfrm>
            <a:off x="457200" y="1600201"/>
            <a:ext cx="8229600" cy="3556992"/>
          </a:xfrm>
        </p:spPr>
        <p:style>
          <a:lnRef idx="1">
            <a:schemeClr val="accent5"/>
          </a:lnRef>
          <a:fillRef idx="2">
            <a:schemeClr val="accent5"/>
          </a:fillRef>
          <a:effectRef idx="1">
            <a:schemeClr val="accent5"/>
          </a:effectRef>
          <a:fontRef idx="minor">
            <a:schemeClr val="dk1"/>
          </a:fontRef>
        </p:style>
        <p:txBody>
          <a:bodyPr/>
          <a:lstStyle/>
          <a:p>
            <a:pPr algn="just">
              <a:buNone/>
            </a:pPr>
            <a:r>
              <a:rPr lang="ru-RU" dirty="0" smtClean="0"/>
              <a:t>	</a:t>
            </a:r>
            <a:r>
              <a:rPr lang="ru-RU" dirty="0" smtClean="0">
                <a:latin typeface="Times New Roman" pitchFamily="18" charset="0"/>
                <a:cs typeface="Times New Roman" pitchFamily="18" charset="0"/>
              </a:rPr>
              <a:t>По умолчанию выбранные данные выводятся в том порядке, в котором они находятся в таблице. Для точной сортировки данных используется оператор </a:t>
            </a:r>
            <a:r>
              <a:rPr lang="en-US" dirty="0" smtClean="0">
                <a:latin typeface="Times New Roman" pitchFamily="18" charset="0"/>
                <a:cs typeface="Times New Roman" pitchFamily="18" charset="0"/>
              </a:rPr>
              <a:t>ORDER BY. </a:t>
            </a:r>
            <a:r>
              <a:rPr lang="ru-RU" dirty="0" smtClean="0">
                <a:latin typeface="Times New Roman" pitchFamily="18" charset="0"/>
                <a:cs typeface="Times New Roman" pitchFamily="18" charset="0"/>
              </a:rPr>
              <a:t>После оператора</a:t>
            </a:r>
            <a:r>
              <a:rPr lang="en-US"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указывается имя одного или нескольких столбцов, по которым и сортируются результаты</a:t>
            </a:r>
            <a:endParaRPr lang="ru-RU" dirty="0">
              <a:latin typeface="Times New Roman" pitchFamily="18" charset="0"/>
              <a:cs typeface="Times New Roman" pitchFamily="18" charset="0"/>
            </a:endParaRPr>
          </a:p>
        </p:txBody>
      </p:sp>
      <p:sp>
        <p:nvSpPr>
          <p:cNvPr id="4" name="Прямоугольник 3"/>
          <p:cNvSpPr/>
          <p:nvPr/>
        </p:nvSpPr>
        <p:spPr>
          <a:xfrm>
            <a:off x="323528" y="5517232"/>
            <a:ext cx="8712968" cy="46166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1" dirty="0" smtClean="0">
                <a:latin typeface="Times New Roman" pitchFamily="18" charset="0"/>
                <a:cs typeface="Times New Roman" pitchFamily="18" charset="0"/>
              </a:rPr>
              <a:t>SELECT </a:t>
            </a:r>
            <a:r>
              <a:rPr lang="en-US" sz="2400" b="1" dirty="0" err="1" smtClean="0">
                <a:latin typeface="Times New Roman" pitchFamily="18" charset="0"/>
                <a:cs typeface="Times New Roman" pitchFamily="18" charset="0"/>
              </a:rPr>
              <a:t>prod_name</a:t>
            </a:r>
            <a:r>
              <a:rPr lang="en-US" sz="2400" b="1" dirty="0" smtClean="0">
                <a:latin typeface="Times New Roman" pitchFamily="18" charset="0"/>
                <a:cs typeface="Times New Roman" pitchFamily="18" charset="0"/>
              </a:rPr>
              <a:t> FROM Products ORDER BY </a:t>
            </a:r>
            <a:r>
              <a:rPr lang="en-US" sz="2400" b="1" dirty="0" err="1" smtClean="0">
                <a:latin typeface="Times New Roman" pitchFamily="18" charset="0"/>
                <a:cs typeface="Times New Roman" pitchFamily="18" charset="0"/>
              </a:rPr>
              <a:t>prod_name</a:t>
            </a:r>
            <a:r>
              <a:rPr lang="en-US" sz="2400" b="1" dirty="0" smtClean="0">
                <a:latin typeface="Times New Roman" pitchFamily="18" charset="0"/>
                <a:cs typeface="Times New Roman" pitchFamily="18" charset="0"/>
              </a:rPr>
              <a:t>; </a:t>
            </a:r>
            <a:endParaRPr lang="ru-RU"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fontScale="90000"/>
          </a:bodyPr>
          <a:lstStyle/>
          <a:p>
            <a:r>
              <a:rPr lang="ru-RU" b="1" dirty="0" smtClean="0"/>
              <a:t>Указание направления сортировки</a:t>
            </a:r>
            <a:endParaRPr lang="ru-RU" b="1" dirty="0"/>
          </a:p>
        </p:txBody>
      </p:sp>
      <p:sp>
        <p:nvSpPr>
          <p:cNvPr id="3" name="Содержимое 2"/>
          <p:cNvSpPr>
            <a:spLocks noGrp="1"/>
          </p:cNvSpPr>
          <p:nvPr>
            <p:ph idx="1"/>
          </p:nvPr>
        </p:nvSpPr>
        <p:spPr>
          <a:xfrm>
            <a:off x="179512" y="1600201"/>
            <a:ext cx="8507288" cy="3196952"/>
          </a:xfrm>
        </p:spPr>
        <p:style>
          <a:lnRef idx="1">
            <a:schemeClr val="accent1"/>
          </a:lnRef>
          <a:fillRef idx="2">
            <a:schemeClr val="accent1"/>
          </a:fillRef>
          <a:effectRef idx="1">
            <a:schemeClr val="accent1"/>
          </a:effectRef>
          <a:fontRef idx="minor">
            <a:schemeClr val="dk1"/>
          </a:fontRef>
        </p:style>
        <p:txBody>
          <a:bodyPr>
            <a:normAutofit fontScale="77500" lnSpcReduction="20000"/>
          </a:bodyPr>
          <a:lstStyle/>
          <a:p>
            <a:pPr algn="just">
              <a:buNone/>
            </a:pPr>
            <a:r>
              <a:rPr lang="ru-RU" dirty="0" smtClean="0"/>
              <a:t>	Сортировка данных не ограничена порядком по возрастанию (от А до Я). Несмотря на то что этот порядок является порядком по умолчанию, в предложении ORDER BY также можно использовать порядок по убыванию (от Я до А). Для этого необходимо указать </a:t>
            </a:r>
            <a:r>
              <a:rPr lang="ru-RU" b="1" u="sng" dirty="0" smtClean="0"/>
              <a:t>ключевое слово DESC</a:t>
            </a:r>
            <a:r>
              <a:rPr lang="ru-RU" dirty="0" smtClean="0"/>
              <a:t>. Если столбец содержит числовое значение то аналогично </a:t>
            </a:r>
            <a:r>
              <a:rPr lang="ru-RU" b="1" i="1" dirty="0" smtClean="0"/>
              <a:t>с помощью ключевого слова </a:t>
            </a:r>
            <a:r>
              <a:rPr lang="en-US" b="1" i="1" dirty="0" smtClean="0"/>
              <a:t>DESC </a:t>
            </a:r>
            <a:r>
              <a:rPr lang="ru-RU" b="1" i="1" dirty="0" smtClean="0"/>
              <a:t>– сортируем данные по убыванию, а с помощью ключ. слова </a:t>
            </a:r>
            <a:r>
              <a:rPr lang="en-US" b="1" i="1" dirty="0" smtClean="0"/>
              <a:t>ASC</a:t>
            </a:r>
            <a:r>
              <a:rPr lang="ru-RU" b="1" i="1" dirty="0" smtClean="0"/>
              <a:t> – по возрастанию</a:t>
            </a:r>
            <a:r>
              <a:rPr lang="ru-RU" dirty="0" smtClean="0"/>
              <a:t>.</a:t>
            </a:r>
            <a:endParaRPr lang="ru-RU" dirty="0"/>
          </a:p>
        </p:txBody>
      </p:sp>
      <p:sp>
        <p:nvSpPr>
          <p:cNvPr id="4" name="Прямоугольник 3"/>
          <p:cNvSpPr/>
          <p:nvPr/>
        </p:nvSpPr>
        <p:spPr>
          <a:xfrm>
            <a:off x="395536" y="5157192"/>
            <a:ext cx="8352928" cy="954107"/>
          </a:xfrm>
          <a:prstGeom prst="rect">
            <a:avLst/>
          </a:prstGeom>
          <a:solidFill>
            <a:schemeClr val="accent6">
              <a:lumMod val="60000"/>
              <a:lumOff val="40000"/>
            </a:schemeClr>
          </a:solidFill>
        </p:spPr>
        <p:txBody>
          <a:bodyPr wrap="square">
            <a:spAutoFit/>
          </a:bodyPr>
          <a:lstStyle/>
          <a:p>
            <a:r>
              <a:rPr lang="en-US" sz="2800" b="1" dirty="0" smtClean="0">
                <a:latin typeface="Times New Roman" pitchFamily="18" charset="0"/>
                <a:cs typeface="Times New Roman" pitchFamily="18" charset="0"/>
              </a:rPr>
              <a:t>SELECT </a:t>
            </a:r>
            <a:r>
              <a:rPr lang="en-US" sz="2800" dirty="0" err="1" smtClean="0">
                <a:latin typeface="Times New Roman" pitchFamily="18" charset="0"/>
                <a:cs typeface="Times New Roman" pitchFamily="18" charset="0"/>
              </a:rPr>
              <a:t>prod_id</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prod_price</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prod_name</a:t>
            </a:r>
            <a:r>
              <a:rPr lang="en-US" sz="28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FROM </a:t>
            </a:r>
            <a:r>
              <a:rPr lang="en-US" sz="2800" dirty="0" smtClean="0">
                <a:latin typeface="Times New Roman" pitchFamily="18" charset="0"/>
                <a:cs typeface="Times New Roman" pitchFamily="18" charset="0"/>
              </a:rPr>
              <a:t>Products</a:t>
            </a:r>
            <a:r>
              <a:rPr lang="en-US" sz="2800" b="1" dirty="0" smtClean="0">
                <a:latin typeface="Times New Roman" pitchFamily="18" charset="0"/>
                <a:cs typeface="Times New Roman" pitchFamily="18" charset="0"/>
              </a:rPr>
              <a:t> ORDER BY </a:t>
            </a:r>
            <a:r>
              <a:rPr lang="en-US" sz="2800" dirty="0" err="1" smtClean="0">
                <a:latin typeface="Times New Roman" pitchFamily="18" charset="0"/>
                <a:cs typeface="Times New Roman" pitchFamily="18" charset="0"/>
              </a:rPr>
              <a:t>prod_price</a:t>
            </a:r>
            <a:r>
              <a:rPr lang="en-US" sz="2800" b="1" dirty="0" smtClean="0">
                <a:latin typeface="Times New Roman" pitchFamily="18" charset="0"/>
                <a:cs typeface="Times New Roman" pitchFamily="18" charset="0"/>
              </a:rPr>
              <a:t> DESC; </a:t>
            </a:r>
            <a:endParaRPr lang="ru-RU"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ru-RU" b="1" dirty="0" smtClean="0">
                <a:latin typeface="Times New Roman" pitchFamily="18" charset="0"/>
                <a:cs typeface="Times New Roman" pitchFamily="18" charset="0"/>
              </a:rPr>
              <a:t>Фильтрация данных</a:t>
            </a:r>
            <a:endParaRPr lang="ru-RU" b="1" dirty="0">
              <a:latin typeface="Times New Roman" pitchFamily="18" charset="0"/>
              <a:cs typeface="Times New Roman" pitchFamily="18" charset="0"/>
            </a:endParaRPr>
          </a:p>
        </p:txBody>
      </p:sp>
      <p:sp>
        <p:nvSpPr>
          <p:cNvPr id="3" name="Содержимое 2"/>
          <p:cNvSpPr>
            <a:spLocks noGrp="1"/>
          </p:cNvSpPr>
          <p:nvPr>
            <p:ph idx="1"/>
          </p:nvPr>
        </p:nvSpPr>
        <p:spPr>
          <a:xfrm>
            <a:off x="107504" y="1600201"/>
            <a:ext cx="8856984" cy="2764904"/>
          </a:xfrm>
        </p:spPr>
        <p:style>
          <a:lnRef idx="1">
            <a:schemeClr val="accent1"/>
          </a:lnRef>
          <a:fillRef idx="2">
            <a:schemeClr val="accent1"/>
          </a:fillRef>
          <a:effectRef idx="1">
            <a:schemeClr val="accent1"/>
          </a:effectRef>
          <a:fontRef idx="minor">
            <a:schemeClr val="dk1"/>
          </a:fontRef>
        </p:style>
        <p:txBody>
          <a:bodyPr>
            <a:normAutofit/>
          </a:bodyPr>
          <a:lstStyle/>
          <a:p>
            <a:pPr algn="just">
              <a:buNone/>
            </a:pPr>
            <a:r>
              <a:rPr lang="ru-RU" dirty="0" smtClean="0"/>
              <a:t>	В операторе SELECT данные фильтруются путем указания критерия поиска оператора </a:t>
            </a:r>
            <a:r>
              <a:rPr lang="ru-RU" b="1" dirty="0" smtClean="0"/>
              <a:t>WHERE</a:t>
            </a:r>
            <a:r>
              <a:rPr lang="ru-RU" dirty="0" smtClean="0"/>
              <a:t>. Оператор </a:t>
            </a:r>
            <a:r>
              <a:rPr lang="ru-RU" b="1" i="1" dirty="0" smtClean="0"/>
              <a:t>WHERE указывается сразу после названия таблицы </a:t>
            </a:r>
            <a:r>
              <a:rPr lang="ru-RU" dirty="0" smtClean="0"/>
              <a:t>(оператора </a:t>
            </a:r>
            <a:r>
              <a:rPr lang="ru-RU" b="1" dirty="0" smtClean="0"/>
              <a:t>FROM</a:t>
            </a:r>
            <a:r>
              <a:rPr lang="ru-RU" dirty="0" smtClean="0"/>
              <a:t>) следующим образом: </a:t>
            </a:r>
            <a:endParaRPr lang="ru-RU" dirty="0"/>
          </a:p>
        </p:txBody>
      </p:sp>
      <p:sp>
        <p:nvSpPr>
          <p:cNvPr id="4" name="Прямоугольник 3"/>
          <p:cNvSpPr/>
          <p:nvPr/>
        </p:nvSpPr>
        <p:spPr>
          <a:xfrm>
            <a:off x="251520" y="4797152"/>
            <a:ext cx="8712968" cy="1200329"/>
          </a:xfrm>
          <a:prstGeom prst="rect">
            <a:avLst/>
          </a:prstGeom>
        </p:spPr>
        <p:txBody>
          <a:bodyPr wrap="square">
            <a:spAutoFit/>
          </a:bodyPr>
          <a:lstStyle/>
          <a:p>
            <a:r>
              <a:rPr lang="en-US" sz="3600" b="1" dirty="0" smtClean="0">
                <a:latin typeface="Times New Roman" pitchFamily="18" charset="0"/>
                <a:cs typeface="Times New Roman" pitchFamily="18" charset="0"/>
              </a:rPr>
              <a:t>SELECT </a:t>
            </a:r>
            <a:r>
              <a:rPr lang="en-US" sz="3600" dirty="0" err="1" smtClean="0">
                <a:latin typeface="Times New Roman" pitchFamily="18" charset="0"/>
                <a:cs typeface="Times New Roman" pitchFamily="18" charset="0"/>
              </a:rPr>
              <a:t>prod_name</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prod_price</a:t>
            </a:r>
            <a:r>
              <a:rPr lang="en-US" sz="3600" dirty="0" smtClean="0">
                <a:latin typeface="Times New Roman" pitchFamily="18" charset="0"/>
                <a:cs typeface="Times New Roman" pitchFamily="18" charset="0"/>
              </a:rPr>
              <a:t> </a:t>
            </a:r>
            <a:r>
              <a:rPr lang="en-US" sz="3600" b="1" dirty="0" smtClean="0">
                <a:latin typeface="Times New Roman" pitchFamily="18" charset="0"/>
                <a:cs typeface="Times New Roman" pitchFamily="18" charset="0"/>
              </a:rPr>
              <a:t>FROM </a:t>
            </a:r>
            <a:r>
              <a:rPr lang="en-US" sz="3600" dirty="0" smtClean="0">
                <a:latin typeface="Times New Roman" pitchFamily="18" charset="0"/>
                <a:cs typeface="Times New Roman" pitchFamily="18" charset="0"/>
              </a:rPr>
              <a:t>Products </a:t>
            </a:r>
            <a:r>
              <a:rPr lang="en-US" sz="3600" b="1" dirty="0" smtClean="0">
                <a:latin typeface="Times New Roman" pitchFamily="18" charset="0"/>
                <a:cs typeface="Times New Roman" pitchFamily="18" charset="0"/>
              </a:rPr>
              <a:t>WHERE </a:t>
            </a:r>
            <a:r>
              <a:rPr lang="en-US" sz="3600" dirty="0" err="1" smtClean="0">
                <a:latin typeface="Times New Roman" pitchFamily="18" charset="0"/>
                <a:cs typeface="Times New Roman" pitchFamily="18" charset="0"/>
              </a:rPr>
              <a:t>prod_price</a:t>
            </a:r>
            <a:r>
              <a:rPr lang="en-US" sz="3600" dirty="0" smtClean="0">
                <a:latin typeface="Times New Roman" pitchFamily="18" charset="0"/>
                <a:cs typeface="Times New Roman" pitchFamily="18" charset="0"/>
              </a:rPr>
              <a:t> = 3.49</a:t>
            </a:r>
            <a:r>
              <a:rPr lang="en-US" sz="3600" b="1" dirty="0" smtClean="0">
                <a:latin typeface="Times New Roman" pitchFamily="18" charset="0"/>
                <a:cs typeface="Times New Roman" pitchFamily="18" charset="0"/>
              </a:rPr>
              <a:t>; </a:t>
            </a:r>
            <a:endParaRPr lang="ru-RU" sz="3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ru-RU" b="1" dirty="0" smtClean="0"/>
              <a:t>Расширенная фильтрация БД</a:t>
            </a:r>
            <a:endParaRPr lang="ru-RU" b="1" dirty="0"/>
          </a:p>
        </p:txBody>
      </p:sp>
      <p:sp>
        <p:nvSpPr>
          <p:cNvPr id="7" name="Прямоугольник 6"/>
          <p:cNvSpPr/>
          <p:nvPr/>
        </p:nvSpPr>
        <p:spPr>
          <a:xfrm>
            <a:off x="467544" y="1556792"/>
            <a:ext cx="8208912"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ru-RU" sz="2000" b="1" dirty="0" smtClean="0">
                <a:latin typeface="Times New Roman" pitchFamily="18" charset="0"/>
                <a:cs typeface="Times New Roman" pitchFamily="18" charset="0"/>
              </a:rPr>
              <a:t>Чтобы увеличить уровень контроля над фильтром, можно использовать несколько предложений </a:t>
            </a:r>
            <a:r>
              <a:rPr lang="en-US" sz="2000" b="1" dirty="0" smtClean="0">
                <a:latin typeface="Times New Roman" pitchFamily="18" charset="0"/>
                <a:cs typeface="Times New Roman" pitchFamily="18" charset="0"/>
              </a:rPr>
              <a:t>WHERE</a:t>
            </a:r>
            <a:r>
              <a:rPr lang="ru-RU" sz="2000" b="1" dirty="0" smtClean="0">
                <a:latin typeface="Times New Roman" pitchFamily="18" charset="0"/>
                <a:cs typeface="Times New Roman" pitchFamily="18" charset="0"/>
              </a:rPr>
              <a:t>, которые можно использовать в виде логических операторов </a:t>
            </a:r>
            <a:r>
              <a:rPr lang="en-US" sz="2000" b="1" dirty="0" smtClean="0">
                <a:latin typeface="Times New Roman" pitchFamily="18" charset="0"/>
                <a:cs typeface="Times New Roman" pitchFamily="18" charset="0"/>
              </a:rPr>
              <a:t>AND </a:t>
            </a:r>
            <a:r>
              <a:rPr lang="ru-RU" sz="2000" b="1" dirty="0" smtClean="0">
                <a:latin typeface="Times New Roman" pitchFamily="18" charset="0"/>
                <a:cs typeface="Times New Roman" pitchFamily="18" charset="0"/>
              </a:rPr>
              <a:t>или </a:t>
            </a:r>
            <a:r>
              <a:rPr lang="en-US" sz="2000" b="1" dirty="0" smtClean="0">
                <a:latin typeface="Times New Roman" pitchFamily="18" charset="0"/>
                <a:cs typeface="Times New Roman" pitchFamily="18" charset="0"/>
              </a:rPr>
              <a:t>OR.</a:t>
            </a:r>
            <a:endParaRPr lang="ru-RU" sz="2000" dirty="0">
              <a:latin typeface="Times New Roman" pitchFamily="18" charset="0"/>
              <a:cs typeface="Times New Roman" pitchFamily="18" charset="0"/>
            </a:endParaRPr>
          </a:p>
        </p:txBody>
      </p:sp>
      <p:pic>
        <p:nvPicPr>
          <p:cNvPr id="1026" name="Picture 2" descr="C:\Users\Сергей\YandexDisk\Скриншоты\2014-05-04 10-32-42 Скриншот экрана.png"/>
          <p:cNvPicPr>
            <a:picLocks noChangeAspect="1" noChangeArrowheads="1"/>
          </p:cNvPicPr>
          <p:nvPr/>
        </p:nvPicPr>
        <p:blipFill>
          <a:blip r:embed="rId2" cstate="print"/>
          <a:srcRect/>
          <a:stretch>
            <a:fillRect/>
          </a:stretch>
        </p:blipFill>
        <p:spPr bwMode="auto">
          <a:xfrm>
            <a:off x="0" y="2924944"/>
            <a:ext cx="9144000" cy="2592288"/>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ru-RU" b="1" dirty="0" smtClean="0"/>
              <a:t>Ключевое слово </a:t>
            </a:r>
            <a:r>
              <a:rPr lang="en-US" b="1" dirty="0" smtClean="0"/>
              <a:t>DISTINCT</a:t>
            </a:r>
            <a:endParaRPr lang="ru-RU" b="1" dirty="0"/>
          </a:p>
        </p:txBody>
      </p:sp>
      <p:sp>
        <p:nvSpPr>
          <p:cNvPr id="5" name="Прямоугольник 4"/>
          <p:cNvSpPr/>
          <p:nvPr/>
        </p:nvSpPr>
        <p:spPr>
          <a:xfrm>
            <a:off x="179512" y="1772816"/>
            <a:ext cx="8856984" cy="156966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ru-RU" sz="2400" dirty="0" smtClean="0"/>
              <a:t>Ключевое слово </a:t>
            </a:r>
            <a:r>
              <a:rPr lang="ru-RU" sz="2400" b="1" dirty="0" smtClean="0"/>
              <a:t>DISTINCT</a:t>
            </a:r>
            <a:r>
              <a:rPr lang="ru-RU" sz="2400" dirty="0" smtClean="0"/>
              <a:t> используется, когда нужно получить только различающиеся значения.</a:t>
            </a:r>
            <a:endParaRPr lang="en-US" sz="2400" dirty="0" smtClean="0"/>
          </a:p>
          <a:p>
            <a:pPr algn="just"/>
            <a:r>
              <a:rPr lang="en-US" sz="2400" b="1" dirty="0" smtClean="0"/>
              <a:t>_______________________________________________________</a:t>
            </a:r>
            <a:endParaRPr lang="en-US" sz="2400" b="1" u="sng" dirty="0" smtClean="0"/>
          </a:p>
          <a:p>
            <a:pPr algn="just"/>
            <a:r>
              <a:rPr lang="en-US" sz="2400" b="1" u="sng" dirty="0" smtClean="0"/>
              <a:t>SELECT DISTINCT </a:t>
            </a:r>
            <a:r>
              <a:rPr lang="ru-RU" sz="2400" b="1" u="sng" dirty="0" smtClean="0"/>
              <a:t>имя(имена)</a:t>
            </a:r>
            <a:r>
              <a:rPr lang="ru-RU" sz="2400" b="1" u="sng" dirty="0" err="1" smtClean="0"/>
              <a:t>_колонки</a:t>
            </a:r>
            <a:r>
              <a:rPr lang="ru-RU" sz="2400" b="1" u="sng" dirty="0" smtClean="0"/>
              <a:t> </a:t>
            </a:r>
            <a:r>
              <a:rPr lang="en-US" sz="2400" b="1" u="sng" dirty="0" smtClean="0"/>
              <a:t>FROM </a:t>
            </a:r>
            <a:r>
              <a:rPr lang="ru-RU" sz="2400" b="1" u="sng" dirty="0" err="1" smtClean="0"/>
              <a:t>имя_таблицы</a:t>
            </a:r>
            <a:r>
              <a:rPr lang="en-US" sz="2400" u="sng" dirty="0" smtClean="0"/>
              <a:t>_____ </a:t>
            </a:r>
            <a:endParaRPr lang="ru-RU" sz="2400" u="sng" dirty="0">
              <a:latin typeface="Times New Roman" pitchFamily="18" charset="0"/>
              <a:cs typeface="Times New Roman" pitchFamily="18" charset="0"/>
            </a:endParaRPr>
          </a:p>
        </p:txBody>
      </p:sp>
      <p:pic>
        <p:nvPicPr>
          <p:cNvPr id="2050" name="Picture 2" descr="C:\Users\Сергей\YandexDisk\Скриншоты\2014-05-04 10-42-38 Скриншот экрана.png"/>
          <p:cNvPicPr>
            <a:picLocks noChangeAspect="1" noChangeArrowheads="1"/>
          </p:cNvPicPr>
          <p:nvPr/>
        </p:nvPicPr>
        <p:blipFill>
          <a:blip r:embed="rId2" cstate="print"/>
          <a:srcRect/>
          <a:stretch>
            <a:fillRect/>
          </a:stretch>
        </p:blipFill>
        <p:spPr bwMode="auto">
          <a:xfrm>
            <a:off x="1115616" y="3501008"/>
            <a:ext cx="6953915" cy="2016224"/>
          </a:xfrm>
          <a:prstGeom prst="rect">
            <a:avLst/>
          </a:prstGeom>
          <a:noFill/>
        </p:spPr>
      </p:pic>
      <p:pic>
        <p:nvPicPr>
          <p:cNvPr id="2051" name="Picture 3" descr="C:\Users\Сергей\YandexDisk\Скриншоты\2014-05-04 10-43-27 Скриншот экрана.png"/>
          <p:cNvPicPr>
            <a:picLocks noChangeAspect="1" noChangeArrowheads="1"/>
          </p:cNvPicPr>
          <p:nvPr/>
        </p:nvPicPr>
        <p:blipFill>
          <a:blip r:embed="rId3" cstate="print"/>
          <a:srcRect/>
          <a:stretch>
            <a:fillRect/>
          </a:stretch>
        </p:blipFill>
        <p:spPr bwMode="auto">
          <a:xfrm>
            <a:off x="1187624" y="5661248"/>
            <a:ext cx="6720747" cy="864096"/>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ru-RU" b="1" dirty="0" smtClean="0"/>
              <a:t>Вставка новых рядов</a:t>
            </a:r>
            <a:endParaRPr lang="ru-RU" b="1" dirty="0"/>
          </a:p>
        </p:txBody>
      </p:sp>
      <p:pic>
        <p:nvPicPr>
          <p:cNvPr id="3074" name="Picture 2" descr="C:\Users\Сергей\YandexDisk\Скриншоты\2014-05-04 10-46-07 Скриншот экрана.png"/>
          <p:cNvPicPr>
            <a:picLocks noChangeAspect="1" noChangeArrowheads="1"/>
          </p:cNvPicPr>
          <p:nvPr/>
        </p:nvPicPr>
        <p:blipFill>
          <a:blip r:embed="rId2" cstate="print"/>
          <a:srcRect/>
          <a:stretch>
            <a:fillRect/>
          </a:stretch>
        </p:blipFill>
        <p:spPr bwMode="auto">
          <a:xfrm>
            <a:off x="395536" y="1556791"/>
            <a:ext cx="8352928" cy="3224539"/>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ru-RU" b="1" dirty="0" smtClean="0"/>
              <a:t>СУБД	</a:t>
            </a:r>
            <a:endParaRPr lang="ru-RU" b="1" dirty="0"/>
          </a:p>
        </p:txBody>
      </p:sp>
      <p:sp>
        <p:nvSpPr>
          <p:cNvPr id="5" name="Прямоугольник 4"/>
          <p:cNvSpPr/>
          <p:nvPr/>
        </p:nvSpPr>
        <p:spPr>
          <a:xfrm>
            <a:off x="179512" y="1772816"/>
            <a:ext cx="8856984" cy="440120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ru-RU" sz="2400" dirty="0" smtClean="0">
                <a:latin typeface="Times New Roman" pitchFamily="18" charset="0"/>
                <a:cs typeface="Times New Roman" pitchFamily="18" charset="0"/>
              </a:rPr>
              <a:t>Программное обеспечение, предназначенное для работы с базами данных, называется система управления базами данных (СУБД). СУБД используются для упорядоченного хранения и обработки больших объемов информации.</a:t>
            </a:r>
          </a:p>
          <a:p>
            <a:r>
              <a:rPr lang="ru-RU" sz="2000" b="1" dirty="0" smtClean="0">
                <a:latin typeface="Times New Roman" pitchFamily="18" charset="0"/>
                <a:cs typeface="Times New Roman" pitchFamily="18" charset="0"/>
              </a:rPr>
              <a:t>СУБД организует хранение информации таким образом, чтобы ее было удобно:</a:t>
            </a:r>
          </a:p>
          <a:p>
            <a:pPr>
              <a:buFont typeface="Arial" pitchFamily="34" charset="0"/>
              <a:buChar char="•"/>
            </a:pPr>
            <a:r>
              <a:rPr lang="ru-RU" dirty="0" smtClean="0">
                <a:latin typeface="Times New Roman" pitchFamily="18" charset="0"/>
                <a:cs typeface="Times New Roman" pitchFamily="18" charset="0"/>
              </a:rPr>
              <a:t> </a:t>
            </a:r>
            <a:r>
              <a:rPr lang="ru-RU" sz="2400" dirty="0" smtClean="0">
                <a:latin typeface="Times New Roman" pitchFamily="18" charset="0"/>
                <a:cs typeface="Times New Roman" pitchFamily="18" charset="0"/>
              </a:rPr>
              <a:t>просматривать,</a:t>
            </a:r>
          </a:p>
          <a:p>
            <a:pPr>
              <a:buFont typeface="Arial" pitchFamily="34" charset="0"/>
              <a:buChar char="•"/>
            </a:pPr>
            <a:r>
              <a:rPr lang="ru-RU" sz="2400" dirty="0" smtClean="0">
                <a:latin typeface="Times New Roman" pitchFamily="18" charset="0"/>
                <a:cs typeface="Times New Roman" pitchFamily="18" charset="0"/>
              </a:rPr>
              <a:t> пополнять,</a:t>
            </a:r>
          </a:p>
          <a:p>
            <a:pPr>
              <a:buFont typeface="Arial" pitchFamily="34" charset="0"/>
              <a:buChar char="•"/>
            </a:pPr>
            <a:r>
              <a:rPr lang="ru-RU" sz="2400" dirty="0" smtClean="0">
                <a:latin typeface="Times New Roman" pitchFamily="18" charset="0"/>
                <a:cs typeface="Times New Roman" pitchFamily="18" charset="0"/>
              </a:rPr>
              <a:t> изменять,</a:t>
            </a:r>
          </a:p>
          <a:p>
            <a:pPr>
              <a:buFont typeface="Arial" pitchFamily="34" charset="0"/>
              <a:buChar char="•"/>
            </a:pPr>
            <a:r>
              <a:rPr lang="ru-RU" sz="2400" dirty="0" smtClean="0">
                <a:latin typeface="Times New Roman" pitchFamily="18" charset="0"/>
                <a:cs typeface="Times New Roman" pitchFamily="18" charset="0"/>
              </a:rPr>
              <a:t> искать нужные сведения,</a:t>
            </a:r>
          </a:p>
          <a:p>
            <a:pPr>
              <a:buFont typeface="Arial" pitchFamily="34" charset="0"/>
              <a:buChar char="•"/>
            </a:pPr>
            <a:r>
              <a:rPr lang="ru-RU" sz="2400" dirty="0" smtClean="0">
                <a:latin typeface="Times New Roman" pitchFamily="18" charset="0"/>
                <a:cs typeface="Times New Roman" pitchFamily="18" charset="0"/>
              </a:rPr>
              <a:t> делать любые выборки,</a:t>
            </a:r>
          </a:p>
          <a:p>
            <a:pPr>
              <a:buFont typeface="Arial" pitchFamily="34" charset="0"/>
              <a:buChar char="•"/>
            </a:pPr>
            <a:r>
              <a:rPr lang="ru-RU" sz="2400" dirty="0" smtClean="0">
                <a:latin typeface="Times New Roman" pitchFamily="18" charset="0"/>
                <a:cs typeface="Times New Roman" pitchFamily="18" charset="0"/>
              </a:rPr>
              <a:t> осуществлять сортировку в любом порядке.</a:t>
            </a:r>
            <a:endParaRPr lang="ru-RU"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Сергей\YandexDisk\Скриншоты\2014-05-04 10-49-28 Скриншот экрана.png"/>
          <p:cNvPicPr>
            <a:picLocks noChangeAspect="1" noChangeArrowheads="1"/>
          </p:cNvPicPr>
          <p:nvPr/>
        </p:nvPicPr>
        <p:blipFill>
          <a:blip r:embed="rId2" cstate="print"/>
          <a:srcRect/>
          <a:stretch>
            <a:fillRect/>
          </a:stretch>
        </p:blipFill>
        <p:spPr bwMode="auto">
          <a:xfrm>
            <a:off x="1979712" y="0"/>
            <a:ext cx="5702572" cy="6769373"/>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922114"/>
          </a:xfrm>
        </p:spPr>
        <p:style>
          <a:lnRef idx="2">
            <a:schemeClr val="accent1"/>
          </a:lnRef>
          <a:fillRef idx="1">
            <a:schemeClr val="lt1"/>
          </a:fillRef>
          <a:effectRef idx="0">
            <a:schemeClr val="accent1"/>
          </a:effectRef>
          <a:fontRef idx="minor">
            <a:schemeClr val="dk1"/>
          </a:fontRef>
        </p:style>
        <p:txBody>
          <a:bodyPr>
            <a:normAutofit/>
          </a:bodyPr>
          <a:lstStyle/>
          <a:p>
            <a:r>
              <a:rPr lang="ru-RU" b="1" dirty="0" smtClean="0"/>
              <a:t>Обновление рядов БД</a:t>
            </a:r>
            <a:endParaRPr lang="ru-RU" b="1" dirty="0"/>
          </a:p>
        </p:txBody>
      </p:sp>
      <p:pic>
        <p:nvPicPr>
          <p:cNvPr id="5122" name="Picture 2" descr="C:\Users\Сергей\YandexDisk\Скриншоты\2014-05-04 10-51-56 Скриншот экрана.png"/>
          <p:cNvPicPr>
            <a:picLocks noChangeAspect="1" noChangeArrowheads="1"/>
          </p:cNvPicPr>
          <p:nvPr/>
        </p:nvPicPr>
        <p:blipFill>
          <a:blip r:embed="rId2" cstate="print"/>
          <a:srcRect/>
          <a:stretch>
            <a:fillRect/>
          </a:stretch>
        </p:blipFill>
        <p:spPr bwMode="auto">
          <a:xfrm>
            <a:off x="2195736" y="1094071"/>
            <a:ext cx="5400600" cy="576393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r>
              <a:rPr lang="ru-RU" b="1" dirty="0" smtClean="0"/>
              <a:t>Удаление рядов из таблицы БД</a:t>
            </a:r>
            <a:endParaRPr lang="ru-RU" b="1" dirty="0"/>
          </a:p>
        </p:txBody>
      </p:sp>
      <p:sp>
        <p:nvSpPr>
          <p:cNvPr id="3" name="Содержимое 2"/>
          <p:cNvSpPr>
            <a:spLocks noGrp="1"/>
          </p:cNvSpPr>
          <p:nvPr>
            <p:ph idx="1"/>
          </p:nvPr>
        </p:nvSpPr>
        <p:spPr>
          <a:xfrm>
            <a:off x="107504" y="1700808"/>
            <a:ext cx="9036496" cy="1224136"/>
          </a:xfrm>
        </p:spPr>
        <p:style>
          <a:lnRef idx="1">
            <a:schemeClr val="accent1"/>
          </a:lnRef>
          <a:fillRef idx="2">
            <a:schemeClr val="accent1"/>
          </a:fillRef>
          <a:effectRef idx="1">
            <a:schemeClr val="accent1"/>
          </a:effectRef>
          <a:fontRef idx="minor">
            <a:schemeClr val="dk1"/>
          </a:fontRef>
        </p:style>
        <p:txBody>
          <a:bodyPr>
            <a:normAutofit/>
          </a:bodyPr>
          <a:lstStyle/>
          <a:p>
            <a:pPr marL="514350" indent="-514350">
              <a:buNone/>
            </a:pPr>
            <a:r>
              <a:rPr lang="ru-RU" dirty="0" smtClean="0"/>
              <a:t>	Выражение </a:t>
            </a:r>
            <a:r>
              <a:rPr lang="en-US" b="1" dirty="0" smtClean="0"/>
              <a:t>DELETE</a:t>
            </a:r>
            <a:r>
              <a:rPr lang="en-US" dirty="0" smtClean="0"/>
              <a:t> </a:t>
            </a:r>
            <a:r>
              <a:rPr lang="ru-RU" dirty="0" smtClean="0"/>
              <a:t>позволяет удалить ряды(т.е. строки таблицы) из таблицы</a:t>
            </a:r>
            <a:endParaRPr lang="ru-RU" b="1" dirty="0"/>
          </a:p>
        </p:txBody>
      </p:sp>
      <p:pic>
        <p:nvPicPr>
          <p:cNvPr id="6147" name="Picture 3" descr="C:\Users\Сергей\YandexDisk\Скриншоты\2014-05-04 10-59-34 Скриншот экрана.png"/>
          <p:cNvPicPr>
            <a:picLocks noChangeAspect="1" noChangeArrowheads="1"/>
          </p:cNvPicPr>
          <p:nvPr/>
        </p:nvPicPr>
        <p:blipFill>
          <a:blip r:embed="rId2" cstate="print"/>
          <a:srcRect/>
          <a:stretch>
            <a:fillRect/>
          </a:stretch>
        </p:blipFill>
        <p:spPr bwMode="auto">
          <a:xfrm>
            <a:off x="827584" y="3140968"/>
            <a:ext cx="7488833" cy="504056"/>
          </a:xfrm>
          <a:prstGeom prst="rect">
            <a:avLst/>
          </a:prstGeom>
          <a:noFill/>
        </p:spPr>
      </p:pic>
      <p:pic>
        <p:nvPicPr>
          <p:cNvPr id="6148" name="Picture 4" descr="C:\Users\Сергей\YandexDisk\Скриншоты\2014-05-04 11-00-43 Скриншот экрана.png"/>
          <p:cNvPicPr>
            <a:picLocks noChangeAspect="1" noChangeArrowheads="1"/>
          </p:cNvPicPr>
          <p:nvPr/>
        </p:nvPicPr>
        <p:blipFill>
          <a:blip r:embed="rId3" cstate="print"/>
          <a:srcRect/>
          <a:stretch>
            <a:fillRect/>
          </a:stretch>
        </p:blipFill>
        <p:spPr bwMode="auto">
          <a:xfrm>
            <a:off x="1547664" y="3861048"/>
            <a:ext cx="5544616" cy="285559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260648"/>
            <a:ext cx="8229600" cy="1143000"/>
          </a:xfrm>
        </p:spPr>
        <p:style>
          <a:lnRef idx="2">
            <a:schemeClr val="accent1"/>
          </a:lnRef>
          <a:fillRef idx="1">
            <a:schemeClr val="lt1"/>
          </a:fillRef>
          <a:effectRef idx="0">
            <a:schemeClr val="accent1"/>
          </a:effectRef>
          <a:fontRef idx="minor">
            <a:schemeClr val="dk1"/>
          </a:fontRef>
        </p:style>
        <p:txBody>
          <a:bodyPr>
            <a:normAutofit/>
          </a:bodyPr>
          <a:lstStyle/>
          <a:p>
            <a:r>
              <a:rPr lang="ru-RU" sz="3600" b="1" dirty="0" smtClean="0"/>
              <a:t>Функция в </a:t>
            </a:r>
            <a:r>
              <a:rPr lang="en-US" sz="3600" b="1" dirty="0" smtClean="0"/>
              <a:t>SQL </a:t>
            </a:r>
            <a:r>
              <a:rPr lang="ru-RU" sz="3600" b="1" dirty="0" smtClean="0"/>
              <a:t>для подсчета записей</a:t>
            </a:r>
            <a:endParaRPr lang="ru-RU" sz="3600" b="1" dirty="0"/>
          </a:p>
        </p:txBody>
      </p:sp>
      <p:sp>
        <p:nvSpPr>
          <p:cNvPr id="4" name="Содержимое 3"/>
          <p:cNvSpPr>
            <a:spLocks noGrp="1"/>
          </p:cNvSpPr>
          <p:nvPr>
            <p:ph idx="1"/>
          </p:nvPr>
        </p:nvSpPr>
        <p:spPr>
          <a:xfrm>
            <a:off x="457200" y="1600200"/>
            <a:ext cx="8229600" cy="2620888"/>
          </a:xfrm>
          <a:solidFill>
            <a:schemeClr val="accent6">
              <a:lumMod val="20000"/>
              <a:lumOff val="80000"/>
            </a:schemeClr>
          </a:solidFill>
        </p:spPr>
        <p:style>
          <a:lnRef idx="1">
            <a:schemeClr val="accent1"/>
          </a:lnRef>
          <a:fillRef idx="2">
            <a:schemeClr val="accent1"/>
          </a:fillRef>
          <a:effectRef idx="1">
            <a:schemeClr val="accent1"/>
          </a:effectRef>
          <a:fontRef idx="minor">
            <a:schemeClr val="dk1"/>
          </a:fontRef>
        </p:style>
        <p:txBody>
          <a:bodyPr>
            <a:normAutofit/>
          </a:bodyPr>
          <a:lstStyle/>
          <a:p>
            <a:pPr algn="just">
              <a:buNone/>
            </a:pPr>
            <a:r>
              <a:rPr lang="ru-RU" sz="2800" dirty="0" smtClean="0">
                <a:latin typeface="Times New Roman" pitchFamily="18" charset="0"/>
                <a:cs typeface="Times New Roman" pitchFamily="18" charset="0"/>
              </a:rPr>
              <a:t>	Для подсчета количества записей в базе данных используется функция </a:t>
            </a:r>
            <a:r>
              <a:rPr lang="en-US" sz="2800" b="1" dirty="0" smtClean="0">
                <a:latin typeface="Times New Roman" pitchFamily="18" charset="0"/>
                <a:cs typeface="Times New Roman" pitchFamily="18" charset="0"/>
              </a:rPr>
              <a:t>COUNT</a:t>
            </a:r>
            <a:r>
              <a:rPr lang="ru-RU" sz="2800" b="1" dirty="0" smtClean="0">
                <a:latin typeface="Times New Roman" pitchFamily="18" charset="0"/>
                <a:cs typeface="Times New Roman" pitchFamily="18" charset="0"/>
              </a:rPr>
              <a:t>. </a:t>
            </a:r>
            <a:r>
              <a:rPr lang="ru-RU" sz="2800" dirty="0" smtClean="0">
                <a:latin typeface="Times New Roman" pitchFamily="18" charset="0"/>
                <a:cs typeface="Times New Roman" pitchFamily="18" charset="0"/>
              </a:rPr>
              <a:t>Данная функция возвращает число выбранных строк(рядов) в результате запроса. </a:t>
            </a:r>
            <a:endParaRPr lang="ru-RU" sz="3000" b="1" dirty="0" smtClean="0">
              <a:latin typeface="Times New Roman" pitchFamily="18" charset="0"/>
              <a:cs typeface="Times New Roman" pitchFamily="18" charset="0"/>
            </a:endParaRPr>
          </a:p>
          <a:p>
            <a:pPr algn="just">
              <a:buNone/>
            </a:pPr>
            <a:endParaRPr lang="ru-RU" sz="2800" dirty="0">
              <a:latin typeface="Times New Roman" pitchFamily="18" charset="0"/>
              <a:cs typeface="Times New Roman" pitchFamily="18" charset="0"/>
            </a:endParaRPr>
          </a:p>
        </p:txBody>
      </p:sp>
      <p:pic>
        <p:nvPicPr>
          <p:cNvPr id="7170" name="Picture 2" descr="C:\Users\Сергей\YandexDisk\Скриншоты\2014-05-04 11-10-17 Скриншот экрана.png"/>
          <p:cNvPicPr>
            <a:picLocks noChangeAspect="1" noChangeArrowheads="1"/>
          </p:cNvPicPr>
          <p:nvPr/>
        </p:nvPicPr>
        <p:blipFill>
          <a:blip r:embed="rId2" cstate="print"/>
          <a:srcRect/>
          <a:stretch>
            <a:fillRect/>
          </a:stretch>
        </p:blipFill>
        <p:spPr bwMode="auto">
          <a:xfrm>
            <a:off x="1763688" y="3356992"/>
            <a:ext cx="5616624" cy="631721"/>
          </a:xfrm>
          <a:prstGeom prst="rect">
            <a:avLst/>
          </a:prstGeom>
          <a:noFill/>
        </p:spPr>
      </p:pic>
      <p:pic>
        <p:nvPicPr>
          <p:cNvPr id="7171" name="Picture 3" descr="C:\Users\Сергей\YandexDisk\Скриншоты\2014-05-04 11-11-15 Скриншот экрана.png"/>
          <p:cNvPicPr>
            <a:picLocks noChangeAspect="1" noChangeArrowheads="1"/>
          </p:cNvPicPr>
          <p:nvPr/>
        </p:nvPicPr>
        <p:blipFill>
          <a:blip r:embed="rId3" cstate="print"/>
          <a:srcRect/>
          <a:stretch>
            <a:fillRect/>
          </a:stretch>
        </p:blipFill>
        <p:spPr bwMode="auto">
          <a:xfrm>
            <a:off x="1331640" y="4365104"/>
            <a:ext cx="6504586" cy="2304256"/>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274638"/>
            <a:ext cx="8363272" cy="1143000"/>
          </a:xfrm>
        </p:spPr>
        <p:style>
          <a:lnRef idx="2">
            <a:schemeClr val="accent1"/>
          </a:lnRef>
          <a:fillRef idx="1">
            <a:schemeClr val="lt1"/>
          </a:fillRef>
          <a:effectRef idx="0">
            <a:schemeClr val="accent1"/>
          </a:effectRef>
          <a:fontRef idx="minor">
            <a:schemeClr val="dk1"/>
          </a:fontRef>
        </p:style>
        <p:txBody>
          <a:bodyPr>
            <a:normAutofit fontScale="90000"/>
          </a:bodyPr>
          <a:lstStyle/>
          <a:p>
            <a:r>
              <a:rPr lang="ru-RU" b="1" dirty="0" smtClean="0"/>
              <a:t>Создание базы данных через оператор </a:t>
            </a:r>
            <a:r>
              <a:rPr lang="en-US" b="1" dirty="0" smtClean="0"/>
              <a:t>SQL</a:t>
            </a:r>
            <a:endParaRPr lang="ru-RU" b="1" dirty="0"/>
          </a:p>
        </p:txBody>
      </p:sp>
      <p:pic>
        <p:nvPicPr>
          <p:cNvPr id="2050" name="Picture 2" descr="C:\Users\Сергей\YandexDisk\Скриншоты\2014-06-07 12-57-42 Скриншот экрана.png"/>
          <p:cNvPicPr>
            <a:picLocks noChangeAspect="1" noChangeArrowheads="1"/>
          </p:cNvPicPr>
          <p:nvPr/>
        </p:nvPicPr>
        <p:blipFill>
          <a:blip r:embed="rId2" cstate="print"/>
          <a:srcRect/>
          <a:stretch>
            <a:fillRect/>
          </a:stretch>
        </p:blipFill>
        <p:spPr bwMode="auto">
          <a:xfrm>
            <a:off x="323528" y="1700808"/>
            <a:ext cx="8308110" cy="4242052"/>
          </a:xfrm>
          <a:prstGeom prst="rect">
            <a:avLst/>
          </a:prstGeom>
        </p:spPr>
        <p:style>
          <a:lnRef idx="2">
            <a:schemeClr val="accent1"/>
          </a:lnRef>
          <a:fillRef idx="1">
            <a:schemeClr val="lt1"/>
          </a:fillRef>
          <a:effectRef idx="0">
            <a:schemeClr val="accent1"/>
          </a:effectRef>
          <a:fontRef idx="minor">
            <a:schemeClr val="dk1"/>
          </a:fontRef>
        </p:style>
      </p:pic>
      <p:pic>
        <p:nvPicPr>
          <p:cNvPr id="2051" name="Picture 3" descr="C:\Users\Сергей\YandexDisk\Скриншоты\2014-06-07 12-59-20 Скриншот экрана.png"/>
          <p:cNvPicPr>
            <a:picLocks noChangeAspect="1" noChangeArrowheads="1"/>
          </p:cNvPicPr>
          <p:nvPr/>
        </p:nvPicPr>
        <p:blipFill>
          <a:blip r:embed="rId3" cstate="print"/>
          <a:srcRect/>
          <a:stretch>
            <a:fillRect/>
          </a:stretch>
        </p:blipFill>
        <p:spPr bwMode="auto">
          <a:xfrm>
            <a:off x="611560" y="6165304"/>
            <a:ext cx="7734300" cy="428625"/>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r>
              <a:rPr lang="ru-RU" b="1" dirty="0" smtClean="0"/>
              <a:t>Связь один к одному</a:t>
            </a:r>
            <a:endParaRPr lang="ru-RU" b="1" dirty="0"/>
          </a:p>
        </p:txBody>
      </p:sp>
      <p:sp>
        <p:nvSpPr>
          <p:cNvPr id="5" name="Прямоугольник 4"/>
          <p:cNvSpPr/>
          <p:nvPr/>
        </p:nvSpPr>
        <p:spPr>
          <a:xfrm>
            <a:off x="395536" y="1628800"/>
            <a:ext cx="8352928" cy="36933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ru-RU" dirty="0" smtClean="0"/>
              <a:t>Допустим есть таблица покупателей (</a:t>
            </a:r>
            <a:r>
              <a:rPr lang="ru-RU" dirty="0" err="1" smtClean="0"/>
              <a:t>customers</a:t>
            </a:r>
            <a:r>
              <a:rPr lang="ru-RU" dirty="0" smtClean="0"/>
              <a:t>):</a:t>
            </a:r>
            <a:endParaRPr lang="ru-RU" dirty="0"/>
          </a:p>
        </p:txBody>
      </p:sp>
      <p:pic>
        <p:nvPicPr>
          <p:cNvPr id="1026" name="Picture 2" descr="http://jtest.ru/assets/images/articles/sql/sql%20for%20beginners3/ss_1.png"/>
          <p:cNvPicPr>
            <a:picLocks noChangeAspect="1" noChangeArrowheads="1"/>
          </p:cNvPicPr>
          <p:nvPr/>
        </p:nvPicPr>
        <p:blipFill>
          <a:blip r:embed="rId2" cstate="print"/>
          <a:srcRect/>
          <a:stretch>
            <a:fillRect/>
          </a:stretch>
        </p:blipFill>
        <p:spPr bwMode="auto">
          <a:xfrm>
            <a:off x="683568" y="2132856"/>
            <a:ext cx="7055166" cy="1224136"/>
          </a:xfrm>
          <a:prstGeom prst="rect">
            <a:avLst/>
          </a:prstGeom>
          <a:noFill/>
        </p:spPr>
      </p:pic>
      <p:sp>
        <p:nvSpPr>
          <p:cNvPr id="7" name="Прямоугольник 6"/>
          <p:cNvSpPr/>
          <p:nvPr/>
        </p:nvSpPr>
        <p:spPr>
          <a:xfrm>
            <a:off x="179512" y="3356992"/>
            <a:ext cx="8640960" cy="36933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ru-RU" dirty="0" smtClean="0"/>
              <a:t>Мы можем расположить информацию о адресе покупателя в другой таблице:</a:t>
            </a:r>
            <a:endParaRPr lang="ru-RU" dirty="0"/>
          </a:p>
        </p:txBody>
      </p:sp>
      <p:pic>
        <p:nvPicPr>
          <p:cNvPr id="1028" name="Picture 4" descr="http://jtest.ru/assets/images/articles/sql/sql%20for%20beginners3/ss_2.png"/>
          <p:cNvPicPr>
            <a:picLocks noChangeAspect="1" noChangeArrowheads="1"/>
          </p:cNvPicPr>
          <p:nvPr/>
        </p:nvPicPr>
        <p:blipFill>
          <a:blip r:embed="rId3" cstate="print"/>
          <a:srcRect/>
          <a:stretch>
            <a:fillRect/>
          </a:stretch>
        </p:blipFill>
        <p:spPr bwMode="auto">
          <a:xfrm>
            <a:off x="1763688" y="3861048"/>
            <a:ext cx="4680520" cy="1656184"/>
          </a:xfrm>
          <a:prstGeom prst="rect">
            <a:avLst/>
          </a:prstGeom>
          <a:noFill/>
        </p:spPr>
      </p:pic>
      <p:sp>
        <p:nvSpPr>
          <p:cNvPr id="9" name="Прямоугольник 8"/>
          <p:cNvSpPr/>
          <p:nvPr/>
        </p:nvSpPr>
        <p:spPr>
          <a:xfrm>
            <a:off x="251520" y="5589240"/>
            <a:ext cx="8640960" cy="92333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ru-RU" dirty="0" smtClean="0"/>
              <a:t>Теперь у нас есть связь между таблицами покупателей (</a:t>
            </a:r>
            <a:r>
              <a:rPr lang="ru-RU" dirty="0" err="1" smtClean="0"/>
              <a:t>Customers</a:t>
            </a:r>
            <a:r>
              <a:rPr lang="ru-RU" dirty="0" smtClean="0"/>
              <a:t>) и адресами (</a:t>
            </a:r>
            <a:r>
              <a:rPr lang="ru-RU" dirty="0" err="1" smtClean="0"/>
              <a:t>Addresses</a:t>
            </a:r>
            <a:r>
              <a:rPr lang="ru-RU" dirty="0" smtClean="0"/>
              <a:t>). Если каждый адрес может принадлежать только одному покупателю, то такая связь называется "Один к одному".</a:t>
            </a:r>
            <a:endParaRPr lang="ru-RU"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r>
              <a:rPr lang="ru-RU" b="1" dirty="0" smtClean="0"/>
              <a:t>Связь один ко многим</a:t>
            </a:r>
            <a:endParaRPr lang="ru-RU" b="1" dirty="0"/>
          </a:p>
        </p:txBody>
      </p:sp>
      <p:sp>
        <p:nvSpPr>
          <p:cNvPr id="5" name="Прямоугольник 4"/>
          <p:cNvSpPr/>
          <p:nvPr/>
        </p:nvSpPr>
        <p:spPr>
          <a:xfrm>
            <a:off x="395536" y="1628800"/>
            <a:ext cx="8352928" cy="1754326"/>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ru-RU" dirty="0" smtClean="0"/>
              <a:t>Этот тип отношений наиболее часто встречающийся. Рассмотрим такой сайт интернет магазина:</a:t>
            </a:r>
          </a:p>
          <a:p>
            <a:pPr>
              <a:buFont typeface="Arial" pitchFamily="34" charset="0"/>
              <a:buChar char="•"/>
            </a:pPr>
            <a:r>
              <a:rPr lang="ru-RU" dirty="0" smtClean="0"/>
              <a:t>У покупателей может быть несколько заказов.</a:t>
            </a:r>
          </a:p>
          <a:p>
            <a:pPr>
              <a:buFont typeface="Arial" pitchFamily="34" charset="0"/>
              <a:buChar char="•"/>
            </a:pPr>
            <a:r>
              <a:rPr lang="ru-RU" dirty="0" smtClean="0"/>
              <a:t>Заказ может содержать несколько товаров.</a:t>
            </a:r>
          </a:p>
          <a:p>
            <a:pPr>
              <a:buFont typeface="Arial" pitchFamily="34" charset="0"/>
              <a:buChar char="•"/>
            </a:pPr>
            <a:r>
              <a:rPr lang="ru-RU" dirty="0" smtClean="0"/>
              <a:t>Товары могут иметь описание на нескольких языках.</a:t>
            </a:r>
          </a:p>
          <a:p>
            <a:endParaRPr lang="ru-RU" dirty="0"/>
          </a:p>
        </p:txBody>
      </p:sp>
      <p:pic>
        <p:nvPicPr>
          <p:cNvPr id="24578" name="Picture 2" descr="http://jtest.ru/assets/images/articles/sql/sql%20for%20beginners3/ss_3.png"/>
          <p:cNvPicPr>
            <a:picLocks noChangeAspect="1" noChangeArrowheads="1"/>
          </p:cNvPicPr>
          <p:nvPr/>
        </p:nvPicPr>
        <p:blipFill>
          <a:blip r:embed="rId2" cstate="print"/>
          <a:srcRect/>
          <a:stretch>
            <a:fillRect/>
          </a:stretch>
        </p:blipFill>
        <p:spPr bwMode="auto">
          <a:xfrm>
            <a:off x="323528" y="3573016"/>
            <a:ext cx="3352800" cy="1762126"/>
          </a:xfrm>
          <a:prstGeom prst="rect">
            <a:avLst/>
          </a:prstGeom>
          <a:noFill/>
        </p:spPr>
      </p:pic>
      <p:sp>
        <p:nvSpPr>
          <p:cNvPr id="10" name="Прямоугольник 9"/>
          <p:cNvSpPr/>
          <p:nvPr/>
        </p:nvSpPr>
        <p:spPr>
          <a:xfrm>
            <a:off x="3851920" y="3573016"/>
            <a:ext cx="5112568" cy="9233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ru-RU" dirty="0" smtClean="0"/>
              <a:t>Каждый покупатель может иметь 0 или более заказов. Но каждый заказ может принадлежать только одному покупателю.</a:t>
            </a:r>
            <a:endParaRPr lang="ru-RU" dirty="0"/>
          </a:p>
        </p:txBody>
      </p:sp>
      <p:pic>
        <p:nvPicPr>
          <p:cNvPr id="24582" name="Picture 6" descr="Отношения один ко многим"/>
          <p:cNvPicPr>
            <a:picLocks noChangeAspect="1" noChangeArrowheads="1"/>
          </p:cNvPicPr>
          <p:nvPr/>
        </p:nvPicPr>
        <p:blipFill>
          <a:blip r:embed="rId3" cstate="print"/>
          <a:srcRect l="21420" t="13487" r="23141" b="22726"/>
          <a:stretch>
            <a:fillRect/>
          </a:stretch>
        </p:blipFill>
        <p:spPr bwMode="auto">
          <a:xfrm>
            <a:off x="4716016" y="4725144"/>
            <a:ext cx="3168352" cy="1944216"/>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r>
              <a:rPr lang="ru-RU" b="1" dirty="0" smtClean="0"/>
              <a:t>Связь многие ко многим</a:t>
            </a:r>
            <a:endParaRPr lang="ru-RU" b="1" dirty="0"/>
          </a:p>
        </p:txBody>
      </p:sp>
      <p:sp>
        <p:nvSpPr>
          <p:cNvPr id="7" name="Прямоугольник 6"/>
          <p:cNvSpPr/>
          <p:nvPr/>
        </p:nvSpPr>
        <p:spPr>
          <a:xfrm>
            <a:off x="395536" y="1628800"/>
            <a:ext cx="8280920"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r>
              <a:rPr lang="ru-RU" dirty="0" smtClean="0"/>
              <a:t>В некоторых случаях требуется многочисленные связи по обе стороны отношений. Например, каждый заказ может содержать множество товаров. И каждый товар может присутствовать во многих заказах. Для такой связи нам потребуется создать дополнительную таблицу:</a:t>
            </a:r>
            <a:endParaRPr lang="ru-RU" dirty="0"/>
          </a:p>
        </p:txBody>
      </p:sp>
      <p:pic>
        <p:nvPicPr>
          <p:cNvPr id="25602" name="Picture 2" descr="http://jtest.ru/assets/images/articles/sql/sql%20for%20beginners3/ss_4.png"/>
          <p:cNvPicPr>
            <a:picLocks noChangeAspect="1" noChangeArrowheads="1"/>
          </p:cNvPicPr>
          <p:nvPr/>
        </p:nvPicPr>
        <p:blipFill>
          <a:blip r:embed="rId2" cstate="print"/>
          <a:srcRect/>
          <a:stretch>
            <a:fillRect/>
          </a:stretch>
        </p:blipFill>
        <p:spPr bwMode="auto">
          <a:xfrm>
            <a:off x="467544" y="2924944"/>
            <a:ext cx="5184576" cy="3779412"/>
          </a:xfrm>
          <a:prstGeom prst="rect">
            <a:avLst/>
          </a:prstGeom>
          <a:noFill/>
        </p:spPr>
      </p:pic>
      <p:sp>
        <p:nvSpPr>
          <p:cNvPr id="9" name="Прямоугольник 8"/>
          <p:cNvSpPr/>
          <p:nvPr/>
        </p:nvSpPr>
        <p:spPr>
          <a:xfrm>
            <a:off x="6156176" y="3140968"/>
            <a:ext cx="2808312" cy="1754326"/>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ru-RU" dirty="0" smtClean="0"/>
              <a:t>Назначение таблицы "</a:t>
            </a:r>
            <a:r>
              <a:rPr lang="ru-RU" dirty="0" err="1" smtClean="0"/>
              <a:t>Items_Orders</a:t>
            </a:r>
            <a:r>
              <a:rPr lang="ru-RU" dirty="0" smtClean="0"/>
              <a:t>" только одно - создать связь "Многие ко многим" между товарами и заказами.</a:t>
            </a:r>
            <a:endParaRPr lang="ru-RU" dirty="0"/>
          </a:p>
        </p:txBody>
      </p:sp>
      <p:pic>
        <p:nvPicPr>
          <p:cNvPr id="25604" name="Picture 4" descr="Отношения многие ко многим"/>
          <p:cNvPicPr>
            <a:picLocks noChangeAspect="1" noChangeArrowheads="1"/>
          </p:cNvPicPr>
          <p:nvPr/>
        </p:nvPicPr>
        <p:blipFill>
          <a:blip r:embed="rId3" cstate="print"/>
          <a:srcRect l="21420" t="16537" r="24401" b="25300"/>
          <a:stretch>
            <a:fillRect/>
          </a:stretch>
        </p:blipFill>
        <p:spPr bwMode="auto">
          <a:xfrm>
            <a:off x="5868144" y="5085184"/>
            <a:ext cx="3096344" cy="1772816"/>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r>
              <a:rPr lang="ru-RU" b="1" dirty="0" smtClean="0"/>
              <a:t>Внешние ключи</a:t>
            </a:r>
            <a:endParaRPr lang="ru-RU" b="1" dirty="0"/>
          </a:p>
        </p:txBody>
      </p:sp>
      <p:sp>
        <p:nvSpPr>
          <p:cNvPr id="7" name="Прямоугольник 6"/>
          <p:cNvSpPr/>
          <p:nvPr/>
        </p:nvSpPr>
        <p:spPr>
          <a:xfrm>
            <a:off x="395536" y="1628800"/>
            <a:ext cx="8280920" cy="9233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r>
              <a:rPr lang="ru-RU" dirty="0" smtClean="0"/>
              <a:t>В отношениях, обсуждаемых выше, у нас всегда было поле вида "****</a:t>
            </a:r>
            <a:r>
              <a:rPr lang="ru-RU" dirty="0" err="1" smtClean="0"/>
              <a:t>_id</a:t>
            </a:r>
            <a:r>
              <a:rPr lang="ru-RU" dirty="0" smtClean="0"/>
              <a:t>", которое ссылалось столбец в другой таблице. В нашем примере столбец </a:t>
            </a:r>
            <a:r>
              <a:rPr lang="ru-RU" dirty="0" err="1" smtClean="0"/>
              <a:t>customer_id</a:t>
            </a:r>
            <a:r>
              <a:rPr lang="ru-RU" dirty="0" smtClean="0"/>
              <a:t>, в таблице </a:t>
            </a:r>
            <a:r>
              <a:rPr lang="ru-RU" dirty="0" err="1" smtClean="0"/>
              <a:t>Orders</a:t>
            </a:r>
            <a:r>
              <a:rPr lang="ru-RU" dirty="0" smtClean="0"/>
              <a:t>, является внешним ключом:</a:t>
            </a:r>
            <a:endParaRPr lang="ru-RU" dirty="0"/>
          </a:p>
        </p:txBody>
      </p:sp>
      <p:pic>
        <p:nvPicPr>
          <p:cNvPr id="26626" name="Picture 2" descr="http://jtest.ru/assets/images/articles/sql/sql%20for%20beginners3/ss_3.png"/>
          <p:cNvPicPr>
            <a:picLocks noChangeAspect="1" noChangeArrowheads="1"/>
          </p:cNvPicPr>
          <p:nvPr/>
        </p:nvPicPr>
        <p:blipFill>
          <a:blip r:embed="rId2" cstate="print"/>
          <a:srcRect/>
          <a:stretch>
            <a:fillRect/>
          </a:stretch>
        </p:blipFill>
        <p:spPr bwMode="auto">
          <a:xfrm>
            <a:off x="2627784" y="2852936"/>
            <a:ext cx="3973282" cy="2088232"/>
          </a:xfrm>
          <a:prstGeom prst="rect">
            <a:avLst/>
          </a:prstGeom>
        </p:spPr>
        <p:style>
          <a:lnRef idx="2">
            <a:schemeClr val="accent2"/>
          </a:lnRef>
          <a:fillRef idx="1">
            <a:schemeClr val="lt1"/>
          </a:fillRef>
          <a:effectRef idx="0">
            <a:schemeClr val="accent2"/>
          </a:effectRef>
          <a:fontRef idx="minor">
            <a:schemeClr val="dk1"/>
          </a:fontRef>
        </p:style>
      </p:pic>
      <p:sp>
        <p:nvSpPr>
          <p:cNvPr id="26627" name="Rectangle 3"/>
          <p:cNvSpPr>
            <a:spLocks noChangeArrowheads="1"/>
          </p:cNvSpPr>
          <p:nvPr/>
        </p:nvSpPr>
        <p:spPr bwMode="auto">
          <a:xfrm>
            <a:off x="1979712" y="5301208"/>
            <a:ext cx="5256584" cy="1292662"/>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200" b="1" i="0" u="none" strike="noStrike" cap="none" normalizeH="0" baseline="0" dirty="0" smtClean="0">
                <a:ln>
                  <a:noFill/>
                </a:ln>
                <a:solidFill>
                  <a:srgbClr val="006699"/>
                </a:solidFill>
                <a:effectLst/>
                <a:latin typeface="Consolas" pitchFamily="49" charset="0"/>
                <a:cs typeface="Consolas" pitchFamily="49" charset="0"/>
              </a:rPr>
              <a:t>CREATE</a:t>
            </a:r>
            <a:r>
              <a:rPr kumimoji="0" lang="ru-RU" sz="1200" b="0" i="0" u="none" strike="noStrike" cap="none" normalizeH="0" baseline="0" dirty="0" smtClean="0">
                <a:ln>
                  <a:noFill/>
                </a:ln>
                <a:solidFill>
                  <a:srgbClr val="666666"/>
                </a:solidFill>
                <a:effectLst/>
                <a:latin typeface="Consolas" pitchFamily="49" charset="0"/>
                <a:cs typeface="Consolas" pitchFamily="49" charset="0"/>
              </a:rPr>
              <a:t> </a:t>
            </a:r>
            <a:r>
              <a:rPr kumimoji="0" lang="ru-RU" sz="1200" b="1" i="0" u="none" strike="noStrike" cap="none" normalizeH="0" baseline="0" dirty="0" smtClean="0">
                <a:ln>
                  <a:noFill/>
                </a:ln>
                <a:solidFill>
                  <a:srgbClr val="006699"/>
                </a:solidFill>
                <a:effectLst/>
                <a:latin typeface="Consolas" pitchFamily="49" charset="0"/>
                <a:cs typeface="Consolas" pitchFamily="49" charset="0"/>
              </a:rPr>
              <a:t>TABLE</a:t>
            </a:r>
            <a:r>
              <a:rPr kumimoji="0" lang="ru-RU" sz="1200" b="0" i="0" u="none" strike="noStrike" cap="none" normalizeH="0" baseline="0" dirty="0" smtClean="0">
                <a:ln>
                  <a:noFill/>
                </a:ln>
                <a:solidFill>
                  <a:srgbClr val="666666"/>
                </a:solidFill>
                <a:effectLst/>
                <a:latin typeface="Consolas" pitchFamily="49" charset="0"/>
                <a:cs typeface="Consolas" pitchFamily="49" charset="0"/>
              </a:rPr>
              <a:t> </a:t>
            </a:r>
            <a:r>
              <a:rPr kumimoji="0" lang="ru-RU" sz="1200" b="0" i="0" u="none" strike="noStrike" cap="none" normalizeH="0" baseline="0" dirty="0" err="1" smtClean="0">
                <a:ln>
                  <a:noFill/>
                </a:ln>
                <a:solidFill>
                  <a:srgbClr val="000000"/>
                </a:solidFill>
                <a:effectLst/>
                <a:latin typeface="Consolas" pitchFamily="49" charset="0"/>
                <a:cs typeface="Consolas" pitchFamily="49" charset="0"/>
              </a:rPr>
              <a:t>orders</a:t>
            </a:r>
            <a:r>
              <a:rPr kumimoji="0" lang="ru-RU" sz="1200" b="0" i="0" u="none" strike="noStrike" cap="none" normalizeH="0" baseline="0" dirty="0" smtClean="0">
                <a:ln>
                  <a:noFill/>
                </a:ln>
                <a:solidFill>
                  <a:srgbClr val="000000"/>
                </a:solidFill>
                <a:effectLst/>
                <a:latin typeface="Consolas" pitchFamily="49" charset="0"/>
                <a:cs typeface="Consolas" pitchFamily="49" charset="0"/>
              </a:rPr>
              <a:t> (</a:t>
            </a:r>
            <a:endParaRPr kumimoji="0" lang="ru-RU"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u="none" strike="noStrike" cap="none" normalizeH="0" baseline="0" dirty="0" smtClean="0">
                <a:ln>
                  <a:noFill/>
                </a:ln>
                <a:solidFill>
                  <a:srgbClr val="CCCCCC"/>
                </a:solidFill>
                <a:effectLst/>
                <a:latin typeface="Consolas" pitchFamily="49" charset="0"/>
                <a:cs typeface="Consolas" pitchFamily="49" charset="0"/>
              </a:rPr>
              <a:t>    </a:t>
            </a:r>
            <a:r>
              <a:rPr kumimoji="0" lang="ru-RU" sz="1200" b="0" i="0" u="none" strike="noStrike" cap="none" normalizeH="0" baseline="0" dirty="0" err="1" smtClean="0">
                <a:ln>
                  <a:noFill/>
                </a:ln>
                <a:solidFill>
                  <a:srgbClr val="000000"/>
                </a:solidFill>
                <a:effectLst/>
                <a:latin typeface="Consolas" pitchFamily="49" charset="0"/>
                <a:cs typeface="Consolas" pitchFamily="49" charset="0"/>
              </a:rPr>
              <a:t>order_id</a:t>
            </a:r>
            <a:r>
              <a:rPr kumimoji="0" lang="ru-RU" sz="1200" b="0" i="0" u="none" strike="noStrike" cap="none" normalizeH="0" baseline="0" dirty="0" smtClean="0">
                <a:ln>
                  <a:noFill/>
                </a:ln>
                <a:solidFill>
                  <a:srgbClr val="000000"/>
                </a:solidFill>
                <a:effectLst/>
                <a:latin typeface="Consolas" pitchFamily="49" charset="0"/>
                <a:cs typeface="Consolas" pitchFamily="49" charset="0"/>
              </a:rPr>
              <a:t> </a:t>
            </a:r>
            <a:r>
              <a:rPr kumimoji="0" lang="ru-RU" sz="1200" b="1" i="0" u="none" strike="noStrike" cap="none" normalizeH="0" baseline="0" dirty="0" smtClean="0">
                <a:ln>
                  <a:noFill/>
                </a:ln>
                <a:solidFill>
                  <a:srgbClr val="006699"/>
                </a:solidFill>
                <a:effectLst/>
                <a:latin typeface="Consolas" pitchFamily="49" charset="0"/>
                <a:cs typeface="Consolas" pitchFamily="49" charset="0"/>
              </a:rPr>
              <a:t>INT</a:t>
            </a:r>
            <a:r>
              <a:rPr kumimoji="0" lang="ru-RU" sz="1200" b="0" i="0" u="none" strike="noStrike" cap="none" normalizeH="0" baseline="0" dirty="0" smtClean="0">
                <a:ln>
                  <a:noFill/>
                </a:ln>
                <a:solidFill>
                  <a:srgbClr val="666666"/>
                </a:solidFill>
                <a:effectLst/>
                <a:latin typeface="Consolas" pitchFamily="49" charset="0"/>
                <a:cs typeface="Consolas" pitchFamily="49" charset="0"/>
              </a:rPr>
              <a:t> </a:t>
            </a:r>
            <a:r>
              <a:rPr kumimoji="0" lang="ru-RU" sz="1200" b="0" i="0" u="none" strike="noStrike" cap="none" normalizeH="0" baseline="0" dirty="0" smtClean="0">
                <a:ln>
                  <a:noFill/>
                </a:ln>
                <a:solidFill>
                  <a:srgbClr val="000000"/>
                </a:solidFill>
                <a:effectLst/>
                <a:latin typeface="Consolas" pitchFamily="49" charset="0"/>
                <a:cs typeface="Consolas" pitchFamily="49" charset="0"/>
              </a:rPr>
              <a:t>AUTO_INCREMENT </a:t>
            </a:r>
            <a:r>
              <a:rPr kumimoji="0" lang="ru-RU" sz="1200" b="1" i="0" u="none" strike="noStrike" cap="none" normalizeH="0" baseline="0" dirty="0" smtClean="0">
                <a:ln>
                  <a:noFill/>
                </a:ln>
                <a:solidFill>
                  <a:srgbClr val="006699"/>
                </a:solidFill>
                <a:effectLst/>
                <a:latin typeface="Consolas" pitchFamily="49" charset="0"/>
                <a:cs typeface="Consolas" pitchFamily="49" charset="0"/>
              </a:rPr>
              <a:t>PRIMARY</a:t>
            </a:r>
            <a:r>
              <a:rPr kumimoji="0" lang="ru-RU" sz="1200" b="0" i="0" u="none" strike="noStrike" cap="none" normalizeH="0" baseline="0" dirty="0" smtClean="0">
                <a:ln>
                  <a:noFill/>
                </a:ln>
                <a:solidFill>
                  <a:srgbClr val="666666"/>
                </a:solidFill>
                <a:effectLst/>
                <a:latin typeface="Consolas" pitchFamily="49" charset="0"/>
                <a:cs typeface="Consolas" pitchFamily="49" charset="0"/>
              </a:rPr>
              <a:t> </a:t>
            </a:r>
            <a:r>
              <a:rPr kumimoji="0" lang="ru-RU" sz="1200" b="1" i="0" u="none" strike="noStrike" cap="none" normalizeH="0" baseline="0" dirty="0" smtClean="0">
                <a:ln>
                  <a:noFill/>
                </a:ln>
                <a:solidFill>
                  <a:srgbClr val="006699"/>
                </a:solidFill>
                <a:effectLst/>
                <a:latin typeface="Consolas" pitchFamily="49" charset="0"/>
                <a:cs typeface="Consolas" pitchFamily="49" charset="0"/>
              </a:rPr>
              <a:t>KEY</a:t>
            </a:r>
            <a:r>
              <a:rPr kumimoji="0" lang="ru-RU" sz="1200" b="0" i="0" u="none" strike="noStrike" cap="none" normalizeH="0" baseline="0" dirty="0" smtClean="0">
                <a:ln>
                  <a:noFill/>
                </a:ln>
                <a:solidFill>
                  <a:srgbClr val="000000"/>
                </a:solidFill>
                <a:effectLst/>
                <a:latin typeface="Consolas" pitchFamily="49" charset="0"/>
                <a:cs typeface="Consolas" pitchFamily="49" charset="0"/>
              </a:rPr>
              <a:t>,</a:t>
            </a:r>
            <a:endParaRPr kumimoji="0" lang="ru-RU"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u="none" strike="noStrike" cap="none" normalizeH="0" baseline="0" dirty="0" smtClean="0">
                <a:ln>
                  <a:noFill/>
                </a:ln>
                <a:solidFill>
                  <a:srgbClr val="CCCCCC"/>
                </a:solidFill>
                <a:effectLst/>
                <a:latin typeface="Consolas" pitchFamily="49" charset="0"/>
                <a:cs typeface="Consolas" pitchFamily="49" charset="0"/>
              </a:rPr>
              <a:t>    </a:t>
            </a:r>
            <a:r>
              <a:rPr kumimoji="0" lang="ru-RU" sz="1200" b="0" i="0" u="none" strike="noStrike" cap="none" normalizeH="0" baseline="0" dirty="0" err="1" smtClean="0">
                <a:ln>
                  <a:noFill/>
                </a:ln>
                <a:solidFill>
                  <a:srgbClr val="000000"/>
                </a:solidFill>
                <a:effectLst/>
                <a:latin typeface="Consolas" pitchFamily="49" charset="0"/>
                <a:cs typeface="Consolas" pitchFamily="49" charset="0"/>
              </a:rPr>
              <a:t>customer_id</a:t>
            </a:r>
            <a:r>
              <a:rPr kumimoji="0" lang="ru-RU" sz="1200" b="0" i="0" u="none" strike="noStrike" cap="none" normalizeH="0" baseline="0" dirty="0" smtClean="0">
                <a:ln>
                  <a:noFill/>
                </a:ln>
                <a:solidFill>
                  <a:srgbClr val="000000"/>
                </a:solidFill>
                <a:effectLst/>
                <a:latin typeface="Consolas" pitchFamily="49" charset="0"/>
                <a:cs typeface="Consolas" pitchFamily="49" charset="0"/>
              </a:rPr>
              <a:t> </a:t>
            </a:r>
            <a:r>
              <a:rPr kumimoji="0" lang="ru-RU" sz="1200" b="1" i="0" u="none" strike="noStrike" cap="none" normalizeH="0" baseline="0" dirty="0" smtClean="0">
                <a:ln>
                  <a:noFill/>
                </a:ln>
                <a:solidFill>
                  <a:srgbClr val="006699"/>
                </a:solidFill>
                <a:effectLst/>
                <a:latin typeface="Consolas" pitchFamily="49" charset="0"/>
                <a:cs typeface="Consolas" pitchFamily="49" charset="0"/>
              </a:rPr>
              <a:t>INT</a:t>
            </a:r>
            <a:r>
              <a:rPr kumimoji="0" lang="ru-RU" sz="1200" b="0" i="0" u="none" strike="noStrike" cap="none" normalizeH="0" baseline="0" dirty="0" smtClean="0">
                <a:ln>
                  <a:noFill/>
                </a:ln>
                <a:solidFill>
                  <a:srgbClr val="000000"/>
                </a:solidFill>
                <a:effectLst/>
                <a:latin typeface="Consolas" pitchFamily="49" charset="0"/>
                <a:cs typeface="Consolas" pitchFamily="49" charset="0"/>
              </a:rPr>
              <a:t>,</a:t>
            </a:r>
            <a:endParaRPr kumimoji="0" lang="ru-RU"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u="none" strike="noStrike" cap="none" normalizeH="0" baseline="0" dirty="0" smtClean="0">
                <a:ln>
                  <a:noFill/>
                </a:ln>
                <a:solidFill>
                  <a:srgbClr val="CCCCCC"/>
                </a:solidFill>
                <a:effectLst/>
                <a:latin typeface="Consolas" pitchFamily="49" charset="0"/>
                <a:cs typeface="Consolas" pitchFamily="49" charset="0"/>
              </a:rPr>
              <a:t>    </a:t>
            </a:r>
            <a:r>
              <a:rPr kumimoji="0" lang="ru-RU" sz="1200" b="0" i="0" u="none" strike="noStrike" cap="none" normalizeH="0" baseline="0" dirty="0" err="1" smtClean="0">
                <a:ln>
                  <a:noFill/>
                </a:ln>
                <a:solidFill>
                  <a:srgbClr val="000000"/>
                </a:solidFill>
                <a:effectLst/>
                <a:latin typeface="Consolas" pitchFamily="49" charset="0"/>
                <a:cs typeface="Consolas" pitchFamily="49" charset="0"/>
              </a:rPr>
              <a:t>amount</a:t>
            </a:r>
            <a:r>
              <a:rPr kumimoji="0" lang="ru-RU" sz="1200" b="0" i="0" u="none" strike="noStrike" cap="none" normalizeH="0" baseline="0" dirty="0" smtClean="0">
                <a:ln>
                  <a:noFill/>
                </a:ln>
                <a:solidFill>
                  <a:srgbClr val="000000"/>
                </a:solidFill>
                <a:effectLst/>
                <a:latin typeface="Consolas" pitchFamily="49" charset="0"/>
                <a:cs typeface="Consolas" pitchFamily="49" charset="0"/>
              </a:rPr>
              <a:t> </a:t>
            </a:r>
            <a:r>
              <a:rPr kumimoji="0" lang="ru-RU" sz="1200" b="1" i="0" u="none" strike="noStrike" cap="none" normalizeH="0" baseline="0" dirty="0" smtClean="0">
                <a:ln>
                  <a:noFill/>
                </a:ln>
                <a:solidFill>
                  <a:srgbClr val="006699"/>
                </a:solidFill>
                <a:effectLst/>
                <a:latin typeface="Consolas" pitchFamily="49" charset="0"/>
                <a:cs typeface="Consolas" pitchFamily="49" charset="0"/>
              </a:rPr>
              <a:t>DOUBLE</a:t>
            </a:r>
            <a:r>
              <a:rPr kumimoji="0" lang="ru-RU" sz="1200" b="0" i="0" u="none" strike="noStrike" cap="none" normalizeH="0" baseline="0" dirty="0" smtClean="0">
                <a:ln>
                  <a:noFill/>
                </a:ln>
                <a:solidFill>
                  <a:srgbClr val="000000"/>
                </a:solidFill>
                <a:effectLst/>
                <a:latin typeface="Consolas" pitchFamily="49" charset="0"/>
                <a:cs typeface="Consolas" pitchFamily="49" charset="0"/>
              </a:rPr>
              <a:t>,</a:t>
            </a:r>
            <a:endParaRPr kumimoji="0" lang="ru-RU"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u="none" strike="noStrike" cap="none" normalizeH="0" baseline="0" dirty="0" smtClean="0">
                <a:ln>
                  <a:noFill/>
                </a:ln>
                <a:solidFill>
                  <a:srgbClr val="CCCCCC"/>
                </a:solidFill>
                <a:effectLst/>
                <a:latin typeface="Consolas" pitchFamily="49" charset="0"/>
                <a:cs typeface="Consolas" pitchFamily="49" charset="0"/>
              </a:rPr>
              <a:t>    </a:t>
            </a:r>
            <a:r>
              <a:rPr kumimoji="0" lang="ru-RU" sz="1200" b="1" i="0" u="none" strike="noStrike" cap="none" normalizeH="0" baseline="0" dirty="0" smtClean="0">
                <a:ln>
                  <a:noFill/>
                </a:ln>
                <a:solidFill>
                  <a:srgbClr val="006699"/>
                </a:solidFill>
                <a:effectLst/>
                <a:latin typeface="Consolas" pitchFamily="49" charset="0"/>
                <a:cs typeface="Consolas" pitchFamily="49" charset="0"/>
              </a:rPr>
              <a:t>FOREIGN</a:t>
            </a:r>
            <a:r>
              <a:rPr kumimoji="0" lang="ru-RU" sz="1200" b="0" i="0" u="none" strike="noStrike" cap="none" normalizeH="0" baseline="0" dirty="0" smtClean="0">
                <a:ln>
                  <a:noFill/>
                </a:ln>
                <a:solidFill>
                  <a:srgbClr val="666666"/>
                </a:solidFill>
                <a:effectLst/>
                <a:latin typeface="Consolas" pitchFamily="49" charset="0"/>
                <a:cs typeface="Consolas" pitchFamily="49" charset="0"/>
              </a:rPr>
              <a:t> </a:t>
            </a:r>
            <a:r>
              <a:rPr kumimoji="0" lang="ru-RU" sz="1200" b="1" i="0" u="none" strike="noStrike" cap="none" normalizeH="0" baseline="0" dirty="0" smtClean="0">
                <a:ln>
                  <a:noFill/>
                </a:ln>
                <a:solidFill>
                  <a:srgbClr val="006699"/>
                </a:solidFill>
                <a:effectLst/>
                <a:latin typeface="Consolas" pitchFamily="49" charset="0"/>
                <a:cs typeface="Consolas" pitchFamily="49" charset="0"/>
              </a:rPr>
              <a:t>KEY</a:t>
            </a:r>
            <a:r>
              <a:rPr kumimoji="0" lang="ru-RU" sz="1200" b="0" i="0" u="none" strike="noStrike" cap="none" normalizeH="0" baseline="0" dirty="0" smtClean="0">
                <a:ln>
                  <a:noFill/>
                </a:ln>
                <a:solidFill>
                  <a:srgbClr val="666666"/>
                </a:solidFill>
                <a:effectLst/>
                <a:latin typeface="Consolas" pitchFamily="49" charset="0"/>
                <a:cs typeface="Consolas" pitchFamily="49" charset="0"/>
              </a:rPr>
              <a:t> </a:t>
            </a:r>
            <a:r>
              <a:rPr kumimoji="0" lang="ru-RU" sz="1200" b="0" i="0" u="none" strike="noStrike" cap="none" normalizeH="0" baseline="0" dirty="0" smtClean="0">
                <a:ln>
                  <a:noFill/>
                </a:ln>
                <a:solidFill>
                  <a:srgbClr val="000000"/>
                </a:solidFill>
                <a:effectLst/>
                <a:latin typeface="Consolas" pitchFamily="49" charset="0"/>
                <a:cs typeface="Consolas" pitchFamily="49" charset="0"/>
              </a:rPr>
              <a:t>(</a:t>
            </a:r>
            <a:r>
              <a:rPr kumimoji="0" lang="ru-RU" sz="1200" b="0" i="0" u="none" strike="noStrike" cap="none" normalizeH="0" baseline="0" dirty="0" err="1" smtClean="0">
                <a:ln>
                  <a:noFill/>
                </a:ln>
                <a:solidFill>
                  <a:srgbClr val="000000"/>
                </a:solidFill>
                <a:effectLst/>
                <a:latin typeface="Consolas" pitchFamily="49" charset="0"/>
                <a:cs typeface="Consolas" pitchFamily="49" charset="0"/>
              </a:rPr>
              <a:t>customer_id</a:t>
            </a:r>
            <a:r>
              <a:rPr kumimoji="0" lang="ru-RU" sz="1200" b="0" i="0" u="none" strike="noStrike" cap="none" normalizeH="0" baseline="0" dirty="0" smtClean="0">
                <a:ln>
                  <a:noFill/>
                </a:ln>
                <a:solidFill>
                  <a:srgbClr val="000000"/>
                </a:solidFill>
                <a:effectLst/>
                <a:latin typeface="Consolas" pitchFamily="49" charset="0"/>
                <a:cs typeface="Consolas" pitchFamily="49" charset="0"/>
              </a:rPr>
              <a:t>) </a:t>
            </a:r>
            <a:r>
              <a:rPr kumimoji="0" lang="ru-RU" sz="1200" b="1" i="0" u="none" strike="noStrike" cap="none" normalizeH="0" baseline="0" dirty="0" smtClean="0">
                <a:ln>
                  <a:noFill/>
                </a:ln>
                <a:solidFill>
                  <a:srgbClr val="006699"/>
                </a:solidFill>
                <a:effectLst/>
                <a:latin typeface="Consolas" pitchFamily="49" charset="0"/>
                <a:cs typeface="Consolas" pitchFamily="49" charset="0"/>
              </a:rPr>
              <a:t>REFERENCES</a:t>
            </a:r>
            <a:r>
              <a:rPr kumimoji="0" lang="ru-RU" sz="1200" b="0" i="0" u="none" strike="noStrike" cap="none" normalizeH="0" baseline="0" dirty="0" smtClean="0">
                <a:ln>
                  <a:noFill/>
                </a:ln>
                <a:solidFill>
                  <a:srgbClr val="666666"/>
                </a:solidFill>
                <a:effectLst/>
                <a:latin typeface="Consolas" pitchFamily="49" charset="0"/>
                <a:cs typeface="Consolas" pitchFamily="49" charset="0"/>
              </a:rPr>
              <a:t> </a:t>
            </a:r>
            <a:r>
              <a:rPr kumimoji="0" lang="ru-RU" sz="1200" b="0" i="0" u="none" strike="noStrike" cap="none" normalizeH="0" baseline="0" dirty="0" err="1" smtClean="0">
                <a:ln>
                  <a:noFill/>
                </a:ln>
                <a:solidFill>
                  <a:srgbClr val="000000"/>
                </a:solidFill>
                <a:effectLst/>
                <a:latin typeface="Consolas" pitchFamily="49" charset="0"/>
                <a:cs typeface="Consolas" pitchFamily="49" charset="0"/>
              </a:rPr>
              <a:t>customers</a:t>
            </a:r>
            <a:r>
              <a:rPr kumimoji="0" lang="ru-RU" sz="1200" b="0" i="0" u="none" strike="noStrike" cap="none" normalizeH="0" baseline="0" dirty="0" smtClean="0">
                <a:ln>
                  <a:noFill/>
                </a:ln>
                <a:solidFill>
                  <a:srgbClr val="000000"/>
                </a:solidFill>
                <a:effectLst/>
                <a:latin typeface="Consolas" pitchFamily="49" charset="0"/>
                <a:cs typeface="Consolas" pitchFamily="49" charset="0"/>
              </a:rPr>
              <a:t>(</a:t>
            </a:r>
            <a:r>
              <a:rPr kumimoji="0" lang="ru-RU" sz="1200" b="0" i="0" u="none" strike="noStrike" cap="none" normalizeH="0" baseline="0" dirty="0" err="1" smtClean="0">
                <a:ln>
                  <a:noFill/>
                </a:ln>
                <a:solidFill>
                  <a:srgbClr val="000000"/>
                </a:solidFill>
                <a:effectLst/>
                <a:latin typeface="Consolas" pitchFamily="49" charset="0"/>
                <a:cs typeface="Consolas" pitchFamily="49" charset="0"/>
              </a:rPr>
              <a:t>customer_id</a:t>
            </a:r>
            <a:r>
              <a:rPr kumimoji="0" lang="ru-RU" sz="1200" b="0" i="0" u="none" strike="noStrike" cap="none" normalizeH="0" baseline="0" dirty="0" smtClean="0">
                <a:ln>
                  <a:noFill/>
                </a:ln>
                <a:solidFill>
                  <a:srgbClr val="000000"/>
                </a:solidFill>
                <a:effectLst/>
                <a:latin typeface="Consolas" pitchFamily="49" charset="0"/>
                <a:cs typeface="Consolas" pitchFamily="49" charset="0"/>
              </a:rPr>
              <a:t>)</a:t>
            </a:r>
            <a:endParaRPr kumimoji="0" lang="ru-RU"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200" b="0" i="0" u="none" strike="noStrike" cap="none" normalizeH="0" baseline="0" dirty="0" smtClean="0">
                <a:ln>
                  <a:noFill/>
                </a:ln>
                <a:solidFill>
                  <a:srgbClr val="000000"/>
                </a:solidFill>
                <a:effectLst/>
                <a:latin typeface="Consolas" pitchFamily="49" charset="0"/>
                <a:cs typeface="Consolas" pitchFamily="49" charset="0"/>
              </a:rPr>
              <a:t>);</a:t>
            </a:r>
            <a:endParaRPr kumimoji="0" lang="ru-RU" sz="1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r>
              <a:rPr lang="ru-RU" b="1" dirty="0" smtClean="0"/>
              <a:t>Запросы </a:t>
            </a:r>
            <a:r>
              <a:rPr lang="en-US" b="1" dirty="0" smtClean="0"/>
              <a:t>JOIN</a:t>
            </a:r>
            <a:endParaRPr lang="ru-RU" b="1" dirty="0"/>
          </a:p>
        </p:txBody>
      </p:sp>
      <p:sp>
        <p:nvSpPr>
          <p:cNvPr id="7" name="Прямоугольник 6"/>
          <p:cNvSpPr/>
          <p:nvPr/>
        </p:nvSpPr>
        <p:spPr>
          <a:xfrm>
            <a:off x="0" y="1556792"/>
            <a:ext cx="914400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r>
              <a:rPr lang="ru-RU" dirty="0" smtClean="0"/>
              <a:t>Чтобы получить связанные данные из базы данных следует использовать запросы </a:t>
            </a:r>
            <a:r>
              <a:rPr lang="ru-RU" i="1" dirty="0" smtClean="0"/>
              <a:t>JOIN</a:t>
            </a:r>
            <a:r>
              <a:rPr lang="ru-RU" dirty="0" smtClean="0"/>
              <a:t>.</a:t>
            </a:r>
            <a:endParaRPr lang="ru-RU" dirty="0"/>
          </a:p>
        </p:txBody>
      </p:sp>
      <p:pic>
        <p:nvPicPr>
          <p:cNvPr id="27650" name="Picture 2"/>
          <p:cNvPicPr>
            <a:picLocks noChangeAspect="1" noChangeArrowheads="1"/>
          </p:cNvPicPr>
          <p:nvPr/>
        </p:nvPicPr>
        <p:blipFill>
          <a:blip r:embed="rId2" cstate="print"/>
          <a:srcRect l="29471" t="41486" r="59279" b="46994"/>
          <a:stretch>
            <a:fillRect/>
          </a:stretch>
        </p:blipFill>
        <p:spPr bwMode="auto">
          <a:xfrm>
            <a:off x="323528" y="2852936"/>
            <a:ext cx="3037838" cy="1944216"/>
          </a:xfrm>
          <a:prstGeom prst="rect">
            <a:avLst/>
          </a:prstGeom>
          <a:ln>
            <a:headEnd/>
            <a:tailEnd/>
          </a:ln>
        </p:spPr>
        <p:style>
          <a:lnRef idx="2">
            <a:schemeClr val="accent3"/>
          </a:lnRef>
          <a:fillRef idx="1">
            <a:schemeClr val="lt1"/>
          </a:fillRef>
          <a:effectRef idx="0">
            <a:schemeClr val="accent3"/>
          </a:effectRef>
          <a:fontRef idx="minor">
            <a:schemeClr val="dk1"/>
          </a:fontRef>
        </p:style>
      </p:pic>
      <p:pic>
        <p:nvPicPr>
          <p:cNvPr id="27651" name="Picture 3"/>
          <p:cNvPicPr>
            <a:picLocks noChangeAspect="1" noChangeArrowheads="1"/>
          </p:cNvPicPr>
          <p:nvPr/>
        </p:nvPicPr>
        <p:blipFill>
          <a:blip r:embed="rId3" cstate="print"/>
          <a:srcRect l="29250" t="41039" r="58600" b="46721"/>
          <a:stretch>
            <a:fillRect/>
          </a:stretch>
        </p:blipFill>
        <p:spPr bwMode="auto">
          <a:xfrm>
            <a:off x="4572000" y="2924944"/>
            <a:ext cx="3096344" cy="1949550"/>
          </a:xfrm>
          <a:prstGeom prst="rect">
            <a:avLst/>
          </a:prstGeom>
          <a:ln>
            <a:headEnd/>
            <a:tailEnd/>
          </a:ln>
        </p:spPr>
        <p:style>
          <a:lnRef idx="2">
            <a:schemeClr val="accent3"/>
          </a:lnRef>
          <a:fillRef idx="1">
            <a:schemeClr val="lt1"/>
          </a:fillRef>
          <a:effectRef idx="0">
            <a:schemeClr val="accent3"/>
          </a:effectRef>
          <a:fontRef idx="minor">
            <a:schemeClr val="dk1"/>
          </a:fontRef>
        </p:style>
      </p:pic>
      <p:sp>
        <p:nvSpPr>
          <p:cNvPr id="8" name="TextBox 7"/>
          <p:cNvSpPr txBox="1"/>
          <p:nvPr/>
        </p:nvSpPr>
        <p:spPr>
          <a:xfrm>
            <a:off x="971600" y="2348880"/>
            <a:ext cx="1193340"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b="1" dirty="0" smtClean="0"/>
              <a:t>Customers</a:t>
            </a:r>
            <a:endParaRPr lang="ru-RU" b="1" dirty="0"/>
          </a:p>
        </p:txBody>
      </p:sp>
      <p:sp>
        <p:nvSpPr>
          <p:cNvPr id="9" name="TextBox 8"/>
          <p:cNvSpPr txBox="1"/>
          <p:nvPr/>
        </p:nvSpPr>
        <p:spPr>
          <a:xfrm>
            <a:off x="5724128" y="2420888"/>
            <a:ext cx="828240"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b="1" dirty="0" smtClean="0"/>
              <a:t>Orders</a:t>
            </a:r>
            <a:endParaRPr lang="ru-RU"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ru-RU" b="1" dirty="0" smtClean="0"/>
              <a:t>Реляционная база данных</a:t>
            </a:r>
            <a:endParaRPr lang="ru-RU" b="1" dirty="0"/>
          </a:p>
        </p:txBody>
      </p:sp>
      <p:sp>
        <p:nvSpPr>
          <p:cNvPr id="3" name="Содержимое 2"/>
          <p:cNvSpPr>
            <a:spLocks noGrp="1"/>
          </p:cNvSpPr>
          <p:nvPr>
            <p:ph idx="1"/>
          </p:nvPr>
        </p:nvSpPr>
        <p:spPr>
          <a:xfrm>
            <a:off x="179512" y="1556793"/>
            <a:ext cx="8686800" cy="2016224"/>
          </a:xfrm>
        </p:spPr>
        <p:style>
          <a:lnRef idx="0">
            <a:schemeClr val="accent1"/>
          </a:lnRef>
          <a:fillRef idx="3">
            <a:schemeClr val="accent1"/>
          </a:fillRef>
          <a:effectRef idx="3">
            <a:schemeClr val="accent1"/>
          </a:effectRef>
          <a:fontRef idx="minor">
            <a:schemeClr val="lt1"/>
          </a:fontRef>
        </p:style>
        <p:txBody>
          <a:bodyPr>
            <a:normAutofit fontScale="77500" lnSpcReduction="20000"/>
          </a:bodyPr>
          <a:lstStyle/>
          <a:p>
            <a:pPr algn="just">
              <a:buNone/>
            </a:pPr>
            <a:r>
              <a:rPr lang="ru-RU" i="1" dirty="0" smtClean="0">
                <a:latin typeface="Times New Roman" pitchFamily="18" charset="0"/>
                <a:cs typeface="Times New Roman" pitchFamily="18" charset="0"/>
              </a:rPr>
              <a:t>    </a:t>
            </a:r>
            <a:r>
              <a:rPr lang="ru-RU" b="1" dirty="0" smtClean="0">
                <a:latin typeface="Times New Roman" pitchFamily="18" charset="0"/>
                <a:cs typeface="Times New Roman" pitchFamily="18" charset="0"/>
              </a:rPr>
              <a:t>По структуре организации данных базы данных бывают иерархическими и реляционными. </a:t>
            </a:r>
            <a:r>
              <a:rPr lang="ru-RU" i="1" u="sng" dirty="0" smtClean="0">
                <a:latin typeface="Times New Roman" pitchFamily="18" charset="0"/>
                <a:cs typeface="Times New Roman" pitchFamily="18" charset="0"/>
              </a:rPr>
              <a:t>В иерархической базе данных</a:t>
            </a:r>
            <a:r>
              <a:rPr lang="ru-RU" i="1"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записи упорядочиваются в определенную последовательность, как ступеньки лестницы, и поиск данных может осуществляться последовательным «спуском» со ступени на ступень. </a:t>
            </a:r>
            <a:endParaRPr lang="ru-RU" i="1" dirty="0" smtClean="0">
              <a:latin typeface="Times New Roman" pitchFamily="18" charset="0"/>
              <a:cs typeface="Times New Roman" pitchFamily="18" charset="0"/>
            </a:endParaRPr>
          </a:p>
        </p:txBody>
      </p:sp>
      <p:sp>
        <p:nvSpPr>
          <p:cNvPr id="4" name="Прямоугольник 3"/>
          <p:cNvSpPr/>
          <p:nvPr/>
        </p:nvSpPr>
        <p:spPr>
          <a:xfrm>
            <a:off x="179512" y="3933056"/>
            <a:ext cx="8712968" cy="2677656"/>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buNone/>
            </a:pPr>
            <a:r>
              <a:rPr lang="ru-RU" sz="2800" b="1" i="1" dirty="0" smtClean="0">
                <a:latin typeface="Times New Roman" pitchFamily="18" charset="0"/>
                <a:cs typeface="Times New Roman" pitchFamily="18" charset="0"/>
              </a:rPr>
              <a:t>Реляционная</a:t>
            </a:r>
            <a:r>
              <a:rPr lang="ru-RU" sz="2800" b="1" dirty="0" smtClean="0">
                <a:latin typeface="Times New Roman" pitchFamily="18" charset="0"/>
                <a:cs typeface="Times New Roman" pitchFamily="18" charset="0"/>
              </a:rPr>
              <a:t> база данных</a:t>
            </a:r>
            <a:r>
              <a:rPr lang="ru-RU" sz="2800" dirty="0" smtClean="0">
                <a:latin typeface="Times New Roman" pitchFamily="18" charset="0"/>
                <a:cs typeface="Times New Roman" pitchFamily="18" charset="0"/>
              </a:rPr>
              <a:t>, по сути, представляет собой двумерную </a:t>
            </a:r>
            <a:r>
              <a:rPr lang="ru-RU" sz="2800" i="1" dirty="0" smtClean="0">
                <a:latin typeface="Times New Roman" pitchFamily="18" charset="0"/>
                <a:cs typeface="Times New Roman" pitchFamily="18" charset="0"/>
              </a:rPr>
              <a:t>таблицу</a:t>
            </a:r>
            <a:r>
              <a:rPr lang="ru-RU" sz="2800" dirty="0" smtClean="0">
                <a:latin typeface="Times New Roman" pitchFamily="18" charset="0"/>
                <a:cs typeface="Times New Roman" pitchFamily="18" charset="0"/>
              </a:rPr>
              <a:t>. Столбцы таблицы называются </a:t>
            </a:r>
            <a:r>
              <a:rPr lang="ru-RU" sz="2800" b="1" dirty="0" smtClean="0">
                <a:latin typeface="Times New Roman" pitchFamily="18" charset="0"/>
                <a:cs typeface="Times New Roman" pitchFamily="18" charset="0"/>
              </a:rPr>
              <a:t>полями</a:t>
            </a:r>
            <a:r>
              <a:rPr lang="ru-RU" sz="2800" dirty="0" smtClean="0">
                <a:latin typeface="Times New Roman" pitchFamily="18" charset="0"/>
                <a:cs typeface="Times New Roman" pitchFamily="18" charset="0"/>
              </a:rPr>
              <a:t>: каждое поле характеризуется своим именем и типом данных. </a:t>
            </a:r>
            <a:r>
              <a:rPr lang="ru-RU" sz="2800" b="1" dirty="0" smtClean="0">
                <a:latin typeface="Times New Roman" pitchFamily="18" charset="0"/>
                <a:cs typeface="Times New Roman" pitchFamily="18" charset="0"/>
              </a:rPr>
              <a:t>Поле БД</a:t>
            </a:r>
            <a:r>
              <a:rPr lang="ru-RU" sz="2800" dirty="0" smtClean="0">
                <a:latin typeface="Times New Roman" pitchFamily="18" charset="0"/>
                <a:cs typeface="Times New Roman" pitchFamily="18" charset="0"/>
              </a:rPr>
              <a:t> – это столбец таблицы, содержащий значения определенного свойства.</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512" y="274638"/>
            <a:ext cx="8712968" cy="1143000"/>
          </a:xfrm>
        </p:spPr>
        <p:style>
          <a:lnRef idx="2">
            <a:schemeClr val="accent1"/>
          </a:lnRef>
          <a:fillRef idx="1">
            <a:schemeClr val="lt1"/>
          </a:fillRef>
          <a:effectRef idx="0">
            <a:schemeClr val="accent1"/>
          </a:effectRef>
          <a:fontRef idx="minor">
            <a:schemeClr val="dk1"/>
          </a:fontRef>
        </p:style>
        <p:txBody>
          <a:bodyPr>
            <a:normAutofit/>
          </a:bodyPr>
          <a:lstStyle/>
          <a:p>
            <a:r>
              <a:rPr lang="en-US" sz="3200" b="1" dirty="0" smtClean="0"/>
              <a:t>Cross Join (</a:t>
            </a:r>
            <a:r>
              <a:rPr lang="ru-RU" sz="3200" b="1" dirty="0" smtClean="0"/>
              <a:t>Перекрестное объединение)</a:t>
            </a:r>
            <a:endParaRPr lang="ru-RU" sz="3200" b="1" dirty="0"/>
          </a:p>
        </p:txBody>
      </p:sp>
      <p:pic>
        <p:nvPicPr>
          <p:cNvPr id="28675" name="Picture 3" descr="Cross Join"/>
          <p:cNvPicPr>
            <a:picLocks noChangeAspect="1" noChangeArrowheads="1"/>
          </p:cNvPicPr>
          <p:nvPr/>
        </p:nvPicPr>
        <p:blipFill>
          <a:blip r:embed="rId2" cstate="print"/>
          <a:srcRect/>
          <a:stretch>
            <a:fillRect/>
          </a:stretch>
        </p:blipFill>
        <p:spPr bwMode="auto">
          <a:xfrm>
            <a:off x="971600" y="1556792"/>
            <a:ext cx="6696744" cy="3858389"/>
          </a:xfrm>
          <a:prstGeom prst="rect">
            <a:avLst/>
          </a:prstGeom>
          <a:noFill/>
        </p:spPr>
      </p:pic>
      <p:sp>
        <p:nvSpPr>
          <p:cNvPr id="10" name="Прямоугольник 9"/>
          <p:cNvSpPr/>
          <p:nvPr/>
        </p:nvSpPr>
        <p:spPr>
          <a:xfrm>
            <a:off x="251520" y="5589240"/>
            <a:ext cx="8640960" cy="9233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r>
              <a:rPr lang="ru-RU" dirty="0" smtClean="0"/>
              <a:t>Результатом будет, так называемое, "Декартово объединение" таблиц. Это означает, что каждая строка из первой таблицы сопоставляется с каждой строкой второй таблицы. Т.к. в каждой таблице по 4 строки, мы получили в результате 16 строк.</a:t>
            </a:r>
            <a:endParaRPr lang="ru-RU"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512" y="274638"/>
            <a:ext cx="8712968" cy="706090"/>
          </a:xfrm>
        </p:spPr>
        <p:style>
          <a:lnRef idx="2">
            <a:schemeClr val="accent1"/>
          </a:lnRef>
          <a:fillRef idx="1">
            <a:schemeClr val="lt1"/>
          </a:fillRef>
          <a:effectRef idx="0">
            <a:schemeClr val="accent1"/>
          </a:effectRef>
          <a:fontRef idx="minor">
            <a:schemeClr val="dk1"/>
          </a:fontRef>
        </p:style>
        <p:txBody>
          <a:bodyPr>
            <a:normAutofit fontScale="90000"/>
          </a:bodyPr>
          <a:lstStyle/>
          <a:p>
            <a:r>
              <a:rPr lang="en-US" sz="3200" b="1" dirty="0" smtClean="0"/>
              <a:t/>
            </a:r>
            <a:br>
              <a:rPr lang="en-US" sz="3200" b="1" dirty="0" smtClean="0"/>
            </a:br>
            <a:r>
              <a:rPr lang="en-US" sz="3200" b="1" dirty="0" smtClean="0"/>
              <a:t/>
            </a:r>
            <a:br>
              <a:rPr lang="en-US" sz="3200" b="1" dirty="0" smtClean="0"/>
            </a:br>
            <a:r>
              <a:rPr lang="en-US" sz="3200" b="1" dirty="0" smtClean="0"/>
              <a:t>Natural Join (</a:t>
            </a:r>
            <a:r>
              <a:rPr lang="ru-RU" sz="3200" b="1" dirty="0" smtClean="0"/>
              <a:t>Естественное объединение)</a:t>
            </a:r>
            <a:br>
              <a:rPr lang="ru-RU" sz="3200" b="1" dirty="0" smtClean="0"/>
            </a:br>
            <a:r>
              <a:rPr lang="ru-RU" sz="3200" dirty="0" smtClean="0"/>
              <a:t/>
            </a:r>
            <a:br>
              <a:rPr lang="ru-RU" sz="3200" dirty="0" smtClean="0"/>
            </a:br>
            <a:endParaRPr lang="ru-RU" sz="3200" b="1" dirty="0"/>
          </a:p>
        </p:txBody>
      </p:sp>
      <p:sp>
        <p:nvSpPr>
          <p:cNvPr id="5" name="Прямоугольник 4"/>
          <p:cNvSpPr/>
          <p:nvPr/>
        </p:nvSpPr>
        <p:spPr>
          <a:xfrm>
            <a:off x="251520" y="1268760"/>
            <a:ext cx="8568952"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r>
              <a:rPr lang="ru-RU" dirty="0" smtClean="0"/>
              <a:t>При таком виде запроса </a:t>
            </a:r>
            <a:r>
              <a:rPr lang="ru-RU" i="1" dirty="0" smtClean="0"/>
              <a:t>JOIN</a:t>
            </a:r>
            <a:r>
              <a:rPr lang="ru-RU" dirty="0" smtClean="0"/>
              <a:t> таблицы должны иметь совпадающие, по имени, столбцы. В нашем случае в обеих таблицах должен присутствовать столбец </a:t>
            </a:r>
            <a:r>
              <a:rPr lang="ru-RU" dirty="0" err="1" smtClean="0"/>
              <a:t>customer_id</a:t>
            </a:r>
            <a:r>
              <a:rPr lang="ru-RU" dirty="0" smtClean="0"/>
              <a:t>. </a:t>
            </a:r>
            <a:r>
              <a:rPr lang="ru-RU" dirty="0" err="1" smtClean="0"/>
              <a:t>MySQL</a:t>
            </a:r>
            <a:r>
              <a:rPr lang="ru-RU" dirty="0" smtClean="0"/>
              <a:t> объединит записи только в случае совпадения значений в этих столбцах.</a:t>
            </a:r>
            <a:endParaRPr lang="ru-RU" dirty="0"/>
          </a:p>
        </p:txBody>
      </p:sp>
      <p:pic>
        <p:nvPicPr>
          <p:cNvPr id="30723" name="Picture 3" descr="Natural Join (Естественное объединение)"/>
          <p:cNvPicPr>
            <a:picLocks noChangeAspect="1" noChangeArrowheads="1"/>
          </p:cNvPicPr>
          <p:nvPr/>
        </p:nvPicPr>
        <p:blipFill>
          <a:blip r:embed="rId2" cstate="print"/>
          <a:srcRect/>
          <a:stretch>
            <a:fillRect/>
          </a:stretch>
        </p:blipFill>
        <p:spPr bwMode="auto">
          <a:xfrm>
            <a:off x="1115616" y="2852936"/>
            <a:ext cx="6855728" cy="2304256"/>
          </a:xfrm>
          <a:prstGeom prst="rect">
            <a:avLst/>
          </a:prstGeom>
          <a:noFill/>
        </p:spPr>
      </p:pic>
      <p:sp>
        <p:nvSpPr>
          <p:cNvPr id="7" name="Прямоугольник 6"/>
          <p:cNvSpPr/>
          <p:nvPr/>
        </p:nvSpPr>
        <p:spPr>
          <a:xfrm>
            <a:off x="251520" y="5517232"/>
            <a:ext cx="8568952" cy="64633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ru-RU" dirty="0" smtClean="0"/>
              <a:t>Как Вы можете видеть, в этот раз столбец </a:t>
            </a:r>
            <a:r>
              <a:rPr lang="ru-RU" dirty="0" err="1" smtClean="0"/>
              <a:t>customer_id</a:t>
            </a:r>
            <a:r>
              <a:rPr lang="ru-RU" dirty="0" smtClean="0"/>
              <a:t> отображаются только один раз, потому что движок базы рассматривает этот столбец как общий.</a:t>
            </a:r>
            <a:endParaRPr lang="ru-RU"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512" y="274638"/>
            <a:ext cx="8712968" cy="706090"/>
          </a:xfrm>
        </p:spPr>
        <p:style>
          <a:lnRef idx="2">
            <a:schemeClr val="accent1"/>
          </a:lnRef>
          <a:fillRef idx="1">
            <a:schemeClr val="lt1"/>
          </a:fillRef>
          <a:effectRef idx="0">
            <a:schemeClr val="accent1"/>
          </a:effectRef>
          <a:fontRef idx="minor">
            <a:schemeClr val="dk1"/>
          </a:fontRef>
        </p:style>
        <p:txBody>
          <a:bodyPr>
            <a:normAutofit fontScale="90000"/>
          </a:bodyPr>
          <a:lstStyle/>
          <a:p>
            <a:r>
              <a:rPr lang="en-US" sz="3200" b="1" dirty="0" smtClean="0"/>
              <a:t/>
            </a:r>
            <a:br>
              <a:rPr lang="en-US" sz="3200" b="1" dirty="0" smtClean="0"/>
            </a:br>
            <a:r>
              <a:rPr lang="en-US" sz="3200" b="1" dirty="0" smtClean="0"/>
              <a:t/>
            </a:r>
            <a:br>
              <a:rPr lang="en-US" sz="3200" b="1" dirty="0" smtClean="0"/>
            </a:br>
            <a:r>
              <a:rPr lang="en-US" sz="2800" b="1" dirty="0" smtClean="0"/>
              <a:t>Inner Join (</a:t>
            </a:r>
            <a:r>
              <a:rPr lang="ru-RU" sz="2800" b="1" dirty="0" smtClean="0"/>
              <a:t>Внутреннее объединение)</a:t>
            </a:r>
            <a:br>
              <a:rPr lang="ru-RU" sz="2800" b="1" dirty="0" smtClean="0"/>
            </a:br>
            <a:r>
              <a:rPr lang="ru-RU" sz="3200" dirty="0" smtClean="0"/>
              <a:t/>
            </a:r>
            <a:br>
              <a:rPr lang="ru-RU" sz="3200" dirty="0" smtClean="0"/>
            </a:br>
            <a:endParaRPr lang="ru-RU" sz="3200" b="1" dirty="0"/>
          </a:p>
        </p:txBody>
      </p:sp>
      <p:pic>
        <p:nvPicPr>
          <p:cNvPr id="31747" name="Picture 3" descr="http://jtest.ru/assets/images/articles/sql/sql%20for%20beginners3/ss_11.png"/>
          <p:cNvPicPr>
            <a:picLocks noChangeAspect="1" noChangeArrowheads="1"/>
          </p:cNvPicPr>
          <p:nvPr/>
        </p:nvPicPr>
        <p:blipFill>
          <a:blip r:embed="rId2" cstate="print"/>
          <a:srcRect/>
          <a:stretch>
            <a:fillRect/>
          </a:stretch>
        </p:blipFill>
        <p:spPr bwMode="auto">
          <a:xfrm>
            <a:off x="539552" y="2492896"/>
            <a:ext cx="8086993" cy="2736304"/>
          </a:xfrm>
          <a:prstGeom prst="rect">
            <a:avLst/>
          </a:prstGeom>
          <a:noFill/>
        </p:spPr>
      </p:pic>
      <p:sp>
        <p:nvSpPr>
          <p:cNvPr id="8" name="Прямоугольник 7"/>
          <p:cNvSpPr/>
          <p:nvPr/>
        </p:nvSpPr>
        <p:spPr>
          <a:xfrm>
            <a:off x="251520" y="1412776"/>
            <a:ext cx="8568952" cy="9233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r>
              <a:rPr lang="ru-RU" dirty="0" smtClean="0"/>
              <a:t>Это наиболее часто используемое в SQL соединение. Оно возвращает пересечение двух множеств. В терминах таблиц, оно возвращает только записи из обеих таблиц, отвечающие указанному критерию.</a:t>
            </a:r>
            <a:endParaRPr lang="ru-RU" dirty="0"/>
          </a:p>
        </p:txBody>
      </p:sp>
      <p:pic>
        <p:nvPicPr>
          <p:cNvPr id="31749" name="Picture 5" descr="http://www.k-press.ru/cs/2009/3/join/join-Pics/4254.jpg"/>
          <p:cNvPicPr>
            <a:picLocks noChangeAspect="1" noChangeArrowheads="1"/>
          </p:cNvPicPr>
          <p:nvPr/>
        </p:nvPicPr>
        <p:blipFill>
          <a:blip r:embed="rId3" cstate="print"/>
          <a:srcRect/>
          <a:stretch>
            <a:fillRect/>
          </a:stretch>
        </p:blipFill>
        <p:spPr bwMode="auto">
          <a:xfrm>
            <a:off x="3563888" y="5274539"/>
            <a:ext cx="2146945" cy="1583461"/>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512" y="274638"/>
            <a:ext cx="8712968" cy="706090"/>
          </a:xfrm>
        </p:spPr>
        <p:style>
          <a:lnRef idx="2">
            <a:schemeClr val="accent1"/>
          </a:lnRef>
          <a:fillRef idx="1">
            <a:schemeClr val="lt1"/>
          </a:fillRef>
          <a:effectRef idx="0">
            <a:schemeClr val="accent1"/>
          </a:effectRef>
          <a:fontRef idx="minor">
            <a:schemeClr val="dk1"/>
          </a:fontRef>
        </p:style>
        <p:txBody>
          <a:bodyPr>
            <a:normAutofit fontScale="90000"/>
          </a:bodyPr>
          <a:lstStyle/>
          <a:p>
            <a:r>
              <a:rPr lang="en-US" sz="3200" b="1" dirty="0" smtClean="0"/>
              <a:t/>
            </a:r>
            <a:br>
              <a:rPr lang="en-US" sz="3200" b="1" dirty="0" smtClean="0"/>
            </a:br>
            <a:r>
              <a:rPr lang="en-US" sz="3200" b="1" dirty="0" smtClean="0"/>
              <a:t/>
            </a:r>
            <a:br>
              <a:rPr lang="en-US" sz="3200" b="1" dirty="0" smtClean="0"/>
            </a:br>
            <a:r>
              <a:rPr lang="en-US" sz="3600" b="1" dirty="0" smtClean="0"/>
              <a:t>Inner Join (</a:t>
            </a:r>
            <a:r>
              <a:rPr lang="ru-RU" sz="3600" b="1" dirty="0" smtClean="0"/>
              <a:t>Предложение </a:t>
            </a:r>
            <a:r>
              <a:rPr lang="en-US" sz="3600" b="1" dirty="0" smtClean="0"/>
              <a:t>ON</a:t>
            </a:r>
            <a:r>
              <a:rPr lang="ru-RU" sz="3600" b="1" dirty="0" smtClean="0"/>
              <a:t>)</a:t>
            </a:r>
            <a:r>
              <a:rPr lang="ru-RU" sz="2800" b="1" dirty="0" smtClean="0"/>
              <a:t/>
            </a:r>
            <a:br>
              <a:rPr lang="ru-RU" sz="2800" b="1" dirty="0" smtClean="0"/>
            </a:br>
            <a:r>
              <a:rPr lang="ru-RU" sz="3200" dirty="0" smtClean="0"/>
              <a:t/>
            </a:r>
            <a:br>
              <a:rPr lang="ru-RU" sz="3200" dirty="0" smtClean="0"/>
            </a:br>
            <a:endParaRPr lang="ru-RU" sz="3200" b="1" dirty="0"/>
          </a:p>
        </p:txBody>
      </p:sp>
      <p:sp>
        <p:nvSpPr>
          <p:cNvPr id="8" name="Прямоугольник 7"/>
          <p:cNvSpPr/>
          <p:nvPr/>
        </p:nvSpPr>
        <p:spPr>
          <a:xfrm>
            <a:off x="251520" y="1412776"/>
            <a:ext cx="8568952" cy="36933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r>
              <a:rPr lang="ru-RU" dirty="0" smtClean="0"/>
              <a:t>Предложение </a:t>
            </a:r>
            <a:r>
              <a:rPr lang="ru-RU" i="1" dirty="0" smtClean="0"/>
              <a:t>ON</a:t>
            </a:r>
            <a:r>
              <a:rPr lang="ru-RU" dirty="0" smtClean="0"/>
              <a:t> служит для вставки условий </a:t>
            </a:r>
            <a:r>
              <a:rPr lang="ru-RU" i="1" dirty="0" smtClean="0"/>
              <a:t>JOIN</a:t>
            </a:r>
            <a:r>
              <a:rPr lang="ru-RU" dirty="0" smtClean="0"/>
              <a:t> в отдельные предложения</a:t>
            </a:r>
            <a:endParaRPr lang="ru-RU" dirty="0"/>
          </a:p>
        </p:txBody>
      </p:sp>
      <p:pic>
        <p:nvPicPr>
          <p:cNvPr id="32771" name="Picture 3" descr="http://jtest.ru/assets/images/articles/sql/sql%20for%20beginners3/ss_12.png"/>
          <p:cNvPicPr>
            <a:picLocks noChangeAspect="1" noChangeArrowheads="1"/>
          </p:cNvPicPr>
          <p:nvPr/>
        </p:nvPicPr>
        <p:blipFill>
          <a:blip r:embed="rId2" cstate="print"/>
          <a:srcRect/>
          <a:stretch>
            <a:fillRect/>
          </a:stretch>
        </p:blipFill>
        <p:spPr bwMode="auto">
          <a:xfrm>
            <a:off x="755576" y="2132856"/>
            <a:ext cx="7236268" cy="2448272"/>
          </a:xfrm>
          <a:prstGeom prst="rect">
            <a:avLst/>
          </a:prstGeom>
          <a:noFill/>
        </p:spPr>
      </p:pic>
      <p:sp>
        <p:nvSpPr>
          <p:cNvPr id="6" name="Прямоугольник 5"/>
          <p:cNvSpPr/>
          <p:nvPr/>
        </p:nvSpPr>
        <p:spPr>
          <a:xfrm>
            <a:off x="251520" y="4869160"/>
            <a:ext cx="8568952" cy="92333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gn="just"/>
            <a:r>
              <a:rPr lang="ru-RU" dirty="0" smtClean="0"/>
              <a:t>Теперь мы можем различать условия, относящиеся к </a:t>
            </a:r>
            <a:r>
              <a:rPr lang="ru-RU" i="1" dirty="0" smtClean="0"/>
              <a:t>JOIN</a:t>
            </a:r>
            <a:r>
              <a:rPr lang="ru-RU" dirty="0" smtClean="0"/>
              <a:t> и условия в части </a:t>
            </a:r>
            <a:r>
              <a:rPr lang="ru-RU" i="1" dirty="0" smtClean="0"/>
              <a:t>WHERE</a:t>
            </a:r>
            <a:r>
              <a:rPr lang="ru-RU" dirty="0" smtClean="0"/>
              <a:t>. Но еще есть небольшая разница в функционировании. Мы увидим это, когда перейдем к примерам с </a:t>
            </a:r>
            <a:r>
              <a:rPr lang="ru-RU" i="1" dirty="0" smtClean="0"/>
              <a:t>LEFT JOIN</a:t>
            </a:r>
            <a:r>
              <a:rPr lang="ru-RU" dirty="0" smtClean="0"/>
              <a:t>.</a:t>
            </a:r>
            <a:endParaRPr lang="ru-RU"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512" y="274638"/>
            <a:ext cx="8712968" cy="706090"/>
          </a:xfrm>
        </p:spPr>
        <p:style>
          <a:lnRef idx="2">
            <a:schemeClr val="accent1"/>
          </a:lnRef>
          <a:fillRef idx="1">
            <a:schemeClr val="lt1"/>
          </a:fillRef>
          <a:effectRef idx="0">
            <a:schemeClr val="accent1"/>
          </a:effectRef>
          <a:fontRef idx="minor">
            <a:schemeClr val="dk1"/>
          </a:fontRef>
        </p:style>
        <p:txBody>
          <a:bodyPr>
            <a:normAutofit fontScale="90000"/>
          </a:bodyPr>
          <a:lstStyle/>
          <a:p>
            <a:r>
              <a:rPr lang="en-US" sz="3200" b="1" dirty="0" smtClean="0"/>
              <a:t/>
            </a:r>
            <a:br>
              <a:rPr lang="en-US" sz="3200" b="1" dirty="0" smtClean="0"/>
            </a:br>
            <a:r>
              <a:rPr lang="en-US" sz="3200" b="1" dirty="0" smtClean="0"/>
              <a:t/>
            </a:r>
            <a:br>
              <a:rPr lang="en-US" sz="3200" b="1" dirty="0" smtClean="0"/>
            </a:br>
            <a:r>
              <a:rPr lang="ru-RU" sz="3200" b="1" dirty="0" smtClean="0"/>
              <a:t>Предложение </a:t>
            </a:r>
            <a:r>
              <a:rPr lang="en-US" sz="3200" b="1" dirty="0" smtClean="0"/>
              <a:t>USING</a:t>
            </a:r>
            <a:br>
              <a:rPr lang="en-US" sz="3200" b="1" dirty="0" smtClean="0"/>
            </a:br>
            <a:r>
              <a:rPr lang="ru-RU" sz="3200" dirty="0" smtClean="0"/>
              <a:t/>
            </a:r>
            <a:br>
              <a:rPr lang="ru-RU" sz="3200" dirty="0" smtClean="0"/>
            </a:br>
            <a:endParaRPr lang="ru-RU" sz="3200" b="1" dirty="0"/>
          </a:p>
        </p:txBody>
      </p:sp>
      <p:sp>
        <p:nvSpPr>
          <p:cNvPr id="7" name="Прямоугольник 6"/>
          <p:cNvSpPr/>
          <p:nvPr/>
        </p:nvSpPr>
        <p:spPr>
          <a:xfrm>
            <a:off x="179512" y="1412776"/>
            <a:ext cx="8712968" cy="64633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ru-RU" dirty="0" smtClean="0"/>
              <a:t>Предложение </a:t>
            </a:r>
            <a:r>
              <a:rPr lang="ru-RU" i="1" dirty="0" smtClean="0"/>
              <a:t>USING</a:t>
            </a:r>
            <a:r>
              <a:rPr lang="ru-RU" dirty="0" smtClean="0"/>
              <a:t> немного похоже на конструкцию </a:t>
            </a:r>
            <a:r>
              <a:rPr lang="ru-RU" i="1" dirty="0" smtClean="0"/>
              <a:t>ON</a:t>
            </a:r>
            <a:r>
              <a:rPr lang="ru-RU" dirty="0" smtClean="0"/>
              <a:t>. Если столбцы в таблицах называется одинаково, можно указать их здесь.</a:t>
            </a:r>
            <a:endParaRPr lang="ru-RU" dirty="0"/>
          </a:p>
        </p:txBody>
      </p:sp>
      <p:pic>
        <p:nvPicPr>
          <p:cNvPr id="34819" name="Picture 3" descr="USING"/>
          <p:cNvPicPr>
            <a:picLocks noChangeAspect="1" noChangeArrowheads="1"/>
          </p:cNvPicPr>
          <p:nvPr/>
        </p:nvPicPr>
        <p:blipFill>
          <a:blip r:embed="rId2" cstate="print"/>
          <a:srcRect/>
          <a:stretch>
            <a:fillRect/>
          </a:stretch>
        </p:blipFill>
        <p:spPr bwMode="auto">
          <a:xfrm>
            <a:off x="755576" y="2276872"/>
            <a:ext cx="7751070" cy="2592288"/>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512" y="260648"/>
            <a:ext cx="8712968" cy="706090"/>
          </a:xfrm>
        </p:spPr>
        <p:style>
          <a:lnRef idx="2">
            <a:schemeClr val="accent1"/>
          </a:lnRef>
          <a:fillRef idx="1">
            <a:schemeClr val="lt1"/>
          </a:fillRef>
          <a:effectRef idx="0">
            <a:schemeClr val="accent1"/>
          </a:effectRef>
          <a:fontRef idx="minor">
            <a:schemeClr val="dk1"/>
          </a:fontRef>
        </p:style>
        <p:txBody>
          <a:bodyPr>
            <a:normAutofit fontScale="90000"/>
          </a:bodyPr>
          <a:lstStyle/>
          <a:p>
            <a:r>
              <a:rPr lang="en-US" sz="3200" b="1" dirty="0" smtClean="0"/>
              <a:t/>
            </a:r>
            <a:br>
              <a:rPr lang="en-US" sz="3200" b="1" dirty="0" smtClean="0"/>
            </a:br>
            <a:r>
              <a:rPr lang="en-US" sz="3200" b="1" dirty="0" smtClean="0"/>
              <a:t/>
            </a:r>
            <a:br>
              <a:rPr lang="en-US" sz="3200" b="1" dirty="0" smtClean="0"/>
            </a:br>
            <a:r>
              <a:rPr lang="ru-RU" sz="2800" b="1" dirty="0" err="1" smtClean="0"/>
              <a:t>Left</a:t>
            </a:r>
            <a:r>
              <a:rPr lang="ru-RU" sz="2800" b="1" dirty="0" smtClean="0"/>
              <a:t> (</a:t>
            </a:r>
            <a:r>
              <a:rPr lang="ru-RU" sz="2800" b="1" dirty="0" err="1" smtClean="0"/>
              <a:t>Outer</a:t>
            </a:r>
            <a:r>
              <a:rPr lang="ru-RU" sz="2800" b="1" dirty="0" smtClean="0"/>
              <a:t>) </a:t>
            </a:r>
            <a:r>
              <a:rPr lang="ru-RU" sz="2800" b="1" dirty="0" err="1" smtClean="0"/>
              <a:t>Join</a:t>
            </a:r>
            <a:r>
              <a:rPr lang="ru-RU" sz="2800" b="1" dirty="0" smtClean="0"/>
              <a:t> (Левое внешнее соединение)</a:t>
            </a:r>
            <a:br>
              <a:rPr lang="ru-RU" sz="2800" b="1" dirty="0" smtClean="0"/>
            </a:br>
            <a:r>
              <a:rPr lang="ru-RU" sz="3200" dirty="0" smtClean="0"/>
              <a:t/>
            </a:r>
            <a:br>
              <a:rPr lang="ru-RU" sz="3200" dirty="0" smtClean="0"/>
            </a:br>
            <a:endParaRPr lang="ru-RU" sz="3200" b="1" dirty="0"/>
          </a:p>
        </p:txBody>
      </p:sp>
      <p:sp>
        <p:nvSpPr>
          <p:cNvPr id="8" name="Прямоугольник 7"/>
          <p:cNvSpPr/>
          <p:nvPr/>
        </p:nvSpPr>
        <p:spPr>
          <a:xfrm>
            <a:off x="251520" y="1412776"/>
            <a:ext cx="8568952" cy="64633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r>
              <a:rPr lang="ru-RU" dirty="0" smtClean="0"/>
              <a:t>LEFT JOIN это вид внешнего соединения. В следующем запросе, если не найдены совпадения во второй таблице, записи из первой таблице все равно отобразятся.</a:t>
            </a:r>
            <a:endParaRPr lang="ru-RU" dirty="0"/>
          </a:p>
        </p:txBody>
      </p:sp>
      <p:pic>
        <p:nvPicPr>
          <p:cNvPr id="33795" name="Picture 3" descr="Left (Outer) Join (Левое внешнее соединение)"/>
          <p:cNvPicPr>
            <a:picLocks noChangeAspect="1" noChangeArrowheads="1"/>
          </p:cNvPicPr>
          <p:nvPr/>
        </p:nvPicPr>
        <p:blipFill>
          <a:blip r:embed="rId2" cstate="print"/>
          <a:srcRect/>
          <a:stretch>
            <a:fillRect/>
          </a:stretch>
        </p:blipFill>
        <p:spPr bwMode="auto">
          <a:xfrm>
            <a:off x="2195736" y="2204864"/>
            <a:ext cx="4948565" cy="1872208"/>
          </a:xfrm>
          <a:prstGeom prst="rect">
            <a:avLst/>
          </a:prstGeom>
          <a:noFill/>
        </p:spPr>
      </p:pic>
      <p:sp>
        <p:nvSpPr>
          <p:cNvPr id="7" name="Прямоугольник 6"/>
          <p:cNvSpPr/>
          <p:nvPr/>
        </p:nvSpPr>
        <p:spPr>
          <a:xfrm>
            <a:off x="395536" y="4221088"/>
            <a:ext cx="8496944" cy="92333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ru-RU" dirty="0" smtClean="0"/>
              <a:t>Хотя у </a:t>
            </a:r>
            <a:r>
              <a:rPr lang="ru-RU" dirty="0" err="1" smtClean="0"/>
              <a:t>Andy</a:t>
            </a:r>
            <a:r>
              <a:rPr lang="ru-RU" dirty="0" smtClean="0"/>
              <a:t> и нет заказов, эта запись все равно отображается. Значение из второй таблицы равно NULL. Это полезно, когда нужно найти записи, у которых нет связей. Например, мы можем найти всех покупателей, которые ничего не заказывали.</a:t>
            </a:r>
            <a:endParaRPr lang="ru-RU" dirty="0"/>
          </a:p>
        </p:txBody>
      </p:sp>
      <p:pic>
        <p:nvPicPr>
          <p:cNvPr id="33797" name="Picture 5" descr="http://jtest.ru/assets/images/articles/sql/sql%20for%20beginners3/ss_15.png"/>
          <p:cNvPicPr>
            <a:picLocks noChangeAspect="1" noChangeArrowheads="1"/>
          </p:cNvPicPr>
          <p:nvPr/>
        </p:nvPicPr>
        <p:blipFill>
          <a:blip r:embed="rId3" cstate="print"/>
          <a:srcRect/>
          <a:stretch>
            <a:fillRect/>
          </a:stretch>
        </p:blipFill>
        <p:spPr bwMode="auto">
          <a:xfrm>
            <a:off x="2123728" y="5213234"/>
            <a:ext cx="5148461" cy="1644766"/>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512" y="260648"/>
            <a:ext cx="8712968" cy="706090"/>
          </a:xfrm>
        </p:spPr>
        <p:style>
          <a:lnRef idx="2">
            <a:schemeClr val="accent1"/>
          </a:lnRef>
          <a:fillRef idx="1">
            <a:schemeClr val="lt1"/>
          </a:fillRef>
          <a:effectRef idx="0">
            <a:schemeClr val="accent1"/>
          </a:effectRef>
          <a:fontRef idx="minor">
            <a:schemeClr val="dk1"/>
          </a:fontRef>
        </p:style>
        <p:txBody>
          <a:bodyPr>
            <a:normAutofit fontScale="90000"/>
          </a:bodyPr>
          <a:lstStyle/>
          <a:p>
            <a:r>
              <a:rPr lang="en-US" sz="3200" b="1" dirty="0" smtClean="0"/>
              <a:t/>
            </a:r>
            <a:br>
              <a:rPr lang="en-US" sz="3200" b="1" dirty="0" smtClean="0"/>
            </a:br>
            <a:r>
              <a:rPr lang="en-US" sz="3200" b="1" dirty="0" smtClean="0"/>
              <a:t/>
            </a:r>
            <a:br>
              <a:rPr lang="en-US" sz="3200" b="1" dirty="0" smtClean="0"/>
            </a:br>
            <a:r>
              <a:rPr lang="ru-RU" sz="2800" b="1" dirty="0" err="1" smtClean="0"/>
              <a:t>Right</a:t>
            </a:r>
            <a:r>
              <a:rPr lang="ru-RU" sz="2800" b="1" dirty="0" smtClean="0"/>
              <a:t> (</a:t>
            </a:r>
            <a:r>
              <a:rPr lang="ru-RU" sz="2800" b="1" dirty="0" err="1" smtClean="0"/>
              <a:t>Outer</a:t>
            </a:r>
            <a:r>
              <a:rPr lang="ru-RU" sz="2800" b="1" dirty="0" smtClean="0"/>
              <a:t>) </a:t>
            </a:r>
            <a:r>
              <a:rPr lang="ru-RU" sz="2800" b="1" dirty="0" err="1" smtClean="0"/>
              <a:t>Join</a:t>
            </a:r>
            <a:r>
              <a:rPr lang="ru-RU" sz="2800" b="1" dirty="0" smtClean="0"/>
              <a:t> (Правое внешнее соединение)</a:t>
            </a:r>
            <a:br>
              <a:rPr lang="ru-RU" sz="2800" b="1" dirty="0" smtClean="0"/>
            </a:br>
            <a:r>
              <a:rPr lang="ru-RU" sz="3200" dirty="0" smtClean="0"/>
              <a:t/>
            </a:r>
            <a:br>
              <a:rPr lang="ru-RU" sz="3200" dirty="0" smtClean="0"/>
            </a:br>
            <a:endParaRPr lang="ru-RU" sz="3200" b="1" dirty="0"/>
          </a:p>
        </p:txBody>
      </p:sp>
      <p:sp>
        <p:nvSpPr>
          <p:cNvPr id="4" name="Прямоугольник 3"/>
          <p:cNvSpPr/>
          <p:nvPr/>
        </p:nvSpPr>
        <p:spPr>
          <a:xfrm>
            <a:off x="179512" y="1268760"/>
            <a:ext cx="8712968" cy="64633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ru-RU" dirty="0" smtClean="0"/>
              <a:t>Объединение </a:t>
            </a:r>
            <a:r>
              <a:rPr lang="ru-RU" i="1" dirty="0" smtClean="0"/>
              <a:t>RIGHT OUTER JOIN</a:t>
            </a:r>
            <a:r>
              <a:rPr lang="ru-RU" dirty="0" smtClean="0"/>
              <a:t> работает также, только порядок таблиц меняется на обратный.</a:t>
            </a:r>
            <a:endParaRPr lang="ru-RU" dirty="0"/>
          </a:p>
        </p:txBody>
      </p:sp>
      <p:pic>
        <p:nvPicPr>
          <p:cNvPr id="36867" name="Picture 3" descr="Right (Outer) Join (Правое внешнее соединение)"/>
          <p:cNvPicPr>
            <a:picLocks noChangeAspect="1" noChangeArrowheads="1"/>
          </p:cNvPicPr>
          <p:nvPr/>
        </p:nvPicPr>
        <p:blipFill>
          <a:blip r:embed="rId2" cstate="print"/>
          <a:srcRect/>
          <a:stretch>
            <a:fillRect/>
          </a:stretch>
        </p:blipFill>
        <p:spPr bwMode="auto">
          <a:xfrm>
            <a:off x="539552" y="2276872"/>
            <a:ext cx="7661647" cy="2736304"/>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512" y="260648"/>
            <a:ext cx="8712968" cy="706090"/>
          </a:xfrm>
        </p:spPr>
        <p:style>
          <a:lnRef idx="2">
            <a:schemeClr val="accent1"/>
          </a:lnRef>
          <a:fillRef idx="1">
            <a:schemeClr val="lt1"/>
          </a:fillRef>
          <a:effectRef idx="0">
            <a:schemeClr val="accent1"/>
          </a:effectRef>
          <a:fontRef idx="minor">
            <a:schemeClr val="dk1"/>
          </a:fontRef>
        </p:style>
        <p:txBody>
          <a:bodyPr>
            <a:normAutofit fontScale="90000"/>
          </a:bodyPr>
          <a:lstStyle/>
          <a:p>
            <a:r>
              <a:rPr lang="en-US" sz="3200" b="1" dirty="0" smtClean="0"/>
              <a:t/>
            </a:r>
            <a:br>
              <a:rPr lang="en-US" sz="3200" b="1" dirty="0" smtClean="0"/>
            </a:br>
            <a:r>
              <a:rPr lang="en-US" sz="3200" b="1" dirty="0" smtClean="0"/>
              <a:t/>
            </a:r>
            <a:br>
              <a:rPr lang="en-US" sz="3200" b="1" dirty="0" smtClean="0"/>
            </a:br>
            <a:r>
              <a:rPr lang="ru-RU" sz="3200" b="1" dirty="0" smtClean="0"/>
              <a:t>Примеры</a:t>
            </a:r>
            <a:r>
              <a:rPr lang="ru-RU" sz="2800" b="1" dirty="0" smtClean="0"/>
              <a:t/>
            </a:r>
            <a:br>
              <a:rPr lang="ru-RU" sz="2800" b="1" dirty="0" smtClean="0"/>
            </a:br>
            <a:r>
              <a:rPr lang="ru-RU" sz="3200" dirty="0" smtClean="0"/>
              <a:t/>
            </a:r>
            <a:br>
              <a:rPr lang="ru-RU" sz="3200" dirty="0" smtClean="0"/>
            </a:br>
            <a:endParaRPr lang="ru-RU" sz="3200" b="1" dirty="0"/>
          </a:p>
        </p:txBody>
      </p:sp>
      <p:pic>
        <p:nvPicPr>
          <p:cNvPr id="35843" name="Picture 3" descr="http://jtest.ru/assets/images/articles/sql/sql%20for%20beginners3/ss_18.png"/>
          <p:cNvPicPr>
            <a:picLocks noChangeAspect="1" noChangeArrowheads="1"/>
          </p:cNvPicPr>
          <p:nvPr/>
        </p:nvPicPr>
        <p:blipFill>
          <a:blip r:embed="rId2" cstate="print"/>
          <a:srcRect/>
          <a:stretch>
            <a:fillRect/>
          </a:stretch>
        </p:blipFill>
        <p:spPr bwMode="auto">
          <a:xfrm>
            <a:off x="1763688" y="1196752"/>
            <a:ext cx="4968552" cy="2063352"/>
          </a:xfrm>
          <a:prstGeom prst="rect">
            <a:avLst/>
          </a:prstGeom>
          <a:noFill/>
        </p:spPr>
      </p:pic>
      <p:sp>
        <p:nvSpPr>
          <p:cNvPr id="35844" name="Rectangle 4"/>
          <p:cNvSpPr>
            <a:spLocks noChangeArrowheads="1"/>
          </p:cNvSpPr>
          <p:nvPr/>
        </p:nvSpPr>
        <p:spPr bwMode="auto">
          <a:xfrm>
            <a:off x="1259632" y="3789040"/>
            <a:ext cx="7632848" cy="1107996"/>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vert="horz" wrap="square" lIns="0" tIns="0" rIns="0" bIns="0" numCol="1" anchor="ctr" anchorCtr="0" compatLnSpc="1">
            <a:prstTxWarp prst="textNoShape">
              <a:avLst/>
            </a:prstTxWarp>
            <a:spAutoFit/>
          </a:bodyPr>
          <a:lstStyle/>
          <a:p>
            <a:pPr fontAlgn="base">
              <a:spcBef>
                <a:spcPct val="0"/>
              </a:spcBef>
              <a:spcAft>
                <a:spcPct val="0"/>
              </a:spcAft>
            </a:pPr>
            <a:r>
              <a:rPr kumimoji="0" lang="ru-RU" sz="2400" b="0" i="0" u="none" strike="noStrike" cap="none" normalizeH="0" baseline="0" dirty="0" smtClean="0">
                <a:ln>
                  <a:noFill/>
                </a:ln>
                <a:solidFill>
                  <a:srgbClr val="77CF5B"/>
                </a:solidFill>
                <a:effectLst/>
                <a:latin typeface="Consolas" pitchFamily="49" charset="0"/>
                <a:cs typeface="Consolas" pitchFamily="49" charset="0"/>
              </a:rPr>
              <a:t>SELECT</a:t>
            </a:r>
            <a:r>
              <a:rPr kumimoji="0" lang="ru-RU" sz="2400" b="0" i="0" u="none" strike="noStrike" cap="none" normalizeH="0" baseline="0" dirty="0" smtClean="0">
                <a:ln>
                  <a:noFill/>
                </a:ln>
                <a:solidFill>
                  <a:srgbClr val="FFFFFF"/>
                </a:solidFill>
                <a:effectLst/>
                <a:latin typeface="Consolas" pitchFamily="49" charset="0"/>
                <a:cs typeface="Consolas" pitchFamily="49" charset="0"/>
              </a:rPr>
              <a:t> </a:t>
            </a:r>
            <a:r>
              <a:rPr kumimoji="0" lang="ru-RU" sz="2400" b="0" i="0" u="none" strike="noStrike" cap="none" normalizeH="0" baseline="0" dirty="0" smtClean="0">
                <a:ln>
                  <a:noFill/>
                </a:ln>
                <a:solidFill>
                  <a:srgbClr val="E9B732"/>
                </a:solidFill>
                <a:effectLst/>
                <a:latin typeface="Consolas" pitchFamily="49" charset="0"/>
                <a:cs typeface="Consolas" pitchFamily="49" charset="0"/>
              </a:rPr>
              <a:t>*</a:t>
            </a:r>
            <a:r>
              <a:rPr kumimoji="0" lang="en-US" sz="2400" b="0" i="0" u="none" strike="noStrike" cap="none" normalizeH="0" baseline="0" dirty="0" smtClean="0">
                <a:ln>
                  <a:noFill/>
                </a:ln>
                <a:solidFill>
                  <a:srgbClr val="E9B732"/>
                </a:solidFill>
                <a:effectLst/>
                <a:latin typeface="Consolas" pitchFamily="49" charset="0"/>
                <a:cs typeface="Consolas" pitchFamily="49" charset="0"/>
              </a:rPr>
              <a:t> </a:t>
            </a:r>
            <a:r>
              <a:rPr lang="ru-RU" sz="2400" dirty="0" smtClean="0">
                <a:solidFill>
                  <a:srgbClr val="77CF5B"/>
                </a:solidFill>
                <a:latin typeface="Consolas" pitchFamily="49" charset="0"/>
                <a:cs typeface="Consolas" pitchFamily="49" charset="0"/>
              </a:rPr>
              <a:t>FROM</a:t>
            </a:r>
            <a:r>
              <a:rPr lang="ru-RU" sz="2400" dirty="0" smtClean="0">
                <a:solidFill>
                  <a:srgbClr val="FFFFFF"/>
                </a:solidFill>
                <a:latin typeface="Consolas" pitchFamily="49" charset="0"/>
                <a:cs typeface="Consolas" pitchFamily="49" charset="0"/>
              </a:rPr>
              <a:t> </a:t>
            </a:r>
            <a:r>
              <a:rPr lang="ru-RU" sz="2400" dirty="0" err="1" smtClean="0">
                <a:solidFill>
                  <a:srgbClr val="E9B732"/>
                </a:solidFill>
                <a:latin typeface="Consolas" pitchFamily="49" charset="0"/>
                <a:cs typeface="Consolas" pitchFamily="49" charset="0"/>
              </a:rPr>
              <a:t>Authors</a:t>
            </a:r>
            <a:r>
              <a:rPr lang="ru-RU" sz="2400" dirty="0" smtClean="0">
                <a:solidFill>
                  <a:srgbClr val="E9B732"/>
                </a:solidFill>
                <a:latin typeface="Consolas" pitchFamily="49" charset="0"/>
                <a:cs typeface="Consolas" pitchFamily="49" charset="0"/>
              </a:rPr>
              <a:t> </a:t>
            </a:r>
            <a:r>
              <a:rPr lang="ru-RU" sz="2400" dirty="0" smtClean="0">
                <a:solidFill>
                  <a:srgbClr val="77CF5B"/>
                </a:solidFill>
                <a:latin typeface="Consolas" pitchFamily="49" charset="0"/>
                <a:cs typeface="Consolas" pitchFamily="49" charset="0"/>
              </a:rPr>
              <a:t>INNER</a:t>
            </a:r>
            <a:r>
              <a:rPr lang="ru-RU" sz="2400" dirty="0" smtClean="0">
                <a:solidFill>
                  <a:srgbClr val="FFFFFF"/>
                </a:solidFill>
                <a:latin typeface="Consolas" pitchFamily="49" charset="0"/>
                <a:cs typeface="Consolas" pitchFamily="49" charset="0"/>
              </a:rPr>
              <a:t> </a:t>
            </a:r>
            <a:r>
              <a:rPr lang="ru-RU" sz="2400" dirty="0" smtClean="0">
                <a:solidFill>
                  <a:srgbClr val="D84A4A"/>
                </a:solidFill>
                <a:latin typeface="Consolas" pitchFamily="49" charset="0"/>
                <a:cs typeface="Consolas" pitchFamily="49" charset="0"/>
              </a:rPr>
              <a:t>JOIN</a:t>
            </a:r>
            <a:r>
              <a:rPr lang="ru-RU" sz="2400" dirty="0" smtClean="0">
                <a:solidFill>
                  <a:srgbClr val="FFFFFF"/>
                </a:solidFill>
                <a:latin typeface="Consolas" pitchFamily="49" charset="0"/>
                <a:cs typeface="Consolas" pitchFamily="49" charset="0"/>
              </a:rPr>
              <a:t> </a:t>
            </a:r>
            <a:r>
              <a:rPr lang="ru-RU" sz="2400" dirty="0" err="1" smtClean="0">
                <a:solidFill>
                  <a:srgbClr val="E9B732"/>
                </a:solidFill>
                <a:latin typeface="Consolas" pitchFamily="49" charset="0"/>
                <a:cs typeface="Consolas" pitchFamily="49" charset="0"/>
              </a:rPr>
              <a:t>Books</a:t>
            </a:r>
            <a:endParaRPr lang="ru-RU" sz="2400" dirty="0" smtClean="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2400" b="0" i="0" u="none" strike="noStrike" cap="none" normalizeH="0" baseline="0" dirty="0" smtClean="0">
                <a:ln>
                  <a:noFill/>
                </a:ln>
                <a:solidFill>
                  <a:srgbClr val="77CF5B"/>
                </a:solidFill>
                <a:effectLst/>
                <a:latin typeface="Consolas" pitchFamily="49" charset="0"/>
                <a:cs typeface="Consolas" pitchFamily="49" charset="0"/>
              </a:rPr>
              <a:t>ON</a:t>
            </a:r>
            <a:r>
              <a:rPr kumimoji="0" lang="ru-RU" sz="2400" b="0" i="0" u="none" strike="noStrike" cap="none" normalizeH="0" baseline="0" dirty="0" smtClean="0">
                <a:ln>
                  <a:noFill/>
                </a:ln>
                <a:solidFill>
                  <a:srgbClr val="FFFFFF"/>
                </a:solidFill>
                <a:effectLst/>
                <a:latin typeface="Consolas" pitchFamily="49" charset="0"/>
                <a:cs typeface="Consolas" pitchFamily="49" charset="0"/>
              </a:rPr>
              <a:t> </a:t>
            </a:r>
            <a:r>
              <a:rPr kumimoji="0" lang="ru-RU" sz="2400" b="0" i="0" u="none" strike="noStrike" cap="none" normalizeH="0" baseline="0" dirty="0" err="1" smtClean="0">
                <a:ln>
                  <a:noFill/>
                </a:ln>
                <a:solidFill>
                  <a:srgbClr val="E9B732"/>
                </a:solidFill>
                <a:effectLst/>
                <a:latin typeface="Consolas" pitchFamily="49" charset="0"/>
                <a:cs typeface="Consolas" pitchFamily="49" charset="0"/>
              </a:rPr>
              <a:t>Authors.AuthorID</a:t>
            </a:r>
            <a:r>
              <a:rPr kumimoji="0" lang="ru-RU" sz="2400" b="0" i="0" u="none" strike="noStrike" cap="none" normalizeH="0" baseline="0" dirty="0" smtClean="0">
                <a:ln>
                  <a:noFill/>
                </a:ln>
                <a:solidFill>
                  <a:srgbClr val="E9B732"/>
                </a:solidFill>
                <a:effectLst/>
                <a:latin typeface="Consolas" pitchFamily="49" charset="0"/>
                <a:cs typeface="Consolas" pitchFamily="49" charset="0"/>
              </a:rPr>
              <a:t> = </a:t>
            </a:r>
            <a:r>
              <a:rPr kumimoji="0" lang="ru-RU" sz="2400" b="0" i="0" u="none" strike="noStrike" cap="none" normalizeH="0" baseline="0" dirty="0" err="1" smtClean="0">
                <a:ln>
                  <a:noFill/>
                </a:ln>
                <a:solidFill>
                  <a:srgbClr val="E9B732"/>
                </a:solidFill>
                <a:effectLst/>
                <a:latin typeface="Consolas" pitchFamily="49" charset="0"/>
                <a:cs typeface="Consolas" pitchFamily="49" charset="0"/>
              </a:rPr>
              <a:t>Books.BookID</a:t>
            </a:r>
            <a:endParaRPr kumimoji="0" lang="ru-RU"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Rectangle 6"/>
          <p:cNvSpPr>
            <a:spLocks noChangeArrowheads="1"/>
          </p:cNvSpPr>
          <p:nvPr/>
        </p:nvSpPr>
        <p:spPr bwMode="auto">
          <a:xfrm>
            <a:off x="1187624" y="5229200"/>
            <a:ext cx="7632848" cy="1477328"/>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vert="horz" wrap="squar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2400" b="0" i="0" u="none" strike="noStrike" cap="none" normalizeH="0" baseline="0" dirty="0" smtClean="0">
                <a:ln>
                  <a:noFill/>
                </a:ln>
                <a:solidFill>
                  <a:srgbClr val="0000FF"/>
                </a:solidFill>
                <a:effectLst/>
                <a:latin typeface="Courier New" pitchFamily="49" charset="0"/>
                <a:cs typeface="Courier New" pitchFamily="49" charset="0"/>
              </a:rPr>
              <a:t>SELECT</a:t>
            </a:r>
            <a:r>
              <a:rPr kumimoji="0" lang="ru-RU" sz="2400" b="0" i="0" u="none" strike="noStrike" cap="none" normalizeH="0" baseline="0" dirty="0" smtClean="0">
                <a:ln>
                  <a:noFill/>
                </a:ln>
                <a:solidFill>
                  <a:srgbClr val="000000"/>
                </a:solidFill>
                <a:effectLst/>
                <a:latin typeface="Courier New" pitchFamily="49" charset="0"/>
                <a:cs typeface="Courier New" pitchFamily="49" charset="0"/>
              </a:rPr>
              <a:t> t1.key1, t1.field1 </a:t>
            </a:r>
            <a:r>
              <a:rPr kumimoji="0" lang="ru-RU" sz="2400" b="0" i="0" u="none" strike="noStrike" cap="none" normalizeH="0" baseline="0" dirty="0" err="1" smtClean="0">
                <a:ln>
                  <a:noFill/>
                </a:ln>
                <a:solidFill>
                  <a:srgbClr val="0000FF"/>
                </a:solidFill>
                <a:effectLst/>
                <a:latin typeface="Courier New" pitchFamily="49" charset="0"/>
                <a:cs typeface="Courier New" pitchFamily="49" charset="0"/>
              </a:rPr>
              <a:t>as</a:t>
            </a:r>
            <a:r>
              <a:rPr kumimoji="0" lang="ru-RU" sz="24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4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2400" b="0" i="0" u="none" strike="noStrike" cap="none" normalizeH="0" baseline="0" dirty="0" smtClean="0">
                <a:ln>
                  <a:noFill/>
                </a:ln>
                <a:solidFill>
                  <a:srgbClr val="000000"/>
                </a:solidFill>
                <a:effectLst/>
                <a:latin typeface="Courier New" pitchFamily="49" charset="0"/>
                <a:cs typeface="Courier New" pitchFamily="49" charset="0"/>
              </a:rPr>
              <a:t>, t1.key2 </a:t>
            </a:r>
            <a:r>
              <a:rPr kumimoji="0" lang="ru-RU" sz="2400" b="0" i="0" u="none" strike="noStrike" cap="none" normalizeH="0" baseline="0" dirty="0" err="1" smtClean="0">
                <a:ln>
                  <a:noFill/>
                </a:ln>
                <a:solidFill>
                  <a:srgbClr val="0000FF"/>
                </a:solidFill>
                <a:effectLst/>
                <a:latin typeface="Courier New" pitchFamily="49" charset="0"/>
                <a:cs typeface="Courier New" pitchFamily="49" charset="0"/>
              </a:rPr>
              <a:t>as</a:t>
            </a:r>
            <a:r>
              <a:rPr kumimoji="0" lang="ru-RU" sz="2400" b="0" i="0" u="none" strike="noStrike" cap="none" normalizeH="0" baseline="0" dirty="0" smtClean="0">
                <a:ln>
                  <a:noFill/>
                </a:ln>
                <a:solidFill>
                  <a:srgbClr val="000000"/>
                </a:solidFill>
                <a:effectLst/>
                <a:latin typeface="Courier New" pitchFamily="49" charset="0"/>
                <a:cs typeface="Courier New" pitchFamily="49" charset="0"/>
              </a:rPr>
              <a:t> T1Key, t2.key2 </a:t>
            </a:r>
            <a:r>
              <a:rPr kumimoji="0" lang="ru-RU" sz="2400" b="0" i="0" u="none" strike="noStrike" cap="none" normalizeH="0" baseline="0" dirty="0" err="1" smtClean="0">
                <a:ln>
                  <a:noFill/>
                </a:ln>
                <a:solidFill>
                  <a:srgbClr val="0000FF"/>
                </a:solidFill>
                <a:effectLst/>
                <a:latin typeface="Courier New" pitchFamily="49" charset="0"/>
                <a:cs typeface="Courier New" pitchFamily="49" charset="0"/>
              </a:rPr>
              <a:t>as</a:t>
            </a:r>
            <a:r>
              <a:rPr kumimoji="0" lang="ru-RU" sz="2400" b="0" i="0" u="none" strike="noStrike" cap="none" normalizeH="0" baseline="0" dirty="0" smtClean="0">
                <a:ln>
                  <a:noFill/>
                </a:ln>
                <a:solidFill>
                  <a:srgbClr val="000000"/>
                </a:solidFill>
                <a:effectLst/>
                <a:latin typeface="Courier New" pitchFamily="49" charset="0"/>
                <a:cs typeface="Courier New" pitchFamily="49" charset="0"/>
              </a:rPr>
              <a:t> T2Key, t2.field1 </a:t>
            </a:r>
            <a:r>
              <a:rPr kumimoji="0" lang="ru-RU" sz="2400" b="0" i="0" u="none" strike="noStrike" cap="none" normalizeH="0" baseline="0" dirty="0" err="1" smtClean="0">
                <a:ln>
                  <a:noFill/>
                </a:ln>
                <a:solidFill>
                  <a:srgbClr val="0000FF"/>
                </a:solidFill>
                <a:effectLst/>
                <a:latin typeface="Courier New" pitchFamily="49" charset="0"/>
                <a:cs typeface="Courier New" pitchFamily="49" charset="0"/>
              </a:rPr>
              <a:t>as</a:t>
            </a:r>
            <a:r>
              <a:rPr kumimoji="0" lang="ru-RU" sz="24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400" b="0" i="0" u="none" strike="noStrike" cap="none" normalizeH="0" baseline="0" dirty="0" err="1" smtClean="0">
                <a:ln>
                  <a:noFill/>
                </a:ln>
                <a:solidFill>
                  <a:srgbClr val="000000"/>
                </a:solidFill>
                <a:effectLst/>
                <a:latin typeface="Courier New" pitchFamily="49" charset="0"/>
                <a:cs typeface="Courier New" pitchFamily="49" charset="0"/>
              </a:rPr>
              <a:t>City</a:t>
            </a:r>
            <a:r>
              <a:rPr kumimoji="0" lang="ru-RU" sz="24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400" b="0" i="0" u="none" strike="noStrike" cap="none" normalizeH="0" baseline="0" dirty="0" smtClean="0">
                <a:ln>
                  <a:noFill/>
                </a:ln>
                <a:solidFill>
                  <a:srgbClr val="0000FF"/>
                </a:solidFill>
                <a:effectLst/>
                <a:latin typeface="Courier New" pitchFamily="49" charset="0"/>
                <a:cs typeface="Courier New" pitchFamily="49" charset="0"/>
              </a:rPr>
              <a:t>FROM</a:t>
            </a:r>
            <a:r>
              <a:rPr kumimoji="0" lang="ru-RU" sz="2400" b="0" i="0" u="none" strike="noStrike" cap="none" normalizeH="0" baseline="0" dirty="0" smtClean="0">
                <a:ln>
                  <a:noFill/>
                </a:ln>
                <a:solidFill>
                  <a:srgbClr val="000000"/>
                </a:solidFill>
                <a:effectLst/>
                <a:latin typeface="Courier New" pitchFamily="49" charset="0"/>
                <a:cs typeface="Courier New" pitchFamily="49" charset="0"/>
              </a:rPr>
              <a:t> Table1 t1 </a:t>
            </a:r>
            <a:r>
              <a:rPr kumimoji="0" lang="ru-RU" sz="2400" b="0" i="0" u="none" strike="noStrike" cap="none" normalizeH="0" baseline="0" dirty="0" smtClean="0">
                <a:ln>
                  <a:noFill/>
                </a:ln>
                <a:solidFill>
                  <a:srgbClr val="0000FF"/>
                </a:solidFill>
                <a:effectLst/>
                <a:latin typeface="Courier New" pitchFamily="49" charset="0"/>
                <a:cs typeface="Courier New" pitchFamily="49" charset="0"/>
              </a:rPr>
              <a:t>INNER</a:t>
            </a:r>
            <a:r>
              <a:rPr kumimoji="0" lang="ru-RU" sz="24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2400" b="0" i="0" u="none" strike="noStrike" cap="none" normalizeH="0" baseline="0" dirty="0" smtClean="0">
                <a:ln>
                  <a:noFill/>
                </a:ln>
                <a:solidFill>
                  <a:srgbClr val="0000FF"/>
                </a:solidFill>
                <a:effectLst/>
                <a:latin typeface="Courier New" pitchFamily="49" charset="0"/>
                <a:cs typeface="Courier New" pitchFamily="49" charset="0"/>
              </a:rPr>
              <a:t>JOIN</a:t>
            </a:r>
            <a:r>
              <a:rPr kumimoji="0" lang="ru-RU" sz="2400" b="0" i="0" u="none" strike="noStrike" cap="none" normalizeH="0" baseline="0" dirty="0" smtClean="0">
                <a:ln>
                  <a:noFill/>
                </a:ln>
                <a:solidFill>
                  <a:srgbClr val="000000"/>
                </a:solidFill>
                <a:effectLst/>
                <a:latin typeface="Courier New" pitchFamily="49" charset="0"/>
                <a:cs typeface="Courier New" pitchFamily="49" charset="0"/>
              </a:rPr>
              <a:t> Table2 t2 </a:t>
            </a:r>
            <a:r>
              <a:rPr kumimoji="0" lang="ru-RU" sz="2400" b="0" i="0" u="none" strike="noStrike" cap="none" normalizeH="0" baseline="0" dirty="0" smtClean="0">
                <a:ln>
                  <a:noFill/>
                </a:ln>
                <a:solidFill>
                  <a:srgbClr val="0000FF"/>
                </a:solidFill>
                <a:effectLst/>
                <a:latin typeface="Courier New" pitchFamily="49" charset="0"/>
                <a:cs typeface="Courier New" pitchFamily="49" charset="0"/>
              </a:rPr>
              <a:t>ON</a:t>
            </a:r>
            <a:r>
              <a:rPr kumimoji="0" lang="ru-RU" sz="2400" b="0" i="0" u="none" strike="noStrike" cap="none" normalizeH="0" baseline="0" dirty="0" smtClean="0">
                <a:ln>
                  <a:noFill/>
                </a:ln>
                <a:solidFill>
                  <a:srgbClr val="000000"/>
                </a:solidFill>
                <a:effectLst/>
                <a:latin typeface="Courier New" pitchFamily="49" charset="0"/>
                <a:cs typeface="Courier New" pitchFamily="49" charset="0"/>
              </a:rPr>
              <a:t> t1.key2 = t2.key2;</a:t>
            </a:r>
            <a:r>
              <a:rPr kumimoji="0" lang="ru-RU" sz="2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10" name="TextBox 9"/>
          <p:cNvSpPr txBox="1"/>
          <p:nvPr/>
        </p:nvSpPr>
        <p:spPr>
          <a:xfrm>
            <a:off x="323528" y="2132856"/>
            <a:ext cx="372218" cy="369332"/>
          </a:xfrm>
          <a:prstGeom prst="rect">
            <a:avLst/>
          </a:prstGeom>
          <a:noFill/>
        </p:spPr>
        <p:txBody>
          <a:bodyPr wrap="none" rtlCol="0">
            <a:spAutoFit/>
          </a:bodyPr>
          <a:lstStyle/>
          <a:p>
            <a:r>
              <a:rPr lang="ru-RU" dirty="0" smtClean="0"/>
              <a:t>1)</a:t>
            </a:r>
            <a:endParaRPr lang="ru-RU" dirty="0"/>
          </a:p>
        </p:txBody>
      </p:sp>
      <p:sp>
        <p:nvSpPr>
          <p:cNvPr id="12" name="TextBox 11"/>
          <p:cNvSpPr txBox="1"/>
          <p:nvPr/>
        </p:nvSpPr>
        <p:spPr>
          <a:xfrm>
            <a:off x="395536" y="5661248"/>
            <a:ext cx="372218" cy="369332"/>
          </a:xfrm>
          <a:prstGeom prst="rect">
            <a:avLst/>
          </a:prstGeom>
          <a:noFill/>
        </p:spPr>
        <p:txBody>
          <a:bodyPr wrap="none" rtlCol="0">
            <a:spAutoFit/>
          </a:bodyPr>
          <a:lstStyle/>
          <a:p>
            <a:r>
              <a:rPr lang="ru-RU" dirty="0" smtClean="0"/>
              <a:t>3)</a:t>
            </a:r>
            <a:endParaRPr lang="ru-RU" dirty="0"/>
          </a:p>
        </p:txBody>
      </p:sp>
      <p:sp>
        <p:nvSpPr>
          <p:cNvPr id="13" name="TextBox 12"/>
          <p:cNvSpPr txBox="1"/>
          <p:nvPr/>
        </p:nvSpPr>
        <p:spPr>
          <a:xfrm>
            <a:off x="323528" y="4077072"/>
            <a:ext cx="372218" cy="369332"/>
          </a:xfrm>
          <a:prstGeom prst="rect">
            <a:avLst/>
          </a:prstGeom>
          <a:noFill/>
        </p:spPr>
        <p:txBody>
          <a:bodyPr wrap="none" rtlCol="0">
            <a:spAutoFit/>
          </a:bodyPr>
          <a:lstStyle/>
          <a:p>
            <a:r>
              <a:rPr lang="ru-RU" dirty="0" smtClean="0"/>
              <a:t>2)</a:t>
            </a:r>
            <a:endParaRPr lang="ru-RU"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512" y="260648"/>
            <a:ext cx="8712968" cy="706090"/>
          </a:xfrm>
        </p:spPr>
        <p:style>
          <a:lnRef idx="2">
            <a:schemeClr val="accent1"/>
          </a:lnRef>
          <a:fillRef idx="1">
            <a:schemeClr val="lt1"/>
          </a:fillRef>
          <a:effectRef idx="0">
            <a:schemeClr val="accent1"/>
          </a:effectRef>
          <a:fontRef idx="minor">
            <a:schemeClr val="dk1"/>
          </a:fontRef>
        </p:style>
        <p:txBody>
          <a:bodyPr>
            <a:normAutofit fontScale="90000"/>
          </a:bodyPr>
          <a:lstStyle/>
          <a:p>
            <a:r>
              <a:rPr lang="en-US" sz="3200" b="1" dirty="0" smtClean="0"/>
              <a:t/>
            </a:r>
            <a:br>
              <a:rPr lang="en-US" sz="3200" b="1" dirty="0" smtClean="0"/>
            </a:br>
            <a:r>
              <a:rPr lang="en-US" sz="3200" b="1" dirty="0" smtClean="0"/>
              <a:t/>
            </a:r>
            <a:br>
              <a:rPr lang="en-US" sz="3200" b="1" dirty="0" smtClean="0"/>
            </a:br>
            <a:r>
              <a:rPr lang="ru-RU" sz="3200" b="1" dirty="0" smtClean="0"/>
              <a:t>Индексы</a:t>
            </a:r>
            <a:r>
              <a:rPr lang="ru-RU" sz="2800" b="1" dirty="0" smtClean="0"/>
              <a:t/>
            </a:r>
            <a:br>
              <a:rPr lang="ru-RU" sz="2800" b="1" dirty="0" smtClean="0"/>
            </a:br>
            <a:r>
              <a:rPr lang="ru-RU" sz="3200" dirty="0" smtClean="0"/>
              <a:t/>
            </a:r>
            <a:br>
              <a:rPr lang="ru-RU" sz="3200" dirty="0" smtClean="0"/>
            </a:br>
            <a:endParaRPr lang="ru-RU" sz="3200" b="1" dirty="0"/>
          </a:p>
        </p:txBody>
      </p:sp>
      <p:sp>
        <p:nvSpPr>
          <p:cNvPr id="10" name="TextBox 9"/>
          <p:cNvSpPr txBox="1"/>
          <p:nvPr/>
        </p:nvSpPr>
        <p:spPr>
          <a:xfrm>
            <a:off x="179512" y="1484784"/>
            <a:ext cx="8640960" cy="830997"/>
          </a:xfrm>
          <a:prstGeom prst="rect">
            <a:avLst/>
          </a:prstGeom>
          <a:noFill/>
        </p:spPr>
        <p:txBody>
          <a:bodyPr wrap="square" rtlCol="0">
            <a:spAutoFit/>
          </a:bodyPr>
          <a:lstStyle/>
          <a:p>
            <a:pPr algn="just"/>
            <a:r>
              <a:rPr lang="ru-RU" sz="2400" b="1" dirty="0" smtClean="0"/>
              <a:t>Индекс</a:t>
            </a:r>
            <a:r>
              <a:rPr lang="ru-RU" sz="2400" dirty="0" smtClean="0"/>
              <a:t> — это и есть отсортированный набор значений. В </a:t>
            </a:r>
            <a:r>
              <a:rPr lang="ru-RU" sz="2400" b="1" dirty="0" err="1" smtClean="0"/>
              <a:t>MySQL</a:t>
            </a:r>
            <a:r>
              <a:rPr lang="ru-RU" sz="2400" b="1" dirty="0" smtClean="0"/>
              <a:t> индексы</a:t>
            </a:r>
            <a:r>
              <a:rPr lang="ru-RU" sz="2400" dirty="0" smtClean="0"/>
              <a:t> всегда строятся для какой-то конкретной колонки.</a:t>
            </a:r>
            <a:endParaRPr lang="ru-RU" sz="2400" dirty="0"/>
          </a:p>
        </p:txBody>
      </p:sp>
      <p:pic>
        <p:nvPicPr>
          <p:cNvPr id="1026" name="Picture 2"/>
          <p:cNvPicPr>
            <a:picLocks noChangeAspect="1" noChangeArrowheads="1"/>
          </p:cNvPicPr>
          <p:nvPr/>
        </p:nvPicPr>
        <p:blipFill>
          <a:blip r:embed="rId2" cstate="print"/>
          <a:srcRect l="23625" t="38390" r="27945" b="18790"/>
          <a:stretch>
            <a:fillRect/>
          </a:stretch>
        </p:blipFill>
        <p:spPr bwMode="auto">
          <a:xfrm>
            <a:off x="1403648" y="2420888"/>
            <a:ext cx="5904656" cy="4176464"/>
          </a:xfrm>
          <a:prstGeom prst="rect">
            <a:avLst/>
          </a:prstGeom>
          <a:ln>
            <a:headEnd/>
            <a:tailEnd/>
          </a:ln>
        </p:spPr>
        <p:style>
          <a:lnRef idx="2">
            <a:schemeClr val="accent2"/>
          </a:lnRef>
          <a:fillRef idx="1">
            <a:schemeClr val="lt1"/>
          </a:fillRef>
          <a:effectRef idx="0">
            <a:schemeClr val="accent2"/>
          </a:effectRef>
          <a:fontRef idx="minor">
            <a:schemeClr val="dk1"/>
          </a:fontRef>
        </p:style>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476672"/>
            <a:ext cx="8208912" cy="400110"/>
          </a:xfrm>
          <a:prstGeom prst="rect">
            <a:avLst/>
          </a:prstGeom>
          <a:noFill/>
        </p:spPr>
        <p:txBody>
          <a:bodyPr wrap="square" rtlCol="0">
            <a:spAutoFit/>
          </a:bodyPr>
          <a:lstStyle/>
          <a:p>
            <a:r>
              <a:rPr lang="en-US" sz="2000" b="1" dirty="0" err="1" smtClean="0">
                <a:solidFill>
                  <a:srgbClr val="773FA9"/>
                </a:solidFill>
                <a:latin typeface="Verdana" pitchFamily="34" charset="0"/>
                <a:ea typeface="Verdana" pitchFamily="34" charset="0"/>
                <a:cs typeface="Verdana" pitchFamily="34" charset="0"/>
              </a:rPr>
              <a:t>PostgreSQL</a:t>
            </a:r>
            <a:r>
              <a:rPr lang="ru-RU" sz="2000" b="1" dirty="0" smtClean="0">
                <a:solidFill>
                  <a:srgbClr val="773FA9"/>
                </a:solidFill>
                <a:latin typeface="Verdana" pitchFamily="34" charset="0"/>
                <a:ea typeface="Verdana" pitchFamily="34" charset="0"/>
                <a:cs typeface="Verdana" pitchFamily="34" charset="0"/>
              </a:rPr>
              <a:t> - определение</a:t>
            </a:r>
            <a:endParaRPr lang="en-US" sz="2000" b="1" dirty="0" smtClean="0">
              <a:solidFill>
                <a:srgbClr val="773FA9"/>
              </a:solidFill>
              <a:latin typeface="Verdana" pitchFamily="34" charset="0"/>
              <a:ea typeface="Verdana" pitchFamily="34" charset="0"/>
              <a:cs typeface="Verdana" pitchFamily="34" charset="0"/>
            </a:endParaRPr>
          </a:p>
        </p:txBody>
      </p:sp>
      <p:pic>
        <p:nvPicPr>
          <p:cNvPr id="5" name="Picture 10"/>
          <p:cNvPicPr>
            <a:picLocks noChangeAspect="1"/>
          </p:cNvPicPr>
          <p:nvPr/>
        </p:nvPicPr>
        <p:blipFill>
          <a:blip r:embed="rId3" cstate="print">
            <a:extLst>
              <a:ext uri="{28A0092B-C50C-407E-A947-70E740481C1C}">
                <a14:useLocalDpi xmlns="" xmlns:a14="http://schemas.microsoft.com/office/drawing/2010/main"/>
              </a:ext>
            </a:extLst>
          </a:blip>
          <a:srcRect b="-20000"/>
          <a:stretch>
            <a:fillRect/>
          </a:stretch>
        </p:blipFill>
        <p:spPr>
          <a:xfrm>
            <a:off x="0" y="0"/>
            <a:ext cx="9144000" cy="304800"/>
          </a:xfrm>
          <a:prstGeom prst="rect">
            <a:avLst/>
          </a:prstGeom>
        </p:spPr>
      </p:pic>
      <p:sp>
        <p:nvSpPr>
          <p:cNvPr id="39" name="Line 13"/>
          <p:cNvSpPr>
            <a:spLocks noChangeShapeType="1"/>
          </p:cNvSpPr>
          <p:nvPr/>
        </p:nvSpPr>
        <p:spPr bwMode="auto">
          <a:xfrm flipV="1">
            <a:off x="251520" y="980728"/>
            <a:ext cx="8676456" cy="0"/>
          </a:xfrm>
          <a:prstGeom prst="line">
            <a:avLst/>
          </a:prstGeom>
          <a:noFill/>
          <a:ln w="19050">
            <a:solidFill>
              <a:srgbClr val="FF0000"/>
            </a:solidFill>
            <a:round/>
            <a:headEnd/>
            <a:tailEnd/>
          </a:ln>
        </p:spPr>
        <p:txBody>
          <a:bodyPr/>
          <a:lstStyle/>
          <a:p>
            <a:endParaRPr lang="ru-RU"/>
          </a:p>
        </p:txBody>
      </p:sp>
      <p:sp>
        <p:nvSpPr>
          <p:cNvPr id="6" name="Скругленный прямоугольник 5"/>
          <p:cNvSpPr/>
          <p:nvPr/>
        </p:nvSpPr>
        <p:spPr>
          <a:xfrm>
            <a:off x="251520" y="1268760"/>
            <a:ext cx="8676456" cy="5040560"/>
          </a:xfrm>
          <a:prstGeom prst="roundRect">
            <a:avLst/>
          </a:prstGeom>
          <a:solidFill>
            <a:srgbClr val="773FA9"/>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endParaRPr lang="ru-RU" dirty="0" smtClean="0"/>
          </a:p>
          <a:p>
            <a:pPr algn="just">
              <a:lnSpc>
                <a:spcPct val="150000"/>
              </a:lnSpc>
            </a:pPr>
            <a:r>
              <a:rPr lang="ru-RU" sz="2800" b="1" dirty="0" err="1" smtClean="0">
                <a:solidFill>
                  <a:srgbClr val="FFC000"/>
                </a:solidFill>
              </a:rPr>
              <a:t>PostgreSQL</a:t>
            </a:r>
            <a:r>
              <a:rPr lang="ru-RU" dirty="0" smtClean="0"/>
              <a:t> - это объектно-реляционная система управления базами данных (СУБД), которая имеет традиционные возможности коммерческих СУБД с расширениями, которые есть в СУБД нового поколения. </a:t>
            </a:r>
            <a:r>
              <a:rPr lang="ru-RU" dirty="0" err="1" smtClean="0"/>
              <a:t>PostgreSQL</a:t>
            </a:r>
            <a:r>
              <a:rPr lang="ru-RU" dirty="0" smtClean="0"/>
              <a:t> - это свободное и полностью открытое программное </a:t>
            </a:r>
            <a:r>
              <a:rPr lang="ru-RU" dirty="0" err="1" smtClean="0"/>
              <a:t>обеспечение,предлагающее</a:t>
            </a:r>
            <a:r>
              <a:rPr lang="ru-RU" dirty="0" smtClean="0"/>
              <a:t> множество современных возможностей:</a:t>
            </a:r>
          </a:p>
          <a:p>
            <a:pPr marL="342900" indent="-342900" algn="just">
              <a:lnSpc>
                <a:spcPct val="150000"/>
              </a:lnSpc>
              <a:buFont typeface="+mj-lt"/>
              <a:buAutoNum type="arabicPeriod"/>
            </a:pPr>
            <a:r>
              <a:rPr lang="ru-RU" dirty="0" smtClean="0">
                <a:solidFill>
                  <a:srgbClr val="FFFF00"/>
                </a:solidFill>
              </a:rPr>
              <a:t>комплексные запросы</a:t>
            </a:r>
          </a:p>
          <a:p>
            <a:pPr marL="342900" indent="-342900" algn="just">
              <a:lnSpc>
                <a:spcPct val="150000"/>
              </a:lnSpc>
              <a:buFont typeface="+mj-lt"/>
              <a:buAutoNum type="arabicPeriod"/>
            </a:pPr>
            <a:r>
              <a:rPr lang="ru-RU" dirty="0" smtClean="0">
                <a:solidFill>
                  <a:srgbClr val="FFFF00"/>
                </a:solidFill>
              </a:rPr>
              <a:t>внешние ключи</a:t>
            </a:r>
          </a:p>
          <a:p>
            <a:pPr marL="342900" indent="-342900" algn="just">
              <a:lnSpc>
                <a:spcPct val="150000"/>
              </a:lnSpc>
              <a:buFont typeface="+mj-lt"/>
              <a:buAutoNum type="arabicPeriod"/>
            </a:pPr>
            <a:r>
              <a:rPr lang="ru-RU" dirty="0" smtClean="0">
                <a:solidFill>
                  <a:srgbClr val="FFFF00"/>
                </a:solidFill>
              </a:rPr>
              <a:t>триггеры</a:t>
            </a:r>
          </a:p>
          <a:p>
            <a:pPr marL="342900" indent="-342900" algn="just">
              <a:lnSpc>
                <a:spcPct val="150000"/>
              </a:lnSpc>
              <a:buFont typeface="+mj-lt"/>
              <a:buAutoNum type="arabicPeriod"/>
            </a:pPr>
            <a:r>
              <a:rPr lang="ru-RU" dirty="0" smtClean="0">
                <a:solidFill>
                  <a:srgbClr val="FFFF00"/>
                </a:solidFill>
              </a:rPr>
              <a:t>представления (</a:t>
            </a:r>
            <a:r>
              <a:rPr lang="ru-RU" dirty="0" err="1" smtClean="0">
                <a:solidFill>
                  <a:srgbClr val="FFFF00"/>
                </a:solidFill>
              </a:rPr>
              <a:t>views</a:t>
            </a:r>
            <a:r>
              <a:rPr lang="ru-RU" dirty="0" smtClean="0">
                <a:solidFill>
                  <a:srgbClr val="FFFF00"/>
                </a:solidFill>
              </a:rPr>
              <a:t>)</a:t>
            </a:r>
          </a:p>
          <a:p>
            <a:pPr marL="342900" indent="-342900" algn="just">
              <a:lnSpc>
                <a:spcPct val="150000"/>
              </a:lnSpc>
              <a:buFont typeface="+mj-lt"/>
              <a:buAutoNum type="arabicPeriod"/>
            </a:pPr>
            <a:r>
              <a:rPr lang="ru-RU" dirty="0" smtClean="0">
                <a:solidFill>
                  <a:srgbClr val="FFFF00"/>
                </a:solidFill>
              </a:rPr>
              <a:t>транзакционная целостность</a:t>
            </a:r>
          </a:p>
          <a:p>
            <a:pPr marL="342900" indent="-342900" algn="just">
              <a:lnSpc>
                <a:spcPct val="150000"/>
              </a:lnSpc>
              <a:buFont typeface="+mj-lt"/>
              <a:buAutoNum type="arabicPeriod"/>
            </a:pPr>
            <a:r>
              <a:rPr lang="ru-RU" dirty="0" err="1" smtClean="0">
                <a:solidFill>
                  <a:srgbClr val="FFFF00"/>
                </a:solidFill>
              </a:rPr>
              <a:t>многоверсионное</a:t>
            </a:r>
            <a:r>
              <a:rPr lang="ru-RU" dirty="0" smtClean="0">
                <a:solidFill>
                  <a:srgbClr val="FFFF00"/>
                </a:solidFill>
              </a:rPr>
              <a:t> управление параллельным доступом</a:t>
            </a:r>
          </a:p>
          <a:p>
            <a:pPr marL="342900" indent="-342900" algn="just">
              <a:lnSpc>
                <a:spcPct val="200000"/>
              </a:lnSpc>
              <a:buFont typeface="+mj-lt"/>
              <a:buAutoNum type="arabicPeriod"/>
            </a:pPr>
            <a:endParaRPr lang="ru-RU" b="1"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ru-RU" b="1" dirty="0" smtClean="0"/>
              <a:t>Типы полей реляционной БД</a:t>
            </a:r>
            <a:endParaRPr lang="ru-RU" b="1" dirty="0"/>
          </a:p>
        </p:txBody>
      </p:sp>
      <p:sp>
        <p:nvSpPr>
          <p:cNvPr id="4" name="Прямоугольник 3"/>
          <p:cNvSpPr/>
          <p:nvPr/>
        </p:nvSpPr>
        <p:spPr>
          <a:xfrm>
            <a:off x="395536" y="1700808"/>
            <a:ext cx="8352928" cy="304698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buFont typeface="Wingdings" pitchFamily="2" charset="2"/>
              <a:buChar char="ü"/>
            </a:pPr>
            <a:r>
              <a:rPr lang="ru-RU" sz="3200" b="1" dirty="0" smtClean="0">
                <a:latin typeface="Times New Roman" pitchFamily="18" charset="0"/>
                <a:cs typeface="Times New Roman" pitchFamily="18" charset="0"/>
              </a:rPr>
              <a:t>Числовой</a:t>
            </a:r>
          </a:p>
          <a:p>
            <a:pPr>
              <a:buFont typeface="Wingdings" pitchFamily="2" charset="2"/>
              <a:buChar char="ü"/>
            </a:pPr>
            <a:r>
              <a:rPr lang="ru-RU" sz="3200" b="1" dirty="0" smtClean="0">
                <a:latin typeface="Times New Roman" pitchFamily="18" charset="0"/>
                <a:cs typeface="Times New Roman" pitchFamily="18" charset="0"/>
              </a:rPr>
              <a:t>Символьный</a:t>
            </a:r>
            <a:r>
              <a:rPr lang="ru-RU" sz="3200" dirty="0" smtClean="0">
                <a:latin typeface="Times New Roman" pitchFamily="18" charset="0"/>
                <a:cs typeface="Times New Roman" pitchFamily="18" charset="0"/>
              </a:rPr>
              <a:t> (слова, тексты, коды и т.д.)</a:t>
            </a:r>
          </a:p>
          <a:p>
            <a:pPr>
              <a:buFont typeface="Wingdings" pitchFamily="2" charset="2"/>
              <a:buChar char="ü"/>
            </a:pPr>
            <a:r>
              <a:rPr lang="ru-RU" sz="3200" b="1" dirty="0" smtClean="0">
                <a:latin typeface="Times New Roman" pitchFamily="18" charset="0"/>
                <a:cs typeface="Times New Roman" pitchFamily="18" charset="0"/>
              </a:rPr>
              <a:t>Дата</a:t>
            </a:r>
            <a:r>
              <a:rPr lang="ru-RU" sz="3200" dirty="0" smtClean="0">
                <a:latin typeface="Times New Roman" pitchFamily="18" charset="0"/>
                <a:cs typeface="Times New Roman" pitchFamily="18" charset="0"/>
              </a:rPr>
              <a:t> (календарные даты в форме «день/месяц/год»)</a:t>
            </a:r>
          </a:p>
          <a:p>
            <a:pPr>
              <a:buFont typeface="Wingdings" pitchFamily="2" charset="2"/>
              <a:buChar char="ü"/>
            </a:pPr>
            <a:r>
              <a:rPr lang="ru-RU" sz="3200" b="1" dirty="0" smtClean="0">
                <a:latin typeface="Times New Roman" pitchFamily="18" charset="0"/>
                <a:cs typeface="Times New Roman" pitchFamily="18" charset="0"/>
              </a:rPr>
              <a:t>Логический</a:t>
            </a:r>
            <a:r>
              <a:rPr lang="ru-RU" sz="3200" dirty="0" smtClean="0">
                <a:latin typeface="Times New Roman" pitchFamily="18" charset="0"/>
                <a:cs typeface="Times New Roman" pitchFamily="18" charset="0"/>
              </a:rPr>
              <a:t> (принимает два значения: «да» - «нет» или «истина» - «ложь»)</a:t>
            </a:r>
            <a:endParaRPr lang="ru-RU"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476672"/>
            <a:ext cx="8208912" cy="400110"/>
          </a:xfrm>
          <a:prstGeom prst="rect">
            <a:avLst/>
          </a:prstGeom>
          <a:noFill/>
        </p:spPr>
        <p:txBody>
          <a:bodyPr wrap="square" rtlCol="0">
            <a:spAutoFit/>
          </a:bodyPr>
          <a:lstStyle/>
          <a:p>
            <a:r>
              <a:rPr lang="ru-RU" sz="2000" b="1" dirty="0" smtClean="0">
                <a:solidFill>
                  <a:srgbClr val="773FA9"/>
                </a:solidFill>
                <a:latin typeface="Verdana" pitchFamily="34" charset="0"/>
                <a:ea typeface="Verdana" pitchFamily="34" charset="0"/>
                <a:cs typeface="Verdana" pitchFamily="34" charset="0"/>
              </a:rPr>
              <a:t>Сравнение </a:t>
            </a:r>
            <a:r>
              <a:rPr lang="en-US" sz="2000" b="1" dirty="0" err="1" smtClean="0">
                <a:solidFill>
                  <a:srgbClr val="773FA9"/>
                </a:solidFill>
                <a:latin typeface="Verdana" pitchFamily="34" charset="0"/>
                <a:ea typeface="Verdana" pitchFamily="34" charset="0"/>
                <a:cs typeface="Verdana" pitchFamily="34" charset="0"/>
              </a:rPr>
              <a:t>PostgreSQL</a:t>
            </a:r>
            <a:r>
              <a:rPr lang="ru-RU" sz="2000" b="1" dirty="0" smtClean="0">
                <a:solidFill>
                  <a:srgbClr val="773FA9"/>
                </a:solidFill>
                <a:latin typeface="Verdana" pitchFamily="34" charset="0"/>
                <a:ea typeface="Verdana" pitchFamily="34" charset="0"/>
                <a:cs typeface="Verdana" pitchFamily="34" charset="0"/>
              </a:rPr>
              <a:t> и </a:t>
            </a:r>
            <a:r>
              <a:rPr lang="en-US" sz="2000" b="1" dirty="0" err="1" smtClean="0">
                <a:solidFill>
                  <a:srgbClr val="773FA9"/>
                </a:solidFill>
                <a:latin typeface="Verdana" pitchFamily="34" charset="0"/>
                <a:ea typeface="Verdana" pitchFamily="34" charset="0"/>
                <a:cs typeface="Verdana" pitchFamily="34" charset="0"/>
              </a:rPr>
              <a:t>MySQL</a:t>
            </a:r>
            <a:endParaRPr lang="en-US" sz="2000" b="1" dirty="0" smtClean="0">
              <a:solidFill>
                <a:srgbClr val="773FA9"/>
              </a:solidFill>
              <a:latin typeface="Verdana" pitchFamily="34" charset="0"/>
              <a:ea typeface="Verdana" pitchFamily="34" charset="0"/>
              <a:cs typeface="Verdana" pitchFamily="34" charset="0"/>
            </a:endParaRPr>
          </a:p>
        </p:txBody>
      </p:sp>
      <p:pic>
        <p:nvPicPr>
          <p:cNvPr id="5" name="Picture 10"/>
          <p:cNvPicPr>
            <a:picLocks noChangeAspect="1"/>
          </p:cNvPicPr>
          <p:nvPr/>
        </p:nvPicPr>
        <p:blipFill>
          <a:blip r:embed="rId3" cstate="print">
            <a:extLst>
              <a:ext uri="{28A0092B-C50C-407E-A947-70E740481C1C}">
                <a14:useLocalDpi xmlns="" xmlns:a14="http://schemas.microsoft.com/office/drawing/2010/main"/>
              </a:ext>
            </a:extLst>
          </a:blip>
          <a:srcRect b="-20000"/>
          <a:stretch>
            <a:fillRect/>
          </a:stretch>
        </p:blipFill>
        <p:spPr>
          <a:xfrm>
            <a:off x="0" y="0"/>
            <a:ext cx="9144000" cy="304800"/>
          </a:xfrm>
          <a:prstGeom prst="rect">
            <a:avLst/>
          </a:prstGeom>
        </p:spPr>
      </p:pic>
      <p:sp>
        <p:nvSpPr>
          <p:cNvPr id="39" name="Line 13"/>
          <p:cNvSpPr>
            <a:spLocks noChangeShapeType="1"/>
          </p:cNvSpPr>
          <p:nvPr/>
        </p:nvSpPr>
        <p:spPr bwMode="auto">
          <a:xfrm flipV="1">
            <a:off x="251520" y="980728"/>
            <a:ext cx="8676456" cy="0"/>
          </a:xfrm>
          <a:prstGeom prst="line">
            <a:avLst/>
          </a:prstGeom>
          <a:noFill/>
          <a:ln w="19050">
            <a:solidFill>
              <a:srgbClr val="FF0000"/>
            </a:solidFill>
            <a:round/>
            <a:headEnd/>
            <a:tailEnd/>
          </a:ln>
        </p:spPr>
        <p:txBody>
          <a:bodyPr/>
          <a:lstStyle/>
          <a:p>
            <a:endParaRPr lang="ru-RU"/>
          </a:p>
        </p:txBody>
      </p:sp>
      <p:sp>
        <p:nvSpPr>
          <p:cNvPr id="8" name="TextBox 7"/>
          <p:cNvSpPr txBox="1"/>
          <p:nvPr/>
        </p:nvSpPr>
        <p:spPr>
          <a:xfrm>
            <a:off x="251521" y="1268760"/>
            <a:ext cx="8676456" cy="461985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lnSpc>
                <a:spcPct val="150000"/>
              </a:lnSpc>
              <a:buFont typeface="+mj-lt"/>
              <a:buAutoNum type="arabicPeriod"/>
            </a:pPr>
            <a:r>
              <a:rPr lang="ru-RU" b="1" dirty="0" smtClean="0"/>
              <a:t>Скорость </a:t>
            </a:r>
            <a:r>
              <a:rPr lang="en-US" b="1" dirty="0" err="1" smtClean="0"/>
              <a:t>PostgreSQL</a:t>
            </a:r>
            <a:r>
              <a:rPr lang="ru-RU" b="1" dirty="0" smtClean="0"/>
              <a:t> при нагрузке в разы выше, чем у </a:t>
            </a:r>
            <a:r>
              <a:rPr lang="ru-RU" b="1" dirty="0" err="1" smtClean="0"/>
              <a:t>MySQL</a:t>
            </a:r>
            <a:endParaRPr lang="en-US" b="1" dirty="0" smtClean="0"/>
          </a:p>
          <a:p>
            <a:pPr marL="342900" indent="-342900">
              <a:lnSpc>
                <a:spcPct val="150000"/>
              </a:lnSpc>
              <a:buFont typeface="+mj-lt"/>
              <a:buAutoNum type="arabicPeriod"/>
            </a:pPr>
            <a:r>
              <a:rPr lang="ru-RU" b="1" dirty="0" smtClean="0"/>
              <a:t>Предел отказоустойчивости </a:t>
            </a:r>
            <a:r>
              <a:rPr lang="en-US" b="1" dirty="0" err="1" smtClean="0"/>
              <a:t>PostgreSQL</a:t>
            </a:r>
            <a:r>
              <a:rPr lang="ru-RU" b="1" dirty="0" smtClean="0"/>
              <a:t> выше, чем у </a:t>
            </a:r>
            <a:r>
              <a:rPr lang="ru-RU" b="1" dirty="0" err="1" smtClean="0"/>
              <a:t>MySQL</a:t>
            </a:r>
            <a:endParaRPr lang="ru-RU" b="1" dirty="0" smtClean="0"/>
          </a:p>
          <a:p>
            <a:pPr marL="342900" indent="-342900">
              <a:lnSpc>
                <a:spcPct val="150000"/>
              </a:lnSpc>
            </a:pPr>
            <a:r>
              <a:rPr lang="ru-RU" b="1" i="1" dirty="0" smtClean="0"/>
              <a:t>	</a:t>
            </a:r>
            <a:r>
              <a:rPr lang="ru-RU" i="1" dirty="0" smtClean="0">
                <a:solidFill>
                  <a:srgbClr val="FF0000"/>
                </a:solidFill>
              </a:rPr>
              <a:t>(Т.е. переводить мелкие проекты смысла нет, а вот крупные стоило бы)</a:t>
            </a:r>
          </a:p>
          <a:p>
            <a:pPr marL="342900" indent="-342900">
              <a:lnSpc>
                <a:spcPct val="150000"/>
              </a:lnSpc>
              <a:buAutoNum type="arabicPeriod" startAt="3"/>
            </a:pPr>
            <a:r>
              <a:rPr lang="ru-RU" b="1" dirty="0" err="1" smtClean="0"/>
              <a:t>PostgreSQL</a:t>
            </a:r>
            <a:r>
              <a:rPr lang="ru-RU" b="1" dirty="0" smtClean="0"/>
              <a:t> может сжимать и разжимать данные на лету с огромной скоростью. </a:t>
            </a:r>
            <a:r>
              <a:rPr lang="ru-RU" i="1" dirty="0" smtClean="0">
                <a:solidFill>
                  <a:srgbClr val="FF0000"/>
                </a:solidFill>
              </a:rPr>
              <a:t>Данную функцию стоит применять в случаях, когда на счету каждый мегабайт дискового пространства.</a:t>
            </a:r>
          </a:p>
          <a:p>
            <a:pPr marL="342900" indent="-342900">
              <a:lnSpc>
                <a:spcPct val="150000"/>
              </a:lnSpc>
              <a:buAutoNum type="arabicPeriod" startAt="3"/>
            </a:pPr>
            <a:r>
              <a:rPr lang="ru-RU" b="1" dirty="0" smtClean="0"/>
              <a:t>Данные могут храниться данные на жестком диске в сжатом виде</a:t>
            </a:r>
          </a:p>
          <a:p>
            <a:pPr marL="342900" indent="-342900">
              <a:lnSpc>
                <a:spcPct val="150000"/>
              </a:lnSpc>
            </a:pPr>
            <a:r>
              <a:rPr lang="ru-RU" b="1" dirty="0" smtClean="0"/>
              <a:t>5. 	В </a:t>
            </a:r>
            <a:r>
              <a:rPr lang="ru-RU" b="1" dirty="0" err="1" smtClean="0"/>
              <a:t>PostgreSQL</a:t>
            </a:r>
            <a:r>
              <a:rPr lang="ru-RU" b="1" dirty="0" smtClean="0"/>
              <a:t> нет автоинкрементных полей </a:t>
            </a:r>
          </a:p>
          <a:p>
            <a:pPr marL="342900" indent="-342900">
              <a:lnSpc>
                <a:spcPct val="150000"/>
              </a:lnSpc>
            </a:pPr>
            <a:r>
              <a:rPr lang="ru-RU" b="1" i="1" dirty="0" smtClean="0"/>
              <a:t>	</a:t>
            </a:r>
            <a:r>
              <a:rPr lang="ru-RU" i="1" dirty="0" smtClean="0">
                <a:solidFill>
                  <a:srgbClr val="FF0000"/>
                </a:solidFill>
              </a:rPr>
              <a:t>(для автоматического инкремента ПК используется специальный тип SERIAL). И для хранения значения счетчика используются специальные конструкции — </a:t>
            </a:r>
            <a:r>
              <a:rPr lang="ru-RU" i="1" dirty="0" err="1" smtClean="0">
                <a:solidFill>
                  <a:srgbClr val="FF0000"/>
                </a:solidFill>
              </a:rPr>
              <a:t>sequence</a:t>
            </a:r>
            <a:r>
              <a:rPr lang="ru-RU" i="1" dirty="0" smtClean="0">
                <a:solidFill>
                  <a:srgbClr val="FF0000"/>
                </a:solidFill>
              </a:rPr>
              <a:t>)</a:t>
            </a:r>
            <a:endParaRPr lang="ru-RU" i="1" dirty="0">
              <a:solidFill>
                <a:srgbClr val="FF0000"/>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476672"/>
            <a:ext cx="8208912" cy="400110"/>
          </a:xfrm>
          <a:prstGeom prst="rect">
            <a:avLst/>
          </a:prstGeom>
          <a:noFill/>
        </p:spPr>
        <p:txBody>
          <a:bodyPr wrap="square" rtlCol="0">
            <a:spAutoFit/>
          </a:bodyPr>
          <a:lstStyle/>
          <a:p>
            <a:r>
              <a:rPr lang="ru-RU" sz="2000" b="1" dirty="0" smtClean="0">
                <a:solidFill>
                  <a:srgbClr val="773FA9"/>
                </a:solidFill>
                <a:latin typeface="Verdana" pitchFamily="34" charset="0"/>
                <a:ea typeface="Verdana" pitchFamily="34" charset="0"/>
                <a:cs typeface="Verdana" pitchFamily="34" charset="0"/>
              </a:rPr>
              <a:t>Загрузка </a:t>
            </a:r>
            <a:r>
              <a:rPr lang="en-US" sz="2000" b="1" dirty="0" err="1" smtClean="0">
                <a:solidFill>
                  <a:srgbClr val="773FA9"/>
                </a:solidFill>
                <a:latin typeface="Verdana" pitchFamily="34" charset="0"/>
                <a:ea typeface="Verdana" pitchFamily="34" charset="0"/>
                <a:cs typeface="Verdana" pitchFamily="34" charset="0"/>
              </a:rPr>
              <a:t>PostgreSQL</a:t>
            </a:r>
            <a:endParaRPr lang="en-US" sz="2000" b="1" dirty="0" smtClean="0">
              <a:solidFill>
                <a:srgbClr val="773FA9"/>
              </a:solidFill>
              <a:latin typeface="Verdana" pitchFamily="34" charset="0"/>
              <a:ea typeface="Verdana" pitchFamily="34" charset="0"/>
              <a:cs typeface="Verdana" pitchFamily="34" charset="0"/>
            </a:endParaRPr>
          </a:p>
        </p:txBody>
      </p:sp>
      <p:pic>
        <p:nvPicPr>
          <p:cNvPr id="5" name="Picture 10"/>
          <p:cNvPicPr>
            <a:picLocks noChangeAspect="1"/>
          </p:cNvPicPr>
          <p:nvPr/>
        </p:nvPicPr>
        <p:blipFill>
          <a:blip r:embed="rId3" cstate="print">
            <a:extLst>
              <a:ext uri="{28A0092B-C50C-407E-A947-70E740481C1C}">
                <a14:useLocalDpi xmlns="" xmlns:a14="http://schemas.microsoft.com/office/drawing/2010/main"/>
              </a:ext>
            </a:extLst>
          </a:blip>
          <a:srcRect b="-20000"/>
          <a:stretch>
            <a:fillRect/>
          </a:stretch>
        </p:blipFill>
        <p:spPr>
          <a:xfrm>
            <a:off x="0" y="0"/>
            <a:ext cx="9144000" cy="304800"/>
          </a:xfrm>
          <a:prstGeom prst="rect">
            <a:avLst/>
          </a:prstGeom>
        </p:spPr>
      </p:pic>
      <p:sp>
        <p:nvSpPr>
          <p:cNvPr id="39" name="Line 13"/>
          <p:cNvSpPr>
            <a:spLocks noChangeShapeType="1"/>
          </p:cNvSpPr>
          <p:nvPr/>
        </p:nvSpPr>
        <p:spPr bwMode="auto">
          <a:xfrm flipV="1">
            <a:off x="251520" y="980728"/>
            <a:ext cx="8676456" cy="0"/>
          </a:xfrm>
          <a:prstGeom prst="line">
            <a:avLst/>
          </a:prstGeom>
          <a:noFill/>
          <a:ln w="19050">
            <a:solidFill>
              <a:srgbClr val="FF0000"/>
            </a:solidFill>
            <a:round/>
            <a:headEnd/>
            <a:tailEnd/>
          </a:ln>
        </p:spPr>
        <p:txBody>
          <a:bodyPr/>
          <a:lstStyle/>
          <a:p>
            <a:endParaRPr lang="ru-RU"/>
          </a:p>
        </p:txBody>
      </p:sp>
      <p:pic>
        <p:nvPicPr>
          <p:cNvPr id="1026" name="Picture 2"/>
          <p:cNvPicPr>
            <a:picLocks noChangeAspect="1" noChangeArrowheads="1"/>
          </p:cNvPicPr>
          <p:nvPr/>
        </p:nvPicPr>
        <p:blipFill>
          <a:blip r:embed="rId4" cstate="print"/>
          <a:srcRect l="2362" t="35437" r="63320" b="55704"/>
          <a:stretch>
            <a:fillRect/>
          </a:stretch>
        </p:blipFill>
        <p:spPr bwMode="auto">
          <a:xfrm>
            <a:off x="899592" y="1268760"/>
            <a:ext cx="6624736" cy="1368152"/>
          </a:xfrm>
          <a:prstGeom prst="rect">
            <a:avLst/>
          </a:prstGeom>
          <a:noFill/>
          <a:ln w="9525">
            <a:noFill/>
            <a:miter lim="800000"/>
            <a:headEnd/>
            <a:tailEnd/>
          </a:ln>
        </p:spPr>
      </p:pic>
      <p:pic>
        <p:nvPicPr>
          <p:cNvPr id="1027" name="Picture 3"/>
          <p:cNvPicPr>
            <a:picLocks noChangeAspect="1" noChangeArrowheads="1"/>
          </p:cNvPicPr>
          <p:nvPr/>
        </p:nvPicPr>
        <p:blipFill>
          <a:blip r:embed="rId5" cstate="print"/>
          <a:srcRect l="1225" t="17719" r="26107" b="54965"/>
          <a:stretch>
            <a:fillRect/>
          </a:stretch>
        </p:blipFill>
        <p:spPr bwMode="auto">
          <a:xfrm>
            <a:off x="68330" y="3284984"/>
            <a:ext cx="8859646" cy="2664296"/>
          </a:xfrm>
          <a:prstGeom prst="rect">
            <a:avLst/>
          </a:prstGeom>
          <a:ln>
            <a:headEnd/>
            <a:tailEnd/>
          </a:ln>
        </p:spPr>
        <p:style>
          <a:lnRef idx="2">
            <a:schemeClr val="accent2"/>
          </a:lnRef>
          <a:fillRef idx="1">
            <a:schemeClr val="lt1"/>
          </a:fillRef>
          <a:effectRef idx="0">
            <a:schemeClr val="accent2"/>
          </a:effectRef>
          <a:fontRef idx="minor">
            <a:schemeClr val="dk1"/>
          </a:fontRef>
        </p:style>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ru-RU" b="1" dirty="0" smtClean="0"/>
              <a:t>Типы полей реляционной БД</a:t>
            </a:r>
            <a:endParaRPr lang="ru-RU" b="1" dirty="0"/>
          </a:p>
        </p:txBody>
      </p:sp>
      <p:sp>
        <p:nvSpPr>
          <p:cNvPr id="4" name="Прямоугольник 3"/>
          <p:cNvSpPr/>
          <p:nvPr/>
        </p:nvSpPr>
        <p:spPr>
          <a:xfrm>
            <a:off x="395536" y="1700808"/>
            <a:ext cx="8352928" cy="304698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buFont typeface="Wingdings" pitchFamily="2" charset="2"/>
              <a:buChar char="ü"/>
            </a:pPr>
            <a:r>
              <a:rPr lang="ru-RU" sz="3200" b="1" dirty="0" smtClean="0">
                <a:latin typeface="Times New Roman" pitchFamily="18" charset="0"/>
                <a:cs typeface="Times New Roman" pitchFamily="18" charset="0"/>
              </a:rPr>
              <a:t>Числовой</a:t>
            </a:r>
          </a:p>
          <a:p>
            <a:pPr>
              <a:buFont typeface="Wingdings" pitchFamily="2" charset="2"/>
              <a:buChar char="ü"/>
            </a:pPr>
            <a:r>
              <a:rPr lang="ru-RU" sz="3200" b="1" dirty="0" smtClean="0">
                <a:latin typeface="Times New Roman" pitchFamily="18" charset="0"/>
                <a:cs typeface="Times New Roman" pitchFamily="18" charset="0"/>
              </a:rPr>
              <a:t>Символьный</a:t>
            </a:r>
            <a:r>
              <a:rPr lang="ru-RU" sz="3200" dirty="0" smtClean="0">
                <a:latin typeface="Times New Roman" pitchFamily="18" charset="0"/>
                <a:cs typeface="Times New Roman" pitchFamily="18" charset="0"/>
              </a:rPr>
              <a:t> (слова, тексты, коды и т.д.)</a:t>
            </a:r>
          </a:p>
          <a:p>
            <a:pPr>
              <a:buFont typeface="Wingdings" pitchFamily="2" charset="2"/>
              <a:buChar char="ü"/>
            </a:pPr>
            <a:r>
              <a:rPr lang="ru-RU" sz="3200" b="1" dirty="0" smtClean="0">
                <a:latin typeface="Times New Roman" pitchFamily="18" charset="0"/>
                <a:cs typeface="Times New Roman" pitchFamily="18" charset="0"/>
              </a:rPr>
              <a:t>Дата</a:t>
            </a:r>
            <a:r>
              <a:rPr lang="ru-RU" sz="3200" dirty="0" smtClean="0">
                <a:latin typeface="Times New Roman" pitchFamily="18" charset="0"/>
                <a:cs typeface="Times New Roman" pitchFamily="18" charset="0"/>
              </a:rPr>
              <a:t> (календарные даты в форме «день/месяц/год»)</a:t>
            </a:r>
          </a:p>
          <a:p>
            <a:pPr>
              <a:buFont typeface="Wingdings" pitchFamily="2" charset="2"/>
              <a:buChar char="ü"/>
            </a:pPr>
            <a:r>
              <a:rPr lang="ru-RU" sz="3200" b="1" dirty="0" smtClean="0">
                <a:latin typeface="Times New Roman" pitchFamily="18" charset="0"/>
                <a:cs typeface="Times New Roman" pitchFamily="18" charset="0"/>
              </a:rPr>
              <a:t>Логический</a:t>
            </a:r>
            <a:r>
              <a:rPr lang="ru-RU" sz="3200" dirty="0" smtClean="0">
                <a:latin typeface="Times New Roman" pitchFamily="18" charset="0"/>
                <a:cs typeface="Times New Roman" pitchFamily="18" charset="0"/>
              </a:rPr>
              <a:t> (принимает два значения: «да» - «нет» или «истина» - «ложь»)</a:t>
            </a:r>
            <a:endParaRPr lang="ru-RU"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476672"/>
            <a:ext cx="8208912" cy="400110"/>
          </a:xfrm>
          <a:prstGeom prst="rect">
            <a:avLst/>
          </a:prstGeom>
          <a:noFill/>
        </p:spPr>
        <p:txBody>
          <a:bodyPr wrap="square" rtlCol="0">
            <a:spAutoFit/>
          </a:bodyPr>
          <a:lstStyle/>
          <a:p>
            <a:r>
              <a:rPr lang="en-US" sz="2000" b="1" dirty="0" err="1" smtClean="0">
                <a:solidFill>
                  <a:srgbClr val="773FA9"/>
                </a:solidFill>
                <a:latin typeface="Verdana" pitchFamily="34" charset="0"/>
                <a:ea typeface="Verdana" pitchFamily="34" charset="0"/>
                <a:cs typeface="Verdana" pitchFamily="34" charset="0"/>
              </a:rPr>
              <a:t>PostgreSQL</a:t>
            </a:r>
            <a:r>
              <a:rPr lang="ru-RU" sz="2000" b="1" dirty="0" smtClean="0">
                <a:solidFill>
                  <a:srgbClr val="773FA9"/>
                </a:solidFill>
                <a:latin typeface="Verdana" pitchFamily="34" charset="0"/>
                <a:ea typeface="Verdana" pitchFamily="34" charset="0"/>
                <a:cs typeface="Verdana" pitchFamily="34" charset="0"/>
              </a:rPr>
              <a:t> – числовые типы данных</a:t>
            </a:r>
            <a:endParaRPr lang="en-US" sz="2000" b="1" dirty="0" smtClean="0">
              <a:solidFill>
                <a:srgbClr val="773FA9"/>
              </a:solidFill>
              <a:latin typeface="Verdana" pitchFamily="34" charset="0"/>
              <a:ea typeface="Verdana" pitchFamily="34" charset="0"/>
              <a:cs typeface="Verdana" pitchFamily="34" charset="0"/>
            </a:endParaRPr>
          </a:p>
        </p:txBody>
      </p:sp>
      <p:pic>
        <p:nvPicPr>
          <p:cNvPr id="5" name="Picture 10"/>
          <p:cNvPicPr>
            <a:picLocks noChangeAspect="1"/>
          </p:cNvPicPr>
          <p:nvPr/>
        </p:nvPicPr>
        <p:blipFill>
          <a:blip r:embed="rId3" cstate="print">
            <a:extLst>
              <a:ext uri="{28A0092B-C50C-407E-A947-70E740481C1C}">
                <a14:useLocalDpi xmlns="" xmlns:a14="http://schemas.microsoft.com/office/drawing/2010/main"/>
              </a:ext>
            </a:extLst>
          </a:blip>
          <a:srcRect b="-20000"/>
          <a:stretch>
            <a:fillRect/>
          </a:stretch>
        </p:blipFill>
        <p:spPr>
          <a:xfrm>
            <a:off x="0" y="0"/>
            <a:ext cx="9144000" cy="304800"/>
          </a:xfrm>
          <a:prstGeom prst="rect">
            <a:avLst/>
          </a:prstGeom>
        </p:spPr>
      </p:pic>
      <p:sp>
        <p:nvSpPr>
          <p:cNvPr id="39" name="Line 13"/>
          <p:cNvSpPr>
            <a:spLocks noChangeShapeType="1"/>
          </p:cNvSpPr>
          <p:nvPr/>
        </p:nvSpPr>
        <p:spPr bwMode="auto">
          <a:xfrm flipV="1">
            <a:off x="251520" y="980728"/>
            <a:ext cx="8676456" cy="0"/>
          </a:xfrm>
          <a:prstGeom prst="line">
            <a:avLst/>
          </a:prstGeom>
          <a:noFill/>
          <a:ln w="19050">
            <a:solidFill>
              <a:srgbClr val="FF0000"/>
            </a:solidFill>
            <a:round/>
            <a:headEnd/>
            <a:tailEnd/>
          </a:ln>
        </p:spPr>
        <p:txBody>
          <a:bodyPr/>
          <a:lstStyle/>
          <a:p>
            <a:endParaRPr lang="ru-RU"/>
          </a:p>
        </p:txBody>
      </p:sp>
      <p:pic>
        <p:nvPicPr>
          <p:cNvPr id="1026" name="Picture 2"/>
          <p:cNvPicPr>
            <a:picLocks noChangeAspect="1" noChangeArrowheads="1"/>
          </p:cNvPicPr>
          <p:nvPr/>
        </p:nvPicPr>
        <p:blipFill>
          <a:blip r:embed="rId4" cstate="print"/>
          <a:srcRect l="21150" t="23760" r="23501" b="49600"/>
          <a:stretch>
            <a:fillRect/>
          </a:stretch>
        </p:blipFill>
        <p:spPr bwMode="auto">
          <a:xfrm>
            <a:off x="70992" y="1556792"/>
            <a:ext cx="8856984" cy="2664296"/>
          </a:xfrm>
          <a:prstGeom prst="rect">
            <a:avLst/>
          </a:prstGeom>
          <a:ln>
            <a:headEnd/>
            <a:tailEnd/>
          </a:ln>
        </p:spPr>
        <p:style>
          <a:lnRef idx="2">
            <a:schemeClr val="accent2"/>
          </a:lnRef>
          <a:fillRef idx="1">
            <a:schemeClr val="lt1"/>
          </a:fillRef>
          <a:effectRef idx="0">
            <a:schemeClr val="accent2"/>
          </a:effectRef>
          <a:fontRef idx="minor">
            <a:schemeClr val="dk1"/>
          </a:fontRef>
        </p:style>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476672"/>
            <a:ext cx="8208912" cy="400110"/>
          </a:xfrm>
          <a:prstGeom prst="rect">
            <a:avLst/>
          </a:prstGeom>
          <a:noFill/>
        </p:spPr>
        <p:txBody>
          <a:bodyPr wrap="square" rtlCol="0">
            <a:spAutoFit/>
          </a:bodyPr>
          <a:lstStyle/>
          <a:p>
            <a:r>
              <a:rPr lang="en-US" sz="2000" b="1" dirty="0" err="1" smtClean="0">
                <a:solidFill>
                  <a:srgbClr val="773FA9"/>
                </a:solidFill>
                <a:latin typeface="Verdana" pitchFamily="34" charset="0"/>
                <a:ea typeface="Verdana" pitchFamily="34" charset="0"/>
                <a:cs typeface="Verdana" pitchFamily="34" charset="0"/>
              </a:rPr>
              <a:t>PostgreSQL</a:t>
            </a:r>
            <a:r>
              <a:rPr lang="ru-RU" sz="2000" b="1" dirty="0" smtClean="0">
                <a:solidFill>
                  <a:srgbClr val="773FA9"/>
                </a:solidFill>
                <a:latin typeface="Verdana" pitchFamily="34" charset="0"/>
                <a:ea typeface="Verdana" pitchFamily="34" charset="0"/>
                <a:cs typeface="Verdana" pitchFamily="34" charset="0"/>
              </a:rPr>
              <a:t> – типы данных общего назначения</a:t>
            </a:r>
            <a:endParaRPr lang="en-US" sz="2000" b="1" dirty="0" smtClean="0">
              <a:solidFill>
                <a:srgbClr val="773FA9"/>
              </a:solidFill>
              <a:latin typeface="Verdana" pitchFamily="34" charset="0"/>
              <a:ea typeface="Verdana" pitchFamily="34" charset="0"/>
              <a:cs typeface="Verdana" pitchFamily="34" charset="0"/>
            </a:endParaRPr>
          </a:p>
        </p:txBody>
      </p:sp>
      <p:pic>
        <p:nvPicPr>
          <p:cNvPr id="5" name="Picture 10"/>
          <p:cNvPicPr>
            <a:picLocks noChangeAspect="1"/>
          </p:cNvPicPr>
          <p:nvPr/>
        </p:nvPicPr>
        <p:blipFill>
          <a:blip r:embed="rId3" cstate="print">
            <a:extLst>
              <a:ext uri="{28A0092B-C50C-407E-A947-70E740481C1C}">
                <a14:useLocalDpi xmlns="" xmlns:a14="http://schemas.microsoft.com/office/drawing/2010/main"/>
              </a:ext>
            </a:extLst>
          </a:blip>
          <a:srcRect b="-20000"/>
          <a:stretch>
            <a:fillRect/>
          </a:stretch>
        </p:blipFill>
        <p:spPr>
          <a:xfrm>
            <a:off x="0" y="0"/>
            <a:ext cx="9144000" cy="304800"/>
          </a:xfrm>
          <a:prstGeom prst="rect">
            <a:avLst/>
          </a:prstGeom>
        </p:spPr>
      </p:pic>
      <p:sp>
        <p:nvSpPr>
          <p:cNvPr id="39" name="Line 13"/>
          <p:cNvSpPr>
            <a:spLocks noChangeShapeType="1"/>
          </p:cNvSpPr>
          <p:nvPr/>
        </p:nvSpPr>
        <p:spPr bwMode="auto">
          <a:xfrm flipV="1">
            <a:off x="251520" y="980728"/>
            <a:ext cx="8676456" cy="0"/>
          </a:xfrm>
          <a:prstGeom prst="line">
            <a:avLst/>
          </a:prstGeom>
          <a:noFill/>
          <a:ln w="19050">
            <a:solidFill>
              <a:srgbClr val="FF0000"/>
            </a:solidFill>
            <a:round/>
            <a:headEnd/>
            <a:tailEnd/>
          </a:ln>
        </p:spPr>
        <p:txBody>
          <a:bodyPr/>
          <a:lstStyle/>
          <a:p>
            <a:endParaRPr lang="ru-RU"/>
          </a:p>
        </p:txBody>
      </p:sp>
      <p:pic>
        <p:nvPicPr>
          <p:cNvPr id="2050" name="Picture 2"/>
          <p:cNvPicPr>
            <a:picLocks noChangeAspect="1" noChangeArrowheads="1"/>
          </p:cNvPicPr>
          <p:nvPr/>
        </p:nvPicPr>
        <p:blipFill>
          <a:blip r:embed="rId4" cstate="print"/>
          <a:srcRect l="21150" t="29520" r="29351" b="36641"/>
          <a:stretch>
            <a:fillRect/>
          </a:stretch>
        </p:blipFill>
        <p:spPr bwMode="auto">
          <a:xfrm>
            <a:off x="251520" y="1268760"/>
            <a:ext cx="8680536" cy="3816424"/>
          </a:xfrm>
          <a:prstGeom prst="rect">
            <a:avLst/>
          </a:prstGeom>
          <a:ln>
            <a:headEnd/>
            <a:tailEnd/>
          </a:ln>
        </p:spPr>
        <p:style>
          <a:lnRef idx="2">
            <a:schemeClr val="accent2"/>
          </a:lnRef>
          <a:fillRef idx="1">
            <a:schemeClr val="lt1"/>
          </a:fillRef>
          <a:effectRef idx="0">
            <a:schemeClr val="accent2"/>
          </a:effectRef>
          <a:fontRef idx="minor">
            <a:schemeClr val="dk1"/>
          </a:fontRef>
        </p:style>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404664"/>
            <a:ext cx="8208912" cy="400110"/>
          </a:xfrm>
          <a:prstGeom prst="rect">
            <a:avLst/>
          </a:prstGeom>
          <a:noFill/>
        </p:spPr>
        <p:txBody>
          <a:bodyPr wrap="square" rtlCol="0">
            <a:spAutoFit/>
          </a:bodyPr>
          <a:lstStyle/>
          <a:p>
            <a:r>
              <a:rPr lang="ru-RU" sz="2000" b="1" dirty="0" smtClean="0">
                <a:solidFill>
                  <a:srgbClr val="773FA9"/>
                </a:solidFill>
                <a:latin typeface="Verdana" pitchFamily="34" charset="0"/>
                <a:ea typeface="Verdana" pitchFamily="34" charset="0"/>
                <a:cs typeface="Verdana" pitchFamily="34" charset="0"/>
              </a:rPr>
              <a:t>Подключение к серверу базы данных из</a:t>
            </a:r>
            <a:r>
              <a:rPr lang="en-US" sz="2000" b="1" dirty="0" smtClean="0">
                <a:solidFill>
                  <a:srgbClr val="773FA9"/>
                </a:solidFill>
                <a:latin typeface="Verdana" pitchFamily="34" charset="0"/>
                <a:ea typeface="Verdana" pitchFamily="34" charset="0"/>
                <a:cs typeface="Verdana" pitchFamily="34" charset="0"/>
              </a:rPr>
              <a:t> PHP</a:t>
            </a:r>
          </a:p>
        </p:txBody>
      </p:sp>
      <p:pic>
        <p:nvPicPr>
          <p:cNvPr id="5" name="Picture 10"/>
          <p:cNvPicPr>
            <a:picLocks noChangeAspect="1"/>
          </p:cNvPicPr>
          <p:nvPr/>
        </p:nvPicPr>
        <p:blipFill>
          <a:blip r:embed="rId3" cstate="print">
            <a:extLst>
              <a:ext uri="{28A0092B-C50C-407E-A947-70E740481C1C}">
                <a14:useLocalDpi xmlns="" xmlns:a14="http://schemas.microsoft.com/office/drawing/2010/main"/>
              </a:ext>
            </a:extLst>
          </a:blip>
          <a:srcRect b="-20000"/>
          <a:stretch>
            <a:fillRect/>
          </a:stretch>
        </p:blipFill>
        <p:spPr>
          <a:xfrm>
            <a:off x="0" y="0"/>
            <a:ext cx="9144000" cy="304800"/>
          </a:xfrm>
          <a:prstGeom prst="rect">
            <a:avLst/>
          </a:prstGeom>
        </p:spPr>
      </p:pic>
      <p:sp>
        <p:nvSpPr>
          <p:cNvPr id="7" name="Line 13"/>
          <p:cNvSpPr>
            <a:spLocks noChangeShapeType="1"/>
          </p:cNvSpPr>
          <p:nvPr/>
        </p:nvSpPr>
        <p:spPr bwMode="auto">
          <a:xfrm flipV="1">
            <a:off x="251520" y="836712"/>
            <a:ext cx="8676456" cy="0"/>
          </a:xfrm>
          <a:prstGeom prst="line">
            <a:avLst/>
          </a:prstGeom>
          <a:noFill/>
          <a:ln w="19050">
            <a:solidFill>
              <a:srgbClr val="FF0000"/>
            </a:solidFill>
            <a:round/>
            <a:headEnd/>
            <a:tailEnd/>
          </a:ln>
        </p:spPr>
        <p:txBody>
          <a:bodyPr/>
          <a:lstStyle/>
          <a:p>
            <a:endParaRPr lang="ru-RU"/>
          </a:p>
        </p:txBody>
      </p:sp>
      <p:sp>
        <p:nvSpPr>
          <p:cNvPr id="8" name="Содержимое 2"/>
          <p:cNvSpPr>
            <a:spLocks noGrp="1"/>
          </p:cNvSpPr>
          <p:nvPr>
            <p:ph idx="1"/>
          </p:nvPr>
        </p:nvSpPr>
        <p:spPr>
          <a:xfrm>
            <a:off x="107504" y="1268760"/>
            <a:ext cx="8856984" cy="1224136"/>
          </a:xfrm>
        </p:spPr>
        <p:style>
          <a:lnRef idx="1">
            <a:schemeClr val="accent4"/>
          </a:lnRef>
          <a:fillRef idx="2">
            <a:schemeClr val="accent4"/>
          </a:fillRef>
          <a:effectRef idx="1">
            <a:schemeClr val="accent4"/>
          </a:effectRef>
          <a:fontRef idx="minor">
            <a:schemeClr val="dk1"/>
          </a:fontRef>
        </p:style>
        <p:txBody>
          <a:bodyPr>
            <a:normAutofit/>
          </a:bodyPr>
          <a:lstStyle/>
          <a:p>
            <a:pPr algn="just">
              <a:buNone/>
            </a:pPr>
            <a:r>
              <a:rPr lang="en-US" sz="2800" dirty="0" smtClean="0"/>
              <a:t>	</a:t>
            </a:r>
            <a:r>
              <a:rPr lang="ru-RU" sz="1800" dirty="0" smtClean="0"/>
              <a:t>Первое что нужно сделать, это убедиться, что в каталоге с PHP присутствует библиотека </a:t>
            </a:r>
            <a:r>
              <a:rPr lang="en-US" sz="1800" dirty="0" err="1" smtClean="0"/>
              <a:t>php_pgsql</a:t>
            </a:r>
            <a:r>
              <a:rPr lang="ru-RU" sz="1800" dirty="0" smtClean="0"/>
              <a:t>. Затем в файле </a:t>
            </a:r>
            <a:r>
              <a:rPr lang="ru-RU" sz="1800" dirty="0" err="1" smtClean="0"/>
              <a:t>php.ini</a:t>
            </a:r>
            <a:r>
              <a:rPr lang="ru-RU" sz="1800" dirty="0" smtClean="0"/>
              <a:t> найди строку, отвечающую за подключение модуля </a:t>
            </a:r>
            <a:r>
              <a:rPr lang="ru-RU" sz="1800" dirty="0" err="1" smtClean="0"/>
              <a:t>PostgreSQL</a:t>
            </a:r>
            <a:r>
              <a:rPr lang="ru-RU" sz="1800" dirty="0" smtClean="0"/>
              <a:t> и </a:t>
            </a:r>
            <a:r>
              <a:rPr lang="ru-RU" sz="1800" dirty="0" err="1" smtClean="0"/>
              <a:t>раскомментировать</a:t>
            </a:r>
            <a:r>
              <a:rPr lang="ru-RU" sz="1800" dirty="0" smtClean="0"/>
              <a:t> ее, а именно</a:t>
            </a:r>
            <a:endParaRPr lang="ru-RU" sz="2800" dirty="0"/>
          </a:p>
        </p:txBody>
      </p:sp>
      <p:pic>
        <p:nvPicPr>
          <p:cNvPr id="3074" name="Picture 2"/>
          <p:cNvPicPr>
            <a:picLocks noChangeAspect="1" noChangeArrowheads="1"/>
          </p:cNvPicPr>
          <p:nvPr/>
        </p:nvPicPr>
        <p:blipFill>
          <a:blip r:embed="rId4" cstate="print"/>
          <a:srcRect l="20700" t="22320" r="33851" b="62560"/>
          <a:stretch>
            <a:fillRect/>
          </a:stretch>
        </p:blipFill>
        <p:spPr bwMode="auto">
          <a:xfrm>
            <a:off x="539551" y="2780928"/>
            <a:ext cx="8311781" cy="1728192"/>
          </a:xfrm>
          <a:prstGeom prst="rect">
            <a:avLst/>
          </a:prstGeom>
          <a:ln>
            <a:headEnd/>
            <a:tailEnd/>
          </a:ln>
        </p:spPr>
        <p:style>
          <a:lnRef idx="2">
            <a:schemeClr val="accent2"/>
          </a:lnRef>
          <a:fillRef idx="1">
            <a:schemeClr val="lt1"/>
          </a:fillRef>
          <a:effectRef idx="0">
            <a:schemeClr val="accent2"/>
          </a:effectRef>
          <a:fontRef idx="minor">
            <a:schemeClr val="dk1"/>
          </a:fontRef>
        </p:style>
      </p:pic>
      <p:sp>
        <p:nvSpPr>
          <p:cNvPr id="9" name="TextBox 8"/>
          <p:cNvSpPr txBox="1"/>
          <p:nvPr/>
        </p:nvSpPr>
        <p:spPr>
          <a:xfrm>
            <a:off x="755576" y="5229200"/>
            <a:ext cx="8095756"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ru-RU" sz="2400" b="1" dirty="0" smtClean="0"/>
              <a:t>Основная ссылка </a:t>
            </a:r>
            <a:r>
              <a:rPr lang="en-US" sz="2400" dirty="0" smtClean="0">
                <a:hlinkClick r:id="rId5"/>
              </a:rPr>
              <a:t>http://localhost/Tools/phpPgAdmin/</a:t>
            </a:r>
            <a:endParaRPr lang="ru-RU" sz="2400" dirty="0" smtClean="0"/>
          </a:p>
          <a:p>
            <a:r>
              <a:rPr lang="ru-RU" sz="2400" b="1" dirty="0" smtClean="0"/>
              <a:t>Логин по умолчанию </a:t>
            </a:r>
            <a:r>
              <a:rPr lang="ru-RU" sz="2400" dirty="0" smtClean="0"/>
              <a:t>«</a:t>
            </a:r>
            <a:r>
              <a:rPr lang="en-US" sz="2400" b="1" dirty="0" err="1" smtClean="0">
                <a:solidFill>
                  <a:srgbClr val="FF0000"/>
                </a:solidFill>
              </a:rPr>
              <a:t>postgres</a:t>
            </a:r>
            <a:r>
              <a:rPr lang="ru-RU" sz="2400" dirty="0" smtClean="0"/>
              <a:t>»</a:t>
            </a:r>
            <a:endParaRPr lang="ru-RU" sz="24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404664"/>
            <a:ext cx="8208912" cy="400110"/>
          </a:xfrm>
          <a:prstGeom prst="rect">
            <a:avLst/>
          </a:prstGeom>
          <a:noFill/>
        </p:spPr>
        <p:txBody>
          <a:bodyPr wrap="square" rtlCol="0">
            <a:spAutoFit/>
          </a:bodyPr>
          <a:lstStyle/>
          <a:p>
            <a:r>
              <a:rPr lang="ru-RU" sz="2000" b="1" dirty="0" smtClean="0">
                <a:solidFill>
                  <a:srgbClr val="773FA9"/>
                </a:solidFill>
                <a:latin typeface="Verdana" pitchFamily="34" charset="0"/>
                <a:ea typeface="Verdana" pitchFamily="34" charset="0"/>
                <a:cs typeface="Verdana" pitchFamily="34" charset="0"/>
              </a:rPr>
              <a:t>Основные функции в </a:t>
            </a:r>
            <a:r>
              <a:rPr lang="en-US" sz="2000" b="1" dirty="0" smtClean="0">
                <a:solidFill>
                  <a:srgbClr val="773FA9"/>
                </a:solidFill>
                <a:latin typeface="Verdana" pitchFamily="34" charset="0"/>
                <a:ea typeface="Verdana" pitchFamily="34" charset="0"/>
                <a:cs typeface="Verdana" pitchFamily="34" charset="0"/>
              </a:rPr>
              <a:t>PHP </a:t>
            </a:r>
            <a:r>
              <a:rPr lang="ru-RU" sz="2000" b="1" dirty="0" smtClean="0">
                <a:solidFill>
                  <a:srgbClr val="773FA9"/>
                </a:solidFill>
                <a:latin typeface="Verdana" pitchFamily="34" charset="0"/>
                <a:ea typeface="Verdana" pitchFamily="34" charset="0"/>
                <a:cs typeface="Verdana" pitchFamily="34" charset="0"/>
              </a:rPr>
              <a:t>для работы с </a:t>
            </a:r>
            <a:r>
              <a:rPr lang="en-US" sz="2000" b="1" dirty="0" err="1" smtClean="0">
                <a:solidFill>
                  <a:srgbClr val="773FA9"/>
                </a:solidFill>
                <a:latin typeface="Verdana" pitchFamily="34" charset="0"/>
                <a:ea typeface="Verdana" pitchFamily="34" charset="0"/>
                <a:cs typeface="Verdana" pitchFamily="34" charset="0"/>
              </a:rPr>
              <a:t>PostgreSQL</a:t>
            </a:r>
            <a:endParaRPr lang="en-US" sz="2000" b="1" dirty="0" smtClean="0">
              <a:solidFill>
                <a:srgbClr val="773FA9"/>
              </a:solidFill>
              <a:latin typeface="Verdana" pitchFamily="34" charset="0"/>
              <a:ea typeface="Verdana" pitchFamily="34" charset="0"/>
              <a:cs typeface="Verdana" pitchFamily="34" charset="0"/>
            </a:endParaRPr>
          </a:p>
        </p:txBody>
      </p:sp>
      <p:pic>
        <p:nvPicPr>
          <p:cNvPr id="5" name="Picture 10"/>
          <p:cNvPicPr>
            <a:picLocks noChangeAspect="1"/>
          </p:cNvPicPr>
          <p:nvPr/>
        </p:nvPicPr>
        <p:blipFill>
          <a:blip r:embed="rId3" cstate="print">
            <a:extLst>
              <a:ext uri="{28A0092B-C50C-407E-A947-70E740481C1C}">
                <a14:useLocalDpi xmlns="" xmlns:a14="http://schemas.microsoft.com/office/drawing/2010/main"/>
              </a:ext>
            </a:extLst>
          </a:blip>
          <a:srcRect b="-20000"/>
          <a:stretch>
            <a:fillRect/>
          </a:stretch>
        </p:blipFill>
        <p:spPr>
          <a:xfrm>
            <a:off x="0" y="0"/>
            <a:ext cx="9144000" cy="304800"/>
          </a:xfrm>
          <a:prstGeom prst="rect">
            <a:avLst/>
          </a:prstGeom>
        </p:spPr>
      </p:pic>
      <p:sp>
        <p:nvSpPr>
          <p:cNvPr id="7" name="Line 13"/>
          <p:cNvSpPr>
            <a:spLocks noChangeShapeType="1"/>
          </p:cNvSpPr>
          <p:nvPr/>
        </p:nvSpPr>
        <p:spPr bwMode="auto">
          <a:xfrm flipV="1">
            <a:off x="251520" y="836712"/>
            <a:ext cx="8676456" cy="0"/>
          </a:xfrm>
          <a:prstGeom prst="line">
            <a:avLst/>
          </a:prstGeom>
          <a:noFill/>
          <a:ln w="19050">
            <a:solidFill>
              <a:srgbClr val="FF0000"/>
            </a:solidFill>
            <a:round/>
            <a:headEnd/>
            <a:tailEnd/>
          </a:ln>
        </p:spPr>
        <p:txBody>
          <a:bodyPr/>
          <a:lstStyle/>
          <a:p>
            <a:endParaRPr lang="ru-RU"/>
          </a:p>
        </p:txBody>
      </p:sp>
      <p:pic>
        <p:nvPicPr>
          <p:cNvPr id="4099" name="Picture 3"/>
          <p:cNvPicPr>
            <a:picLocks noChangeAspect="1" noChangeArrowheads="1"/>
          </p:cNvPicPr>
          <p:nvPr/>
        </p:nvPicPr>
        <p:blipFill>
          <a:blip r:embed="rId4" cstate="print"/>
          <a:srcRect l="20700" t="33120" r="33629" b="25841"/>
          <a:stretch>
            <a:fillRect/>
          </a:stretch>
        </p:blipFill>
        <p:spPr bwMode="auto">
          <a:xfrm>
            <a:off x="251520" y="1556792"/>
            <a:ext cx="8590463" cy="4824536"/>
          </a:xfrm>
          <a:prstGeom prst="rect">
            <a:avLst/>
          </a:prstGeom>
          <a:ln>
            <a:headEnd/>
            <a:tailEnd/>
          </a:ln>
        </p:spPr>
        <p:style>
          <a:lnRef idx="2">
            <a:schemeClr val="accent2"/>
          </a:lnRef>
          <a:fillRef idx="1">
            <a:schemeClr val="lt1"/>
          </a:fillRef>
          <a:effectRef idx="0">
            <a:schemeClr val="accent2"/>
          </a:effectRef>
          <a:fontRef idx="minor">
            <a:schemeClr val="dk1"/>
          </a:fontRef>
        </p:style>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404664"/>
            <a:ext cx="8208912" cy="400110"/>
          </a:xfrm>
          <a:prstGeom prst="rect">
            <a:avLst/>
          </a:prstGeom>
          <a:noFill/>
        </p:spPr>
        <p:txBody>
          <a:bodyPr wrap="square" rtlCol="0">
            <a:spAutoFit/>
          </a:bodyPr>
          <a:lstStyle/>
          <a:p>
            <a:r>
              <a:rPr lang="ru-RU" sz="2000" b="1" dirty="0" smtClean="0">
                <a:solidFill>
                  <a:srgbClr val="773FA9"/>
                </a:solidFill>
                <a:latin typeface="Verdana" pitchFamily="34" charset="0"/>
                <a:ea typeface="Verdana" pitchFamily="34" charset="0"/>
                <a:cs typeface="Verdana" pitchFamily="34" charset="0"/>
              </a:rPr>
              <a:t>Пример работы с </a:t>
            </a:r>
            <a:r>
              <a:rPr lang="en-US" sz="2000" b="1" dirty="0" err="1" smtClean="0">
                <a:solidFill>
                  <a:srgbClr val="773FA9"/>
                </a:solidFill>
                <a:latin typeface="Verdana" pitchFamily="34" charset="0"/>
                <a:ea typeface="Verdana" pitchFamily="34" charset="0"/>
                <a:cs typeface="Verdana" pitchFamily="34" charset="0"/>
              </a:rPr>
              <a:t>PostgreSQL</a:t>
            </a:r>
            <a:r>
              <a:rPr lang="ru-RU" sz="2000" b="1" dirty="0" smtClean="0">
                <a:solidFill>
                  <a:srgbClr val="773FA9"/>
                </a:solidFill>
                <a:latin typeface="Verdana" pitchFamily="34" charset="0"/>
                <a:ea typeface="Verdana" pitchFamily="34" charset="0"/>
                <a:cs typeface="Verdana" pitchFamily="34" charset="0"/>
              </a:rPr>
              <a:t>. Файл базовых настроек</a:t>
            </a:r>
            <a:endParaRPr lang="en-US" sz="2000" b="1" dirty="0" smtClean="0">
              <a:solidFill>
                <a:srgbClr val="773FA9"/>
              </a:solidFill>
              <a:latin typeface="Verdana" pitchFamily="34" charset="0"/>
              <a:ea typeface="Verdana" pitchFamily="34" charset="0"/>
              <a:cs typeface="Verdana" pitchFamily="34" charset="0"/>
            </a:endParaRPr>
          </a:p>
        </p:txBody>
      </p:sp>
      <p:pic>
        <p:nvPicPr>
          <p:cNvPr id="5" name="Picture 10"/>
          <p:cNvPicPr>
            <a:picLocks noChangeAspect="1"/>
          </p:cNvPicPr>
          <p:nvPr/>
        </p:nvPicPr>
        <p:blipFill>
          <a:blip r:embed="rId3" cstate="print">
            <a:extLst>
              <a:ext uri="{28A0092B-C50C-407E-A947-70E740481C1C}">
                <a14:useLocalDpi xmlns="" xmlns:a14="http://schemas.microsoft.com/office/drawing/2010/main"/>
              </a:ext>
            </a:extLst>
          </a:blip>
          <a:srcRect b="-20000"/>
          <a:stretch>
            <a:fillRect/>
          </a:stretch>
        </p:blipFill>
        <p:spPr>
          <a:xfrm>
            <a:off x="0" y="0"/>
            <a:ext cx="9144000" cy="304800"/>
          </a:xfrm>
          <a:prstGeom prst="rect">
            <a:avLst/>
          </a:prstGeom>
        </p:spPr>
      </p:pic>
      <p:sp>
        <p:nvSpPr>
          <p:cNvPr id="7" name="Line 13"/>
          <p:cNvSpPr>
            <a:spLocks noChangeShapeType="1"/>
          </p:cNvSpPr>
          <p:nvPr/>
        </p:nvSpPr>
        <p:spPr bwMode="auto">
          <a:xfrm flipV="1">
            <a:off x="251520" y="836712"/>
            <a:ext cx="8676456" cy="0"/>
          </a:xfrm>
          <a:prstGeom prst="line">
            <a:avLst/>
          </a:prstGeom>
          <a:noFill/>
          <a:ln w="19050">
            <a:solidFill>
              <a:srgbClr val="FF0000"/>
            </a:solidFill>
            <a:round/>
            <a:headEnd/>
            <a:tailEnd/>
          </a:ln>
        </p:spPr>
        <p:txBody>
          <a:bodyPr/>
          <a:lstStyle/>
          <a:p>
            <a:endParaRPr lang="ru-RU"/>
          </a:p>
        </p:txBody>
      </p:sp>
      <p:pic>
        <p:nvPicPr>
          <p:cNvPr id="6146" name="Picture 2"/>
          <p:cNvPicPr>
            <a:picLocks noChangeAspect="1" noChangeArrowheads="1"/>
          </p:cNvPicPr>
          <p:nvPr/>
        </p:nvPicPr>
        <p:blipFill>
          <a:blip r:embed="rId4" cstate="print"/>
          <a:srcRect l="14850" t="12960" r="67600" b="69041"/>
          <a:stretch>
            <a:fillRect/>
          </a:stretch>
        </p:blipFill>
        <p:spPr bwMode="auto">
          <a:xfrm>
            <a:off x="1547664" y="1340768"/>
            <a:ext cx="5328592" cy="3415764"/>
          </a:xfrm>
          <a:prstGeom prst="rect">
            <a:avLst/>
          </a:prstGeom>
          <a:ln>
            <a:headEnd/>
            <a:tailEnd/>
          </a:ln>
        </p:spPr>
        <p:style>
          <a:lnRef idx="2">
            <a:schemeClr val="accent2"/>
          </a:lnRef>
          <a:fillRef idx="1">
            <a:schemeClr val="lt1"/>
          </a:fillRef>
          <a:effectRef idx="0">
            <a:schemeClr val="accent2"/>
          </a:effectRef>
          <a:fontRef idx="minor">
            <a:schemeClr val="dk1"/>
          </a:fontRef>
        </p:style>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404664"/>
            <a:ext cx="8208912" cy="400110"/>
          </a:xfrm>
          <a:prstGeom prst="rect">
            <a:avLst/>
          </a:prstGeom>
          <a:noFill/>
        </p:spPr>
        <p:txBody>
          <a:bodyPr wrap="square" rtlCol="0">
            <a:spAutoFit/>
          </a:bodyPr>
          <a:lstStyle/>
          <a:p>
            <a:r>
              <a:rPr lang="ru-RU" sz="2000" b="1" dirty="0" smtClean="0">
                <a:solidFill>
                  <a:srgbClr val="773FA9"/>
                </a:solidFill>
                <a:latin typeface="Verdana" pitchFamily="34" charset="0"/>
                <a:ea typeface="Verdana" pitchFamily="34" charset="0"/>
                <a:cs typeface="Verdana" pitchFamily="34" charset="0"/>
              </a:rPr>
              <a:t>Пример работы с </a:t>
            </a:r>
            <a:r>
              <a:rPr lang="en-US" sz="2000" b="1" dirty="0" err="1" smtClean="0">
                <a:solidFill>
                  <a:srgbClr val="773FA9"/>
                </a:solidFill>
                <a:latin typeface="Verdana" pitchFamily="34" charset="0"/>
                <a:ea typeface="Verdana" pitchFamily="34" charset="0"/>
                <a:cs typeface="Verdana" pitchFamily="34" charset="0"/>
              </a:rPr>
              <a:t>PostgreSQL</a:t>
            </a:r>
            <a:endParaRPr lang="en-US" sz="2000" b="1" dirty="0" smtClean="0">
              <a:solidFill>
                <a:srgbClr val="773FA9"/>
              </a:solidFill>
              <a:latin typeface="Verdana" pitchFamily="34" charset="0"/>
              <a:ea typeface="Verdana" pitchFamily="34" charset="0"/>
              <a:cs typeface="Verdana" pitchFamily="34" charset="0"/>
            </a:endParaRPr>
          </a:p>
        </p:txBody>
      </p:sp>
      <p:pic>
        <p:nvPicPr>
          <p:cNvPr id="5" name="Picture 10"/>
          <p:cNvPicPr>
            <a:picLocks noChangeAspect="1"/>
          </p:cNvPicPr>
          <p:nvPr/>
        </p:nvPicPr>
        <p:blipFill>
          <a:blip r:embed="rId3" cstate="print">
            <a:extLst>
              <a:ext uri="{28A0092B-C50C-407E-A947-70E740481C1C}">
                <a14:useLocalDpi xmlns="" xmlns:a14="http://schemas.microsoft.com/office/drawing/2010/main"/>
              </a:ext>
            </a:extLst>
          </a:blip>
          <a:srcRect b="-20000"/>
          <a:stretch>
            <a:fillRect/>
          </a:stretch>
        </p:blipFill>
        <p:spPr>
          <a:xfrm>
            <a:off x="0" y="0"/>
            <a:ext cx="9144000" cy="304800"/>
          </a:xfrm>
          <a:prstGeom prst="rect">
            <a:avLst/>
          </a:prstGeom>
        </p:spPr>
      </p:pic>
      <p:sp>
        <p:nvSpPr>
          <p:cNvPr id="7" name="Line 13"/>
          <p:cNvSpPr>
            <a:spLocks noChangeShapeType="1"/>
          </p:cNvSpPr>
          <p:nvPr/>
        </p:nvSpPr>
        <p:spPr bwMode="auto">
          <a:xfrm flipV="1">
            <a:off x="251520" y="836712"/>
            <a:ext cx="8676456" cy="0"/>
          </a:xfrm>
          <a:prstGeom prst="line">
            <a:avLst/>
          </a:prstGeom>
          <a:noFill/>
          <a:ln w="19050">
            <a:solidFill>
              <a:srgbClr val="FF0000"/>
            </a:solidFill>
            <a:round/>
            <a:headEnd/>
            <a:tailEnd/>
          </a:ln>
        </p:spPr>
        <p:txBody>
          <a:bodyPr/>
          <a:lstStyle/>
          <a:p>
            <a:endParaRPr lang="ru-RU"/>
          </a:p>
        </p:txBody>
      </p:sp>
      <p:pic>
        <p:nvPicPr>
          <p:cNvPr id="5122" name="Picture 2"/>
          <p:cNvPicPr>
            <a:picLocks noChangeAspect="1" noChangeArrowheads="1"/>
          </p:cNvPicPr>
          <p:nvPr/>
        </p:nvPicPr>
        <p:blipFill>
          <a:blip r:embed="rId4" cstate="print"/>
          <a:srcRect l="13500" t="15120" r="44651" b="42440"/>
          <a:stretch>
            <a:fillRect/>
          </a:stretch>
        </p:blipFill>
        <p:spPr bwMode="auto">
          <a:xfrm>
            <a:off x="395536" y="1124744"/>
            <a:ext cx="8424936" cy="5339906"/>
          </a:xfrm>
          <a:prstGeom prst="rect">
            <a:avLst/>
          </a:prstGeom>
          <a:ln>
            <a:headEnd/>
            <a:tailEnd/>
          </a:ln>
        </p:spPr>
        <p:style>
          <a:lnRef idx="2">
            <a:schemeClr val="accent2"/>
          </a:lnRef>
          <a:fillRef idx="1">
            <a:schemeClr val="lt1"/>
          </a:fillRef>
          <a:effectRef idx="0">
            <a:schemeClr val="accent2"/>
          </a:effectRef>
          <a:fontRef idx="minor">
            <a:schemeClr val="dk1"/>
          </a:fontRef>
        </p:style>
      </p:pic>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476672"/>
            <a:ext cx="8208912" cy="400110"/>
          </a:xfrm>
          <a:prstGeom prst="rect">
            <a:avLst/>
          </a:prstGeom>
          <a:noFill/>
        </p:spPr>
        <p:txBody>
          <a:bodyPr wrap="square" rtlCol="0">
            <a:spAutoFit/>
          </a:bodyPr>
          <a:lstStyle/>
          <a:p>
            <a:r>
              <a:rPr lang="ru-RU" sz="2000" b="1" dirty="0" smtClean="0">
                <a:solidFill>
                  <a:srgbClr val="773FA9"/>
                </a:solidFill>
                <a:latin typeface="Verdana" pitchFamily="34" charset="0"/>
                <a:ea typeface="Verdana" pitchFamily="34" charset="0"/>
                <a:cs typeface="Verdana" pitchFamily="34" charset="0"/>
              </a:rPr>
              <a:t>Автоматическая вставка уникальных значений</a:t>
            </a:r>
            <a:r>
              <a:rPr lang="en-US" sz="2000" b="1" dirty="0" smtClean="0">
                <a:solidFill>
                  <a:srgbClr val="773FA9"/>
                </a:solidFill>
                <a:latin typeface="Verdana" pitchFamily="34" charset="0"/>
                <a:ea typeface="Verdana" pitchFamily="34" charset="0"/>
                <a:cs typeface="Verdana" pitchFamily="34" charset="0"/>
              </a:rPr>
              <a:t>	</a:t>
            </a:r>
          </a:p>
        </p:txBody>
      </p:sp>
      <p:pic>
        <p:nvPicPr>
          <p:cNvPr id="5" name="Picture 10"/>
          <p:cNvPicPr>
            <a:picLocks noChangeAspect="1"/>
          </p:cNvPicPr>
          <p:nvPr/>
        </p:nvPicPr>
        <p:blipFill>
          <a:blip r:embed="rId3" cstate="print">
            <a:extLst>
              <a:ext uri="{28A0092B-C50C-407E-A947-70E740481C1C}">
                <a14:useLocalDpi xmlns="" xmlns:a14="http://schemas.microsoft.com/office/drawing/2010/main"/>
              </a:ext>
            </a:extLst>
          </a:blip>
          <a:srcRect b="-20000"/>
          <a:stretch>
            <a:fillRect/>
          </a:stretch>
        </p:blipFill>
        <p:spPr>
          <a:xfrm>
            <a:off x="0" y="0"/>
            <a:ext cx="9144000" cy="304800"/>
          </a:xfrm>
          <a:prstGeom prst="rect">
            <a:avLst/>
          </a:prstGeom>
        </p:spPr>
      </p:pic>
      <p:sp>
        <p:nvSpPr>
          <p:cNvPr id="7" name="Line 13"/>
          <p:cNvSpPr>
            <a:spLocks noChangeShapeType="1"/>
          </p:cNvSpPr>
          <p:nvPr/>
        </p:nvSpPr>
        <p:spPr bwMode="auto">
          <a:xfrm flipV="1">
            <a:off x="251520" y="908720"/>
            <a:ext cx="8676456" cy="0"/>
          </a:xfrm>
          <a:prstGeom prst="line">
            <a:avLst/>
          </a:prstGeom>
          <a:noFill/>
          <a:ln w="19050">
            <a:solidFill>
              <a:srgbClr val="FF0000"/>
            </a:solidFill>
            <a:round/>
            <a:headEnd/>
            <a:tailEnd/>
          </a:ln>
        </p:spPr>
        <p:txBody>
          <a:bodyPr/>
          <a:lstStyle/>
          <a:p>
            <a:endParaRPr lang="ru-RU"/>
          </a:p>
        </p:txBody>
      </p:sp>
      <p:sp>
        <p:nvSpPr>
          <p:cNvPr id="9" name="Содержимое 2"/>
          <p:cNvSpPr txBox="1">
            <a:spLocks/>
          </p:cNvSpPr>
          <p:nvPr/>
        </p:nvSpPr>
        <p:spPr>
          <a:xfrm>
            <a:off x="251520" y="1268760"/>
            <a:ext cx="8568952" cy="936104"/>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fontScale="55000" lnSpcReduction="20000"/>
          </a:bodyPr>
          <a:lstStyle/>
          <a:p>
            <a:pPr algn="just"/>
            <a:r>
              <a:rPr lang="ru-RU" sz="3800" dirty="0" smtClean="0"/>
              <a:t>Для создания авто-инкремента, например для поля </a:t>
            </a:r>
            <a:r>
              <a:rPr lang="en-US" sz="3800" dirty="0" smtClean="0"/>
              <a:t>ID</a:t>
            </a:r>
            <a:r>
              <a:rPr lang="ru-RU" sz="3800" dirty="0" smtClean="0"/>
              <a:t>, необходимо создать последовательность (см. рисунок) и для </a:t>
            </a:r>
            <a:r>
              <a:rPr lang="en-US" sz="3800" dirty="0" smtClean="0"/>
              <a:t>ID </a:t>
            </a:r>
            <a:r>
              <a:rPr lang="ru-RU" sz="3800" dirty="0" smtClean="0"/>
              <a:t>прописать значение по умолчанию </a:t>
            </a:r>
            <a:r>
              <a:rPr lang="en-US" sz="3800" b="1" dirty="0" err="1" smtClean="0">
                <a:solidFill>
                  <a:srgbClr val="FF0000"/>
                </a:solidFill>
              </a:rPr>
              <a:t>nextval</a:t>
            </a:r>
            <a:r>
              <a:rPr lang="en-US" sz="3800" b="1" dirty="0" smtClean="0">
                <a:solidFill>
                  <a:srgbClr val="FF0000"/>
                </a:solidFill>
              </a:rPr>
              <a:t>('</a:t>
            </a:r>
            <a:r>
              <a:rPr lang="en-US" sz="3800" b="1" dirty="0" err="1" smtClean="0">
                <a:solidFill>
                  <a:srgbClr val="FF0000"/>
                </a:solidFill>
              </a:rPr>
              <a:t>templates_id_seq</a:t>
            </a:r>
            <a:r>
              <a:rPr lang="en-US" sz="3800" b="1" dirty="0" smtClean="0">
                <a:solidFill>
                  <a:srgbClr val="FF0000"/>
                </a:solidFill>
              </a:rPr>
              <a:t>'::</a:t>
            </a:r>
            <a:r>
              <a:rPr lang="en-US" sz="3800" b="1" dirty="0" err="1" smtClean="0">
                <a:solidFill>
                  <a:srgbClr val="FF0000"/>
                </a:solidFill>
              </a:rPr>
              <a:t>regclass</a:t>
            </a:r>
            <a:r>
              <a:rPr lang="en-US" sz="3800" b="1" dirty="0" smtClean="0">
                <a:solidFill>
                  <a:srgbClr val="FF0000"/>
                </a:solidFill>
              </a:rPr>
              <a:t>) </a:t>
            </a:r>
            <a:endParaRPr lang="ru-RU" dirty="0"/>
          </a:p>
        </p:txBody>
      </p:sp>
      <p:pic>
        <p:nvPicPr>
          <p:cNvPr id="7170" name="Picture 2"/>
          <p:cNvPicPr>
            <a:picLocks noChangeAspect="1" noChangeArrowheads="1"/>
          </p:cNvPicPr>
          <p:nvPr/>
        </p:nvPicPr>
        <p:blipFill>
          <a:blip r:embed="rId4" cstate="print"/>
          <a:srcRect l="24300" t="22194" r="42851" b="41360"/>
          <a:stretch>
            <a:fillRect/>
          </a:stretch>
        </p:blipFill>
        <p:spPr bwMode="auto">
          <a:xfrm>
            <a:off x="1835696" y="2636912"/>
            <a:ext cx="5256584" cy="3645024"/>
          </a:xfrm>
          <a:prstGeom prst="rect">
            <a:avLst/>
          </a:prstGeom>
          <a:ln>
            <a:headEnd/>
            <a:tailEnd/>
          </a:ln>
        </p:spPr>
        <p:style>
          <a:lnRef idx="2">
            <a:schemeClr val="accent2"/>
          </a:lnRef>
          <a:fillRef idx="1">
            <a:schemeClr val="lt1"/>
          </a:fillRef>
          <a:effectRef idx="0">
            <a:schemeClr val="accent2"/>
          </a:effectRef>
          <a:fontRef idx="minor">
            <a:schemeClr val="dk1"/>
          </a:fontRef>
        </p:style>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r>
              <a:rPr lang="ru-RU" b="1" dirty="0" smtClean="0"/>
              <a:t>Числовые типы данных БД</a:t>
            </a:r>
            <a:endParaRPr lang="ru-RU" b="1" dirty="0"/>
          </a:p>
        </p:txBody>
      </p:sp>
      <p:sp>
        <p:nvSpPr>
          <p:cNvPr id="6" name="TextBox 5"/>
          <p:cNvSpPr txBox="1"/>
          <p:nvPr/>
        </p:nvSpPr>
        <p:spPr>
          <a:xfrm>
            <a:off x="179512" y="1556792"/>
            <a:ext cx="8784976" cy="267765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ru-RU" sz="2400" b="1" u="sng" dirty="0" smtClean="0">
                <a:latin typeface="Times New Roman" pitchFamily="18" charset="0"/>
                <a:cs typeface="Times New Roman" pitchFamily="18" charset="0"/>
              </a:rPr>
              <a:t>Целые числа</a:t>
            </a:r>
            <a:r>
              <a:rPr lang="en-US" sz="2400" b="1" u="sng" dirty="0" smtClean="0">
                <a:latin typeface="Times New Roman" pitchFamily="18" charset="0"/>
                <a:cs typeface="Times New Roman" pitchFamily="18" charset="0"/>
              </a:rPr>
              <a:t>:</a:t>
            </a:r>
          </a:p>
          <a:p>
            <a:r>
              <a:rPr lang="ru-RU" sz="2400" b="1" dirty="0" smtClean="0">
                <a:latin typeface="Times New Roman" pitchFamily="18" charset="0"/>
                <a:cs typeface="Times New Roman" pitchFamily="18" charset="0"/>
              </a:rPr>
              <a:t>TINYINT</a:t>
            </a:r>
            <a:r>
              <a:rPr lang="en-US" sz="2400" dirty="0" smtClean="0">
                <a:latin typeface="Times New Roman" pitchFamily="18" charset="0"/>
                <a:cs typeface="Times New Roman" pitchFamily="18" charset="0"/>
              </a:rPr>
              <a:t> - </a:t>
            </a:r>
            <a:r>
              <a:rPr lang="ru-RU" sz="2400" dirty="0" smtClean="0">
                <a:latin typeface="Times New Roman" pitchFamily="18" charset="0"/>
                <a:cs typeface="Times New Roman" pitchFamily="18" charset="0"/>
              </a:rPr>
              <a:t>Может хранить числа от -128 до 127</a:t>
            </a:r>
            <a:endParaRPr lang="en-US" sz="2400" dirty="0" smtClean="0">
              <a:latin typeface="Times New Roman" pitchFamily="18" charset="0"/>
              <a:cs typeface="Times New Roman" pitchFamily="18" charset="0"/>
            </a:endParaRPr>
          </a:p>
          <a:p>
            <a:r>
              <a:rPr lang="ru-RU" sz="2400" b="1" dirty="0" smtClean="0">
                <a:latin typeface="Times New Roman" pitchFamily="18" charset="0"/>
                <a:cs typeface="Times New Roman" pitchFamily="18" charset="0"/>
              </a:rPr>
              <a:t>SMALLINT</a:t>
            </a:r>
            <a:r>
              <a:rPr lang="en-US" sz="2400" dirty="0" smtClean="0">
                <a:latin typeface="Times New Roman" pitchFamily="18" charset="0"/>
                <a:cs typeface="Times New Roman" pitchFamily="18" charset="0"/>
              </a:rPr>
              <a:t>- </a:t>
            </a:r>
            <a:r>
              <a:rPr lang="ru-RU" sz="2400" dirty="0" smtClean="0">
                <a:latin typeface="Times New Roman" pitchFamily="18" charset="0"/>
                <a:cs typeface="Times New Roman" pitchFamily="18" charset="0"/>
              </a:rPr>
              <a:t>Диапазон от -32 768 до 32 767</a:t>
            </a:r>
            <a:endParaRPr lang="en-US" sz="2400" dirty="0" smtClean="0">
              <a:latin typeface="Times New Roman" pitchFamily="18" charset="0"/>
              <a:cs typeface="Times New Roman" pitchFamily="18" charset="0"/>
            </a:endParaRPr>
          </a:p>
          <a:p>
            <a:r>
              <a:rPr lang="ru-RU" sz="2400" b="1" dirty="0" smtClean="0">
                <a:latin typeface="Times New Roman" pitchFamily="18" charset="0"/>
                <a:cs typeface="Times New Roman" pitchFamily="18" charset="0"/>
              </a:rPr>
              <a:t>MEDIUMINT</a:t>
            </a:r>
            <a:r>
              <a:rPr lang="en-US" sz="2400" dirty="0" smtClean="0">
                <a:latin typeface="Times New Roman" pitchFamily="18" charset="0"/>
                <a:cs typeface="Times New Roman" pitchFamily="18" charset="0"/>
              </a:rPr>
              <a:t> - </a:t>
            </a:r>
            <a:r>
              <a:rPr lang="ru-RU" sz="2400" dirty="0" smtClean="0">
                <a:latin typeface="Times New Roman" pitchFamily="18" charset="0"/>
                <a:cs typeface="Times New Roman" pitchFamily="18" charset="0"/>
              </a:rPr>
              <a:t>Диапазон от -8 388 608 до 8 388 607</a:t>
            </a:r>
            <a:endParaRPr lang="en-US" sz="2400" dirty="0" smtClean="0">
              <a:latin typeface="Times New Roman" pitchFamily="18" charset="0"/>
              <a:cs typeface="Times New Roman" pitchFamily="18" charset="0"/>
            </a:endParaRPr>
          </a:p>
          <a:p>
            <a:r>
              <a:rPr lang="ru-RU" sz="2400" b="1" dirty="0" smtClean="0">
                <a:latin typeface="Times New Roman" pitchFamily="18" charset="0"/>
                <a:cs typeface="Times New Roman" pitchFamily="18" charset="0"/>
              </a:rPr>
              <a:t>INT</a:t>
            </a:r>
            <a:r>
              <a:rPr lang="en-US" sz="2400" dirty="0" smtClean="0">
                <a:latin typeface="Times New Roman" pitchFamily="18" charset="0"/>
                <a:cs typeface="Times New Roman" pitchFamily="18" charset="0"/>
              </a:rPr>
              <a:t> - </a:t>
            </a:r>
            <a:r>
              <a:rPr lang="ru-RU" sz="2400" dirty="0" smtClean="0">
                <a:latin typeface="Times New Roman" pitchFamily="18" charset="0"/>
                <a:cs typeface="Times New Roman" pitchFamily="18" charset="0"/>
              </a:rPr>
              <a:t>Диапазон от -2 147 483 648 до 2 147 483 647</a:t>
            </a:r>
            <a:endParaRPr lang="en-US" sz="2400" dirty="0" smtClean="0">
              <a:latin typeface="Times New Roman" pitchFamily="18" charset="0"/>
              <a:cs typeface="Times New Roman" pitchFamily="18" charset="0"/>
            </a:endParaRPr>
          </a:p>
          <a:p>
            <a:r>
              <a:rPr lang="ru-RU" sz="2400" b="1" dirty="0" smtClean="0">
                <a:latin typeface="Times New Roman" pitchFamily="18" charset="0"/>
                <a:cs typeface="Times New Roman" pitchFamily="18" charset="0"/>
              </a:rPr>
              <a:t>BIGINT</a:t>
            </a:r>
            <a:r>
              <a:rPr lang="en-US" sz="2400" dirty="0" smtClean="0">
                <a:latin typeface="Times New Roman" pitchFamily="18" charset="0"/>
                <a:cs typeface="Times New Roman" pitchFamily="18" charset="0"/>
              </a:rPr>
              <a:t> - </a:t>
            </a:r>
            <a:r>
              <a:rPr lang="ru-RU" sz="2400" dirty="0" smtClean="0">
                <a:latin typeface="Times New Roman" pitchFamily="18" charset="0"/>
                <a:cs typeface="Times New Roman" pitchFamily="18" charset="0"/>
              </a:rPr>
              <a:t>Диапазон от -9 223 372 036 854 775 808 до 9 223 372 036 854 775 807</a:t>
            </a:r>
            <a:endParaRPr lang="ru-RU" sz="2400" dirty="0">
              <a:latin typeface="Times New Roman" pitchFamily="18" charset="0"/>
              <a:cs typeface="Times New Roman" pitchFamily="18" charset="0"/>
            </a:endParaRPr>
          </a:p>
        </p:txBody>
      </p:sp>
      <p:sp>
        <p:nvSpPr>
          <p:cNvPr id="7" name="TextBox 6"/>
          <p:cNvSpPr txBox="1"/>
          <p:nvPr/>
        </p:nvSpPr>
        <p:spPr>
          <a:xfrm>
            <a:off x="179512" y="4437112"/>
            <a:ext cx="8784976" cy="230832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ru-RU" sz="2400" b="1" u="sng" dirty="0" smtClean="0">
                <a:latin typeface="Times New Roman" pitchFamily="18" charset="0"/>
                <a:cs typeface="Times New Roman" pitchFamily="18" charset="0"/>
              </a:rPr>
              <a:t>Дробные числа</a:t>
            </a:r>
            <a:r>
              <a:rPr lang="en-US" sz="2400" b="1" u="sng" dirty="0" smtClean="0">
                <a:latin typeface="Times New Roman" pitchFamily="18" charset="0"/>
                <a:cs typeface="Times New Roman" pitchFamily="18" charset="0"/>
              </a:rPr>
              <a:t>:</a:t>
            </a:r>
          </a:p>
          <a:p>
            <a:r>
              <a:rPr lang="ru-RU" sz="2400" b="1" dirty="0" smtClean="0">
                <a:latin typeface="Times New Roman" pitchFamily="18" charset="0"/>
                <a:cs typeface="Times New Roman" pitchFamily="18" charset="0"/>
              </a:rPr>
              <a:t>FLOAT</a:t>
            </a:r>
            <a:r>
              <a:rPr lang="ru-RU" sz="2400" dirty="0" smtClean="0">
                <a:latin typeface="Times New Roman" pitchFamily="18" charset="0"/>
                <a:cs typeface="Times New Roman" pitchFamily="18" charset="0"/>
              </a:rPr>
              <a:t> - Число с плавающей точкой небольшой точности</a:t>
            </a:r>
          </a:p>
          <a:p>
            <a:r>
              <a:rPr lang="ru-RU" sz="2400" b="1" dirty="0" smtClean="0">
                <a:latin typeface="Times New Roman" pitchFamily="18" charset="0"/>
                <a:cs typeface="Times New Roman" pitchFamily="18" charset="0"/>
              </a:rPr>
              <a:t>DOUBLE</a:t>
            </a:r>
            <a:r>
              <a:rPr lang="ru-RU" sz="2400" dirty="0" smtClean="0">
                <a:latin typeface="Times New Roman" pitchFamily="18" charset="0"/>
                <a:cs typeface="Times New Roman" pitchFamily="18" charset="0"/>
              </a:rPr>
              <a:t> - Число с плавающей точкой двойной точности </a:t>
            </a:r>
          </a:p>
          <a:p>
            <a:r>
              <a:rPr lang="ru-RU" sz="2400" b="1" dirty="0" smtClean="0">
                <a:latin typeface="Times New Roman" pitchFamily="18" charset="0"/>
                <a:cs typeface="Times New Roman" pitchFamily="18" charset="0"/>
              </a:rPr>
              <a:t>REAL</a:t>
            </a:r>
            <a:r>
              <a:rPr lang="ru-RU" sz="2400" dirty="0" smtClean="0">
                <a:latin typeface="Times New Roman" pitchFamily="18" charset="0"/>
                <a:cs typeface="Times New Roman" pitchFamily="18" charset="0"/>
              </a:rPr>
              <a:t> - Синоним для DOUBLE.</a:t>
            </a:r>
          </a:p>
          <a:p>
            <a:r>
              <a:rPr lang="ru-RU" sz="2400" b="1" dirty="0" smtClean="0">
                <a:latin typeface="Times New Roman" pitchFamily="18" charset="0"/>
                <a:cs typeface="Times New Roman" pitchFamily="18" charset="0"/>
              </a:rPr>
              <a:t>DECIMAL</a:t>
            </a:r>
            <a:r>
              <a:rPr lang="ru-RU" sz="2400" dirty="0" smtClean="0">
                <a:latin typeface="Times New Roman" pitchFamily="18" charset="0"/>
                <a:cs typeface="Times New Roman" pitchFamily="18" charset="0"/>
              </a:rPr>
              <a:t> - Дробное число, хранящееся в виде строки. 	   </a:t>
            </a:r>
            <a:r>
              <a:rPr lang="ru-RU" sz="2400" b="1" dirty="0" smtClean="0">
                <a:latin typeface="Times New Roman" pitchFamily="18" charset="0"/>
                <a:cs typeface="Times New Roman" pitchFamily="18" charset="0"/>
              </a:rPr>
              <a:t>NUMERIC </a:t>
            </a:r>
            <a:r>
              <a:rPr lang="ru-RU" sz="2400" dirty="0" smtClean="0">
                <a:latin typeface="Times New Roman" pitchFamily="18" charset="0"/>
                <a:cs typeface="Times New Roman" pitchFamily="18" charset="0"/>
              </a:rPr>
              <a:t>- Синоним для DECIMAL.</a:t>
            </a:r>
            <a:endParaRPr lang="ru-RU"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476672"/>
            <a:ext cx="8208912" cy="400110"/>
          </a:xfrm>
          <a:prstGeom prst="rect">
            <a:avLst/>
          </a:prstGeom>
          <a:noFill/>
        </p:spPr>
        <p:txBody>
          <a:bodyPr wrap="square" rtlCol="0">
            <a:spAutoFit/>
          </a:bodyPr>
          <a:lstStyle/>
          <a:p>
            <a:r>
              <a:rPr lang="ru-RU" sz="2000" b="1" dirty="0" smtClean="0">
                <a:solidFill>
                  <a:srgbClr val="773FA9"/>
                </a:solidFill>
                <a:latin typeface="Verdana" pitchFamily="34" charset="0"/>
                <a:ea typeface="Verdana" pitchFamily="34" charset="0"/>
                <a:cs typeface="Verdana" pitchFamily="34" charset="0"/>
              </a:rPr>
              <a:t>Практика</a:t>
            </a:r>
            <a:r>
              <a:rPr lang="en-US" sz="2000" b="1" dirty="0" smtClean="0">
                <a:solidFill>
                  <a:srgbClr val="773FA9"/>
                </a:solidFill>
                <a:latin typeface="Verdana" pitchFamily="34" charset="0"/>
                <a:ea typeface="Verdana" pitchFamily="34" charset="0"/>
                <a:cs typeface="Verdana" pitchFamily="34" charset="0"/>
              </a:rPr>
              <a:t>	</a:t>
            </a:r>
          </a:p>
        </p:txBody>
      </p:sp>
      <p:pic>
        <p:nvPicPr>
          <p:cNvPr id="5" name="Picture 10"/>
          <p:cNvPicPr>
            <a:picLocks noChangeAspect="1"/>
          </p:cNvPicPr>
          <p:nvPr/>
        </p:nvPicPr>
        <p:blipFill>
          <a:blip r:embed="rId3" cstate="print">
            <a:extLst>
              <a:ext uri="{28A0092B-C50C-407E-A947-70E740481C1C}">
                <a14:useLocalDpi xmlns="" xmlns:a14="http://schemas.microsoft.com/office/drawing/2010/main"/>
              </a:ext>
            </a:extLst>
          </a:blip>
          <a:srcRect b="-20000"/>
          <a:stretch>
            <a:fillRect/>
          </a:stretch>
        </p:blipFill>
        <p:spPr>
          <a:xfrm>
            <a:off x="0" y="0"/>
            <a:ext cx="9144000" cy="304800"/>
          </a:xfrm>
          <a:prstGeom prst="rect">
            <a:avLst/>
          </a:prstGeom>
        </p:spPr>
      </p:pic>
      <p:sp>
        <p:nvSpPr>
          <p:cNvPr id="7" name="Line 13"/>
          <p:cNvSpPr>
            <a:spLocks noChangeShapeType="1"/>
          </p:cNvSpPr>
          <p:nvPr/>
        </p:nvSpPr>
        <p:spPr bwMode="auto">
          <a:xfrm flipV="1">
            <a:off x="251520" y="908720"/>
            <a:ext cx="8676456" cy="0"/>
          </a:xfrm>
          <a:prstGeom prst="line">
            <a:avLst/>
          </a:prstGeom>
          <a:noFill/>
          <a:ln w="19050">
            <a:solidFill>
              <a:srgbClr val="FF0000"/>
            </a:solidFill>
            <a:round/>
            <a:headEnd/>
            <a:tailEnd/>
          </a:ln>
        </p:spPr>
        <p:txBody>
          <a:bodyPr/>
          <a:lstStyle/>
          <a:p>
            <a:endParaRPr lang="ru-RU"/>
          </a:p>
        </p:txBody>
      </p:sp>
      <p:sp>
        <p:nvSpPr>
          <p:cNvPr id="9" name="Содержимое 2"/>
          <p:cNvSpPr txBox="1">
            <a:spLocks/>
          </p:cNvSpPr>
          <p:nvPr/>
        </p:nvSpPr>
        <p:spPr>
          <a:xfrm>
            <a:off x="251520" y="1268760"/>
            <a:ext cx="8568952" cy="864096"/>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a:bodyPr>
          <a:lstStyle/>
          <a:p>
            <a:pPr algn="just"/>
            <a:r>
              <a:rPr lang="ru-RU" dirty="0" smtClean="0"/>
              <a:t>Создать интерфейс пользователя, данные из которого будут сохраняться в базе данных. Кроме этого вывести сохраненные данные в виде таблицы </a:t>
            </a:r>
            <a:r>
              <a:rPr lang="en-US" dirty="0" smtClean="0"/>
              <a:t>HTML</a:t>
            </a:r>
            <a:endParaRPr lang="ru-RU" b="1" dirty="0" smtClean="0">
              <a:solidFill>
                <a:srgbClr val="FF0000"/>
              </a:solidFill>
            </a:endParaRPr>
          </a:p>
          <a:p>
            <a:pPr algn="just">
              <a:lnSpc>
                <a:spcPct val="150000"/>
              </a:lnSpc>
            </a:pPr>
            <a:endParaRPr lang="ru-RU"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476672"/>
            <a:ext cx="8208912" cy="400110"/>
          </a:xfrm>
          <a:prstGeom prst="rect">
            <a:avLst/>
          </a:prstGeom>
          <a:noFill/>
        </p:spPr>
        <p:txBody>
          <a:bodyPr wrap="square" rtlCol="0">
            <a:spAutoFit/>
          </a:bodyPr>
          <a:lstStyle/>
          <a:p>
            <a:r>
              <a:rPr lang="ru-RU" sz="2000" b="1" dirty="0" smtClean="0">
                <a:solidFill>
                  <a:srgbClr val="773FA9"/>
                </a:solidFill>
                <a:latin typeface="Verdana" pitchFamily="34" charset="0"/>
                <a:ea typeface="Verdana" pitchFamily="34" charset="0"/>
                <a:cs typeface="Verdana" pitchFamily="34" charset="0"/>
              </a:rPr>
              <a:t>Экспорт данных</a:t>
            </a:r>
            <a:endParaRPr lang="en-US" sz="2000" b="1" dirty="0" smtClean="0">
              <a:solidFill>
                <a:srgbClr val="773FA9"/>
              </a:solidFill>
              <a:latin typeface="Verdana" pitchFamily="34" charset="0"/>
              <a:ea typeface="Verdana" pitchFamily="34" charset="0"/>
              <a:cs typeface="Verdana" pitchFamily="34" charset="0"/>
            </a:endParaRPr>
          </a:p>
        </p:txBody>
      </p:sp>
      <p:pic>
        <p:nvPicPr>
          <p:cNvPr id="5" name="Picture 10"/>
          <p:cNvPicPr>
            <a:picLocks noChangeAspect="1"/>
          </p:cNvPicPr>
          <p:nvPr/>
        </p:nvPicPr>
        <p:blipFill>
          <a:blip r:embed="rId3" cstate="print">
            <a:extLst>
              <a:ext uri="{28A0092B-C50C-407E-A947-70E740481C1C}">
                <a14:useLocalDpi xmlns="" xmlns:a14="http://schemas.microsoft.com/office/drawing/2010/main"/>
              </a:ext>
            </a:extLst>
          </a:blip>
          <a:srcRect b="-20000"/>
          <a:stretch>
            <a:fillRect/>
          </a:stretch>
        </p:blipFill>
        <p:spPr>
          <a:xfrm>
            <a:off x="0" y="0"/>
            <a:ext cx="9144000" cy="304800"/>
          </a:xfrm>
          <a:prstGeom prst="rect">
            <a:avLst/>
          </a:prstGeom>
        </p:spPr>
      </p:pic>
      <p:sp>
        <p:nvSpPr>
          <p:cNvPr id="7" name="Line 13"/>
          <p:cNvSpPr>
            <a:spLocks noChangeShapeType="1"/>
          </p:cNvSpPr>
          <p:nvPr/>
        </p:nvSpPr>
        <p:spPr bwMode="auto">
          <a:xfrm flipV="1">
            <a:off x="251520" y="908720"/>
            <a:ext cx="8676456" cy="0"/>
          </a:xfrm>
          <a:prstGeom prst="line">
            <a:avLst/>
          </a:prstGeom>
          <a:noFill/>
          <a:ln w="19050">
            <a:solidFill>
              <a:srgbClr val="FF0000"/>
            </a:solidFill>
            <a:round/>
            <a:headEnd/>
            <a:tailEnd/>
          </a:ln>
        </p:spPr>
        <p:txBody>
          <a:bodyPr/>
          <a:lstStyle/>
          <a:p>
            <a:endParaRPr lang="ru-RU"/>
          </a:p>
        </p:txBody>
      </p:sp>
      <p:sp>
        <p:nvSpPr>
          <p:cNvPr id="10" name="Прямоугольник 9"/>
          <p:cNvSpPr/>
          <p:nvPr/>
        </p:nvSpPr>
        <p:spPr>
          <a:xfrm>
            <a:off x="251520" y="1268761"/>
            <a:ext cx="8676456" cy="178510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r>
              <a:rPr lang="ru-RU" sz="2400" dirty="0" smtClean="0"/>
              <a:t>Для экспорта данных необходимо из режима командной строки перейти в директорию </a:t>
            </a:r>
            <a:r>
              <a:rPr lang="en-US" sz="2400" dirty="0" smtClean="0"/>
              <a:t>C:\WebServers\usr\local\pgsql-8.4\bin</a:t>
            </a:r>
            <a:r>
              <a:rPr lang="ru-RU" sz="2400" dirty="0" smtClean="0"/>
              <a:t>, то есть в директорию, где хранятся бинарные файлы СУБД </a:t>
            </a:r>
            <a:r>
              <a:rPr lang="en-US" sz="2400" dirty="0" err="1" smtClean="0"/>
              <a:t>Postgre</a:t>
            </a:r>
            <a:r>
              <a:rPr lang="en-US" sz="2400" dirty="0" smtClean="0"/>
              <a:t>.</a:t>
            </a:r>
            <a:r>
              <a:rPr lang="ru-RU" sz="2400" dirty="0" smtClean="0"/>
              <a:t> Затем необходимо выполнить команду</a:t>
            </a:r>
            <a:r>
              <a:rPr lang="en-US" sz="2400" dirty="0" smtClean="0"/>
              <a:t>:</a:t>
            </a:r>
            <a:endParaRPr lang="ru-RU" sz="2400" dirty="0" smtClean="0"/>
          </a:p>
          <a:p>
            <a:pPr algn="just"/>
            <a:endParaRPr lang="ru-RU" sz="1400" dirty="0" smtClean="0"/>
          </a:p>
        </p:txBody>
      </p:sp>
      <p:sp>
        <p:nvSpPr>
          <p:cNvPr id="6" name="Прямоугольник 5"/>
          <p:cNvSpPr/>
          <p:nvPr/>
        </p:nvSpPr>
        <p:spPr>
          <a:xfrm>
            <a:off x="899592" y="3717031"/>
            <a:ext cx="7677679" cy="584775"/>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sz="3200" b="1" dirty="0" smtClean="0"/>
              <a:t>pg_dump.exe -U </a:t>
            </a:r>
            <a:r>
              <a:rPr lang="en-US" sz="3200" b="1" dirty="0" err="1" smtClean="0"/>
              <a:t>dbusername</a:t>
            </a:r>
            <a:r>
              <a:rPr lang="en-US" sz="3200" b="1" dirty="0" smtClean="0"/>
              <a:t> </a:t>
            </a:r>
            <a:r>
              <a:rPr lang="en-US" sz="3200" b="1" dirty="0" err="1" smtClean="0"/>
              <a:t>mydb</a:t>
            </a:r>
            <a:r>
              <a:rPr lang="en-US" sz="3200" b="1" dirty="0" smtClean="0"/>
              <a:t> &gt; db.sql</a:t>
            </a:r>
            <a:endParaRPr lang="ru-RU" sz="3200" b="1"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476672"/>
            <a:ext cx="8208912" cy="400110"/>
          </a:xfrm>
          <a:prstGeom prst="rect">
            <a:avLst/>
          </a:prstGeom>
          <a:noFill/>
        </p:spPr>
        <p:txBody>
          <a:bodyPr wrap="square" rtlCol="0">
            <a:spAutoFit/>
          </a:bodyPr>
          <a:lstStyle/>
          <a:p>
            <a:r>
              <a:rPr lang="ru-RU" sz="2000" b="1" dirty="0" smtClean="0">
                <a:solidFill>
                  <a:srgbClr val="773FA9"/>
                </a:solidFill>
                <a:latin typeface="Verdana" pitchFamily="34" charset="0"/>
                <a:ea typeface="Verdana" pitchFamily="34" charset="0"/>
                <a:cs typeface="Verdana" pitchFamily="34" charset="0"/>
              </a:rPr>
              <a:t>Импорт данных</a:t>
            </a:r>
            <a:endParaRPr lang="en-US" sz="2000" b="1" dirty="0" smtClean="0">
              <a:solidFill>
                <a:srgbClr val="773FA9"/>
              </a:solidFill>
              <a:latin typeface="Verdana" pitchFamily="34" charset="0"/>
              <a:ea typeface="Verdana" pitchFamily="34" charset="0"/>
              <a:cs typeface="Verdana" pitchFamily="34" charset="0"/>
            </a:endParaRPr>
          </a:p>
        </p:txBody>
      </p:sp>
      <p:pic>
        <p:nvPicPr>
          <p:cNvPr id="5" name="Picture 10"/>
          <p:cNvPicPr>
            <a:picLocks noChangeAspect="1"/>
          </p:cNvPicPr>
          <p:nvPr/>
        </p:nvPicPr>
        <p:blipFill>
          <a:blip r:embed="rId3" cstate="print">
            <a:extLst>
              <a:ext uri="{28A0092B-C50C-407E-A947-70E740481C1C}">
                <a14:useLocalDpi xmlns="" xmlns:a14="http://schemas.microsoft.com/office/drawing/2010/main"/>
              </a:ext>
            </a:extLst>
          </a:blip>
          <a:srcRect b="-20000"/>
          <a:stretch>
            <a:fillRect/>
          </a:stretch>
        </p:blipFill>
        <p:spPr>
          <a:xfrm>
            <a:off x="0" y="0"/>
            <a:ext cx="9144000" cy="304800"/>
          </a:xfrm>
          <a:prstGeom prst="rect">
            <a:avLst/>
          </a:prstGeom>
        </p:spPr>
      </p:pic>
      <p:sp>
        <p:nvSpPr>
          <p:cNvPr id="7" name="Line 13"/>
          <p:cNvSpPr>
            <a:spLocks noChangeShapeType="1"/>
          </p:cNvSpPr>
          <p:nvPr/>
        </p:nvSpPr>
        <p:spPr bwMode="auto">
          <a:xfrm flipV="1">
            <a:off x="251520" y="908720"/>
            <a:ext cx="8676456" cy="0"/>
          </a:xfrm>
          <a:prstGeom prst="line">
            <a:avLst/>
          </a:prstGeom>
          <a:noFill/>
          <a:ln w="19050">
            <a:solidFill>
              <a:srgbClr val="FF0000"/>
            </a:solidFill>
            <a:round/>
            <a:headEnd/>
            <a:tailEnd/>
          </a:ln>
        </p:spPr>
        <p:txBody>
          <a:bodyPr/>
          <a:lstStyle/>
          <a:p>
            <a:endParaRPr lang="ru-RU"/>
          </a:p>
        </p:txBody>
      </p:sp>
      <p:sp>
        <p:nvSpPr>
          <p:cNvPr id="10" name="Прямоугольник 9"/>
          <p:cNvSpPr/>
          <p:nvPr/>
        </p:nvSpPr>
        <p:spPr>
          <a:xfrm>
            <a:off x="251520" y="1268761"/>
            <a:ext cx="8676456" cy="178510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r>
              <a:rPr lang="ru-RU" sz="2400" dirty="0" smtClean="0"/>
              <a:t>Для импорта данных необходимо из режима командной строки перейти в директорию </a:t>
            </a:r>
            <a:r>
              <a:rPr lang="en-US" sz="2400" dirty="0" smtClean="0"/>
              <a:t>C:\WebServers\usr\local\pgsql-8.4\bin</a:t>
            </a:r>
            <a:r>
              <a:rPr lang="ru-RU" sz="2400" dirty="0" smtClean="0"/>
              <a:t>, то есть в директорию, где хранятся бинарные файлы СУБД </a:t>
            </a:r>
            <a:r>
              <a:rPr lang="en-US" sz="2400" dirty="0" err="1" smtClean="0"/>
              <a:t>Postgre</a:t>
            </a:r>
            <a:r>
              <a:rPr lang="en-US" sz="2400" dirty="0" smtClean="0"/>
              <a:t>.</a:t>
            </a:r>
            <a:r>
              <a:rPr lang="ru-RU" sz="2400" dirty="0" smtClean="0"/>
              <a:t> Затем необходимо выполнить команду</a:t>
            </a:r>
            <a:r>
              <a:rPr lang="en-US" sz="2400" dirty="0" smtClean="0"/>
              <a:t>:</a:t>
            </a:r>
            <a:endParaRPr lang="ru-RU" sz="2400" dirty="0" smtClean="0"/>
          </a:p>
          <a:p>
            <a:pPr algn="just"/>
            <a:endParaRPr lang="ru-RU" sz="1400" dirty="0" smtClean="0"/>
          </a:p>
        </p:txBody>
      </p:sp>
      <p:sp>
        <p:nvSpPr>
          <p:cNvPr id="6" name="Прямоугольник 5"/>
          <p:cNvSpPr/>
          <p:nvPr/>
        </p:nvSpPr>
        <p:spPr>
          <a:xfrm>
            <a:off x="1259632" y="3573016"/>
            <a:ext cx="6408712" cy="58477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3200" b="1" dirty="0" err="1" smtClean="0"/>
              <a:t>psql</a:t>
            </a:r>
            <a:r>
              <a:rPr lang="en-US" sz="3200" b="1" dirty="0" smtClean="0"/>
              <a:t> -U </a:t>
            </a:r>
            <a:r>
              <a:rPr lang="en-US" sz="3200" b="1" dirty="0" err="1" smtClean="0"/>
              <a:t>dbusername</a:t>
            </a:r>
            <a:r>
              <a:rPr lang="en-US" sz="3200" b="1" dirty="0" smtClean="0"/>
              <a:t> </a:t>
            </a:r>
            <a:r>
              <a:rPr lang="en-US" sz="3200" b="1" dirty="0" err="1" smtClean="0"/>
              <a:t>mydb</a:t>
            </a:r>
            <a:r>
              <a:rPr lang="en-US" sz="3200" b="1" dirty="0" smtClean="0"/>
              <a:t> &lt; db.sql</a:t>
            </a:r>
            <a:endParaRPr lang="ru-RU" sz="3200" b="1"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476672"/>
            <a:ext cx="8208912" cy="400110"/>
          </a:xfrm>
          <a:prstGeom prst="rect">
            <a:avLst/>
          </a:prstGeom>
          <a:noFill/>
        </p:spPr>
        <p:txBody>
          <a:bodyPr wrap="square" rtlCol="0">
            <a:spAutoFit/>
          </a:bodyPr>
          <a:lstStyle/>
          <a:p>
            <a:r>
              <a:rPr lang="ru-RU" sz="2000" b="1" dirty="0" smtClean="0">
                <a:solidFill>
                  <a:srgbClr val="773FA9"/>
                </a:solidFill>
                <a:latin typeface="Verdana" pitchFamily="34" charset="0"/>
                <a:ea typeface="Verdana" pitchFamily="34" charset="0"/>
                <a:cs typeface="Verdana" pitchFamily="34" charset="0"/>
              </a:rPr>
              <a:t>Определение </a:t>
            </a:r>
            <a:r>
              <a:rPr lang="en-US" sz="2000" b="1" dirty="0" smtClean="0">
                <a:solidFill>
                  <a:srgbClr val="773FA9"/>
                </a:solidFill>
                <a:latin typeface="Verdana" pitchFamily="34" charset="0"/>
                <a:ea typeface="Verdana" pitchFamily="34" charset="0"/>
                <a:cs typeface="Verdana" pitchFamily="34" charset="0"/>
              </a:rPr>
              <a:t>PDO</a:t>
            </a:r>
          </a:p>
        </p:txBody>
      </p:sp>
      <p:pic>
        <p:nvPicPr>
          <p:cNvPr id="5" name="Picture 10"/>
          <p:cNvPicPr>
            <a:picLocks noChangeAspect="1"/>
          </p:cNvPicPr>
          <p:nvPr/>
        </p:nvPicPr>
        <p:blipFill>
          <a:blip r:embed="rId3" cstate="print">
            <a:extLst>
              <a:ext uri="{28A0092B-C50C-407E-A947-70E740481C1C}">
                <a14:useLocalDpi xmlns:a14="http://schemas.microsoft.com/office/drawing/2010/main" xmlns=""/>
              </a:ext>
            </a:extLst>
          </a:blip>
          <a:srcRect b="-20000"/>
          <a:stretch>
            <a:fillRect/>
          </a:stretch>
        </p:blipFill>
        <p:spPr>
          <a:xfrm>
            <a:off x="0" y="0"/>
            <a:ext cx="9144000" cy="304800"/>
          </a:xfrm>
          <a:prstGeom prst="rect">
            <a:avLst/>
          </a:prstGeom>
        </p:spPr>
      </p:pic>
      <p:sp>
        <p:nvSpPr>
          <p:cNvPr id="39" name="Line 13"/>
          <p:cNvSpPr>
            <a:spLocks noChangeShapeType="1"/>
          </p:cNvSpPr>
          <p:nvPr/>
        </p:nvSpPr>
        <p:spPr bwMode="auto">
          <a:xfrm flipV="1">
            <a:off x="251520" y="980728"/>
            <a:ext cx="8676456" cy="0"/>
          </a:xfrm>
          <a:prstGeom prst="line">
            <a:avLst/>
          </a:prstGeom>
          <a:noFill/>
          <a:ln w="19050">
            <a:solidFill>
              <a:srgbClr val="FF0000"/>
            </a:solidFill>
            <a:round/>
            <a:headEnd/>
            <a:tailEnd/>
          </a:ln>
        </p:spPr>
        <p:txBody>
          <a:bodyPr/>
          <a:lstStyle/>
          <a:p>
            <a:endParaRPr lang="ru-RU"/>
          </a:p>
        </p:txBody>
      </p:sp>
      <p:sp>
        <p:nvSpPr>
          <p:cNvPr id="6" name="Скругленный прямоугольник 5"/>
          <p:cNvSpPr/>
          <p:nvPr/>
        </p:nvSpPr>
        <p:spPr>
          <a:xfrm>
            <a:off x="467544" y="1268760"/>
            <a:ext cx="8352928" cy="2232248"/>
          </a:xfrm>
          <a:prstGeom prst="roundRect">
            <a:avLst/>
          </a:prstGeom>
          <a:solidFill>
            <a:srgbClr val="773FA9"/>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lnSpc>
                <a:spcPct val="200000"/>
              </a:lnSpc>
            </a:pPr>
            <a:r>
              <a:rPr lang="en-US" sz="1400" b="1" dirty="0" smtClean="0"/>
              <a:t>	</a:t>
            </a:r>
            <a:r>
              <a:rPr lang="ru-RU" sz="1400" b="1" dirty="0" smtClean="0"/>
              <a:t>PHP </a:t>
            </a:r>
            <a:r>
              <a:rPr lang="ru-RU" sz="1400" b="1" dirty="0" err="1" smtClean="0"/>
              <a:t>Data</a:t>
            </a:r>
            <a:r>
              <a:rPr lang="ru-RU" sz="1400" b="1" dirty="0" smtClean="0"/>
              <a:t> </a:t>
            </a:r>
            <a:r>
              <a:rPr lang="ru-RU" sz="1400" b="1" dirty="0" err="1" smtClean="0"/>
              <a:t>Objects</a:t>
            </a:r>
            <a:r>
              <a:rPr lang="ru-RU" sz="1400" b="1" dirty="0" smtClean="0"/>
              <a:t>(PDO) </a:t>
            </a:r>
            <a:r>
              <a:rPr lang="ru-RU" sz="1400" dirty="0" smtClean="0"/>
              <a:t>– легкий интерфейс для доступа к базам данных в языке PHP. Он может работать с большинством баз данных, такими как MS SQL ,</a:t>
            </a:r>
            <a:r>
              <a:rPr lang="ru-RU" sz="1400" dirty="0" err="1" smtClean="0"/>
              <a:t>Firebird</a:t>
            </a:r>
            <a:r>
              <a:rPr lang="ru-RU" sz="1400" dirty="0" smtClean="0"/>
              <a:t>, </a:t>
            </a:r>
            <a:r>
              <a:rPr lang="ru-RU" sz="1400" dirty="0" err="1" smtClean="0"/>
              <a:t>MySQL</a:t>
            </a:r>
            <a:r>
              <a:rPr lang="ru-RU" sz="1400" dirty="0" smtClean="0"/>
              <a:t> , </a:t>
            </a:r>
            <a:r>
              <a:rPr lang="ru-RU" sz="1400" dirty="0" err="1" smtClean="0"/>
              <a:t>Oracle</a:t>
            </a:r>
            <a:r>
              <a:rPr lang="ru-RU" sz="1400" dirty="0" smtClean="0"/>
              <a:t>, </a:t>
            </a:r>
            <a:r>
              <a:rPr lang="ru-RU" sz="1400" dirty="0" err="1" smtClean="0"/>
              <a:t>PostgreSQL</a:t>
            </a:r>
            <a:r>
              <a:rPr lang="ru-RU" sz="1400" dirty="0" smtClean="0"/>
              <a:t> , </a:t>
            </a:r>
            <a:r>
              <a:rPr lang="ru-RU" sz="1400" dirty="0" err="1" smtClean="0"/>
              <a:t>SQLite</a:t>
            </a:r>
            <a:r>
              <a:rPr lang="ru-RU" sz="1400" dirty="0" smtClean="0"/>
              <a:t> и другими. Но тут необходимо обратить внимание, что PDO предоставляет необходимый функционал для работы с базами данных, но для каждого типа базы данных должен быть установлен свой драйвер доступа для базы данных в виде расширения PHP.</a:t>
            </a:r>
            <a:endParaRPr lang="ru-RU" sz="1400" b="1" dirty="0">
              <a:latin typeface="Verdana" pitchFamily="34" charset="0"/>
              <a:ea typeface="Verdana" pitchFamily="34" charset="0"/>
              <a:cs typeface="Verdana" pitchFamily="34" charset="0"/>
            </a:endParaRPr>
          </a:p>
        </p:txBody>
      </p:sp>
      <p:pic>
        <p:nvPicPr>
          <p:cNvPr id="39938" name="Picture 2" descr="http://images.phpgang.com/2014/01/pdo-database-connection-in-php.png?65cbe0"/>
          <p:cNvPicPr>
            <a:picLocks noChangeAspect="1" noChangeArrowheads="1"/>
          </p:cNvPicPr>
          <p:nvPr/>
        </p:nvPicPr>
        <p:blipFill>
          <a:blip r:embed="rId4" cstate="print"/>
          <a:srcRect b="9281"/>
          <a:stretch>
            <a:fillRect/>
          </a:stretch>
        </p:blipFill>
        <p:spPr bwMode="auto">
          <a:xfrm>
            <a:off x="1763688" y="3645024"/>
            <a:ext cx="5803404" cy="3008443"/>
          </a:xfrm>
          <a:prstGeom prst="rect">
            <a:avLst/>
          </a:prstGeom>
          <a:noFill/>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476672"/>
            <a:ext cx="8208912" cy="400110"/>
          </a:xfrm>
          <a:prstGeom prst="rect">
            <a:avLst/>
          </a:prstGeom>
          <a:noFill/>
        </p:spPr>
        <p:txBody>
          <a:bodyPr wrap="square" rtlCol="0">
            <a:spAutoFit/>
          </a:bodyPr>
          <a:lstStyle/>
          <a:p>
            <a:r>
              <a:rPr lang="ru-RU" sz="2000" b="1" dirty="0" smtClean="0">
                <a:solidFill>
                  <a:srgbClr val="773FA9"/>
                </a:solidFill>
                <a:latin typeface="Verdana" pitchFamily="34" charset="0"/>
                <a:ea typeface="Verdana" pitchFamily="34" charset="0"/>
                <a:cs typeface="Verdana" pitchFamily="34" charset="0"/>
              </a:rPr>
              <a:t>Подключение через интерфейс </a:t>
            </a:r>
            <a:r>
              <a:rPr lang="en-US" sz="2000" b="1" dirty="0" smtClean="0">
                <a:solidFill>
                  <a:srgbClr val="773FA9"/>
                </a:solidFill>
                <a:latin typeface="Verdana" pitchFamily="34" charset="0"/>
                <a:ea typeface="Verdana" pitchFamily="34" charset="0"/>
                <a:cs typeface="Verdana" pitchFamily="34" charset="0"/>
              </a:rPr>
              <a:t>PDO	</a:t>
            </a:r>
          </a:p>
        </p:txBody>
      </p:sp>
      <p:pic>
        <p:nvPicPr>
          <p:cNvPr id="5" name="Picture 10"/>
          <p:cNvPicPr>
            <a:picLocks noChangeAspect="1"/>
          </p:cNvPicPr>
          <p:nvPr/>
        </p:nvPicPr>
        <p:blipFill>
          <a:blip r:embed="rId3" cstate="print">
            <a:extLst>
              <a:ext uri="{28A0092B-C50C-407E-A947-70E740481C1C}">
                <a14:useLocalDpi xmlns:a14="http://schemas.microsoft.com/office/drawing/2010/main" xmlns=""/>
              </a:ext>
            </a:extLst>
          </a:blip>
          <a:srcRect b="-20000"/>
          <a:stretch>
            <a:fillRect/>
          </a:stretch>
        </p:blipFill>
        <p:spPr>
          <a:xfrm>
            <a:off x="0" y="0"/>
            <a:ext cx="9144000" cy="304800"/>
          </a:xfrm>
          <a:prstGeom prst="rect">
            <a:avLst/>
          </a:prstGeom>
        </p:spPr>
      </p:pic>
      <p:sp>
        <p:nvSpPr>
          <p:cNvPr id="7" name="Line 13"/>
          <p:cNvSpPr>
            <a:spLocks noChangeShapeType="1"/>
          </p:cNvSpPr>
          <p:nvPr/>
        </p:nvSpPr>
        <p:spPr bwMode="auto">
          <a:xfrm flipV="1">
            <a:off x="251520" y="908720"/>
            <a:ext cx="8676456" cy="0"/>
          </a:xfrm>
          <a:prstGeom prst="line">
            <a:avLst/>
          </a:prstGeom>
          <a:noFill/>
          <a:ln w="19050">
            <a:solidFill>
              <a:srgbClr val="FF0000"/>
            </a:solidFill>
            <a:round/>
            <a:headEnd/>
            <a:tailEnd/>
          </a:ln>
        </p:spPr>
        <p:txBody>
          <a:bodyPr/>
          <a:lstStyle/>
          <a:p>
            <a:endParaRPr lang="ru-RU"/>
          </a:p>
        </p:txBody>
      </p:sp>
      <p:sp>
        <p:nvSpPr>
          <p:cNvPr id="9" name="Содержимое 2"/>
          <p:cNvSpPr txBox="1">
            <a:spLocks/>
          </p:cNvSpPr>
          <p:nvPr/>
        </p:nvSpPr>
        <p:spPr>
          <a:xfrm>
            <a:off x="251520" y="1124744"/>
            <a:ext cx="8568952" cy="1296144"/>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a:bodyPr>
          <a:lstStyle/>
          <a:p>
            <a:pPr algn="just"/>
            <a:r>
              <a:rPr lang="ru-RU" dirty="0" smtClean="0"/>
              <a:t>Подключение довольно простое, за тем исключением, что теперь одной строкой необходимо сразу указать, к какому типу базы данных вы подключаетесь, имя хоста, а также имя базы данных.</a:t>
            </a:r>
          </a:p>
          <a:p>
            <a:pPr algn="ctr"/>
            <a:r>
              <a:rPr lang="ru-RU" b="1" u="sng" dirty="0" smtClean="0"/>
              <a:t>Формат вот такой</a:t>
            </a:r>
            <a:r>
              <a:rPr lang="ru-RU" dirty="0" smtClean="0"/>
              <a:t>:</a:t>
            </a:r>
            <a:r>
              <a:rPr lang="en-US" dirty="0" smtClean="0"/>
              <a:t> </a:t>
            </a:r>
            <a:r>
              <a:rPr lang="ru-RU" b="1" dirty="0" err="1" smtClean="0">
                <a:solidFill>
                  <a:srgbClr val="FF0000"/>
                </a:solidFill>
              </a:rPr>
              <a:t>тип_базы_данных:host=имя_хоста;db=name</a:t>
            </a:r>
            <a:endParaRPr lang="ru-RU" b="1" dirty="0" smtClean="0">
              <a:solidFill>
                <a:srgbClr val="FF0000"/>
              </a:solidFill>
            </a:endParaRPr>
          </a:p>
          <a:p>
            <a:pPr algn="just">
              <a:lnSpc>
                <a:spcPct val="150000"/>
              </a:lnSpc>
            </a:pPr>
            <a:endParaRPr lang="ru-RU" dirty="0"/>
          </a:p>
        </p:txBody>
      </p:sp>
      <p:pic>
        <p:nvPicPr>
          <p:cNvPr id="1026" name="Picture 2"/>
          <p:cNvPicPr>
            <a:picLocks noChangeAspect="1" noChangeArrowheads="1"/>
          </p:cNvPicPr>
          <p:nvPr/>
        </p:nvPicPr>
        <p:blipFill>
          <a:blip r:embed="rId4" cstate="print"/>
          <a:srcRect l="20250" t="51839" r="43301" b="26561"/>
          <a:stretch>
            <a:fillRect/>
          </a:stretch>
        </p:blipFill>
        <p:spPr bwMode="auto">
          <a:xfrm>
            <a:off x="1979712" y="2636912"/>
            <a:ext cx="6027070" cy="2232248"/>
          </a:xfrm>
          <a:prstGeom prst="rect">
            <a:avLst/>
          </a:prstGeom>
          <a:ln>
            <a:headEnd/>
            <a:tailEnd/>
          </a:ln>
        </p:spPr>
        <p:style>
          <a:lnRef idx="2">
            <a:schemeClr val="accent2"/>
          </a:lnRef>
          <a:fillRef idx="1">
            <a:schemeClr val="lt1"/>
          </a:fillRef>
          <a:effectRef idx="0">
            <a:schemeClr val="accent2"/>
          </a:effectRef>
          <a:fontRef idx="minor">
            <a:schemeClr val="dk1"/>
          </a:fontRef>
        </p:style>
      </p:pic>
      <p:sp>
        <p:nvSpPr>
          <p:cNvPr id="8" name="Прямоугольник 7"/>
          <p:cNvSpPr/>
          <p:nvPr/>
        </p:nvSpPr>
        <p:spPr>
          <a:xfrm>
            <a:off x="251520" y="5157192"/>
            <a:ext cx="8676456" cy="160043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ru-RU" sz="1400" b="1" dirty="0" smtClean="0"/>
              <a:t>Если же в SQL выражении вы допустили ошибку, в PDO есть специальные функции:</a:t>
            </a:r>
          </a:p>
          <a:p>
            <a:r>
              <a:rPr lang="ru-RU" sz="1400" b="1" dirty="0" err="1" smtClean="0">
                <a:solidFill>
                  <a:srgbClr val="FF0000"/>
                </a:solidFill>
              </a:rPr>
              <a:t>errorCode</a:t>
            </a:r>
            <a:r>
              <a:rPr lang="ru-RU" sz="1400" b="1" dirty="0" smtClean="0">
                <a:solidFill>
                  <a:srgbClr val="FF0000"/>
                </a:solidFill>
              </a:rPr>
              <a:t>() </a:t>
            </a:r>
            <a:r>
              <a:rPr lang="ru-RU" sz="1400" dirty="0" smtClean="0"/>
              <a:t>– возвращает номер ошибки, и</a:t>
            </a:r>
          </a:p>
          <a:p>
            <a:r>
              <a:rPr lang="ru-RU" sz="1400" b="1" dirty="0" err="1" smtClean="0">
                <a:solidFill>
                  <a:srgbClr val="FF0000"/>
                </a:solidFill>
              </a:rPr>
              <a:t>errorInfo</a:t>
            </a:r>
            <a:r>
              <a:rPr lang="ru-RU" sz="1400" b="1" dirty="0" smtClean="0">
                <a:solidFill>
                  <a:srgbClr val="FF0000"/>
                </a:solidFill>
              </a:rPr>
              <a:t>() </a:t>
            </a:r>
            <a:r>
              <a:rPr lang="ru-RU" sz="1400" dirty="0" smtClean="0"/>
              <a:t>– возвращает массив, в котором, как номер ошибки, так и текст описания</a:t>
            </a:r>
          </a:p>
          <a:p>
            <a:r>
              <a:rPr lang="ru-RU" sz="1400" dirty="0" smtClean="0"/>
              <a:t>Запросы непосредственно можно делать двумя функциями:</a:t>
            </a:r>
            <a:r>
              <a:rPr lang="en-US" sz="1400" dirty="0" smtClean="0"/>
              <a:t> </a:t>
            </a:r>
            <a:r>
              <a:rPr lang="ru-RU" sz="1400" b="1" dirty="0" err="1" smtClean="0">
                <a:solidFill>
                  <a:srgbClr val="FF0000"/>
                </a:solidFill>
              </a:rPr>
              <a:t>exec</a:t>
            </a:r>
            <a:r>
              <a:rPr lang="ru-RU" sz="1400" b="1" dirty="0" smtClean="0">
                <a:solidFill>
                  <a:srgbClr val="FF0000"/>
                </a:solidFill>
              </a:rPr>
              <a:t>() и </a:t>
            </a:r>
            <a:r>
              <a:rPr lang="ru-RU" sz="1400" b="1" dirty="0" err="1" smtClean="0">
                <a:solidFill>
                  <a:srgbClr val="FF0000"/>
                </a:solidFill>
              </a:rPr>
              <a:t>query</a:t>
            </a:r>
            <a:r>
              <a:rPr lang="ru-RU" sz="1400" b="1" dirty="0" smtClean="0">
                <a:solidFill>
                  <a:srgbClr val="FF0000"/>
                </a:solidFill>
              </a:rPr>
              <a:t>()</a:t>
            </a:r>
          </a:p>
          <a:p>
            <a:r>
              <a:rPr lang="ru-RU" sz="1400" dirty="0" smtClean="0"/>
              <a:t>Отличие их состоит в типе возвращаемого результата, </a:t>
            </a:r>
            <a:r>
              <a:rPr lang="ru-RU" sz="1400" dirty="0" err="1" smtClean="0"/>
              <a:t>exec</a:t>
            </a:r>
            <a:r>
              <a:rPr lang="ru-RU" sz="1400" dirty="0" smtClean="0"/>
              <a:t> возвращает количество затронутых в результате выполнения запроса строк, а вторая, возвращает результат запроса в объекте </a:t>
            </a:r>
            <a:r>
              <a:rPr lang="ru-RU" sz="1400" dirty="0" err="1" smtClean="0"/>
              <a:t>PDOStatement</a:t>
            </a:r>
            <a:r>
              <a:rPr lang="ru-RU" sz="1400" dirty="0" smtClean="0"/>
              <a:t>, о нем поговорим чуть ниже.</a:t>
            </a:r>
            <a:r>
              <a:rPr lang="en-US" sz="1400" dirty="0" smtClean="0"/>
              <a:t> </a:t>
            </a:r>
            <a:r>
              <a:rPr lang="ru-RU" sz="1400" i="1" dirty="0" smtClean="0">
                <a:solidFill>
                  <a:srgbClr val="FF0000"/>
                </a:solidFill>
              </a:rPr>
              <a:t>См. пример-1</a:t>
            </a:r>
            <a:endParaRPr lang="ru-RU" sz="1400" i="1" dirty="0">
              <a:solidFill>
                <a:srgbClr val="FF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fontScale="90000"/>
          </a:bodyPr>
          <a:lstStyle/>
          <a:p>
            <a:r>
              <a:rPr lang="ru-RU" b="1" dirty="0" smtClean="0"/>
              <a:t>Строковые и временные </a:t>
            </a:r>
            <a:br>
              <a:rPr lang="ru-RU" b="1" dirty="0" smtClean="0"/>
            </a:br>
            <a:r>
              <a:rPr lang="ru-RU" b="1" dirty="0" smtClean="0"/>
              <a:t>типы данных БД</a:t>
            </a:r>
            <a:endParaRPr lang="ru-RU" b="1" dirty="0"/>
          </a:p>
        </p:txBody>
      </p:sp>
      <p:sp>
        <p:nvSpPr>
          <p:cNvPr id="3" name="Содержимое 2"/>
          <p:cNvSpPr>
            <a:spLocks noGrp="1"/>
          </p:cNvSpPr>
          <p:nvPr>
            <p:ph idx="1"/>
          </p:nvPr>
        </p:nvSpPr>
        <p:spPr>
          <a:xfrm>
            <a:off x="215008" y="1700808"/>
            <a:ext cx="8749480" cy="2016224"/>
          </a:xfrm>
        </p:spPr>
        <p:style>
          <a:lnRef idx="1">
            <a:schemeClr val="accent1"/>
          </a:lnRef>
          <a:fillRef idx="2">
            <a:schemeClr val="accent1"/>
          </a:fillRef>
          <a:effectRef idx="1">
            <a:schemeClr val="accent1"/>
          </a:effectRef>
          <a:fontRef idx="minor">
            <a:schemeClr val="dk1"/>
          </a:fontRef>
        </p:style>
        <p:txBody>
          <a:bodyPr>
            <a:normAutofit fontScale="77500" lnSpcReduction="20000"/>
          </a:bodyPr>
          <a:lstStyle/>
          <a:p>
            <a:pPr marL="514350" indent="-514350" algn="ctr">
              <a:buNone/>
            </a:pPr>
            <a:r>
              <a:rPr lang="en-US" b="1" dirty="0" smtClean="0"/>
              <a:t>	</a:t>
            </a:r>
            <a:r>
              <a:rPr lang="ru-RU" sz="4100" b="1" u="sng" dirty="0" err="1" smtClean="0"/>
              <a:t>Строковы</a:t>
            </a:r>
            <a:r>
              <a:rPr lang="ru-RU" sz="4100" b="1" u="sng" dirty="0" smtClean="0"/>
              <a:t> типы данных</a:t>
            </a:r>
            <a:r>
              <a:rPr lang="en-US" sz="4100" b="1" dirty="0" smtClean="0"/>
              <a:t>:</a:t>
            </a:r>
          </a:p>
          <a:p>
            <a:pPr marL="514350" indent="-514350">
              <a:buNone/>
            </a:pPr>
            <a:r>
              <a:rPr lang="ru-RU" dirty="0" smtClean="0"/>
              <a:t>	</a:t>
            </a:r>
            <a:r>
              <a:rPr lang="ru-RU" b="1" dirty="0" smtClean="0"/>
              <a:t>VARCHAR</a:t>
            </a:r>
            <a:r>
              <a:rPr lang="en-US" dirty="0" smtClean="0"/>
              <a:t> -</a:t>
            </a:r>
            <a:r>
              <a:rPr lang="ru-RU" dirty="0" smtClean="0"/>
              <a:t> может хранить не более 255 символов. </a:t>
            </a:r>
          </a:p>
          <a:p>
            <a:pPr marL="514350" indent="-514350">
              <a:buNone/>
            </a:pPr>
            <a:r>
              <a:rPr lang="ru-RU" dirty="0" smtClean="0"/>
              <a:t>	</a:t>
            </a:r>
            <a:r>
              <a:rPr lang="ru-RU" b="1" dirty="0" smtClean="0"/>
              <a:t>TEXT</a:t>
            </a:r>
            <a:r>
              <a:rPr lang="ru-RU" dirty="0" smtClean="0"/>
              <a:t> - может хранить не более 65 535 символов.</a:t>
            </a:r>
          </a:p>
          <a:p>
            <a:pPr marL="514350" indent="-514350">
              <a:buNone/>
            </a:pPr>
            <a:r>
              <a:rPr lang="ru-RU" dirty="0" smtClean="0"/>
              <a:t>	</a:t>
            </a:r>
            <a:r>
              <a:rPr lang="en-US" b="1" dirty="0" smtClean="0"/>
              <a:t>MEDIUMTEXT</a:t>
            </a:r>
            <a:r>
              <a:rPr lang="ru-RU" dirty="0" smtClean="0"/>
              <a:t> - может хранить не более 16 777 215 символов</a:t>
            </a:r>
            <a:endParaRPr lang="ru-RU" b="1" dirty="0"/>
          </a:p>
        </p:txBody>
      </p:sp>
      <p:sp>
        <p:nvSpPr>
          <p:cNvPr id="5" name="Содержимое 2"/>
          <p:cNvSpPr txBox="1">
            <a:spLocks/>
          </p:cNvSpPr>
          <p:nvPr/>
        </p:nvSpPr>
        <p:spPr>
          <a:xfrm>
            <a:off x="107504" y="4077072"/>
            <a:ext cx="8928992" cy="2592288"/>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lnSpcReduction="10000"/>
          </a:bodyPr>
          <a:lstStyle/>
          <a:p>
            <a:pPr marL="514350" marR="0" lvl="0" indent="-51435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chemeClr val="dk1"/>
                </a:solidFill>
                <a:effectLst/>
                <a:uLnTx/>
                <a:uFillTx/>
                <a:latin typeface="+mn-lt"/>
                <a:ea typeface="+mn-ea"/>
                <a:cs typeface="+mn-cs"/>
              </a:rPr>
              <a:t>	</a:t>
            </a:r>
            <a:r>
              <a:rPr kumimoji="0" lang="ru-RU" sz="3200" b="1" i="0" u="sng" strike="noStrike" kern="1200" cap="none" spc="0" normalizeH="0" baseline="0" noProof="0" dirty="0" smtClean="0">
                <a:ln>
                  <a:noFill/>
                </a:ln>
                <a:solidFill>
                  <a:schemeClr val="dk1"/>
                </a:solidFill>
                <a:effectLst/>
                <a:uLnTx/>
                <a:uFillTx/>
                <a:latin typeface="+mn-lt"/>
                <a:ea typeface="+mn-ea"/>
                <a:cs typeface="+mn-cs"/>
              </a:rPr>
              <a:t>Дата и время</a:t>
            </a:r>
            <a:r>
              <a:rPr kumimoji="0" lang="en-US" sz="3200" b="1" i="0" u="none" strike="noStrike" kern="1200" cap="none" spc="0" normalizeH="0" baseline="0" noProof="0" dirty="0" smtClean="0">
                <a:ln>
                  <a:noFill/>
                </a:ln>
                <a:solidFill>
                  <a:schemeClr val="dk1"/>
                </a:solidFill>
                <a:effectLst/>
                <a:uLnTx/>
                <a:uFillTx/>
                <a:latin typeface="+mn-lt"/>
                <a:ea typeface="+mn-ea"/>
                <a:cs typeface="+mn-cs"/>
              </a:rPr>
              <a:t>:</a:t>
            </a:r>
          </a:p>
          <a:p>
            <a:pPr marL="514350" lvl="0" indent="-514350">
              <a:spcBef>
                <a:spcPct val="20000"/>
              </a:spcBef>
            </a:pPr>
            <a:r>
              <a:rPr kumimoji="0" lang="ru-RU" sz="3200" b="0" i="0" u="none" strike="noStrike" kern="1200" cap="none" spc="0" normalizeH="0" baseline="0" noProof="0" dirty="0" smtClean="0">
                <a:ln>
                  <a:noFill/>
                </a:ln>
                <a:solidFill>
                  <a:schemeClr val="dk1"/>
                </a:solidFill>
                <a:effectLst/>
                <a:uLnTx/>
                <a:uFillTx/>
                <a:latin typeface="+mn-lt"/>
                <a:ea typeface="+mn-ea"/>
                <a:cs typeface="+mn-cs"/>
              </a:rPr>
              <a:t>	</a:t>
            </a:r>
            <a:r>
              <a:rPr lang="ru-RU" sz="3200" b="1" dirty="0" smtClean="0"/>
              <a:t>DATE</a:t>
            </a:r>
            <a:r>
              <a:rPr lang="ru-RU" sz="3200" dirty="0" smtClean="0"/>
              <a:t> - дата в формате ГГГГ-ММ-ДД</a:t>
            </a:r>
          </a:p>
          <a:p>
            <a:pPr marL="514350" lvl="0" indent="-514350">
              <a:spcBef>
                <a:spcPct val="20000"/>
              </a:spcBef>
            </a:pPr>
            <a:r>
              <a:rPr lang="ru-RU" sz="3200" dirty="0" smtClean="0"/>
              <a:t> 	</a:t>
            </a:r>
            <a:r>
              <a:rPr lang="ru-RU" sz="3200" b="1" dirty="0" smtClean="0"/>
              <a:t>TIME</a:t>
            </a:r>
            <a:r>
              <a:rPr lang="ru-RU" sz="3200" dirty="0" smtClean="0"/>
              <a:t> - время в формате ЧЧ:ММ:СС</a:t>
            </a:r>
          </a:p>
          <a:p>
            <a:pPr marL="514350" lvl="0" indent="-514350">
              <a:spcBef>
                <a:spcPct val="20000"/>
              </a:spcBef>
            </a:pPr>
            <a:r>
              <a:rPr lang="ru-RU" sz="3200" dirty="0" smtClean="0"/>
              <a:t>	</a:t>
            </a:r>
            <a:r>
              <a:rPr lang="ru-RU" sz="3200" b="1" dirty="0" smtClean="0"/>
              <a:t>DATETIME</a:t>
            </a:r>
            <a:r>
              <a:rPr lang="ru-RU" sz="3200" dirty="0" smtClean="0"/>
              <a:t> - дата и время в формате ГГГГ-ММ-ДД ЧЧ:ММ:СС</a:t>
            </a:r>
            <a:endParaRPr kumimoji="0" lang="ru-RU" sz="3200" b="1"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260648"/>
            <a:ext cx="8229600" cy="1143000"/>
          </a:xfrm>
        </p:spPr>
        <p:style>
          <a:lnRef idx="2">
            <a:schemeClr val="accent1"/>
          </a:lnRef>
          <a:fillRef idx="1">
            <a:schemeClr val="lt1"/>
          </a:fillRef>
          <a:effectRef idx="0">
            <a:schemeClr val="accent1"/>
          </a:effectRef>
          <a:fontRef idx="minor">
            <a:schemeClr val="dk1"/>
          </a:fontRef>
        </p:style>
        <p:txBody>
          <a:bodyPr>
            <a:normAutofit/>
          </a:bodyPr>
          <a:lstStyle/>
          <a:p>
            <a:r>
              <a:rPr lang="ru-RU" sz="3600" b="1" dirty="0" smtClean="0"/>
              <a:t>Основные понятия БД</a:t>
            </a:r>
            <a:endParaRPr lang="ru-RU" sz="3600" b="1" dirty="0"/>
          </a:p>
        </p:txBody>
      </p:sp>
      <p:sp>
        <p:nvSpPr>
          <p:cNvPr id="4" name="Содержимое 3"/>
          <p:cNvSpPr>
            <a:spLocks noGrp="1"/>
          </p:cNvSpPr>
          <p:nvPr>
            <p:ph idx="1"/>
          </p:nvPr>
        </p:nvSpPr>
        <p:spPr>
          <a:xfrm>
            <a:off x="457200" y="1600200"/>
            <a:ext cx="8229600" cy="4565104"/>
          </a:xfrm>
          <a:solidFill>
            <a:schemeClr val="accent6">
              <a:lumMod val="20000"/>
              <a:lumOff val="80000"/>
            </a:schemeClr>
          </a:solidFill>
        </p:spPr>
        <p:style>
          <a:lnRef idx="1">
            <a:schemeClr val="accent1"/>
          </a:lnRef>
          <a:fillRef idx="2">
            <a:schemeClr val="accent1"/>
          </a:fillRef>
          <a:effectRef idx="1">
            <a:schemeClr val="accent1"/>
          </a:effectRef>
          <a:fontRef idx="minor">
            <a:schemeClr val="dk1"/>
          </a:fontRef>
        </p:style>
        <p:txBody>
          <a:bodyPr>
            <a:normAutofit fontScale="85000" lnSpcReduction="10000"/>
          </a:bodyPr>
          <a:lstStyle/>
          <a:p>
            <a:pPr algn="just">
              <a:buNone/>
            </a:pPr>
            <a:r>
              <a:rPr lang="ru-RU" sz="2800" b="1" i="1" dirty="0" smtClean="0">
                <a:latin typeface="Times New Roman" pitchFamily="18" charset="0"/>
                <a:cs typeface="Times New Roman" pitchFamily="18" charset="0"/>
              </a:rPr>
              <a:t>	</a:t>
            </a:r>
            <a:r>
              <a:rPr lang="ru-RU" sz="2800" b="1" i="1" u="sng" dirty="0" smtClean="0">
                <a:latin typeface="Times New Roman" pitchFamily="18" charset="0"/>
                <a:cs typeface="Times New Roman" pitchFamily="18" charset="0"/>
              </a:rPr>
              <a:t>Поле базы данных</a:t>
            </a:r>
            <a:r>
              <a:rPr lang="ru-RU" sz="2800" i="1" dirty="0" smtClean="0">
                <a:latin typeface="Times New Roman" pitchFamily="18" charset="0"/>
                <a:cs typeface="Times New Roman" pitchFamily="18" charset="0"/>
              </a:rPr>
              <a:t> - </a:t>
            </a:r>
            <a:r>
              <a:rPr lang="ru-RU" sz="2800" dirty="0" smtClean="0">
                <a:latin typeface="Times New Roman" pitchFamily="18" charset="0"/>
                <a:cs typeface="Times New Roman" pitchFamily="18" charset="0"/>
              </a:rPr>
              <a:t>это столбец таблицы, содержащий значения определенного свойства.</a:t>
            </a:r>
          </a:p>
          <a:p>
            <a:pPr algn="just">
              <a:buNone/>
            </a:pPr>
            <a:r>
              <a:rPr lang="ru-RU" sz="2800" dirty="0" smtClean="0">
                <a:latin typeface="Times New Roman" pitchFamily="18" charset="0"/>
                <a:cs typeface="Times New Roman" pitchFamily="18" charset="0"/>
              </a:rPr>
              <a:t>	</a:t>
            </a:r>
            <a:r>
              <a:rPr lang="ru-RU" sz="2800" b="1" i="1" u="sng" dirty="0" smtClean="0">
                <a:latin typeface="Times New Roman" pitchFamily="18" charset="0"/>
                <a:cs typeface="Times New Roman" pitchFamily="18" charset="0"/>
              </a:rPr>
              <a:t>Запись базы данных</a:t>
            </a:r>
            <a:r>
              <a:rPr lang="ru-RU" sz="2800" i="1" dirty="0" smtClean="0">
                <a:latin typeface="Times New Roman" pitchFamily="18" charset="0"/>
                <a:cs typeface="Times New Roman" pitchFamily="18" charset="0"/>
              </a:rPr>
              <a:t> - </a:t>
            </a:r>
            <a:r>
              <a:rPr lang="ru-RU" sz="2800" dirty="0" smtClean="0">
                <a:latin typeface="Times New Roman" pitchFamily="18" charset="0"/>
                <a:cs typeface="Times New Roman" pitchFamily="18" charset="0"/>
              </a:rPr>
              <a:t>это строка таблицы, содержащая набор значений свойств, размещенный в полях базы данных.</a:t>
            </a:r>
          </a:p>
          <a:p>
            <a:pPr algn="just">
              <a:buNone/>
            </a:pPr>
            <a:endParaRPr lang="ru-RU" sz="2800" dirty="0" smtClean="0">
              <a:latin typeface="Times New Roman" pitchFamily="18" charset="0"/>
              <a:cs typeface="Times New Roman" pitchFamily="18" charset="0"/>
            </a:endParaRPr>
          </a:p>
          <a:p>
            <a:pPr algn="just">
              <a:buNone/>
            </a:pPr>
            <a:r>
              <a:rPr lang="ru-RU" sz="2800" dirty="0" smtClean="0">
                <a:latin typeface="Times New Roman" pitchFamily="18" charset="0"/>
                <a:cs typeface="Times New Roman" pitchFamily="18" charset="0"/>
              </a:rPr>
              <a:t>	Каждая таблица должна содержать, по крайней мере, одно </a:t>
            </a:r>
            <a:r>
              <a:rPr lang="ru-RU" sz="2800" i="1" dirty="0" smtClean="0">
                <a:latin typeface="Times New Roman" pitchFamily="18" charset="0"/>
                <a:cs typeface="Times New Roman" pitchFamily="18" charset="0"/>
              </a:rPr>
              <a:t>ключевое поле</a:t>
            </a:r>
            <a:r>
              <a:rPr lang="ru-RU" sz="2800" dirty="0" smtClean="0">
                <a:latin typeface="Times New Roman" pitchFamily="18" charset="0"/>
                <a:cs typeface="Times New Roman" pitchFamily="18" charset="0"/>
              </a:rPr>
              <a:t>, содержимое которого уникально для каждой записи в этой таблице. Ключевое поле позволяет однозначно идентифицировать каждую запись в таблице.</a:t>
            </a:r>
          </a:p>
          <a:p>
            <a:pPr algn="just"/>
            <a:r>
              <a:rPr lang="ru-RU" sz="3000" b="1" i="1" u="sng" dirty="0" smtClean="0">
                <a:latin typeface="Times New Roman" pitchFamily="18" charset="0"/>
                <a:cs typeface="Times New Roman" pitchFamily="18" charset="0"/>
              </a:rPr>
              <a:t>Ключевое поле</a:t>
            </a:r>
            <a:r>
              <a:rPr lang="ru-RU" sz="3000" i="1" dirty="0" smtClean="0">
                <a:latin typeface="Times New Roman" pitchFamily="18" charset="0"/>
                <a:cs typeface="Times New Roman" pitchFamily="18" charset="0"/>
              </a:rPr>
              <a:t> - это поле, значение которого </a:t>
            </a:r>
          </a:p>
          <a:p>
            <a:pPr algn="just">
              <a:buNone/>
            </a:pPr>
            <a:r>
              <a:rPr lang="ru-RU" sz="3000" i="1" dirty="0" smtClean="0">
                <a:latin typeface="Times New Roman" pitchFamily="18" charset="0"/>
                <a:cs typeface="Times New Roman" pitchFamily="18" charset="0"/>
              </a:rPr>
              <a:t>	однозначно определяет запись в таблице.</a:t>
            </a:r>
            <a:endParaRPr lang="ru-RU" sz="3000" dirty="0" smtClean="0">
              <a:latin typeface="Times New Roman" pitchFamily="18" charset="0"/>
              <a:cs typeface="Times New Roman" pitchFamily="18" charset="0"/>
            </a:endParaRPr>
          </a:p>
          <a:p>
            <a:pPr algn="just">
              <a:buNone/>
            </a:pPr>
            <a:endParaRPr lang="ru-RU" sz="2800" dirty="0">
              <a:latin typeface="Times New Roman" pitchFamily="18" charset="0"/>
              <a:cs typeface="Times New Roman" pitchFamily="18" charset="0"/>
            </a:endParaRPr>
          </a:p>
        </p:txBody>
      </p:sp>
      <p:cxnSp>
        <p:nvCxnSpPr>
          <p:cNvPr id="7" name="Прямая соединительная линия 6"/>
          <p:cNvCxnSpPr/>
          <p:nvPr/>
        </p:nvCxnSpPr>
        <p:spPr>
          <a:xfrm>
            <a:off x="899592" y="3501008"/>
            <a:ext cx="7488832"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ru-RU" b="1" dirty="0" smtClean="0"/>
              <a:t>Таблицы</a:t>
            </a:r>
            <a:endParaRPr lang="ru-RU" b="1" dirty="0"/>
          </a:p>
        </p:txBody>
      </p:sp>
      <p:sp>
        <p:nvSpPr>
          <p:cNvPr id="3" name="Содержимое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fontScale="92500" lnSpcReduction="10000"/>
          </a:bodyPr>
          <a:lstStyle/>
          <a:p>
            <a:pPr algn="just"/>
            <a:r>
              <a:rPr lang="ru-RU" dirty="0" smtClean="0"/>
              <a:t>Когда вы храните информацию в шкафу для документов, вы стараетесь не перемешивать их. Напротив, все документы хранятся в соответствующих папках. В мире баз данных такая папка называется таблицей. Таблица — это структурированный файл, в котором могут храниться данные определенного типа. В таблице может находиться список клиентов, каталог продукции и любая другая информация.</a:t>
            </a:r>
          </a:p>
          <a:p>
            <a:endParaRPr lang="ru-RU"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3"/>
          </a:lnRef>
          <a:fillRef idx="1">
            <a:schemeClr val="lt1"/>
          </a:fillRef>
          <a:effectRef idx="0">
            <a:schemeClr val="accent3"/>
          </a:effectRef>
          <a:fontRef idx="minor">
            <a:schemeClr val="dk1"/>
          </a:fontRef>
        </p:style>
        <p:txBody>
          <a:bodyPr/>
          <a:lstStyle/>
          <a:p>
            <a:r>
              <a:rPr lang="ru-RU" b="1" dirty="0" smtClean="0"/>
              <a:t>Первичный ключ</a:t>
            </a:r>
            <a:endParaRPr lang="ru-RU" b="1" dirty="0"/>
          </a:p>
        </p:txBody>
      </p:sp>
      <p:sp>
        <p:nvSpPr>
          <p:cNvPr id="4" name="Прямоугольник 3"/>
          <p:cNvSpPr/>
          <p:nvPr/>
        </p:nvSpPr>
        <p:spPr>
          <a:xfrm>
            <a:off x="251520" y="1556792"/>
            <a:ext cx="8677472" cy="449353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r>
              <a:rPr lang="ru-RU" sz="2200" dirty="0" smtClean="0">
                <a:latin typeface="Times New Roman" pitchFamily="18" charset="0"/>
                <a:cs typeface="Times New Roman" pitchFamily="18" charset="0"/>
              </a:rPr>
              <a:t>В каждой строке таблицы должно быть несколько столбцов, которые уникальным образом идентифицируют ее. В таблице с клиентами для этого может использоваться столбец с номером клиента, тогда как в таблице, содержащей заказы, таким столбцом может быть идентификатор заказа. В таблице со списком служащих может использоваться номер служащего или столбец с номерами карточек социального страхования.</a:t>
            </a:r>
          </a:p>
          <a:p>
            <a:pPr algn="just"/>
            <a:r>
              <a:rPr lang="ru-RU" sz="2200" b="1" u="sng" dirty="0" smtClean="0">
                <a:latin typeface="Times New Roman" pitchFamily="18" charset="0"/>
                <a:cs typeface="Times New Roman" pitchFamily="18" charset="0"/>
              </a:rPr>
              <a:t>Первичный ключ </a:t>
            </a:r>
            <a:r>
              <a:rPr lang="ru-RU" sz="2200" dirty="0" smtClean="0">
                <a:latin typeface="Times New Roman" pitchFamily="18" charset="0"/>
                <a:cs typeface="Times New Roman" pitchFamily="18" charset="0"/>
              </a:rPr>
              <a:t>- столбец (или набор столбцов), значения которого уникально идентифицируют каждую строку таблицы.</a:t>
            </a:r>
          </a:p>
          <a:p>
            <a:pPr algn="just"/>
            <a:r>
              <a:rPr lang="ru-RU" sz="2200" dirty="0" smtClean="0">
                <a:latin typeface="Times New Roman" pitchFamily="18" charset="0"/>
                <a:cs typeface="Times New Roman" pitchFamily="18" charset="0"/>
              </a:rPr>
              <a:t>Первичный ключ используется для определения конкретной строки. Без него выполнять обновление или удаление строк таблицы было бы очень затруднительно, так как не было бы никакой гарантии, что мы изменяем нужные строки.</a:t>
            </a:r>
            <a:endParaRPr lang="ru-RU"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446</TotalTime>
  <Words>1650</Words>
  <Application>Microsoft Office PowerPoint</Application>
  <PresentationFormat>Экран (4:3)</PresentationFormat>
  <Paragraphs>210</Paragraphs>
  <Slides>54</Slides>
  <Notes>16</Notes>
  <HiddenSlides>0</HiddenSlides>
  <MMClips>0</MMClips>
  <ScaleCrop>false</ScaleCrop>
  <HeadingPairs>
    <vt:vector size="4" baseType="variant">
      <vt:variant>
        <vt:lpstr>Тема</vt:lpstr>
      </vt:variant>
      <vt:variant>
        <vt:i4>1</vt:i4>
      </vt:variant>
      <vt:variant>
        <vt:lpstr>Заголовки слайдов</vt:lpstr>
      </vt:variant>
      <vt:variant>
        <vt:i4>54</vt:i4>
      </vt:variant>
    </vt:vector>
  </HeadingPairs>
  <TitlesOfParts>
    <vt:vector size="55" baseType="lpstr">
      <vt:lpstr>Тема Office</vt:lpstr>
      <vt:lpstr>Базы данных</vt:lpstr>
      <vt:lpstr>СУБД </vt:lpstr>
      <vt:lpstr>Реляционная база данных</vt:lpstr>
      <vt:lpstr>Типы полей реляционной БД</vt:lpstr>
      <vt:lpstr>Числовые типы данных БД</vt:lpstr>
      <vt:lpstr>Строковые и временные  типы данных БД</vt:lpstr>
      <vt:lpstr>Основные понятия БД</vt:lpstr>
      <vt:lpstr>Таблицы</vt:lpstr>
      <vt:lpstr>Первичный ключ</vt:lpstr>
      <vt:lpstr>Пример базы данных</vt:lpstr>
      <vt:lpstr>Подготовка к работе с СУБД  MySQL</vt:lpstr>
      <vt:lpstr>Язык запросов SQL</vt:lpstr>
      <vt:lpstr>Выборка данных</vt:lpstr>
      <vt:lpstr>Сортировка выбранных данных</vt:lpstr>
      <vt:lpstr>Указание направления сортировки</vt:lpstr>
      <vt:lpstr>Фильтрация данных</vt:lpstr>
      <vt:lpstr>Расширенная фильтрация БД</vt:lpstr>
      <vt:lpstr>Ключевое слово DISTINCT</vt:lpstr>
      <vt:lpstr>Вставка новых рядов</vt:lpstr>
      <vt:lpstr>Слайд 20</vt:lpstr>
      <vt:lpstr>Обновление рядов БД</vt:lpstr>
      <vt:lpstr>Удаление рядов из таблицы БД</vt:lpstr>
      <vt:lpstr>Функция в SQL для подсчета записей</vt:lpstr>
      <vt:lpstr>Создание базы данных через оператор SQL</vt:lpstr>
      <vt:lpstr>Связь один к одному</vt:lpstr>
      <vt:lpstr>Связь один ко многим</vt:lpstr>
      <vt:lpstr>Связь многие ко многим</vt:lpstr>
      <vt:lpstr>Внешние ключи</vt:lpstr>
      <vt:lpstr>Запросы JOIN</vt:lpstr>
      <vt:lpstr>Cross Join (Перекрестное объединение)</vt:lpstr>
      <vt:lpstr>  Natural Join (Естественное объединение)  </vt:lpstr>
      <vt:lpstr>  Inner Join (Внутреннее объединение)  </vt:lpstr>
      <vt:lpstr>  Inner Join (Предложение ON)  </vt:lpstr>
      <vt:lpstr>  Предложение USING  </vt:lpstr>
      <vt:lpstr>  Left (Outer) Join (Левое внешнее соединение)  </vt:lpstr>
      <vt:lpstr>  Right (Outer) Join (Правое внешнее соединение)  </vt:lpstr>
      <vt:lpstr>  Примеры  </vt:lpstr>
      <vt:lpstr>  Индексы  </vt:lpstr>
      <vt:lpstr>Слайд 39</vt:lpstr>
      <vt:lpstr>Слайд 40</vt:lpstr>
      <vt:lpstr>Слайд 41</vt:lpstr>
      <vt:lpstr>Типы полей реляционной БД</vt:lpstr>
      <vt:lpstr>Слайд 43</vt:lpstr>
      <vt:lpstr>Слайд 44</vt:lpstr>
      <vt:lpstr>Слайд 45</vt:lpstr>
      <vt:lpstr>Слайд 46</vt:lpstr>
      <vt:lpstr>Слайд 47</vt:lpstr>
      <vt:lpstr>Слайд 48</vt:lpstr>
      <vt:lpstr>Слайд 49</vt:lpstr>
      <vt:lpstr>Слайд 50</vt:lpstr>
      <vt:lpstr>Слайд 51</vt:lpstr>
      <vt:lpstr>Слайд 52</vt:lpstr>
      <vt:lpstr>Слайд 53</vt:lpstr>
      <vt:lpstr>Слайд 54</vt:lpstr>
    </vt:vector>
  </TitlesOfParts>
  <Company>xxxxxxxx</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Базы данных</dc:title>
  <dc:creator>Герасименко Сергей Валерьевич</dc:creator>
  <cp:lastModifiedBy>Сергей</cp:lastModifiedBy>
  <cp:revision>10</cp:revision>
  <dcterms:created xsi:type="dcterms:W3CDTF">2016-06-16T07:34:56Z</dcterms:created>
  <dcterms:modified xsi:type="dcterms:W3CDTF">2017-08-25T19:19:33Z</dcterms:modified>
</cp:coreProperties>
</file>