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746000F-5F2A-4F38-9FC4-1270606ACDD5}">
  <a:tblStyle styleId="{8746000F-5F2A-4F38-9FC4-1270606ACDD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CF3"/>
          </a:solidFill>
        </a:fill>
      </a:tcStyle>
    </a:wholeTbl>
    <a:band1H>
      <a:tcStyle>
        <a:tcBdr/>
        <a:fill>
          <a:solidFill>
            <a:srgbClr val="CAD6E7"/>
          </a:solidFill>
        </a:fill>
      </a:tcStyle>
    </a:band1H>
    <a:band1V>
      <a:tcStyle>
        <a:tcBdr/>
        <a:fill>
          <a:solidFill>
            <a:srgbClr val="CAD6E7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2" y="-4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">
    <p:bg>
      <p:bgPr>
        <a:solidFill>
          <a:srgbClr val="E9EDF4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99A8B7"/>
              </a:buClr>
              <a:buFont typeface="Arial"/>
              <a:buNone/>
              <a:defRPr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99A8B7"/>
              </a:buClr>
              <a:buFont typeface="Arial"/>
              <a:buNone/>
              <a:defRPr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sz="2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pic" idx="4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равнение трех объектов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1139824" y="1877669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8003813" y="757258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8003813" y="1877669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5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6"/>
          </p:nvPr>
        </p:nvSpPr>
        <p:spPr>
          <a:xfrm>
            <a:off x="4548187" y="1877669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три объекта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39824" y="2633321"/>
            <a:ext cx="3048364" cy="3099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8003813" y="2633321"/>
            <a:ext cx="3055075" cy="3099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139824" y="760412"/>
            <a:ext cx="3048364" cy="4972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4 объекта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4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объекта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66764" y="760412"/>
            <a:ext cx="2393999" cy="4972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6276001" y="760412"/>
            <a:ext cx="2388886" cy="4972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4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вадратная каритнка с подписью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3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ертикальная каритнка с подписью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3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Горизонтальная каритнка с подписью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3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15610" y="992766"/>
            <a:ext cx="11360798" cy="2736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6933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None/>
              <a:defRPr sz="6933"/>
            </a:lvl2pPr>
            <a:lvl3pPr lvl="2" indent="0" algn="ctr">
              <a:spcBef>
                <a:spcPts val="0"/>
              </a:spcBef>
              <a:buNone/>
              <a:defRPr sz="6933"/>
            </a:lvl3pPr>
            <a:lvl4pPr lvl="3" indent="0" algn="ctr">
              <a:spcBef>
                <a:spcPts val="0"/>
              </a:spcBef>
              <a:buNone/>
              <a:defRPr sz="6933"/>
            </a:lvl4pPr>
            <a:lvl5pPr lvl="4" indent="0" algn="ctr">
              <a:spcBef>
                <a:spcPts val="0"/>
              </a:spcBef>
              <a:buNone/>
              <a:defRPr sz="6933"/>
            </a:lvl5pPr>
            <a:lvl6pPr lvl="5" indent="0" algn="ctr">
              <a:spcBef>
                <a:spcPts val="0"/>
              </a:spcBef>
              <a:buNone/>
              <a:defRPr sz="6933"/>
            </a:lvl6pPr>
            <a:lvl7pPr lvl="6" indent="0" algn="ctr">
              <a:spcBef>
                <a:spcPts val="0"/>
              </a:spcBef>
              <a:buNone/>
              <a:defRPr sz="6933"/>
            </a:lvl7pPr>
            <a:lvl8pPr lvl="7" indent="0" algn="ctr">
              <a:spcBef>
                <a:spcPts val="0"/>
              </a:spcBef>
              <a:buNone/>
              <a:defRPr sz="6933"/>
            </a:lvl8pPr>
            <a:lvl9pPr lvl="8" indent="0" algn="ctr">
              <a:spcBef>
                <a:spcPts val="0"/>
              </a:spcBef>
              <a:buNone/>
              <a:defRPr sz="6933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415600" y="3778832"/>
            <a:ext cx="11360798" cy="10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524000" y="1520825"/>
            <a:ext cx="9148799" cy="3817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2C2D30"/>
              </a:buClr>
              <a:buFont typeface="Arial"/>
              <a:buNone/>
              <a:defRPr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Заголовок и два объект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Заголовок и сравнение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276000" y="2633319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равнение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512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275998" y="757256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276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три подзаголоавка с объектами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003813" y="2633321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5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6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 idx="4294967295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8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Углублённое проектирование реляционных БД. 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9A8B7"/>
              </a:buClr>
              <a:buSzPct val="25000"/>
              <a:buFont typeface="Arial"/>
              <a:buNone/>
            </a:pPr>
            <a:r>
              <a:rPr lang="ru"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PHP Level 2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2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4</a:t>
            </a:r>
          </a:p>
        </p:txBody>
      </p:sp>
      <p:pic>
        <p:nvPicPr>
          <p:cNvPr id="149" name="Shape 149" descr="http://dl2.joxi.net/drive/2016/08/30/0015/1321/1037609/09/f93c3dab0c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765175"/>
            <a:ext cx="4130615" cy="41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Связи «один-ко-многим"</a:t>
            </a:r>
          </a:p>
        </p:txBody>
      </p:sp>
      <p:sp>
        <p:nvSpPr>
          <p:cNvPr id="446" name="Shape 446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452" name="Shape 452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Shape 47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Shape 474" descr="Картинки по запросу связь один ко многим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2947" y="1400187"/>
            <a:ext cx="55245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Связи «многие-ко-многим"</a:t>
            </a:r>
          </a:p>
        </p:txBody>
      </p:sp>
      <p:sp>
        <p:nvSpPr>
          <p:cNvPr id="480" name="Shape 480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486" name="Shape 486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Shape 50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Shape 508" descr="Картинки по запросу связь многие ко многим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8122" y="1704300"/>
            <a:ext cx="6534150" cy="223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mysqldump</a:t>
            </a:r>
          </a:p>
        </p:txBody>
      </p:sp>
      <p:sp>
        <p:nvSpPr>
          <p:cNvPr id="514" name="Shape 514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520" name="Shape 520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Shape 54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1523163" y="1143012"/>
            <a:ext cx="970130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наличии полной резервной копии вы сможете оценить разницу между восстановлением за час и повторным изобретением колеса.</a:t>
            </a:r>
          </a:p>
        </p:txBody>
      </p:sp>
      <p:graphicFrame>
        <p:nvGraphicFramePr>
          <p:cNvPr id="543" name="Shape 543"/>
          <p:cNvGraphicFramePr/>
          <p:nvPr/>
        </p:nvGraphicFramePr>
        <p:xfrm>
          <a:off x="1599396" y="1954924"/>
          <a:ext cx="6019800" cy="355600"/>
        </p:xfrm>
        <a:graphic>
          <a:graphicData uri="http://schemas.openxmlformats.org/drawingml/2006/table">
            <a:tbl>
              <a:tblPr>
                <a:noFill/>
                <a:tableStyleId>{8746000F-5F2A-4F38-9FC4-1270606ACDD5}</a:tableStyleId>
              </a:tblPr>
              <a:tblGrid>
                <a:gridCol w="6019800"/>
              </a:tblGrid>
              <a:tr h="283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mysqldump -u root -p users &gt; my_backup.sql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544" name="Shape 544"/>
          <p:cNvGraphicFramePr/>
          <p:nvPr/>
        </p:nvGraphicFramePr>
        <p:xfrm>
          <a:off x="1599396" y="2547165"/>
          <a:ext cx="6019800" cy="355600"/>
        </p:xfrm>
        <a:graphic>
          <a:graphicData uri="http://schemas.openxmlformats.org/drawingml/2006/table">
            <a:tbl>
              <a:tblPr>
                <a:noFill/>
                <a:tableStyleId>{8746000F-5F2A-4F38-9FC4-1270606ACDD5}</a:tableStyleId>
              </a:tblPr>
              <a:tblGrid>
                <a:gridCol w="6019800"/>
              </a:tblGrid>
              <a:tr h="283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mysqldump -u root -p users customers &gt; my_backup_customers.sql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545" name="Shape 545"/>
          <p:cNvGraphicFramePr/>
          <p:nvPr/>
        </p:nvGraphicFramePr>
        <p:xfrm>
          <a:off x="1599396" y="3218283"/>
          <a:ext cx="6019800" cy="355600"/>
        </p:xfrm>
        <a:graphic>
          <a:graphicData uri="http://schemas.openxmlformats.org/drawingml/2006/table">
            <a:tbl>
              <a:tblPr>
                <a:noFill/>
                <a:tableStyleId>{8746000F-5F2A-4F38-9FC4-1270606ACDD5}</a:tableStyleId>
              </a:tblPr>
              <a:tblGrid>
                <a:gridCol w="6019800"/>
              </a:tblGrid>
              <a:tr h="283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mysqldump -u root -p --all-databases &gt; my_backup.sql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546" name="Shape 546"/>
          <p:cNvGraphicFramePr/>
          <p:nvPr/>
        </p:nvGraphicFramePr>
        <p:xfrm>
          <a:off x="1599396" y="3914571"/>
          <a:ext cx="6019800" cy="355600"/>
        </p:xfrm>
        <a:graphic>
          <a:graphicData uri="http://schemas.openxmlformats.org/drawingml/2006/table">
            <a:tbl>
              <a:tblPr>
                <a:noFill/>
                <a:tableStyleId>{8746000F-5F2A-4F38-9FC4-1270606ACDD5}</a:tableStyleId>
              </a:tblPr>
              <a:tblGrid>
                <a:gridCol w="6019800"/>
              </a:tblGrid>
              <a:tr h="283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mysql -u root -p &lt; my_backup.sql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Индексы</a:t>
            </a:r>
          </a:p>
        </p:txBody>
      </p:sp>
      <p:sp>
        <p:nvSpPr>
          <p:cNvPr id="552" name="Shape 552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558" name="Shape 558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Shape 57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1523163" y="1676350"/>
            <a:ext cx="4572833" cy="36933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Индексы в базе данных играют ту же роль, что и алфавитный указатель в книге.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 в индексах отсортированы и организованы таким образом, что позволяют находить требуемое значение настолько быстро, насколько это возможно. Поскольку значения отсортированы, база данных может прекратить поиск, обнаружив значение, превышающее искомое.</a:t>
            </a:r>
          </a:p>
        </p:txBody>
      </p:sp>
      <p:sp>
        <p:nvSpPr>
          <p:cNvPr id="581" name="Shape 581"/>
          <p:cNvSpPr/>
          <p:nvPr/>
        </p:nvSpPr>
        <p:spPr>
          <a:xfrm>
            <a:off x="6657222" y="1704300"/>
            <a:ext cx="4550467" cy="35176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Пространство, выделяемое под индексы, ограничено;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Даже в обычных книгах создание и обслуживание гигантских всеобъемлющих алфавитных указателей очень неэффективно;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Слишком большой объем данных в индексах приводит к увеличению времени чтения индексов при выборке данных.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Транзакции</a:t>
            </a:r>
          </a:p>
        </p:txBody>
      </p:sp>
      <p:sp>
        <p:nvSpPr>
          <p:cNvPr id="587" name="Shape 587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593" name="Shape 593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Shape 61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Shape 614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1524796" y="1143012"/>
            <a:ext cx="99024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Транзакция</a:t>
            </a: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– это механизм, который позволяет интерпретировать множественные изменения в базе данных как единую операцию. </a:t>
            </a:r>
          </a:p>
        </p:txBody>
      </p:sp>
      <p:graphicFrame>
        <p:nvGraphicFramePr>
          <p:cNvPr id="616" name="Shape 616"/>
          <p:cNvGraphicFramePr/>
          <p:nvPr/>
        </p:nvGraphicFramePr>
        <p:xfrm>
          <a:off x="1599396" y="2198324"/>
          <a:ext cx="7664956" cy="3102884"/>
        </p:xfrm>
        <a:graphic>
          <a:graphicData uri="http://schemas.openxmlformats.org/drawingml/2006/table">
            <a:tbl>
              <a:tblPr>
                <a:noFill/>
                <a:tableStyleId>{8746000F-5F2A-4F38-9FC4-1270606ACDD5}</a:tableStyleId>
              </a:tblPr>
              <a:tblGrid>
                <a:gridCol w="7664956"/>
              </a:tblGrid>
              <a:tr h="31028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2400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 transaction;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2400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 FROM sample_innodb WHERE id = 1;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2400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 FROM sample_innodb WHERE id = 2;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2400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rollback;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155" name="Shape 155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61" name="Shape 161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Shape 18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1907197" y="947412"/>
            <a:ext cx="9139200" cy="496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626529" marR="0" lvl="0" indent="-4614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Нормализация</a:t>
            </a:r>
          </a:p>
          <a:p>
            <a:pPr marL="626529" marR="0" lvl="0" indent="-461429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Типы связей</a:t>
            </a:r>
          </a:p>
          <a:p>
            <a:pPr marL="626529" marR="0" lvl="0" indent="-461429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Резервирование и бэкапирование</a:t>
            </a:r>
          </a:p>
          <a:p>
            <a:pPr marL="626529" marR="0" lvl="0" indent="-461429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Расширенный 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Реляционные БД</a:t>
            </a:r>
          </a:p>
        </p:txBody>
      </p:sp>
      <p:sp>
        <p:nvSpPr>
          <p:cNvPr id="189" name="Shape 189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95" name="Shape 195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523163" y="1334967"/>
            <a:ext cx="45595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– это реляционная база данных. </a:t>
            </a:r>
          </a:p>
        </p:txBody>
      </p:sp>
      <p:sp>
        <p:nvSpPr>
          <p:cNvPr id="218" name="Shape 218"/>
          <p:cNvSpPr/>
          <p:nvPr/>
        </p:nvSpPr>
        <p:spPr>
          <a:xfrm>
            <a:off x="1523163" y="2007367"/>
            <a:ext cx="566039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</a:t>
            </a: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отношение (relation)между таблицами. </a:t>
            </a:r>
          </a:p>
        </p:txBody>
      </p:sp>
      <p:sp>
        <p:nvSpPr>
          <p:cNvPr id="219" name="Shape 219"/>
          <p:cNvSpPr/>
          <p:nvPr/>
        </p:nvSpPr>
        <p:spPr>
          <a:xfrm>
            <a:off x="2353310" y="3137483"/>
            <a:ext cx="1392571" cy="161068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Table_A</a:t>
            </a:r>
          </a:p>
        </p:txBody>
      </p:sp>
      <p:sp>
        <p:nvSpPr>
          <p:cNvPr id="220" name="Shape 220"/>
          <p:cNvSpPr/>
          <p:nvPr/>
        </p:nvSpPr>
        <p:spPr>
          <a:xfrm>
            <a:off x="5399710" y="3137483"/>
            <a:ext cx="1392571" cy="161068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Table_B</a:t>
            </a:r>
          </a:p>
        </p:txBody>
      </p:sp>
      <p:sp>
        <p:nvSpPr>
          <p:cNvPr id="221" name="Shape 221"/>
          <p:cNvSpPr/>
          <p:nvPr/>
        </p:nvSpPr>
        <p:spPr>
          <a:xfrm>
            <a:off x="2668797" y="3749878"/>
            <a:ext cx="761600" cy="3691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</a:p>
        </p:txBody>
      </p:sp>
      <p:sp>
        <p:nvSpPr>
          <p:cNvPr id="222" name="Shape 222"/>
          <p:cNvSpPr/>
          <p:nvPr/>
        </p:nvSpPr>
        <p:spPr>
          <a:xfrm>
            <a:off x="5715196" y="3758267"/>
            <a:ext cx="761600" cy="3691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</a:p>
        </p:txBody>
      </p:sp>
      <p:cxnSp>
        <p:nvCxnSpPr>
          <p:cNvPr id="223" name="Shape 223"/>
          <p:cNvCxnSpPr>
            <a:stCxn id="221" idx="3"/>
            <a:endCxn id="222" idx="1"/>
          </p:cNvCxnSpPr>
          <p:nvPr/>
        </p:nvCxnSpPr>
        <p:spPr>
          <a:xfrm>
            <a:off x="3430397" y="3934436"/>
            <a:ext cx="2284800" cy="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triangl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Нормализация</a:t>
            </a:r>
          </a:p>
        </p:txBody>
      </p:sp>
      <p:sp>
        <p:nvSpPr>
          <p:cNvPr id="229" name="Shape 229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235" name="Shape 235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Shape 25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523163" y="1031900"/>
            <a:ext cx="1014592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Нормализация заключается в разделении данных на основе логических взаимоотношений с целью минимизировать дублирование данных. </a:t>
            </a:r>
          </a:p>
        </p:txBody>
      </p:sp>
      <p:graphicFrame>
        <p:nvGraphicFramePr>
          <p:cNvPr id="258" name="Shape 258"/>
          <p:cNvGraphicFramePr/>
          <p:nvPr/>
        </p:nvGraphicFramePr>
        <p:xfrm>
          <a:off x="1612550" y="2836022"/>
          <a:ext cx="8127975" cy="1107470"/>
        </p:xfrm>
        <a:graphic>
          <a:graphicData uri="http://schemas.openxmlformats.org/drawingml/2006/table">
            <a:tbl>
              <a:tblPr firstRow="1" bandRow="1">
                <a:noFill/>
                <a:tableStyleId>{8746000F-5F2A-4F38-9FC4-1270606ACDD5}</a:tableStyleId>
              </a:tblPr>
              <a:tblGrid>
                <a:gridCol w="2709325"/>
                <a:gridCol w="2709325"/>
                <a:gridCol w="27093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 u="none" strike="noStrike" cap="none"/>
                        <a:t>id_book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book_name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book_author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 b="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PHP 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Дмитрий Котеров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PHP 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Игорь Симдянов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59" name="Shape 259"/>
          <p:cNvSpPr txBox="1"/>
          <p:nvPr/>
        </p:nvSpPr>
        <p:spPr>
          <a:xfrm>
            <a:off x="1648623" y="2342630"/>
            <a:ext cx="127874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1 нормальная форма</a:t>
            </a:r>
          </a:p>
        </p:txBody>
      </p:sp>
      <p:sp>
        <p:nvSpPr>
          <p:cNvPr id="265" name="Shape 265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271" name="Shape 271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Shape 29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1523163" y="1031900"/>
            <a:ext cx="9939516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 одна таблица не должна иметь повторяющихся столбцов, содержащих одинаковые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смыслу значения.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Обязательно должен быть определен первичный ключ, который уникальным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образом описывал бы каждую строку.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Все столбцы должны содержать единственное значение.</a:t>
            </a:r>
          </a:p>
        </p:txBody>
      </p:sp>
      <p:graphicFrame>
        <p:nvGraphicFramePr>
          <p:cNvPr id="294" name="Shape 294"/>
          <p:cNvGraphicFramePr/>
          <p:nvPr/>
        </p:nvGraphicFramePr>
        <p:xfrm>
          <a:off x="2239355" y="2875291"/>
          <a:ext cx="8128000" cy="1376710"/>
        </p:xfrm>
        <a:graphic>
          <a:graphicData uri="http://schemas.openxmlformats.org/drawingml/2006/table">
            <a:tbl>
              <a:tblPr firstRow="1" bandRow="1">
                <a:noFill/>
                <a:tableStyleId>{8746000F-5F2A-4F38-9FC4-1270606ACDD5}</a:tableStyleId>
              </a:tblPr>
              <a:tblGrid>
                <a:gridCol w="1669925"/>
                <a:gridCol w="2394075"/>
                <a:gridCol w="2032000"/>
                <a:gridCol w="2032000"/>
              </a:tblGrid>
              <a:tr h="29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id_book_row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id_book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book_name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book_author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 b="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PHP 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Дмитрий Котеров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PHP 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Игорь Симдянов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2 нормальная форма</a:t>
            </a:r>
          </a:p>
        </p:txBody>
      </p:sp>
      <p:sp>
        <p:nvSpPr>
          <p:cNvPr id="300" name="Shape 300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06" name="Shape 306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Shape 32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1523163" y="1031900"/>
            <a:ext cx="1066413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Вторая нормальная форма ликвидирует избыточность данных в столбцах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Таблицы уже соответствуют требованиям первой НФ.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Нужно определить, какие из ее столбцов содержат одни и те же данные для нескольких строк.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Такие столбцы нужно поместить в отдельную таблицу, связав ее с первоначальной по ключу.</a:t>
            </a:r>
          </a:p>
        </p:txBody>
      </p:sp>
      <p:graphicFrame>
        <p:nvGraphicFramePr>
          <p:cNvPr id="329" name="Shape 329"/>
          <p:cNvGraphicFramePr/>
          <p:nvPr/>
        </p:nvGraphicFramePr>
        <p:xfrm>
          <a:off x="2474247" y="2286013"/>
          <a:ext cx="8128000" cy="1376710"/>
        </p:xfrm>
        <a:graphic>
          <a:graphicData uri="http://schemas.openxmlformats.org/drawingml/2006/table">
            <a:tbl>
              <a:tblPr firstRow="1" bandRow="1">
                <a:noFill/>
                <a:tableStyleId>{8746000F-5F2A-4F38-9FC4-1270606ACDD5}</a:tableStyleId>
              </a:tblPr>
              <a:tblGrid>
                <a:gridCol w="1669925"/>
                <a:gridCol w="2394075"/>
                <a:gridCol w="2032000"/>
                <a:gridCol w="2032000"/>
              </a:tblGrid>
              <a:tr h="29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id_book_row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id_book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book_name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book_author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 b="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PHP 7</a:t>
                      </a: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Дмитрий Котеров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PHP 7</a:t>
                      </a: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Игорь Симдянов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1654494" y="4572012"/>
          <a:ext cx="4352000" cy="741700"/>
        </p:xfrm>
        <a:graphic>
          <a:graphicData uri="http://schemas.openxmlformats.org/drawingml/2006/table">
            <a:tbl>
              <a:tblPr firstRow="1" bandRow="1">
                <a:noFill/>
                <a:tableStyleId>{8746000F-5F2A-4F38-9FC4-1270606ACDD5}</a:tableStyleId>
              </a:tblPr>
              <a:tblGrid>
                <a:gridCol w="2176000"/>
                <a:gridCol w="2176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Id_book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book_name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 b="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PHP 7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331" name="Shape 331"/>
          <p:cNvGraphicFramePr/>
          <p:nvPr/>
        </p:nvGraphicFramePr>
        <p:xfrm>
          <a:off x="6857596" y="4572012"/>
          <a:ext cx="5163825" cy="1651030"/>
        </p:xfrm>
        <a:graphic>
          <a:graphicData uri="http://schemas.openxmlformats.org/drawingml/2006/table">
            <a:tbl>
              <a:tblPr firstRow="1" bandRow="1">
                <a:noFill/>
                <a:tableStyleId>{8746000F-5F2A-4F38-9FC4-1270606ACDD5}</a:tableStyleId>
              </a:tblPr>
              <a:tblGrid>
                <a:gridCol w="2051500"/>
                <a:gridCol w="1391050"/>
                <a:gridCol w="17212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 dirty="0"/>
                        <a:t>Id_book_author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id_book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author_name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 b="0" i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/>
                        <a:t>Дмитрий Котеров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/>
                        <a:t>Игорь Симдянов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32" name="Shape 332"/>
          <p:cNvSpPr/>
          <p:nvPr/>
        </p:nvSpPr>
        <p:spPr>
          <a:xfrm>
            <a:off x="3872719" y="3810012"/>
            <a:ext cx="700078" cy="61937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8380796" y="3810012"/>
            <a:ext cx="700078" cy="61937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3 нормальная форма</a:t>
            </a:r>
          </a:p>
        </p:txBody>
      </p:sp>
      <p:sp>
        <p:nvSpPr>
          <p:cNvPr id="339" name="Shape 339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45" name="Shape 345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Shape 36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1523163" y="1031900"/>
            <a:ext cx="1031679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Таблицы уже соответствуют требованиям первой и второй НФ.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нужно просмотреть таблицы и выделить данные, которые не зависят от первичного ключа,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 зависят от других значений. </a:t>
            </a:r>
          </a:p>
        </p:txBody>
      </p:sp>
      <p:graphicFrame>
        <p:nvGraphicFramePr>
          <p:cNvPr id="368" name="Shape 368"/>
          <p:cNvGraphicFramePr/>
          <p:nvPr/>
        </p:nvGraphicFramePr>
        <p:xfrm>
          <a:off x="1635186" y="2314733"/>
          <a:ext cx="4352000" cy="741700"/>
        </p:xfrm>
        <a:graphic>
          <a:graphicData uri="http://schemas.openxmlformats.org/drawingml/2006/table">
            <a:tbl>
              <a:tblPr firstRow="1" bandRow="1">
                <a:noFill/>
                <a:tableStyleId>{8746000F-5F2A-4F38-9FC4-1270606ACDD5}</a:tableStyleId>
              </a:tblPr>
              <a:tblGrid>
                <a:gridCol w="2176000"/>
                <a:gridCol w="2176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Id_book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book_name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 b="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PHP 7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369" name="Shape 369"/>
          <p:cNvGraphicFramePr/>
          <p:nvPr/>
        </p:nvGraphicFramePr>
        <p:xfrm>
          <a:off x="6765317" y="1849784"/>
          <a:ext cx="5163825" cy="1651030"/>
        </p:xfrm>
        <a:graphic>
          <a:graphicData uri="http://schemas.openxmlformats.org/drawingml/2006/table">
            <a:tbl>
              <a:tblPr firstRow="1" bandRow="1">
                <a:noFill/>
                <a:tableStyleId>{8746000F-5F2A-4F38-9FC4-1270606ACDD5}</a:tableStyleId>
              </a:tblPr>
              <a:tblGrid>
                <a:gridCol w="2051500"/>
                <a:gridCol w="1391050"/>
                <a:gridCol w="17212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id_book_author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id_book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author_name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 b="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/>
                        <a:t>Дмитрий Котеров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/>
                        <a:t>Игорь Симдянов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370" name="Shape 370"/>
          <p:cNvGraphicFramePr/>
          <p:nvPr/>
        </p:nvGraphicFramePr>
        <p:xfrm>
          <a:off x="3562853" y="4983480"/>
          <a:ext cx="4717075" cy="1112550"/>
        </p:xfrm>
        <a:graphic>
          <a:graphicData uri="http://schemas.openxmlformats.org/drawingml/2006/table">
            <a:tbl>
              <a:tblPr firstRow="1" bandRow="1">
                <a:noFill/>
                <a:tableStyleId>{8746000F-5F2A-4F38-9FC4-1270606ACDD5}</a:tableStyleId>
              </a:tblPr>
              <a:tblGrid>
                <a:gridCol w="2116500"/>
                <a:gridCol w="1325450"/>
                <a:gridCol w="12751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/>
                        <a:t>id_book_author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id_book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id_author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2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371" name="Shape 371"/>
          <p:cNvGraphicFramePr/>
          <p:nvPr/>
        </p:nvGraphicFramePr>
        <p:xfrm>
          <a:off x="8758104" y="4983480"/>
          <a:ext cx="3239075" cy="1651030"/>
        </p:xfrm>
        <a:graphic>
          <a:graphicData uri="http://schemas.openxmlformats.org/drawingml/2006/table">
            <a:tbl>
              <a:tblPr firstRow="1" bandRow="1">
                <a:noFill/>
                <a:tableStyleId>{8746000F-5F2A-4F38-9FC4-1270606ACDD5}</a:tableStyleId>
              </a:tblPr>
              <a:tblGrid>
                <a:gridCol w="1291900"/>
                <a:gridCol w="19471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id_author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author_name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/>
                        <a:t>Дмитрий Котеров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" sz="18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ru" sz="1800"/>
                        <a:t>Игорь Симдянов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72" name="Shape 372"/>
          <p:cNvSpPr/>
          <p:nvPr/>
        </p:nvSpPr>
        <p:spPr>
          <a:xfrm>
            <a:off x="7919207" y="3657600"/>
            <a:ext cx="1223190" cy="10150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связей в БД</a:t>
            </a:r>
          </a:p>
        </p:txBody>
      </p:sp>
      <p:sp>
        <p:nvSpPr>
          <p:cNvPr id="378" name="Shape 378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84" name="Shape 384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Shape 40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523163" y="1564469"/>
            <a:ext cx="6096000" cy="1443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связи "один-к-одному";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связи "один-ко-многим";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связи "многие-ко-многим".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Связи "один-к-одному"</a:t>
            </a:r>
          </a:p>
        </p:txBody>
      </p:sp>
      <p:sp>
        <p:nvSpPr>
          <p:cNvPr id="412" name="Shape 412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418" name="Shape 418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Shape 43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Shape 440" descr="Картинки по запросу связь один к одному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0146" y="1457336"/>
            <a:ext cx="46101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500</Words>
  <Application>Microsoft Office PowerPoint</Application>
  <PresentationFormat>Произвольный</PresentationFormat>
  <Paragraphs>146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GeekBrains</vt:lpstr>
      <vt:lpstr>Углублённое проектирование реляционных БД. </vt:lpstr>
      <vt:lpstr>План урока</vt:lpstr>
      <vt:lpstr>Реляционные БД</vt:lpstr>
      <vt:lpstr>Нормализация</vt:lpstr>
      <vt:lpstr>1 нормальная форма</vt:lpstr>
      <vt:lpstr>2 нормальная форма</vt:lpstr>
      <vt:lpstr>3 нормальная форма</vt:lpstr>
      <vt:lpstr>Типы связей в БД</vt:lpstr>
      <vt:lpstr>Связи "один-к-одному"</vt:lpstr>
      <vt:lpstr>Связи «один-ко-многим"</vt:lpstr>
      <vt:lpstr>Связи «многие-ко-многим"</vt:lpstr>
      <vt:lpstr>mysqldump</vt:lpstr>
      <vt:lpstr>Индексы</vt:lpstr>
      <vt:lpstr>Транзакции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Углублённое проектирование реляционных БД. </dc:title>
  <cp:lastModifiedBy>Герасименко Сергей Валерьевич</cp:lastModifiedBy>
  <cp:revision>3</cp:revision>
  <dcterms:modified xsi:type="dcterms:W3CDTF">2017-04-04T07:15:18Z</dcterms:modified>
</cp:coreProperties>
</file>