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483" userDrawn="1">
          <p15:clr>
            <a:srgbClr val="A4A3A4"/>
          </p15:clr>
        </p15:guide>
        <p15:guide id="3" orient="horz" pos="482" userDrawn="1">
          <p15:clr>
            <a:srgbClr val="A4A3A4"/>
          </p15:clr>
        </p15:guide>
        <p15:guide id="4" pos="7197" userDrawn="1">
          <p15:clr>
            <a:srgbClr val="A4A3A4"/>
          </p15:clr>
        </p15:guide>
        <p15:guide id="5" orient="horz" pos="958" userDrawn="1">
          <p15:clr>
            <a:srgbClr val="A4A3A4"/>
          </p15:clr>
        </p15:guide>
        <p15:guide id="6" orient="horz" pos="3362" userDrawn="1">
          <p15:clr>
            <a:srgbClr val="A4A3A4"/>
          </p15:clr>
        </p15:guide>
        <p15:guide id="7" orient="horz" pos="1434" userDrawn="1">
          <p15:clr>
            <a:srgbClr val="A4A3A4"/>
          </p15:clr>
        </p15:guide>
        <p15:guide id="8" orient="horz" pos="2886" userDrawn="1">
          <p15:clr>
            <a:srgbClr val="A4A3A4"/>
          </p15:clr>
        </p15:guide>
        <p15:guide id="9" pos="960" userDrawn="1">
          <p15:clr>
            <a:srgbClr val="A4A3A4"/>
          </p15:clr>
        </p15:guide>
        <p15:guide id="10" pos="6720" userDrawn="1">
          <p15:clr>
            <a:srgbClr val="A4A3A4"/>
          </p15:clr>
        </p15:guide>
        <p15:guide id="12" pos="28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5D6E"/>
    <a:srgbClr val="2C2D30"/>
    <a:srgbClr val="E9EDF4"/>
    <a:srgbClr val="99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6" y="120"/>
      </p:cViewPr>
      <p:guideLst>
        <p:guide orient="horz" pos="3838"/>
        <p:guide pos="483"/>
        <p:guide orient="horz" pos="482"/>
        <p:guide pos="7197"/>
        <p:guide orient="horz" pos="958"/>
        <p:guide orient="horz" pos="3362"/>
        <p:guide orient="horz" pos="1434"/>
        <p:guide orient="horz" pos="2886"/>
        <p:guide pos="960"/>
        <p:guide pos="6720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69884-818A-4134-8A1D-C9395B2A8FBB}" type="datetimeFigureOut">
              <a:rPr lang="ru-RU" smtClean="0"/>
              <a:t>03.10.2016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A3008-C384-4B43-94E8-65D2E1FD00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96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322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70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4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1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36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072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511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6759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8125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307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188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303838" y="4581525"/>
            <a:ext cx="6121400" cy="1516062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rgbClr val="99A8B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Краткое описание урока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5303838" y="2276475"/>
            <a:ext cx="6121400" cy="230505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800" baseline="0">
                <a:solidFill>
                  <a:srgbClr val="4C5D6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урока</a:t>
            </a:r>
          </a:p>
        </p:txBody>
      </p:sp>
      <p:sp>
        <p:nvSpPr>
          <p:cNvPr id="16" name="Текст 15"/>
          <p:cNvSpPr>
            <a:spLocks noGrp="1"/>
          </p:cNvSpPr>
          <p:nvPr>
            <p:ph type="body" sz="quarter" idx="10" hasCustomPrompt="1"/>
          </p:nvPr>
        </p:nvSpPr>
        <p:spPr>
          <a:xfrm>
            <a:off x="5303837" y="760413"/>
            <a:ext cx="6121401" cy="76041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400" baseline="0">
                <a:solidFill>
                  <a:srgbClr val="99A8B7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r>
              <a:rPr lang="ru-RU" dirty="0"/>
              <a:t>Название курса</a:t>
            </a:r>
          </a:p>
        </p:txBody>
      </p:sp>
      <p:sp>
        <p:nvSpPr>
          <p:cNvPr id="18" name="Текст 17"/>
          <p:cNvSpPr>
            <a:spLocks noGrp="1"/>
          </p:cNvSpPr>
          <p:nvPr>
            <p:ph type="body" sz="quarter" idx="11" hasCustomPrompt="1"/>
          </p:nvPr>
        </p:nvSpPr>
        <p:spPr>
          <a:xfrm>
            <a:off x="5303837" y="1520825"/>
            <a:ext cx="6121401" cy="75565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400" b="1" baseline="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Урок 1</a:t>
            </a:r>
          </a:p>
        </p:txBody>
      </p:sp>
      <p:sp>
        <p:nvSpPr>
          <p:cNvPr id="20" name="Рисунок 19"/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20823"/>
            <a:ext cx="3781425" cy="3816352"/>
          </a:xfrm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ru-RU" dirty="0"/>
              <a:t>Иконка курса (скачайте с сайта)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0473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838" userDrawn="1">
          <p15:clr>
            <a:srgbClr val="FBAE40"/>
          </p15:clr>
        </p15:guide>
        <p15:guide id="2" pos="483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413" userDrawn="1">
          <p15:clr>
            <a:srgbClr val="FBAE40"/>
          </p15:clr>
        </p15:guide>
        <p15:guide id="5" pos="1912" userDrawn="1">
          <p15:clr>
            <a:srgbClr val="FBAE40"/>
          </p15:clr>
        </p15:guide>
        <p15:guide id="6" pos="2389" userDrawn="1">
          <p15:clr>
            <a:srgbClr val="FBAE40"/>
          </p15:clr>
        </p15:guide>
        <p15:guide id="7" pos="2865" userDrawn="1">
          <p15:clr>
            <a:srgbClr val="FBAE40"/>
          </p15:clr>
        </p15:guide>
        <p15:guide id="8" orient="horz" pos="482" userDrawn="1">
          <p15:clr>
            <a:srgbClr val="FBAE40"/>
          </p15:clr>
        </p15:guide>
        <p15:guide id="9" pos="7197" userDrawn="1">
          <p15:clr>
            <a:srgbClr val="FBAE40"/>
          </p15:clr>
        </p15:guide>
        <p15:guide id="10" pos="6720" userDrawn="1">
          <p15:clr>
            <a:srgbClr val="FBAE40"/>
          </p15:clr>
        </p15:guide>
        <p15:guide id="11" pos="6244" userDrawn="1">
          <p15:clr>
            <a:srgbClr val="FBAE40"/>
          </p15:clr>
        </p15:guide>
        <p15:guide id="12" pos="5768" userDrawn="1">
          <p15:clr>
            <a:srgbClr val="FBAE40"/>
          </p15:clr>
        </p15:guide>
        <p15:guide id="13" pos="5292" userDrawn="1">
          <p15:clr>
            <a:srgbClr val="FBAE40"/>
          </p15:clr>
        </p15:guide>
        <p15:guide id="14" pos="4815" userDrawn="1">
          <p15:clr>
            <a:srgbClr val="FBAE40"/>
          </p15:clr>
        </p15:guide>
        <p15:guide id="15" pos="4339" userDrawn="1">
          <p15:clr>
            <a:srgbClr val="FBAE40"/>
          </p15:clr>
        </p15:guide>
        <p15:guide id="16" pos="3341" userDrawn="1">
          <p15:clr>
            <a:srgbClr val="FBAE40"/>
          </p15:clr>
        </p15:guide>
        <p15:guide id="17" pos="3840" userDrawn="1">
          <p15:clr>
            <a:srgbClr val="FBAE40"/>
          </p15:clr>
        </p15:guide>
        <p15:guide id="18" orient="horz" pos="958" userDrawn="1">
          <p15:clr>
            <a:srgbClr val="FBAE40"/>
          </p15:clr>
        </p15:guide>
        <p15:guide id="19" orient="horz" pos="3362" userDrawn="1">
          <p15:clr>
            <a:srgbClr val="FBAE40"/>
          </p15:clr>
        </p15:guide>
        <p15:guide id="20" orient="horz" pos="2886" userDrawn="1">
          <p15:clr>
            <a:srgbClr val="FBAE40"/>
          </p15:clr>
        </p15:guide>
        <p15:guide id="21" orient="horz" pos="1434" userDrawn="1">
          <p15:clr>
            <a:srgbClr val="FBAE40"/>
          </p15:clr>
        </p15:guide>
        <p15:guide id="22" orient="horz" pos="2409" userDrawn="1">
          <p15:clr>
            <a:srgbClr val="FBAE40"/>
          </p15:clr>
        </p15:guide>
        <p15:guide id="23" orient="horz" pos="19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2633321"/>
            <a:ext cx="3048364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2633321"/>
            <a:ext cx="3055075" cy="309950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2633322"/>
            <a:ext cx="3095625" cy="309950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55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760413"/>
            <a:ext cx="3048364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760413"/>
            <a:ext cx="305507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760413"/>
            <a:ext cx="3095625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338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6763" y="760412"/>
            <a:ext cx="10658475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2633322"/>
            <a:ext cx="239400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2633322"/>
            <a:ext cx="2388887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2633322"/>
            <a:ext cx="2395236" cy="309950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2633321"/>
            <a:ext cx="2400350" cy="309950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4345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66764" y="760412"/>
            <a:ext cx="2394000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1" y="760412"/>
            <a:ext cx="2388887" cy="497241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3520764" y="760412"/>
            <a:ext cx="2395236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Объект 5"/>
          <p:cNvSpPr>
            <a:spLocks noGrp="1"/>
          </p:cNvSpPr>
          <p:nvPr>
            <p:ph sz="quarter" idx="12"/>
          </p:nvPr>
        </p:nvSpPr>
        <p:spPr>
          <a:xfrm>
            <a:off x="9024888" y="760412"/>
            <a:ext cx="2400350" cy="497241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403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674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вадрат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7656513" y="3022950"/>
            <a:ext cx="3779837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7656513" y="755650"/>
            <a:ext cx="3779837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899487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Квадратное изображение</a:t>
            </a:r>
          </a:p>
        </p:txBody>
      </p:sp>
      <p:sp>
        <p:nvSpPr>
          <p:cNvPr id="5" name="Прямоугольник 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99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096001" y="3022950"/>
            <a:ext cx="5340350" cy="307905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1" y="755650"/>
            <a:ext cx="5340350" cy="2266950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534035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98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оризонтальная каритнк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14"/>
          <p:cNvSpPr>
            <a:spLocks noGrp="1"/>
          </p:cNvSpPr>
          <p:nvPr>
            <p:ph type="body" sz="quarter" idx="10"/>
          </p:nvPr>
        </p:nvSpPr>
        <p:spPr>
          <a:xfrm>
            <a:off x="6888163" y="3022950"/>
            <a:ext cx="4548188" cy="231422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algn="l">
              <a:defRPr sz="2000"/>
            </a:lvl2pPr>
            <a:lvl3pPr algn="l">
              <a:defRPr sz="20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1" name="Текст 20"/>
          <p:cNvSpPr>
            <a:spLocks noGrp="1"/>
          </p:cNvSpPr>
          <p:nvPr>
            <p:ph type="body" sz="quarter" idx="11" hasCustomPrompt="1"/>
          </p:nvPr>
        </p:nvSpPr>
        <p:spPr>
          <a:xfrm>
            <a:off x="6888163" y="1520824"/>
            <a:ext cx="4548188" cy="1501776"/>
          </a:xfrm>
        </p:spPr>
        <p:txBody>
          <a:bodyPr anchor="ctr">
            <a:normAutofit/>
          </a:bodyPr>
          <a:lstStyle>
            <a:lvl1pPr marL="0" indent="0">
              <a:buNone/>
              <a:defRPr sz="3200">
                <a:solidFill>
                  <a:srgbClr val="4C5D6E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Рисунок 22"/>
          <p:cNvSpPr>
            <a:spLocks noGrp="1"/>
          </p:cNvSpPr>
          <p:nvPr>
            <p:ph type="pic" sz="quarter" idx="12" hasCustomPrompt="1"/>
          </p:nvPr>
        </p:nvSpPr>
        <p:spPr>
          <a:xfrm>
            <a:off x="759598" y="1520824"/>
            <a:ext cx="5336401" cy="381635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ru-RU" dirty="0"/>
              <a:t>Вертикальное изображение</a:t>
            </a: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057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715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60" userDrawn="1">
          <p15:clr>
            <a:srgbClr val="FBAE40"/>
          </p15:clr>
        </p15:guide>
        <p15:guide id="2" pos="6720" userDrawn="1">
          <p15:clr>
            <a:srgbClr val="FBAE40"/>
          </p15:clr>
        </p15:guide>
        <p15:guide id="3" orient="horz" pos="482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99" cy="2736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1" y="3778833"/>
            <a:ext cx="11360799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129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520825"/>
            <a:ext cx="9148800" cy="3817975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2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958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20" userDrawn="1">
          <p15:clr>
            <a:srgbClr val="FBAE40"/>
          </p15:clr>
        </p15:guide>
        <p15:guide id="4" orient="horz" pos="3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12000" y="756000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12000" y="2628000"/>
            <a:ext cx="9168000" cy="3104825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rgbClr val="2C2D30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3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43125"/>
            <a:ext cx="9168000" cy="1512000"/>
          </a:xfrm>
        </p:spPr>
        <p:txBody>
          <a:bodyPr>
            <a:normAutofit/>
          </a:bodyPr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11999" y="2636474"/>
            <a:ext cx="4404001" cy="3096351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76000" y="2636474"/>
            <a:ext cx="4404000" cy="3096351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5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2000" y="760412"/>
            <a:ext cx="9168000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2636475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6000" y="2633320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3753732"/>
            <a:ext cx="4404000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856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 userDrawn="1">
          <p15:clr>
            <a:srgbClr val="FBAE40"/>
          </p15:clr>
        </p15:guide>
        <p15:guide id="2" pos="960" userDrawn="1">
          <p15:clr>
            <a:srgbClr val="FBAE40"/>
          </p15:clr>
        </p15:guide>
        <p15:guide id="3" pos="67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12000" y="760412"/>
            <a:ext cx="4404000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75999" y="757257"/>
            <a:ext cx="4404001" cy="760413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1877670"/>
            <a:ext cx="4404000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380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12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76000" y="760412"/>
            <a:ext cx="4404000" cy="49724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419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и подзаголоавка с объек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9824" y="760412"/>
            <a:ext cx="9919064" cy="1512909"/>
          </a:xfrm>
        </p:spPr>
        <p:txBody>
          <a:bodyPr/>
          <a:lstStyle>
            <a:lvl1pPr>
              <a:defRPr sz="4800">
                <a:solidFill>
                  <a:srgbClr val="4C5D6E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2636475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3753732"/>
            <a:ext cx="3048364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2633321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3753732"/>
            <a:ext cx="3055075" cy="1979094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8" y="263332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3753732"/>
            <a:ext cx="3095625" cy="1979093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3185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трех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39824" y="760412"/>
            <a:ext cx="3048364" cy="757258"/>
          </a:xfrm>
        </p:spPr>
        <p:txBody>
          <a:bodyPr anchor="ctr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139824" y="1877670"/>
            <a:ext cx="3048364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8003813" y="757258"/>
            <a:ext cx="3055075" cy="7604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8003813" y="1877670"/>
            <a:ext cx="3055075" cy="3855156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8" name="Текст 4"/>
          <p:cNvSpPr>
            <a:spLocks noGrp="1"/>
          </p:cNvSpPr>
          <p:nvPr>
            <p:ph type="body" sz="quarter" idx="10"/>
          </p:nvPr>
        </p:nvSpPr>
        <p:spPr>
          <a:xfrm>
            <a:off x="4548187" y="760412"/>
            <a:ext cx="3095625" cy="760411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Объект 5"/>
          <p:cNvSpPr>
            <a:spLocks noGrp="1"/>
          </p:cNvSpPr>
          <p:nvPr>
            <p:ph sz="quarter" idx="11"/>
          </p:nvPr>
        </p:nvSpPr>
        <p:spPr>
          <a:xfrm>
            <a:off x="4548188" y="1877670"/>
            <a:ext cx="3095625" cy="3855155"/>
          </a:xfrm>
        </p:spPr>
        <p:txBody>
          <a:bodyPr anchor="ctr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766763" y="-1"/>
            <a:ext cx="757237" cy="25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766762" y="6102000"/>
            <a:ext cx="757237" cy="756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24" y="6198237"/>
            <a:ext cx="526311" cy="56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3748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960">
          <p15:clr>
            <a:srgbClr val="FBAE40"/>
          </p15:clr>
        </p15:guide>
        <p15:guide id="3" pos="67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3998" y="760413"/>
            <a:ext cx="9132889" cy="1520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23999" y="2636475"/>
            <a:ext cx="9132890" cy="3096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65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0" r:id="rId3"/>
    <p:sldLayoutId id="2147483652" r:id="rId4"/>
    <p:sldLayoutId id="2147483653" r:id="rId5"/>
    <p:sldLayoutId id="2147483658" r:id="rId6"/>
    <p:sldLayoutId id="2147483657" r:id="rId7"/>
    <p:sldLayoutId id="2147483659" r:id="rId8"/>
    <p:sldLayoutId id="2147483662" r:id="rId9"/>
    <p:sldLayoutId id="2147483660" r:id="rId10"/>
    <p:sldLayoutId id="2147483661" r:id="rId11"/>
    <p:sldLayoutId id="2147483663" r:id="rId12"/>
    <p:sldLayoutId id="2147483664" r:id="rId13"/>
    <p:sldLayoutId id="2147483656" r:id="rId14"/>
    <p:sldLayoutId id="2147483665" r:id="rId15"/>
    <p:sldLayoutId id="2147483666" r:id="rId16"/>
    <p:sldLayoutId id="2147483655" r:id="rId17"/>
    <p:sldLayoutId id="2147483667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rgbClr val="4C5D6E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303838" y="2276475"/>
            <a:ext cx="6121400" cy="2305050"/>
          </a:xfrm>
        </p:spPr>
        <p:txBody>
          <a:bodyPr anchor="ctr">
            <a:normAutofit/>
          </a:bodyPr>
          <a:lstStyle/>
          <a:p>
            <a:r>
              <a:rPr lang="ru-RU" dirty="0" err="1"/>
              <a:t>Шаблонизаторы</a:t>
            </a:r>
            <a:r>
              <a:rPr lang="ru-RU" dirty="0" smtClean="0"/>
              <a:t>. </a:t>
            </a:r>
            <a:endParaRPr lang="ru-RU" dirty="0"/>
          </a:p>
        </p:txBody>
      </p:sp>
      <p:sp>
        <p:nvSpPr>
          <p:cNvPr id="8" name="Подзаголовок 2"/>
          <p:cNvSpPr txBox="1">
            <a:spLocks/>
          </p:cNvSpPr>
          <p:nvPr/>
        </p:nvSpPr>
        <p:spPr>
          <a:xfrm>
            <a:off x="5303838" y="765176"/>
            <a:ext cx="6121400" cy="755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>
                <a:solidFill>
                  <a:srgbClr val="99A8B7"/>
                </a:solidFill>
                <a:latin typeface="Arial" panose="020B0604020202020204" pitchFamily="34" charset="0"/>
              </a:rPr>
              <a:t>PHP Level </a:t>
            </a:r>
            <a:r>
              <a:rPr lang="ru-RU" dirty="0" smtClean="0">
                <a:solidFill>
                  <a:srgbClr val="99A8B7"/>
                </a:solidFill>
                <a:latin typeface="Arial" panose="020B0604020202020204" pitchFamily="34" charset="0"/>
              </a:rPr>
              <a:t>2</a:t>
            </a:r>
            <a:endParaRPr lang="ru-RU" dirty="0">
              <a:solidFill>
                <a:srgbClr val="99A8B7"/>
              </a:solidFill>
            </a:endParaRP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5303838" y="1520825"/>
            <a:ext cx="6121400" cy="755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b="1" dirty="0">
                <a:solidFill>
                  <a:srgbClr val="4C5D6E"/>
                </a:solidFill>
                <a:latin typeface="Arial" panose="020B0604020202020204" pitchFamily="34" charset="0"/>
              </a:rPr>
              <a:t>Урок </a:t>
            </a:r>
            <a:r>
              <a:rPr lang="ru-RU" b="1" dirty="0" smtClean="0">
                <a:solidFill>
                  <a:srgbClr val="4C5D6E"/>
                </a:solidFill>
                <a:latin typeface="Arial" panose="020B0604020202020204" pitchFamily="34" charset="0"/>
              </a:rPr>
              <a:t>3</a:t>
            </a:r>
            <a:endParaRPr lang="ru-RU" b="1" dirty="0">
              <a:solidFill>
                <a:srgbClr val="4C5D6E"/>
              </a:solidFill>
            </a:endParaRPr>
          </a:p>
        </p:txBody>
      </p:sp>
      <p:pic>
        <p:nvPicPr>
          <p:cNvPr id="1026" name="Picture 2" descr="http://dl2.joxi.net/drive/2016/08/30/0015/1321/1037609/09/f93c3dab0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765176"/>
            <a:ext cx="4130615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82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err="1"/>
              <a:t>Подгрузка</a:t>
            </a:r>
            <a:r>
              <a:rPr lang="ru-RU" sz="4400" b="1" dirty="0"/>
              <a:t> шаблонов</a:t>
            </a:r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4796" y="1143013"/>
            <a:ext cx="92466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Также в </a:t>
            </a:r>
            <a:r>
              <a:rPr lang="ru-RU" dirty="0" err="1" smtClean="0">
                <a:latin typeface="Arial" panose="020B0604020202020204" pitchFamily="34" charset="0"/>
                <a:ea typeface="Arial" panose="020B0604020202020204" pitchFamily="34" charset="0"/>
              </a:rPr>
              <a:t>Twig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есть 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команда `</a:t>
            </a:r>
            <a:r>
              <a:rPr lang="ru-RU" dirty="0" err="1">
                <a:latin typeface="Arial" panose="020B0604020202020204" pitchFamily="34" charset="0"/>
                <a:ea typeface="Arial" panose="020B0604020202020204" pitchFamily="34" charset="0"/>
              </a:rPr>
              <a:t>include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`, которая позволяет подключать содержание других шаблонов. </a:t>
            </a:r>
            <a:endParaRPr lang="ru-RU" dirty="0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23220"/>
              </p:ext>
            </p:extLst>
          </p:nvPr>
        </p:nvGraphicFramePr>
        <p:xfrm>
          <a:off x="1598665" y="2086934"/>
          <a:ext cx="8241621" cy="14122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41621"/>
              </a:tblGrid>
              <a:tr h="1338584"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&lt;div id="header"&gt;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{% include '</a:t>
                      </a:r>
                      <a:r>
                        <a:rPr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primary.tmpl</a:t>
                      </a:r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 %}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&lt;/div&gt;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&lt;div id="left"&gt;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  {% include '</a:t>
                      </a:r>
                      <a:r>
                        <a:rPr lang="en-US" sz="1000" kern="12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secondary.tmpl</a:t>
                      </a:r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' %}</a:t>
                      </a:r>
                      <a:endParaRPr lang="ru-RU" sz="1000" kern="12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  <a:p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  &lt;/div&gt;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&lt;/div&gt;</a:t>
                      </a:r>
                      <a:endParaRPr lang="ru-RU" sz="1000" dirty="0" smtClean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  <a:p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20313" marR="20313" marT="20313" marB="2031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600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Фильтрация данных</a:t>
            </a:r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" name="TextBox 3"/>
          <p:cNvSpPr txBox="1"/>
          <p:nvPr/>
        </p:nvSpPr>
        <p:spPr>
          <a:xfrm>
            <a:off x="1563254" y="1328690"/>
            <a:ext cx="143500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</a:t>
            </a:r>
            <a:r>
              <a:rPr lang="en-US" dirty="0" smtClean="0"/>
              <a:t>pper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capitalize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striptags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replace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escape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aw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5768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Исключения (</a:t>
            </a:r>
            <a:r>
              <a:rPr lang="en-US" sz="4400" b="1" dirty="0" smtClean="0"/>
              <a:t>Exceptions)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3164" y="1076653"/>
            <a:ext cx="9550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ea typeface="Arial" panose="020B0604020202020204" pitchFamily="34" charset="0"/>
              </a:rPr>
              <a:t>Исключения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 являются специальными условиями, обычно в случае ошибки, которые проявляются или могут быть специально созданы программой. </a:t>
            </a:r>
            <a:endParaRPr lang="ru-RU" dirty="0"/>
          </a:p>
        </p:txBody>
      </p:sp>
      <p:sp>
        <p:nvSpPr>
          <p:cNvPr id="3" name="Блок-схема: документ 2"/>
          <p:cNvSpPr/>
          <p:nvPr/>
        </p:nvSpPr>
        <p:spPr>
          <a:xfrm>
            <a:off x="1602297" y="3429012"/>
            <a:ext cx="1447300" cy="13086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Часть кода </a:t>
            </a:r>
          </a:p>
          <a:p>
            <a:pPr algn="ctr"/>
            <a:r>
              <a:rPr lang="ru-RU" dirty="0"/>
              <a:t>1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96455"/>
              </p:ext>
            </p:extLst>
          </p:nvPr>
        </p:nvGraphicFramePr>
        <p:xfrm>
          <a:off x="1599397" y="1847092"/>
          <a:ext cx="6019800" cy="566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19800"/>
              </a:tblGrid>
              <a:tr h="566360">
                <a:tc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$exception 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 new Exception();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 $exception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3500" marR="63500" marT="63500" marB="63500"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1602297" y="4840448"/>
            <a:ext cx="1447300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Тут случилась ошибка</a:t>
            </a:r>
            <a:endParaRPr lang="ru-RU" sz="1200" dirty="0"/>
          </a:p>
        </p:txBody>
      </p:sp>
      <p:sp>
        <p:nvSpPr>
          <p:cNvPr id="7" name="Штриховая стрелка вправо 6"/>
          <p:cNvSpPr/>
          <p:nvPr/>
        </p:nvSpPr>
        <p:spPr>
          <a:xfrm>
            <a:off x="3254227" y="4840448"/>
            <a:ext cx="1846279" cy="380999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Исключение</a:t>
            </a:r>
            <a:endParaRPr lang="ru-RU" dirty="0"/>
          </a:p>
        </p:txBody>
      </p:sp>
      <p:sp>
        <p:nvSpPr>
          <p:cNvPr id="37" name="Блок-схема: документ 36"/>
          <p:cNvSpPr/>
          <p:nvPr/>
        </p:nvSpPr>
        <p:spPr>
          <a:xfrm>
            <a:off x="5487798" y="2667013"/>
            <a:ext cx="1447300" cy="13086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Основной блок кода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5487798" y="4835554"/>
            <a:ext cx="1447300" cy="385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Ловлю исключение</a:t>
            </a:r>
            <a:endParaRPr lang="ru-RU" sz="1200" dirty="0"/>
          </a:p>
        </p:txBody>
      </p:sp>
      <p:cxnSp>
        <p:nvCxnSpPr>
          <p:cNvPr id="9" name="Соединительная линия уступом 8"/>
          <p:cNvCxnSpPr>
            <a:stCxn id="37" idx="1"/>
            <a:endCxn id="3" idx="0"/>
          </p:cNvCxnSpPr>
          <p:nvPr/>
        </p:nvCxnSpPr>
        <p:spPr>
          <a:xfrm rot="10800000" flipV="1">
            <a:off x="2325948" y="3321354"/>
            <a:ext cx="3161851" cy="1076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Блок-схема: документ 40"/>
          <p:cNvSpPr/>
          <p:nvPr/>
        </p:nvSpPr>
        <p:spPr>
          <a:xfrm>
            <a:off x="5487798" y="5549317"/>
            <a:ext cx="1447300" cy="130868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Дальнейшая работа</a:t>
            </a:r>
            <a:endParaRPr lang="ru-RU" sz="1600" dirty="0"/>
          </a:p>
        </p:txBody>
      </p:sp>
      <p:cxnSp>
        <p:nvCxnSpPr>
          <p:cNvPr id="11" name="Прямая со стрелкой 10"/>
          <p:cNvCxnSpPr>
            <a:stCxn id="38" idx="2"/>
            <a:endCxn id="41" idx="0"/>
          </p:cNvCxnSpPr>
          <p:nvPr/>
        </p:nvCxnSpPr>
        <p:spPr>
          <a:xfrm>
            <a:off x="6211448" y="5221447"/>
            <a:ext cx="0" cy="3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98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План урока</a:t>
            </a:r>
            <a:endParaRPr lang="ru" sz="4267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2" name="Shape 88"/>
          <p:cNvSpPr txBox="1">
            <a:spLocks/>
          </p:cNvSpPr>
          <p:nvPr/>
        </p:nvSpPr>
        <p:spPr>
          <a:xfrm>
            <a:off x="1907197" y="947412"/>
            <a:ext cx="9139200" cy="4963200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>
            <a:lvl1pPr lvl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SzPct val="100000"/>
              <a:buNone/>
              <a:defRPr sz="6933" kern="1200">
                <a:solidFill>
                  <a:srgbClr val="4C5D6E"/>
                </a:solidFill>
                <a:latin typeface="+mj-lt"/>
                <a:ea typeface="+mj-ea"/>
                <a:cs typeface="+mj-cs"/>
              </a:defRPr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Основы работы </a:t>
            </a:r>
            <a:r>
              <a:rPr lang="ru-RU" sz="2133" dirty="0" err="1" smtClean="0">
                <a:solidFill>
                  <a:srgbClr val="2C2D30"/>
                </a:solidFill>
              </a:rPr>
              <a:t>шаблонизаторов</a:t>
            </a:r>
            <a:endParaRPr lang="ru-RU" sz="2133" dirty="0" smtClean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err="1" smtClean="0">
                <a:solidFill>
                  <a:srgbClr val="2C2D30"/>
                </a:solidFill>
              </a:rPr>
              <a:t>Шаблонизатор</a:t>
            </a:r>
            <a:r>
              <a:rPr lang="ru-RU" sz="2133" dirty="0" smtClean="0">
                <a:solidFill>
                  <a:srgbClr val="2C2D30"/>
                </a:solidFill>
              </a:rPr>
              <a:t> </a:t>
            </a:r>
            <a:r>
              <a:rPr lang="en-US" sz="2133" dirty="0" smtClean="0">
                <a:solidFill>
                  <a:srgbClr val="2C2D30"/>
                </a:solidFill>
              </a:rPr>
              <a:t>Twig</a:t>
            </a:r>
            <a:endParaRPr lang="ru-RU" sz="2133" dirty="0" smtClean="0">
              <a:solidFill>
                <a:srgbClr val="2C2D30"/>
              </a:solidFill>
            </a:endParaRP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Встроенный функционал </a:t>
            </a:r>
            <a:r>
              <a:rPr lang="en-US" sz="2133" dirty="0" smtClean="0">
                <a:solidFill>
                  <a:srgbClr val="2C2D30"/>
                </a:solidFill>
              </a:rPr>
              <a:t>Twig</a:t>
            </a:r>
          </a:p>
          <a:p>
            <a:pPr marL="626529" indent="-457200" algn="l">
              <a:lnSpc>
                <a:spcPct val="115000"/>
              </a:lnSpc>
              <a:spcAft>
                <a:spcPts val="1333"/>
              </a:spcAft>
              <a:buClr>
                <a:srgbClr val="2C2D30"/>
              </a:buClr>
              <a:buAutoNum type="arabicPeriod"/>
            </a:pPr>
            <a:r>
              <a:rPr lang="ru-RU" sz="2133" dirty="0" smtClean="0">
                <a:solidFill>
                  <a:srgbClr val="2C2D30"/>
                </a:solidFill>
              </a:rPr>
              <a:t>Исключения</a:t>
            </a:r>
            <a:endParaRPr lang="ru-RU" sz="2133" dirty="0">
              <a:solidFill>
                <a:srgbClr val="2C2D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1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dirty="0"/>
              <a:t>Основы работы </a:t>
            </a:r>
            <a:r>
              <a:rPr lang="ru-RU" sz="4400" dirty="0" err="1"/>
              <a:t>шаблонизаторов</a:t>
            </a:r>
            <a:endParaRPr lang="ru-RU" sz="4400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Прямоугольник 1"/>
          <p:cNvSpPr/>
          <p:nvPr/>
        </p:nvSpPr>
        <p:spPr>
          <a:xfrm>
            <a:off x="1524797" y="1143013"/>
            <a:ext cx="102701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Главная задача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шаблонизаторов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- разделить бизнес логику приложения и вывод данных на страницу, таким образом, позволив разработчикам и дизайнерам работать одновременно.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3164" y="2698484"/>
            <a:ext cx="1599600" cy="123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Логика</a:t>
            </a:r>
            <a:endParaRPr lang="ru-RU" dirty="0"/>
          </a:p>
        </p:txBody>
      </p:sp>
      <p:sp>
        <p:nvSpPr>
          <p:cNvPr id="4" name="Нашивка 3"/>
          <p:cNvSpPr/>
          <p:nvPr/>
        </p:nvSpPr>
        <p:spPr>
          <a:xfrm>
            <a:off x="3430397" y="3001968"/>
            <a:ext cx="512429" cy="6263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4250459" y="2698484"/>
            <a:ext cx="1599600" cy="123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Подготовка данных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9388335" y="2678757"/>
            <a:ext cx="1599600" cy="123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Отдача </a:t>
            </a:r>
            <a:r>
              <a:rPr lang="en-US" dirty="0" smtClean="0"/>
              <a:t>HTML </a:t>
            </a:r>
            <a:r>
              <a:rPr lang="ru-RU" dirty="0" smtClean="0"/>
              <a:t>в </a:t>
            </a:r>
            <a:r>
              <a:rPr lang="en-US" dirty="0" smtClean="0"/>
              <a:t>HTTP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819397" y="2706537"/>
            <a:ext cx="1599600" cy="1233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Вставка данных в шаблон</a:t>
            </a:r>
            <a:endParaRPr lang="ru-RU" dirty="0"/>
          </a:p>
        </p:txBody>
      </p:sp>
      <p:sp>
        <p:nvSpPr>
          <p:cNvPr id="38" name="Нашивка 37"/>
          <p:cNvSpPr/>
          <p:nvPr/>
        </p:nvSpPr>
        <p:spPr>
          <a:xfrm>
            <a:off x="6078513" y="3001968"/>
            <a:ext cx="512429" cy="6263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9" name="Нашивка 38"/>
          <p:cNvSpPr/>
          <p:nvPr/>
        </p:nvSpPr>
        <p:spPr>
          <a:xfrm>
            <a:off x="8647451" y="3001968"/>
            <a:ext cx="512429" cy="62636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792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dirty="0" smtClean="0"/>
              <a:t>Twig</a:t>
            </a:r>
            <a:endParaRPr lang="ru-RU" sz="4400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Прямоугольник 4"/>
          <p:cNvSpPr/>
          <p:nvPr/>
        </p:nvSpPr>
        <p:spPr>
          <a:xfrm>
            <a:off x="1523164" y="1120688"/>
            <a:ext cx="104143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Многие PHP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фрэймворки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включая: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Zend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Frameworkd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Symfony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, Yii2 и другие по-своему реализуют разделение бизнес логики и вывод данных. Однако, если вы не любите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фреймворки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или ваш проект слишком мал для их использования, то вы можете воспользоваться какой-то отдельной системой построения шаблонов. Мы будем рассматривать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шаблонизатор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Twig</a:t>
            </a:r>
            <a:r>
              <a:rPr lang="ru-RU" dirty="0">
                <a:solidFill>
                  <a:srgbClr val="2C2D3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039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dirty="0" smtClean="0"/>
              <a:t>Hello, Twig!</a:t>
            </a:r>
            <a:endParaRPr lang="ru-RU" sz="4400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32" name="Таблица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330899"/>
              </p:ext>
            </p:extLst>
          </p:nvPr>
        </p:nvGraphicFramePr>
        <p:xfrm>
          <a:off x="1613876" y="2435031"/>
          <a:ext cx="9051721" cy="3860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51721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&lt;html&gt;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&lt;head&gt;&lt;/head&gt;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&lt;h2&gt;Account successfully created!&lt;/h2&gt;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&lt;p&gt;Hello {{ name }}&lt;/p&gt;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&lt;p&gt;Thank you for registering with us. Your account details are as follows: &lt;/p&gt;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5720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&lt;p style="margin-left: 10px"&gt;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Username: {{ username }} &lt;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Password: {{ password }}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&lt;/p&gt;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&lt;p&gt;You've already been logged in, so go on in and have some fun!&lt;/p&gt;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&lt;/body&gt;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/html&gt;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37752" marR="37752" marT="37752" marB="37752"/>
                </a:tc>
              </a:tr>
            </a:tbl>
          </a:graphicData>
        </a:graphic>
      </p:graphicFrame>
      <p:sp>
        <p:nvSpPr>
          <p:cNvPr id="2" name="Прямоугольник 1"/>
          <p:cNvSpPr/>
          <p:nvPr/>
        </p:nvSpPr>
        <p:spPr>
          <a:xfrm>
            <a:off x="1523164" y="1013708"/>
            <a:ext cx="91424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В</a:t>
            </a:r>
            <a:r>
              <a:rPr lang="ru-RU" dirty="0" smtClean="0">
                <a:latin typeface="Arial" panose="020B0604020202020204" pitchFamily="34" charset="0"/>
                <a:ea typeface="Arial" panose="020B0604020202020204" pitchFamily="34" charset="0"/>
              </a:rPr>
              <a:t>се 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маркеры, представляющие собой переменные, помещены в двойные фигурные скобки. Подобная запись подскажет </a:t>
            </a:r>
            <a:r>
              <a:rPr lang="ru-RU" dirty="0" err="1">
                <a:latin typeface="Arial" panose="020B0604020202020204" pitchFamily="34" charset="0"/>
                <a:ea typeface="Arial" panose="020B0604020202020204" pitchFamily="34" charset="0"/>
              </a:rPr>
              <a:t>Twig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-у, где и как осуществлять вставку данных. В </a:t>
            </a:r>
            <a:r>
              <a:rPr lang="ru-RU" dirty="0" err="1">
                <a:latin typeface="Arial" panose="020B0604020202020204" pitchFamily="34" charset="0"/>
                <a:ea typeface="Arial" panose="020B0604020202020204" pitchFamily="34" charset="0"/>
              </a:rPr>
              <a:t>предудщей</a:t>
            </a:r>
            <a:r>
              <a:rPr lang="ru-RU" dirty="0">
                <a:latin typeface="Arial" panose="020B0604020202020204" pitchFamily="34" charset="0"/>
                <a:ea typeface="Arial" panose="020B0604020202020204" pitchFamily="34" charset="0"/>
              </a:rPr>
              <a:t> версии нашего движка использовался такой же синтаксис.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047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en-US" sz="4400" dirty="0" smtClean="0"/>
              <a:t>Hello, Twig!</a:t>
            </a:r>
            <a:endParaRPr lang="ru-RU" sz="4400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" name="Прямоугольник 2"/>
          <p:cNvSpPr/>
          <p:nvPr/>
        </p:nvSpPr>
        <p:spPr>
          <a:xfrm>
            <a:off x="1523164" y="1448680"/>
            <a:ext cx="10345625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</a:pPr>
            <a:r>
              <a:rPr lang="ru-RU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Для 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использования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Twig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-а, вам нужно пройти следующие шаги: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marR="285750" lvl="0" indent="-342900" fontAlgn="base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Инициализировать авто-загрузчик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-а, для того чтобы классы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шаблонизатора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подгружались автоматически.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285750" lvl="0" indent="-342900" fontAlgn="base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Инициализировать загрузчик шаблонов. В нашем случае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Twig_Loader_FileSystem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В качестве аргумента передаём путь к каталогу с шаблонами.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285750" lvl="0" indent="-342900" fontAlgn="base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Создать объект самого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Twig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передать ему уже сконфигурированные настройки.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285750" lvl="0" indent="-342900" fontAlgn="base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Подгрузить нужный нам шаблон с помощью метода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loadTemplate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передав в него название используемого шаблона. В качестве результата метод вернёт экземпляр шаблона.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marR="285750" lvl="0" indent="-342900" fontAlgn="base">
              <a:lnSpc>
                <a:spcPts val="1350"/>
              </a:lnSpc>
              <a:spcBef>
                <a:spcPts val="750"/>
              </a:spcBef>
              <a:spcAft>
                <a:spcPts val="75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Сформировать массив вида "ключ-значение", где ключи - это названия переменных, а значения - данные, выводимые в шаблоне. Затем этот массив нужно передать в метод </a:t>
            </a:r>
            <a:r>
              <a:rPr lang="ru-RU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(), который совместит шаблон с переданными данными и вернёт сгенерированный результат.</a:t>
            </a:r>
            <a:endParaRPr lang="ru-RU" dirty="0">
              <a:solidFill>
                <a:srgbClr val="2C2D30"/>
              </a:solidFill>
              <a:latin typeface="Arial" panose="020B0604020202020204" pitchFamily="34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96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Условные операторы в </a:t>
            </a:r>
            <a:r>
              <a:rPr lang="en-US" sz="4400" b="1" dirty="0"/>
              <a:t>Twig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235525"/>
              </p:ext>
            </p:extLst>
          </p:nvPr>
        </p:nvGraphicFramePr>
        <p:xfrm>
          <a:off x="1523164" y="1473414"/>
          <a:ext cx="4764046" cy="3860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046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&lt;html&gt;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&lt;head&gt;&lt;/head&gt;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457200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&lt;h2&gt;Odd or Even&lt;/h2&gt;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{% if div == 0 %}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  {{ 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 is even.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{% else %}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  {{ 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num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 is odd.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	    {% 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endif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 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&lt;/body&gt;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</a:t>
                      </a:r>
                      <a:r>
                        <a:rPr lang="ru-RU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html</a:t>
                      </a:r>
                      <a:r>
                        <a:rPr lang="ru-RU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50254" marR="50254" marT="50254" marB="502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52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/>
              <a:t>Циклы в </a:t>
            </a:r>
            <a:r>
              <a:rPr lang="en-US" sz="4400" b="1" dirty="0"/>
              <a:t>Twig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721453"/>
              </p:ext>
            </p:extLst>
          </p:nvPr>
        </p:nvGraphicFramePr>
        <p:xfrm>
          <a:off x="1627951" y="1251987"/>
          <a:ext cx="4764046" cy="3860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046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&lt;html&gt;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&lt;head&gt;&lt;/head&gt;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&lt;h2&gt;Shopping list&lt;/h2&gt;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&lt;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{% for item in items %}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&lt;li&gt;{{ item }}&lt;/li&gt;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{% 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endfor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%}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&lt;/</a:t>
                      </a:r>
                      <a:r>
                        <a:rPr lang="en-US" sz="1000" dirty="0" err="1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ul</a:t>
                      </a: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&lt;/body&gt;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&lt;/html&gt;</a:t>
                      </a:r>
                      <a:endParaRPr lang="ru-RU" sz="1000" dirty="0">
                        <a:solidFill>
                          <a:srgbClr val="002060"/>
                        </a:solidFill>
                        <a:effectLst/>
                        <a:latin typeface="Consolas" panose="020B0609020204030204" pitchFamily="49" charset="0"/>
                        <a:ea typeface="Arial" panose="020B0604020202020204" pitchFamily="34" charset="0"/>
                        <a:cs typeface="Consolas" panose="020B0609020204030204" pitchFamily="49" charset="0"/>
                      </a:endParaRPr>
                    </a:p>
                  </a:txBody>
                  <a:tcPr marL="50254" marR="50254" marT="50254" marB="502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77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526400" y="367501"/>
            <a:ext cx="9139200" cy="664399"/>
          </a:xfrm>
          <a:prstGeom prst="rect">
            <a:avLst/>
          </a:prstGeom>
          <a:noFill/>
          <a:ln>
            <a:noFill/>
          </a:ln>
        </p:spPr>
        <p:txBody>
          <a:bodyPr vert="horz" lIns="121900" tIns="121900" rIns="121900" bIns="121900" rtlCol="0" anchor="ctr" anchorCtr="0">
            <a:noAutofit/>
          </a:bodyPr>
          <a:lstStyle/>
          <a:p>
            <a:r>
              <a:rPr lang="ru-RU" sz="4400" b="1" dirty="0" smtClean="0"/>
              <a:t>Дамп данных</a:t>
            </a:r>
            <a:endParaRPr lang="ru-RU" sz="4400" b="1" dirty="0"/>
          </a:p>
        </p:txBody>
      </p:sp>
      <p:sp>
        <p:nvSpPr>
          <p:cNvPr id="89" name="Shape 89"/>
          <p:cNvSpPr/>
          <p:nvPr/>
        </p:nvSpPr>
        <p:spPr>
          <a:xfrm>
            <a:off x="-1066401" y="2286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" name="Shape 90"/>
          <p:cNvSpPr/>
          <p:nvPr/>
        </p:nvSpPr>
        <p:spPr>
          <a:xfrm>
            <a:off x="-1066401" y="3048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" name="Shape 91"/>
          <p:cNvSpPr/>
          <p:nvPr/>
        </p:nvSpPr>
        <p:spPr>
          <a:xfrm>
            <a:off x="-1066401" y="3810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2" name="Shape 92"/>
          <p:cNvSpPr/>
          <p:nvPr/>
        </p:nvSpPr>
        <p:spPr>
          <a:xfrm>
            <a:off x="-1066401" y="4572012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3" name="Shape 93"/>
          <p:cNvSpPr/>
          <p:nvPr/>
        </p:nvSpPr>
        <p:spPr>
          <a:xfrm>
            <a:off x="-1066401" y="5334011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" name="Shape 94"/>
          <p:cNvSpPr/>
          <p:nvPr/>
        </p:nvSpPr>
        <p:spPr>
          <a:xfrm>
            <a:off x="-1066401" y="6096011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ru" sz="2400"/>
              <a:t>   </a:t>
            </a:r>
          </a:p>
        </p:txBody>
      </p:sp>
      <p:sp>
        <p:nvSpPr>
          <p:cNvPr id="95" name="Shape 95"/>
          <p:cNvSpPr/>
          <p:nvPr/>
        </p:nvSpPr>
        <p:spPr>
          <a:xfrm>
            <a:off x="-1066401" y="1524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6" name="Shape 96"/>
          <p:cNvSpPr/>
          <p:nvPr/>
        </p:nvSpPr>
        <p:spPr>
          <a:xfrm>
            <a:off x="-1066401" y="762013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7" name="Shape 97"/>
          <p:cNvSpPr/>
          <p:nvPr/>
        </p:nvSpPr>
        <p:spPr>
          <a:xfrm>
            <a:off x="-1066401" y="-16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8" name="Shape 98"/>
          <p:cNvSpPr/>
          <p:nvPr/>
        </p:nvSpPr>
        <p:spPr>
          <a:xfrm>
            <a:off x="3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9" name="Shape 99"/>
          <p:cNvSpPr/>
          <p:nvPr/>
        </p:nvSpPr>
        <p:spPr>
          <a:xfrm>
            <a:off x="7647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0" name="Shape 100"/>
          <p:cNvSpPr/>
          <p:nvPr/>
        </p:nvSpPr>
        <p:spPr>
          <a:xfrm>
            <a:off x="1526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1" name="Shape 101"/>
          <p:cNvSpPr/>
          <p:nvPr/>
        </p:nvSpPr>
        <p:spPr>
          <a:xfrm>
            <a:off x="2287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2" name="Shape 102"/>
          <p:cNvSpPr/>
          <p:nvPr/>
        </p:nvSpPr>
        <p:spPr>
          <a:xfrm>
            <a:off x="3049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3" name="Shape 103"/>
          <p:cNvSpPr/>
          <p:nvPr/>
        </p:nvSpPr>
        <p:spPr>
          <a:xfrm>
            <a:off x="3811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4" name="Shape 104"/>
          <p:cNvSpPr/>
          <p:nvPr/>
        </p:nvSpPr>
        <p:spPr>
          <a:xfrm>
            <a:off x="4572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5" name="Shape 105"/>
          <p:cNvSpPr/>
          <p:nvPr/>
        </p:nvSpPr>
        <p:spPr>
          <a:xfrm>
            <a:off x="5334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6" name="Shape 106"/>
          <p:cNvSpPr/>
          <p:nvPr/>
        </p:nvSpPr>
        <p:spPr>
          <a:xfrm>
            <a:off x="6095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7" name="Shape 107"/>
          <p:cNvSpPr/>
          <p:nvPr/>
        </p:nvSpPr>
        <p:spPr>
          <a:xfrm>
            <a:off x="68575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8" name="Shape 108"/>
          <p:cNvSpPr/>
          <p:nvPr/>
        </p:nvSpPr>
        <p:spPr>
          <a:xfrm>
            <a:off x="76191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9" name="Shape 109"/>
          <p:cNvSpPr/>
          <p:nvPr/>
        </p:nvSpPr>
        <p:spPr>
          <a:xfrm>
            <a:off x="83807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0" name="Shape 110"/>
          <p:cNvSpPr/>
          <p:nvPr/>
        </p:nvSpPr>
        <p:spPr>
          <a:xfrm>
            <a:off x="91423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1" name="Shape 111"/>
          <p:cNvSpPr/>
          <p:nvPr/>
        </p:nvSpPr>
        <p:spPr>
          <a:xfrm>
            <a:off x="9903997" y="-1066899"/>
            <a:ext cx="761600" cy="76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2" name="Shape 112"/>
          <p:cNvSpPr/>
          <p:nvPr/>
        </p:nvSpPr>
        <p:spPr>
          <a:xfrm>
            <a:off x="106655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3" name="Shape 113"/>
          <p:cNvSpPr/>
          <p:nvPr/>
        </p:nvSpPr>
        <p:spPr>
          <a:xfrm>
            <a:off x="11427197" y="-1066899"/>
            <a:ext cx="761600" cy="76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DC2CA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4" name="Shape 114"/>
          <p:cNvSpPr/>
          <p:nvPr/>
        </p:nvSpPr>
        <p:spPr>
          <a:xfrm>
            <a:off x="761564" y="6096013"/>
            <a:ext cx="761600" cy="7620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15" name="Shape 115" descr="loading-logo.png"/>
          <p:cNvPicPr preferRelativeResize="0"/>
          <p:nvPr/>
        </p:nvPicPr>
        <p:blipFill rotWithShape="1">
          <a:blip r:embed="rId3">
            <a:alphaModFix/>
          </a:blip>
          <a:srcRect l="-19008" t="-14482" r="-19036" b="-14482"/>
          <a:stretch/>
        </p:blipFill>
        <p:spPr>
          <a:xfrm>
            <a:off x="761567" y="6096000"/>
            <a:ext cx="761599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Shape 116"/>
          <p:cNvSpPr/>
          <p:nvPr/>
        </p:nvSpPr>
        <p:spPr>
          <a:xfrm>
            <a:off x="761567" y="0"/>
            <a:ext cx="761600" cy="2536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endParaRPr sz="240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99388"/>
              </p:ext>
            </p:extLst>
          </p:nvPr>
        </p:nvGraphicFramePr>
        <p:xfrm>
          <a:off x="1636340" y="1422615"/>
          <a:ext cx="4764046" cy="31493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64046"/>
              </a:tblGrid>
              <a:tr h="3095625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{% for d in data %}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&lt;td&gt;{{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d.name|escape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}}&lt;/td&gt;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&lt;td&gt;{{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d.region|escape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}}&lt;/td&gt;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&lt;td&gt;{{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d.population|escape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}}&lt;/td&gt;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&lt;td&gt;{{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d.capital|escape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}}&lt;/td&gt;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&lt;td&gt;{{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d.language|escape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}}&lt;/td&gt;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&lt;/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{% </a:t>
                      </a:r>
                      <a:r>
                        <a:rPr lang="en-US" sz="1000" dirty="0" err="1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endfor</a:t>
                      </a:r>
                      <a:r>
                        <a:rPr lang="en-US" sz="1000" dirty="0" smtClean="0">
                          <a:solidFill>
                            <a:srgbClr val="00206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%}</a:t>
                      </a:r>
                    </a:p>
                  </a:txBody>
                  <a:tcPr marL="50254" marR="50254" marT="50254" marB="5025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546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GeekBrains">
  <a:themeElements>
    <a:clrScheme name="GeekBrains">
      <a:dk1>
        <a:srgbClr val="2C2D30"/>
      </a:dk1>
      <a:lt1>
        <a:srgbClr val="F9F9FB"/>
      </a:lt1>
      <a:dk2>
        <a:srgbClr val="4C5D6E"/>
      </a:dk2>
      <a:lt2>
        <a:srgbClr val="FFFFFF"/>
      </a:lt2>
      <a:accent1>
        <a:srgbClr val="177BBB"/>
      </a:accent1>
      <a:accent2>
        <a:srgbClr val="4DB6AC"/>
      </a:accent2>
      <a:accent3>
        <a:srgbClr val="FCC87B"/>
      </a:accent3>
      <a:accent4>
        <a:srgbClr val="C94D4C"/>
      </a:accent4>
      <a:accent5>
        <a:srgbClr val="9277C3"/>
      </a:accent5>
      <a:accent6>
        <a:srgbClr val="99A8B7"/>
      </a:accent6>
      <a:hlink>
        <a:srgbClr val="177BBB"/>
      </a:hlink>
      <a:folHlink>
        <a:srgbClr val="9277C3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ии GB" id="{8F27712E-CD75-40CA-8C4F-469F0AEC6E0D}" vid="{748B63EF-64A1-476C-A420-AA3A869BF48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GB</Template>
  <TotalTime>1333</TotalTime>
  <Words>556</Words>
  <Application>Microsoft Office PowerPoint</Application>
  <PresentationFormat>Широкоэкранный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Тема GeekBrains</vt:lpstr>
      <vt:lpstr>Шаблонизаторы. </vt:lpstr>
      <vt:lpstr>План урока</vt:lpstr>
      <vt:lpstr>Основы работы шаблонизаторов</vt:lpstr>
      <vt:lpstr>Twig</vt:lpstr>
      <vt:lpstr>Hello, Twig!</vt:lpstr>
      <vt:lpstr>Hello, Twig!</vt:lpstr>
      <vt:lpstr>Условные операторы в Twig</vt:lpstr>
      <vt:lpstr>Циклы в Twig</vt:lpstr>
      <vt:lpstr>Дамп данных</vt:lpstr>
      <vt:lpstr>Подгрузка шаблонов</vt:lpstr>
      <vt:lpstr>Фильтрация данных</vt:lpstr>
      <vt:lpstr>Исключения (Exceptions)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первого урока</dc:title>
  <dc:creator>Александр В. Пряхин</dc:creator>
  <cp:lastModifiedBy>Александр В. Пряхин</cp:lastModifiedBy>
  <cp:revision>84</cp:revision>
  <dcterms:created xsi:type="dcterms:W3CDTF">2016-08-30T15:29:10Z</dcterms:created>
  <dcterms:modified xsi:type="dcterms:W3CDTF">2016-10-03T14:01:17Z</dcterms:modified>
</cp:coreProperties>
</file>