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549" r:id="rId3"/>
    <p:sldId id="550" r:id="rId4"/>
    <p:sldId id="551" r:id="rId5"/>
    <p:sldId id="552" r:id="rId6"/>
    <p:sldId id="544" r:id="rId7"/>
    <p:sldId id="545" r:id="rId8"/>
    <p:sldId id="546" r:id="rId9"/>
    <p:sldId id="553" r:id="rId10"/>
    <p:sldId id="556" r:id="rId11"/>
    <p:sldId id="555"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Ксения Чебакова" initials="" lastIdx="6" clrIdx="0"/>
  <p:cmAuthor id="1" name="NS" initials="N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73FA9"/>
    <a:srgbClr val="CC0000"/>
    <a:srgbClr val="5A2BFF"/>
    <a:srgbClr val="4F78F1"/>
    <a:srgbClr val="EEDA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197" autoAdjust="0"/>
  </p:normalViewPr>
  <p:slideViewPr>
    <p:cSldViewPr snapToObjects="1">
      <p:cViewPr>
        <p:scale>
          <a:sx n="100" d="100"/>
          <a:sy n="100" d="100"/>
        </p:scale>
        <p:origin x="-1296" y="-1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E0B89D-6618-47DE-94DF-E12A3FDA08CA}" type="datetimeFigureOut">
              <a:rPr lang="ru-RU" smtClean="0"/>
              <a:pPr/>
              <a:t>22.08.2017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C4973E-6F17-4822-8A32-8BE9D44A9420}" type="slidenum">
              <a:rPr lang="ru-RU" smtClean="0"/>
              <a:pPr/>
              <a:t>‹#›</a:t>
            </a:fld>
            <a:endParaRPr lang="ru-RU"/>
          </a:p>
        </p:txBody>
      </p:sp>
    </p:spTree>
    <p:extLst>
      <p:ext uri="{BB962C8B-B14F-4D97-AF65-F5344CB8AC3E}">
        <p14:creationId xmlns:p14="http://schemas.microsoft.com/office/powerpoint/2010/main" xmlns="" val="101506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10</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11</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2</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3</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4</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5</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6</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7</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8</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9</a:t>
            </a:fld>
            <a:endParaRPr lang="ru-RU"/>
          </a:p>
        </p:txBody>
      </p:sp>
    </p:spTree>
    <p:extLst>
      <p:ext uri="{BB962C8B-B14F-4D97-AF65-F5344CB8AC3E}">
        <p14:creationId xmlns:p14="http://schemas.microsoft.com/office/powerpoint/2010/main" xmlns="" val="128688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3F16E36-C00C-4A3C-BEE6-6136130CE138}" type="datetimeFigureOut">
              <a:rPr lang="ru-RU" smtClean="0"/>
              <a:pPr/>
              <a:t>22.08.2017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11340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3F16E36-C00C-4A3C-BEE6-6136130CE138}" type="datetimeFigureOut">
              <a:rPr lang="ru-RU" smtClean="0"/>
              <a:pPr/>
              <a:t>22.08.2017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93084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3F16E36-C00C-4A3C-BEE6-6136130CE138}" type="datetimeFigureOut">
              <a:rPr lang="ru-RU" smtClean="0"/>
              <a:pPr/>
              <a:t>22.08.2017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80904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3F16E36-C00C-4A3C-BEE6-6136130CE138}" type="datetimeFigureOut">
              <a:rPr lang="ru-RU" smtClean="0"/>
              <a:pPr/>
              <a:t>22.08.2017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50444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3F16E36-C00C-4A3C-BEE6-6136130CE138}" type="datetimeFigureOut">
              <a:rPr lang="ru-RU" smtClean="0"/>
              <a:pPr/>
              <a:t>22.08.2017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4447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3F16E36-C00C-4A3C-BEE6-6136130CE138}" type="datetimeFigureOut">
              <a:rPr lang="ru-RU" smtClean="0"/>
              <a:pPr/>
              <a:t>22.08.2017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76639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F16E36-C00C-4A3C-BEE6-6136130CE138}" type="datetimeFigureOut">
              <a:rPr lang="ru-RU" smtClean="0"/>
              <a:pPr/>
              <a:t>22.08.2017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1943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3F16E36-C00C-4A3C-BEE6-6136130CE138}" type="datetimeFigureOut">
              <a:rPr lang="ru-RU" smtClean="0"/>
              <a:pPr/>
              <a:t>22.08.2017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150047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3F16E36-C00C-4A3C-BEE6-6136130CE138}" type="datetimeFigureOut">
              <a:rPr lang="ru-RU" smtClean="0"/>
              <a:pPr/>
              <a:t>22.08.2017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413741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3F16E36-C00C-4A3C-BEE6-6136130CE138}" type="datetimeFigureOut">
              <a:rPr lang="ru-RU" smtClean="0"/>
              <a:pPr/>
              <a:t>22.08.2017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161956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3F16E36-C00C-4A3C-BEE6-6136130CE138}" type="datetimeFigureOut">
              <a:rPr lang="ru-RU" smtClean="0"/>
              <a:pPr/>
              <a:t>22.08.2017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119198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16E36-C00C-4A3C-BEE6-6136130CE138}" type="datetimeFigureOut">
              <a:rPr lang="ru-RU" smtClean="0"/>
              <a:pPr/>
              <a:t>22.08.2017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61339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xmlns=""/>
              </a:ext>
            </a:extLst>
          </a:blip>
          <a:srcRect l="3138" r="2707"/>
          <a:stretch>
            <a:fillRect/>
          </a:stretch>
        </p:blipFill>
        <p:spPr>
          <a:xfrm>
            <a:off x="0" y="1348365"/>
            <a:ext cx="9144000" cy="2971800"/>
          </a:xfrm>
          <a:prstGeom prst="rect">
            <a:avLst/>
          </a:prstGeom>
        </p:spPr>
      </p:pic>
      <p:sp>
        <p:nvSpPr>
          <p:cNvPr id="2" name="Заголовок 1"/>
          <p:cNvSpPr>
            <a:spLocks noGrp="1"/>
          </p:cNvSpPr>
          <p:nvPr>
            <p:ph type="ctrTitle"/>
          </p:nvPr>
        </p:nvSpPr>
        <p:spPr>
          <a:xfrm>
            <a:off x="611560" y="2276872"/>
            <a:ext cx="7772400" cy="3274435"/>
          </a:xfrm>
        </p:spPr>
        <p:txBody>
          <a:bodyPr lIns="0" tIns="0" rIns="0" bIns="0">
            <a:noAutofit/>
          </a:bodyPr>
          <a:lstStyle/>
          <a:p>
            <a:pPr algn="l"/>
            <a:r>
              <a:rPr lang="ru-RU" sz="3600" b="1" dirty="0" smtClean="0">
                <a:solidFill>
                  <a:schemeClr val="bg1"/>
                </a:solidFill>
                <a:latin typeface="Verdana" pitchFamily="34" charset="0"/>
                <a:ea typeface="Lucida Grande" charset="0"/>
                <a:cs typeface="Lucida Grande" charset="0"/>
                <a:sym typeface="Lucida Grande" charset="0"/>
              </a:rPr>
              <a:t>Урок №3</a:t>
            </a:r>
            <a:r>
              <a:rPr lang="en-US" sz="1400" b="1" dirty="0" smtClean="0">
                <a:ea typeface="Lucida Grande" charset="0"/>
                <a:cs typeface="Lucida Grande" charset="0"/>
                <a:sym typeface="Lucida Grande" charset="0"/>
              </a:rPr>
              <a:t/>
            </a:r>
            <a:br>
              <a:rPr lang="en-US" sz="1400" b="1" dirty="0" smtClean="0">
                <a:ea typeface="Lucida Grande" charset="0"/>
                <a:cs typeface="Lucida Grande" charset="0"/>
                <a:sym typeface="Lucida Grande" charset="0"/>
              </a:rPr>
            </a:br>
            <a:r>
              <a:rPr lang="en-US" sz="1400" b="1" dirty="0" smtClean="0">
                <a:ea typeface="Lucida Grande" charset="0"/>
                <a:cs typeface="Lucida Grande" charset="0"/>
                <a:sym typeface="Lucida Grande" charset="0"/>
              </a:rPr>
              <a:t/>
            </a:r>
            <a:br>
              <a:rPr lang="en-US" sz="1400" b="1" dirty="0" smtClean="0">
                <a:ea typeface="Lucida Grande" charset="0"/>
                <a:cs typeface="Lucida Grande" charset="0"/>
                <a:sym typeface="Lucida Grande" charset="0"/>
              </a:rPr>
            </a:br>
            <a:r>
              <a:rPr lang="en-US" sz="1400" b="1" dirty="0" smtClean="0">
                <a:ea typeface="Lucida Grande" charset="0"/>
                <a:cs typeface="Lucida Grande" charset="0"/>
                <a:sym typeface="Lucida Grande" charset="0"/>
              </a:rPr>
              <a:t/>
            </a:r>
            <a:br>
              <a:rPr lang="en-US" sz="1400" b="1" dirty="0" smtClean="0">
                <a:ea typeface="Lucida Grande" charset="0"/>
                <a:cs typeface="Lucida Grande" charset="0"/>
                <a:sym typeface="Lucida Grande" charset="0"/>
              </a:rPr>
            </a:br>
            <a:r>
              <a:rPr lang="en-US" sz="1400" b="1" dirty="0" smtClean="0">
                <a:ea typeface="Lucida Grande" charset="0"/>
                <a:cs typeface="Lucida Grande" charset="0"/>
                <a:sym typeface="Lucida Grande" charset="0"/>
              </a:rPr>
              <a:t/>
            </a:r>
            <a:br>
              <a:rPr lang="en-US" sz="1400" b="1" dirty="0" smtClean="0">
                <a:ea typeface="Lucida Grande" charset="0"/>
                <a:cs typeface="Lucida Grande" charset="0"/>
                <a:sym typeface="Lucida Grande" charset="0"/>
              </a:rPr>
            </a:br>
            <a:r>
              <a:rPr lang="en-US" sz="1400" b="1" dirty="0" smtClean="0">
                <a:ea typeface="Lucida Grande" charset="0"/>
                <a:cs typeface="Lucida Grande" charset="0"/>
                <a:sym typeface="Lucida Grande" charset="0"/>
              </a:rPr>
              <a:t/>
            </a:r>
            <a:br>
              <a:rPr lang="en-US" sz="1400" b="1" dirty="0" smtClean="0">
                <a:ea typeface="Lucida Grande" charset="0"/>
                <a:cs typeface="Lucida Grande" charset="0"/>
                <a:sym typeface="Lucida Grande" charset="0"/>
              </a:rPr>
            </a:br>
            <a:r>
              <a:rPr lang="ru-RU" sz="1400" b="1" dirty="0" smtClean="0">
                <a:ea typeface="Lucida Grande" charset="0"/>
                <a:cs typeface="Lucida Grande" charset="0"/>
                <a:sym typeface="Lucida Grande" charset="0"/>
              </a:rPr>
              <a:t/>
            </a:r>
            <a:br>
              <a:rPr lang="ru-RU" sz="1400" b="1" dirty="0" smtClean="0">
                <a:ea typeface="Lucida Grande" charset="0"/>
                <a:cs typeface="Lucida Grande" charset="0"/>
                <a:sym typeface="Lucida Grande" charset="0"/>
              </a:rPr>
            </a:br>
            <a:r>
              <a:rPr lang="ru-RU" sz="1400" b="1" dirty="0" smtClean="0">
                <a:ea typeface="Lucida Grande" charset="0"/>
                <a:cs typeface="Lucida Grande" charset="0"/>
                <a:sym typeface="Lucida Grande" charset="0"/>
              </a:rPr>
              <a:t/>
            </a:r>
            <a:br>
              <a:rPr lang="ru-RU" sz="1400" b="1" dirty="0" smtClean="0">
                <a:ea typeface="Lucida Grande" charset="0"/>
                <a:cs typeface="Lucida Grande" charset="0"/>
                <a:sym typeface="Lucida Grande" charset="0"/>
              </a:rPr>
            </a:br>
            <a:r>
              <a:rPr lang="ru-RU" sz="2000" dirty="0" smtClean="0">
                <a:latin typeface="Verdana" pitchFamily="34" charset="0"/>
                <a:ea typeface="Verdana" pitchFamily="34" charset="0"/>
                <a:cs typeface="Verdana" pitchFamily="34" charset="0"/>
                <a:sym typeface="Lucida Grande" charset="0"/>
              </a:rPr>
              <a:t>Герасименко Сергей Валерьевич</a:t>
            </a:r>
            <a:r>
              <a:rPr lang="ru-RU" sz="2500" dirty="0" smtClean="0">
                <a:ea typeface="Lucida Grande" charset="0"/>
                <a:cs typeface="Lucida Grande" charset="0"/>
                <a:sym typeface="Lucida Grande" charset="0"/>
              </a:rPr>
              <a:t/>
            </a:r>
            <a:br>
              <a:rPr lang="ru-RU" sz="2500" dirty="0" smtClean="0">
                <a:ea typeface="Lucida Grande" charset="0"/>
                <a:cs typeface="Lucida Grande" charset="0"/>
                <a:sym typeface="Lucida Grande" charset="0"/>
              </a:rPr>
            </a:br>
            <a:r>
              <a:rPr lang="ru-RU" sz="2500" dirty="0" smtClean="0">
                <a:ea typeface="Lucida Grande" charset="0"/>
                <a:cs typeface="Lucida Grande" charset="0"/>
                <a:sym typeface="Lucida Grande" charset="0"/>
              </a:rPr>
              <a:t/>
            </a:r>
            <a:br>
              <a:rPr lang="ru-RU" sz="2500" dirty="0" smtClean="0">
                <a:ea typeface="Lucida Grande" charset="0"/>
                <a:cs typeface="Lucida Grande" charset="0"/>
                <a:sym typeface="Lucida Grande" charset="0"/>
              </a:rPr>
            </a:br>
            <a:r>
              <a:rPr lang="en-US" sz="1778" dirty="0" smtClean="0">
                <a:latin typeface="Verdana" pitchFamily="34" charset="0"/>
                <a:ea typeface="Verdana" pitchFamily="34" charset="0"/>
                <a:cs typeface="Verdana" pitchFamily="34" charset="0"/>
              </a:rPr>
              <a:t>2</a:t>
            </a:r>
            <a:r>
              <a:rPr lang="ru-RU" sz="1778" dirty="0" smtClean="0">
                <a:latin typeface="Verdana" pitchFamily="34" charset="0"/>
                <a:ea typeface="Verdana" pitchFamily="34" charset="0"/>
                <a:cs typeface="Verdana" pitchFamily="34" charset="0"/>
              </a:rPr>
              <a:t>2</a:t>
            </a:r>
            <a:r>
              <a:rPr lang="en-US" sz="1778" dirty="0" smtClean="0">
                <a:latin typeface="Verdana" pitchFamily="34" charset="0"/>
                <a:ea typeface="Verdana" pitchFamily="34" charset="0"/>
                <a:cs typeface="Verdana" pitchFamily="34" charset="0"/>
              </a:rPr>
              <a:t> </a:t>
            </a:r>
            <a:r>
              <a:rPr lang="ru-RU" sz="1778" smtClean="0">
                <a:latin typeface="Verdana" pitchFamily="34" charset="0"/>
                <a:ea typeface="Verdana" pitchFamily="34" charset="0"/>
                <a:cs typeface="Verdana" pitchFamily="34" charset="0"/>
              </a:rPr>
              <a:t>августа </a:t>
            </a:r>
            <a:r>
              <a:rPr lang="ru-RU" sz="1778" smtClean="0">
                <a:latin typeface="Verdana" pitchFamily="34" charset="0"/>
                <a:ea typeface="Verdana" pitchFamily="34" charset="0"/>
                <a:cs typeface="Verdana" pitchFamily="34" charset="0"/>
              </a:rPr>
              <a:t>201</a:t>
            </a:r>
            <a:r>
              <a:rPr lang="en-US" sz="1778" dirty="0" smtClean="0">
                <a:latin typeface="Verdana" pitchFamily="34" charset="0"/>
                <a:ea typeface="Verdana" pitchFamily="34" charset="0"/>
                <a:cs typeface="Verdana" pitchFamily="34" charset="0"/>
              </a:rPr>
              <a:t>7</a:t>
            </a:r>
            <a:r>
              <a:rPr lang="ru-RU" sz="1778" dirty="0" smtClean="0">
                <a:latin typeface="Verdana" pitchFamily="34" charset="0"/>
                <a:ea typeface="Verdana" pitchFamily="34" charset="0"/>
                <a:cs typeface="Verdana" pitchFamily="34" charset="0"/>
              </a:rPr>
              <a:t>г.</a:t>
            </a:r>
            <a:endParaRPr lang="ru-RU" sz="25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826666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Динамические переменные</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39" name="Line 13"/>
          <p:cNvSpPr>
            <a:spLocks noChangeShapeType="1"/>
          </p:cNvSpPr>
          <p:nvPr/>
        </p:nvSpPr>
        <p:spPr bwMode="auto">
          <a:xfrm flipV="1">
            <a:off x="251520" y="980728"/>
            <a:ext cx="8676456" cy="0"/>
          </a:xfrm>
          <a:prstGeom prst="line">
            <a:avLst/>
          </a:prstGeom>
          <a:noFill/>
          <a:ln w="19050">
            <a:solidFill>
              <a:srgbClr val="FF0000"/>
            </a:solidFill>
            <a:round/>
            <a:headEnd/>
            <a:tailEnd/>
          </a:ln>
        </p:spPr>
        <p:txBody>
          <a:bodyPr/>
          <a:lstStyle/>
          <a:p>
            <a:endParaRPr lang="ru-RU"/>
          </a:p>
        </p:txBody>
      </p:sp>
      <p:sp>
        <p:nvSpPr>
          <p:cNvPr id="8" name="Прямоугольник 7"/>
          <p:cNvSpPr/>
          <p:nvPr/>
        </p:nvSpPr>
        <p:spPr>
          <a:xfrm>
            <a:off x="251520" y="1484784"/>
            <a:ext cx="8676456" cy="1569660"/>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just"/>
            <a:r>
              <a:rPr lang="ru-RU" sz="2400" b="1" dirty="0" smtClean="0"/>
              <a:t>Иногда название переменной невозможно определить заранее и оно должно определяться по мере выполнения </a:t>
            </a:r>
            <a:r>
              <a:rPr lang="ru-RU" sz="2400" b="1" dirty="0" err="1" smtClean="0"/>
              <a:t>скрипта</a:t>
            </a:r>
            <a:r>
              <a:rPr lang="ru-RU" sz="2400" b="1" dirty="0" smtClean="0"/>
              <a:t> – в этом случае прибегают к динамическим переменным и используют знак «</a:t>
            </a:r>
            <a:r>
              <a:rPr lang="en-US" sz="2400" b="1" dirty="0" smtClean="0"/>
              <a:t>$$</a:t>
            </a:r>
            <a:r>
              <a:rPr lang="ru-RU" sz="2400" b="1" dirty="0" smtClean="0"/>
              <a:t>»</a:t>
            </a:r>
            <a:endParaRPr lang="en-US" sz="2400" dirty="0" smtClean="0"/>
          </a:p>
        </p:txBody>
      </p:sp>
      <p:sp>
        <p:nvSpPr>
          <p:cNvPr id="6" name="Прямоугольник 5"/>
          <p:cNvSpPr/>
          <p:nvPr/>
        </p:nvSpPr>
        <p:spPr>
          <a:xfrm>
            <a:off x="611560" y="3571876"/>
            <a:ext cx="8103844" cy="267765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2400" dirty="0" smtClean="0">
                <a:solidFill>
                  <a:schemeClr val="tx2">
                    <a:lumMod val="75000"/>
                  </a:schemeClr>
                </a:solidFill>
              </a:rPr>
              <a:t>&lt;?</a:t>
            </a:r>
            <a:r>
              <a:rPr lang="en-US" sz="2400" dirty="0" err="1" smtClean="0">
                <a:solidFill>
                  <a:schemeClr val="tx2">
                    <a:lumMod val="75000"/>
                  </a:schemeClr>
                </a:solidFill>
              </a:rPr>
              <a:t>php</a:t>
            </a:r>
            <a:r>
              <a:rPr lang="en-US" sz="2400" dirty="0" smtClean="0">
                <a:solidFill>
                  <a:schemeClr val="tx2">
                    <a:lumMod val="75000"/>
                  </a:schemeClr>
                </a:solidFill>
              </a:rPr>
              <a:t> </a:t>
            </a:r>
          </a:p>
          <a:p>
            <a:r>
              <a:rPr lang="en-US" sz="2400" dirty="0" smtClean="0">
                <a:solidFill>
                  <a:schemeClr val="tx2">
                    <a:lumMod val="75000"/>
                  </a:schemeClr>
                </a:solidFill>
              </a:rPr>
              <a:t>  $</a:t>
            </a:r>
            <a:r>
              <a:rPr lang="en-US" sz="2400" dirty="0" err="1" smtClean="0">
                <a:solidFill>
                  <a:schemeClr val="tx2">
                    <a:lumMod val="75000"/>
                  </a:schemeClr>
                </a:solidFill>
              </a:rPr>
              <a:t>id_menu</a:t>
            </a:r>
            <a:r>
              <a:rPr lang="en-US" sz="2400" dirty="0" smtClean="0">
                <a:solidFill>
                  <a:schemeClr val="tx2">
                    <a:lumMod val="75000"/>
                  </a:schemeClr>
                </a:solidFill>
              </a:rPr>
              <a:t> = 3; </a:t>
            </a:r>
          </a:p>
          <a:p>
            <a:r>
              <a:rPr lang="en-US" sz="2400" dirty="0" smtClean="0">
                <a:solidFill>
                  <a:schemeClr val="tx2">
                    <a:lumMod val="75000"/>
                  </a:schemeClr>
                </a:solidFill>
              </a:rPr>
              <a:t>  $</a:t>
            </a:r>
            <a:r>
              <a:rPr lang="en-US" sz="2400" dirty="0" err="1" smtClean="0">
                <a:solidFill>
                  <a:schemeClr val="tx2">
                    <a:lumMod val="75000"/>
                  </a:schemeClr>
                </a:solidFill>
              </a:rPr>
              <a:t>str</a:t>
            </a:r>
            <a:r>
              <a:rPr lang="en-US" sz="2400" dirty="0" smtClean="0">
                <a:solidFill>
                  <a:schemeClr val="tx2">
                    <a:lumMod val="75000"/>
                  </a:schemeClr>
                </a:solidFill>
              </a:rPr>
              <a:t> = "</a:t>
            </a:r>
            <a:r>
              <a:rPr lang="en-US" sz="2400" dirty="0" err="1" smtClean="0">
                <a:solidFill>
                  <a:schemeClr val="tx2">
                    <a:lumMod val="75000"/>
                  </a:schemeClr>
                </a:solidFill>
              </a:rPr>
              <a:t>active$id_menu</a:t>
            </a:r>
            <a:r>
              <a:rPr lang="en-US" sz="2400" dirty="0" smtClean="0">
                <a:solidFill>
                  <a:schemeClr val="tx2">
                    <a:lumMod val="75000"/>
                  </a:schemeClr>
                </a:solidFill>
              </a:rPr>
              <a:t>"; // "active3" </a:t>
            </a:r>
          </a:p>
          <a:p>
            <a:r>
              <a:rPr lang="en-US" sz="2400" dirty="0" smtClean="0">
                <a:solidFill>
                  <a:schemeClr val="tx2">
                    <a:lumMod val="75000"/>
                  </a:schemeClr>
                </a:solidFill>
              </a:rPr>
              <a:t>  $$</a:t>
            </a:r>
            <a:r>
              <a:rPr lang="en-US" sz="2400" dirty="0" err="1" smtClean="0">
                <a:solidFill>
                  <a:schemeClr val="tx2">
                    <a:lumMod val="75000"/>
                  </a:schemeClr>
                </a:solidFill>
              </a:rPr>
              <a:t>str</a:t>
            </a:r>
            <a:r>
              <a:rPr lang="en-US" sz="2400" dirty="0" smtClean="0">
                <a:solidFill>
                  <a:schemeClr val="tx2">
                    <a:lumMod val="75000"/>
                  </a:schemeClr>
                </a:solidFill>
              </a:rPr>
              <a:t> = 1; // $active3 = 1; </a:t>
            </a:r>
          </a:p>
          <a:p>
            <a:r>
              <a:rPr lang="en-US" sz="2400" dirty="0" smtClean="0">
                <a:solidFill>
                  <a:schemeClr val="tx2">
                    <a:lumMod val="75000"/>
                  </a:schemeClr>
                </a:solidFill>
              </a:rPr>
              <a:t>  if(</a:t>
            </a:r>
            <a:r>
              <a:rPr lang="en-US" sz="2400" dirty="0" err="1" smtClean="0">
                <a:solidFill>
                  <a:schemeClr val="tx2">
                    <a:lumMod val="75000"/>
                  </a:schemeClr>
                </a:solidFill>
              </a:rPr>
              <a:t>isset</a:t>
            </a:r>
            <a:r>
              <a:rPr lang="en-US" sz="2400" dirty="0" smtClean="0">
                <a:solidFill>
                  <a:schemeClr val="tx2">
                    <a:lumMod val="75000"/>
                  </a:schemeClr>
                </a:solidFill>
              </a:rPr>
              <a:t>($active3)) </a:t>
            </a:r>
          </a:p>
          <a:p>
            <a:r>
              <a:rPr lang="en-US" sz="2400" dirty="0" smtClean="0">
                <a:solidFill>
                  <a:schemeClr val="tx2">
                    <a:lumMod val="75000"/>
                  </a:schemeClr>
                </a:solidFill>
              </a:rPr>
              <a:t>    echo "</a:t>
            </a:r>
            <a:r>
              <a:rPr lang="ru-RU" sz="2400" dirty="0" smtClean="0">
                <a:solidFill>
                  <a:schemeClr val="tx2">
                    <a:lumMod val="75000"/>
                  </a:schemeClr>
                </a:solidFill>
              </a:rPr>
              <a:t>Переменная \${$</a:t>
            </a:r>
            <a:r>
              <a:rPr lang="en-US" sz="2400" dirty="0" err="1" smtClean="0">
                <a:solidFill>
                  <a:schemeClr val="tx2">
                    <a:lumMod val="75000"/>
                  </a:schemeClr>
                </a:solidFill>
              </a:rPr>
              <a:t>str</a:t>
            </a:r>
            <a:r>
              <a:rPr lang="en-US" sz="2400" dirty="0" smtClean="0">
                <a:solidFill>
                  <a:schemeClr val="tx2">
                    <a:lumMod val="75000"/>
                  </a:schemeClr>
                </a:solidFill>
              </a:rPr>
              <a:t>} </a:t>
            </a:r>
            <a:r>
              <a:rPr lang="ru-RU" sz="2400" dirty="0" smtClean="0">
                <a:solidFill>
                  <a:schemeClr val="tx2">
                    <a:lumMod val="75000"/>
                  </a:schemeClr>
                </a:solidFill>
              </a:rPr>
              <a:t>существует и равна $</a:t>
            </a:r>
            <a:r>
              <a:rPr lang="en-US" sz="2400" dirty="0" smtClean="0">
                <a:solidFill>
                  <a:schemeClr val="tx2">
                    <a:lumMod val="75000"/>
                  </a:schemeClr>
                </a:solidFill>
              </a:rPr>
              <a:t>active3"; </a:t>
            </a:r>
          </a:p>
          <a:p>
            <a:r>
              <a:rPr lang="en-US" sz="2400" dirty="0" smtClean="0">
                <a:solidFill>
                  <a:schemeClr val="tx2">
                    <a:lumMod val="75000"/>
                  </a:schemeClr>
                </a:solidFill>
              </a:rPr>
              <a:t>?&gt;</a:t>
            </a:r>
            <a:endParaRPr lang="ru-RU" sz="24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Буферизированный способ подключения шаблонов</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pic>
        <p:nvPicPr>
          <p:cNvPr id="5122" name="Picture 2"/>
          <p:cNvPicPr>
            <a:picLocks noChangeAspect="1" noChangeArrowheads="1"/>
          </p:cNvPicPr>
          <p:nvPr/>
        </p:nvPicPr>
        <p:blipFill>
          <a:blip r:embed="rId4" cstate="print"/>
          <a:srcRect l="44887" t="35437" r="20857" b="26173"/>
          <a:stretch>
            <a:fillRect/>
          </a:stretch>
        </p:blipFill>
        <p:spPr bwMode="auto">
          <a:xfrm>
            <a:off x="1547664" y="1268760"/>
            <a:ext cx="5381213" cy="4824536"/>
          </a:xfrm>
          <a:prstGeom prst="rect">
            <a:avLst/>
          </a:prstGeom>
          <a:ln>
            <a:headEnd/>
            <a:tailEnd/>
          </a:ln>
        </p:spPr>
        <p:style>
          <a:lnRef idx="2">
            <a:schemeClr val="accent2"/>
          </a:lnRef>
          <a:fillRef idx="1">
            <a:schemeClr val="lt1"/>
          </a:fillRef>
          <a:effectRef idx="0">
            <a:schemeClr val="accent2"/>
          </a:effectRef>
          <a:fontRef idx="minor">
            <a:schemeClr val="dk1"/>
          </a:fontRef>
        </p:style>
      </p:pic>
      <p:sp>
        <p:nvSpPr>
          <p:cNvPr id="6" name="Прямоугольник 5"/>
          <p:cNvSpPr/>
          <p:nvPr/>
        </p:nvSpPr>
        <p:spPr>
          <a:xfrm>
            <a:off x="5364087" y="3501008"/>
            <a:ext cx="1564789" cy="12241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smtClean="0"/>
              <a:t>Сохранение шаблона в переменной</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Содержание урока</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8" name="TextBox 7"/>
          <p:cNvSpPr txBox="1"/>
          <p:nvPr/>
        </p:nvSpPr>
        <p:spPr>
          <a:xfrm>
            <a:off x="1043608" y="1412776"/>
            <a:ext cx="4774962" cy="278473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marL="342900" indent="-342900">
              <a:lnSpc>
                <a:spcPct val="200000"/>
              </a:lnSpc>
              <a:buAutoNum type="arabicParenR"/>
            </a:pPr>
            <a:r>
              <a:rPr lang="ru-RU" dirty="0" smtClean="0"/>
              <a:t>Проблема проектирования приложений</a:t>
            </a:r>
          </a:p>
          <a:p>
            <a:pPr marL="342900" indent="-342900">
              <a:lnSpc>
                <a:spcPct val="200000"/>
              </a:lnSpc>
              <a:buAutoNum type="arabicParenR"/>
            </a:pPr>
            <a:r>
              <a:rPr lang="ru-RU" dirty="0" smtClean="0"/>
              <a:t>Вложенные шаблоны</a:t>
            </a:r>
          </a:p>
          <a:p>
            <a:pPr marL="342900" indent="-342900">
              <a:lnSpc>
                <a:spcPct val="200000"/>
              </a:lnSpc>
              <a:buAutoNum type="arabicParenR"/>
            </a:pPr>
            <a:r>
              <a:rPr lang="ru-RU" dirty="0" smtClean="0"/>
              <a:t>Буферизация вывода</a:t>
            </a:r>
          </a:p>
          <a:p>
            <a:pPr marL="342900" indent="-342900">
              <a:lnSpc>
                <a:spcPct val="200000"/>
              </a:lnSpc>
              <a:buAutoNum type="arabicParenR"/>
            </a:pPr>
            <a:r>
              <a:rPr lang="ru-RU" dirty="0" smtClean="0"/>
              <a:t>Динамические переменные</a:t>
            </a:r>
          </a:p>
          <a:p>
            <a:pPr marL="342900" indent="-342900">
              <a:lnSpc>
                <a:spcPct val="200000"/>
              </a:lnSpc>
              <a:buAutoNum type="arabicParenR"/>
            </a:pPr>
            <a:r>
              <a:rPr lang="ru-RU" dirty="0" smtClean="0"/>
              <a:t>Создание главного и вложенных шаблонов</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Проблема</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6" name="Прямоугольник 5"/>
          <p:cNvSpPr/>
          <p:nvPr/>
        </p:nvSpPr>
        <p:spPr>
          <a:xfrm>
            <a:off x="611560" y="1484784"/>
            <a:ext cx="784887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Часто приходится копировать общий код для различных страниц сайта. Пришло время узнать, как сделать его повторно используемым. Как правило, сайт состоит из нескольких страниц. Они содержат некую общую часть, которую есть смысл вынести в базовый шаблон. </a:t>
            </a:r>
            <a:endParaRPr lang="ru-RU" dirty="0"/>
          </a:p>
        </p:txBody>
      </p:sp>
      <p:pic>
        <p:nvPicPr>
          <p:cNvPr id="1026" name="Picture 2"/>
          <p:cNvPicPr>
            <a:picLocks noChangeAspect="1" noChangeArrowheads="1"/>
          </p:cNvPicPr>
          <p:nvPr/>
        </p:nvPicPr>
        <p:blipFill>
          <a:blip r:embed="rId4" cstate="print"/>
          <a:srcRect l="27759" t="38390" r="28535" b="31341"/>
          <a:stretch>
            <a:fillRect/>
          </a:stretch>
        </p:blipFill>
        <p:spPr bwMode="auto">
          <a:xfrm>
            <a:off x="1907704" y="3356992"/>
            <a:ext cx="5328592" cy="2952328"/>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Вложенные шаблоны</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6" name="Прямоугольник 5"/>
          <p:cNvSpPr/>
          <p:nvPr/>
        </p:nvSpPr>
        <p:spPr>
          <a:xfrm>
            <a:off x="611560" y="1196752"/>
            <a:ext cx="7848872"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Иногда сайт может состоять из страниц разных типов, например, разделяться на клиентскую часть и панель администратора. Тогда может понадобиться использовать вложенные шаблоны.</a:t>
            </a:r>
            <a:endParaRPr lang="ru-RU" dirty="0"/>
          </a:p>
        </p:txBody>
      </p:sp>
      <p:pic>
        <p:nvPicPr>
          <p:cNvPr id="2050" name="Picture 2"/>
          <p:cNvPicPr>
            <a:picLocks noChangeAspect="1" noChangeArrowheads="1"/>
          </p:cNvPicPr>
          <p:nvPr/>
        </p:nvPicPr>
        <p:blipFill>
          <a:blip r:embed="rId4" cstate="print"/>
          <a:srcRect l="28940" t="27316" r="29717" b="27649"/>
          <a:stretch>
            <a:fillRect/>
          </a:stretch>
        </p:blipFill>
        <p:spPr bwMode="auto">
          <a:xfrm>
            <a:off x="2195736" y="2276872"/>
            <a:ext cx="5040560"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Как реализовать вложенность шаблонов</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6" name="Прямоугольник 5"/>
          <p:cNvSpPr/>
          <p:nvPr/>
        </p:nvSpPr>
        <p:spPr>
          <a:xfrm>
            <a:off x="611560" y="1196752"/>
            <a:ext cx="7848872" cy="397031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200000"/>
              </a:lnSpc>
            </a:pPr>
            <a:r>
              <a:rPr lang="ru-RU" b="1" dirty="0" smtClean="0"/>
              <a:t>Существует несколько способов: </a:t>
            </a:r>
          </a:p>
          <a:p>
            <a:pPr marL="342900" indent="-342900" algn="just">
              <a:lnSpc>
                <a:spcPct val="200000"/>
              </a:lnSpc>
              <a:buAutoNum type="arabicPeriod"/>
            </a:pPr>
            <a:r>
              <a:rPr lang="ru-RU" dirty="0" smtClean="0"/>
              <a:t>Резка шаблона (деление базового шаблона на </a:t>
            </a:r>
            <a:r>
              <a:rPr lang="ru-RU" dirty="0" err="1" smtClean="0"/>
              <a:t>header</a:t>
            </a:r>
            <a:r>
              <a:rPr lang="ru-RU" dirty="0" smtClean="0"/>
              <a:t> и </a:t>
            </a:r>
            <a:r>
              <a:rPr lang="ru-RU" dirty="0" err="1" smtClean="0"/>
              <a:t>footer</a:t>
            </a:r>
            <a:r>
              <a:rPr lang="ru-RU" dirty="0" smtClean="0"/>
              <a:t>, которые затем подключаются на всех страницах);</a:t>
            </a:r>
          </a:p>
          <a:p>
            <a:pPr marL="342900" indent="-342900" algn="just">
              <a:lnSpc>
                <a:spcPct val="200000"/>
              </a:lnSpc>
              <a:buAutoNum type="arabicPeriod"/>
            </a:pPr>
            <a:r>
              <a:rPr lang="ru-RU" dirty="0" smtClean="0"/>
              <a:t>Шаблонная функция (определение в контроллере специальной функции вывода содержимого, которую вызывает базовый шаблон); </a:t>
            </a:r>
          </a:p>
          <a:p>
            <a:pPr marL="342900" indent="-342900" algn="just">
              <a:lnSpc>
                <a:spcPct val="200000"/>
              </a:lnSpc>
              <a:buAutoNum type="arabicPeriod"/>
            </a:pPr>
            <a:r>
              <a:rPr lang="ru-RU" dirty="0" smtClean="0">
                <a:solidFill>
                  <a:srgbClr val="FF0000"/>
                </a:solidFill>
              </a:rPr>
              <a:t>Буферизированный вывод</a:t>
            </a:r>
            <a:r>
              <a:rPr lang="ru-RU" dirty="0" smtClean="0"/>
              <a:t> (самый хороший способ, о нем поговорим подробнее)</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Буферизация вывода</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6" name="TextBox 5"/>
          <p:cNvSpPr txBox="1"/>
          <p:nvPr/>
        </p:nvSpPr>
        <p:spPr>
          <a:xfrm>
            <a:off x="251520" y="1161618"/>
            <a:ext cx="8568952"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ru-RU" dirty="0" smtClean="0"/>
              <a:t>Буферизация вывода – это отправка сообщений, которые мы выводим на экран, в буфер обмена. На практике, подключают файлы с выводом, с помощью буферизации сохраняют вывод и выводят его где-то после.</a:t>
            </a:r>
          </a:p>
        </p:txBody>
      </p:sp>
      <p:sp>
        <p:nvSpPr>
          <p:cNvPr id="10" name="TextBox 9"/>
          <p:cNvSpPr txBox="1"/>
          <p:nvPr/>
        </p:nvSpPr>
        <p:spPr>
          <a:xfrm>
            <a:off x="2631618" y="2492896"/>
            <a:ext cx="330853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ru-RU" dirty="0" smtClean="0">
                <a:solidFill>
                  <a:srgbClr val="FF0000"/>
                </a:solidFill>
              </a:rPr>
              <a:t>Возможности при буферизации</a:t>
            </a:r>
            <a:endParaRPr lang="ru-RU" dirty="0">
              <a:solidFill>
                <a:srgbClr val="FF0000"/>
              </a:solidFill>
            </a:endParaRPr>
          </a:p>
        </p:txBody>
      </p:sp>
      <p:sp>
        <p:nvSpPr>
          <p:cNvPr id="11" name="Прямоугольник 10"/>
          <p:cNvSpPr/>
          <p:nvPr/>
        </p:nvSpPr>
        <p:spPr>
          <a:xfrm>
            <a:off x="1331640" y="3308791"/>
            <a:ext cx="5688632"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ru-RU" b="1" dirty="0" smtClean="0"/>
              <a:t>Используя буферизацию вывода мы можем:</a:t>
            </a:r>
          </a:p>
          <a:p>
            <a:pPr>
              <a:buFont typeface="Arial" pitchFamily="34" charset="0"/>
              <a:buChar char="•"/>
            </a:pPr>
            <a:r>
              <a:rPr lang="ru-RU" dirty="0" smtClean="0"/>
              <a:t> Посылать </a:t>
            </a:r>
            <a:r>
              <a:rPr lang="ru-RU" dirty="0" err="1" smtClean="0"/>
              <a:t>cookie</a:t>
            </a:r>
            <a:r>
              <a:rPr lang="ru-RU" dirty="0" smtClean="0"/>
              <a:t> из любого места в </a:t>
            </a:r>
            <a:r>
              <a:rPr lang="ru-RU" dirty="0" err="1" smtClean="0"/>
              <a:t>скрипте</a:t>
            </a:r>
            <a:r>
              <a:rPr lang="ru-RU" dirty="0" smtClean="0"/>
              <a:t>.</a:t>
            </a:r>
          </a:p>
          <a:p>
            <a:pPr>
              <a:buFont typeface="Arial" pitchFamily="34" charset="0"/>
              <a:buChar char="•"/>
            </a:pPr>
            <a:r>
              <a:rPr lang="ru-RU" dirty="0" smtClean="0"/>
              <a:t> Стартовать сессию в любой момент.</a:t>
            </a:r>
          </a:p>
          <a:p>
            <a:pPr>
              <a:buFont typeface="Arial" pitchFamily="34" charset="0"/>
              <a:buChar char="•"/>
            </a:pPr>
            <a:r>
              <a:rPr lang="ru-RU" dirty="0" smtClean="0"/>
              <a:t> Сжимать данные, перед отправкой их пользователю.</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Что происходит при буферизации</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6" name="TextBox 5"/>
          <p:cNvSpPr txBox="1"/>
          <p:nvPr/>
        </p:nvSpPr>
        <p:spPr>
          <a:xfrm>
            <a:off x="251520" y="1161618"/>
            <a:ext cx="8568952"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ru-RU" dirty="0" smtClean="0"/>
              <a:t>При буферизации вывода, механизм PHP складывает в стопку весь вывод </a:t>
            </a:r>
            <a:r>
              <a:rPr lang="ru-RU" dirty="0" err="1" smtClean="0"/>
              <a:t>скрипта</a:t>
            </a:r>
            <a:r>
              <a:rPr lang="ru-RU" dirty="0" smtClean="0"/>
              <a:t>, </a:t>
            </a:r>
            <a:r>
              <a:rPr lang="ru-RU" dirty="0" err="1" smtClean="0"/>
              <a:t>паралельно</a:t>
            </a:r>
            <a:r>
              <a:rPr lang="ru-RU" dirty="0" smtClean="0"/>
              <a:t> формируя пакет HTTP - заголовков, в том числе, добавляя туда и заголовки "</a:t>
            </a:r>
            <a:r>
              <a:rPr lang="ru-RU" dirty="0" err="1" smtClean="0"/>
              <a:t>cookie</a:t>
            </a:r>
            <a:r>
              <a:rPr lang="ru-RU" dirty="0" smtClean="0"/>
              <a:t>" и любые другие, которые получатся в результате работы вашего </a:t>
            </a:r>
            <a:r>
              <a:rPr lang="ru-RU" dirty="0" err="1" smtClean="0"/>
              <a:t>скрипта</a:t>
            </a:r>
            <a:r>
              <a:rPr lang="ru-RU" dirty="0" smtClean="0"/>
              <a:t>. А потом, когда </a:t>
            </a:r>
            <a:r>
              <a:rPr lang="ru-RU" dirty="0" err="1" smtClean="0"/>
              <a:t>скрипт</a:t>
            </a:r>
            <a:r>
              <a:rPr lang="ru-RU" dirty="0" smtClean="0"/>
              <a:t> отработал он берёт и отправляет всё это клиенту в правильном порядке: сначала заголовки, а потом страницу - результат работы </a:t>
            </a:r>
            <a:r>
              <a:rPr lang="ru-RU" dirty="0" err="1" smtClean="0"/>
              <a:t>скрипта</a:t>
            </a:r>
            <a:r>
              <a:rPr lang="ru-RU" dirty="0" smtClean="0"/>
              <a:t>.</a:t>
            </a:r>
            <a:endParaRPr lang="ru-RU" dirty="0"/>
          </a:p>
        </p:txBody>
      </p:sp>
      <p:sp>
        <p:nvSpPr>
          <p:cNvPr id="8" name="TextBox 7"/>
          <p:cNvSpPr txBox="1"/>
          <p:nvPr/>
        </p:nvSpPr>
        <p:spPr>
          <a:xfrm>
            <a:off x="2555776" y="3244334"/>
            <a:ext cx="292342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ru-RU" dirty="0" smtClean="0">
                <a:solidFill>
                  <a:srgbClr val="FF0000"/>
                </a:solidFill>
              </a:rPr>
              <a:t>Как включить буферизацию</a:t>
            </a:r>
            <a:endParaRPr lang="ru-RU" dirty="0">
              <a:solidFill>
                <a:srgbClr val="FF0000"/>
              </a:solidFill>
            </a:endParaRPr>
          </a:p>
        </p:txBody>
      </p:sp>
      <p:sp>
        <p:nvSpPr>
          <p:cNvPr id="9" name="Прямоугольник 8"/>
          <p:cNvSpPr/>
          <p:nvPr/>
        </p:nvSpPr>
        <p:spPr>
          <a:xfrm>
            <a:off x="251520" y="3789040"/>
            <a:ext cx="8550696" cy="258532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b="1" dirty="0" smtClean="0">
                <a:solidFill>
                  <a:srgbClr val="FF0000"/>
                </a:solidFill>
              </a:rPr>
              <a:t>Первый способ </a:t>
            </a:r>
            <a:r>
              <a:rPr lang="ru-RU" dirty="0" smtClean="0"/>
              <a:t>это если сервер ваш, или у вас просто есть доступ к файлу ищем в нём директиву </a:t>
            </a:r>
            <a:r>
              <a:rPr lang="ru-RU" dirty="0" err="1" smtClean="0"/>
              <a:t>output_buffering</a:t>
            </a:r>
            <a:r>
              <a:rPr lang="ru-RU" dirty="0" smtClean="0"/>
              <a:t> и присваиваем ей значение </a:t>
            </a:r>
            <a:r>
              <a:rPr lang="ru-RU" dirty="0" err="1" smtClean="0"/>
              <a:t>On</a:t>
            </a:r>
            <a:r>
              <a:rPr lang="ru-RU" dirty="0" smtClean="0"/>
              <a:t>. </a:t>
            </a:r>
            <a:r>
              <a:rPr lang="ru-RU" b="1" dirty="0" smtClean="0"/>
              <a:t>Это включит буферизацию для всех </a:t>
            </a:r>
            <a:r>
              <a:rPr lang="ru-RU" b="1" dirty="0" err="1" smtClean="0"/>
              <a:t>скриптов</a:t>
            </a:r>
            <a:r>
              <a:rPr lang="ru-RU" b="1" dirty="0" smtClean="0"/>
              <a:t>.</a:t>
            </a:r>
            <a:endParaRPr lang="ru-RU" dirty="0" smtClean="0"/>
          </a:p>
          <a:p>
            <a:pPr algn="just"/>
            <a:r>
              <a:rPr lang="ru-RU" b="1" dirty="0" smtClean="0">
                <a:solidFill>
                  <a:srgbClr val="FF0000"/>
                </a:solidFill>
              </a:rPr>
              <a:t>Второй способ </a:t>
            </a:r>
            <a:r>
              <a:rPr lang="ru-RU" dirty="0" smtClean="0"/>
              <a:t>это использовать функцию </a:t>
            </a:r>
            <a:r>
              <a:rPr lang="ru-RU" b="1" dirty="0" err="1" smtClean="0"/>
              <a:t>ob_start</a:t>
            </a:r>
            <a:r>
              <a:rPr lang="ru-RU" b="1" dirty="0" smtClean="0"/>
              <a:t>()</a:t>
            </a:r>
            <a:r>
              <a:rPr lang="ru-RU" dirty="0" smtClean="0"/>
              <a:t> в </a:t>
            </a:r>
            <a:r>
              <a:rPr lang="ru-RU" dirty="0" err="1" smtClean="0"/>
              <a:t>скрипте</a:t>
            </a:r>
            <a:r>
              <a:rPr lang="ru-RU" dirty="0" smtClean="0"/>
              <a:t>, вывод которого нам нужно буферизовать. </a:t>
            </a:r>
            <a:r>
              <a:rPr lang="ru-RU" b="1" dirty="0" smtClean="0"/>
              <a:t>Этот способ предпочтительней</a:t>
            </a:r>
            <a:r>
              <a:rPr lang="ru-RU" dirty="0" smtClean="0"/>
              <a:t> - вы получите большую гибкость/контроль в работе, а так же лучшую переносимость. Понятие </a:t>
            </a:r>
            <a:r>
              <a:rPr lang="en-US" dirty="0" err="1" smtClean="0"/>
              <a:t>ob_start</a:t>
            </a:r>
            <a:r>
              <a:rPr lang="en-US" dirty="0" smtClean="0"/>
              <a:t>() </a:t>
            </a:r>
            <a:r>
              <a:rPr lang="ru-RU" dirty="0" smtClean="0"/>
              <a:t>гласит </a:t>
            </a:r>
            <a:r>
              <a:rPr lang="ru-RU" b="1" dirty="0" smtClean="0"/>
              <a:t>"Запоминай все что обычно передается на вывод, но ничего не делай с ним"</a:t>
            </a:r>
            <a:r>
              <a:rPr lang="ru-RU" dirty="0" smtClean="0"/>
              <a:t> ("</a:t>
            </a:r>
            <a:r>
              <a:rPr lang="en-US" dirty="0" smtClean="0"/>
              <a:t>Start remembering everything that would normally be outputted, but don't quite do anything with it yet.")</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Закрытие буферизации</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6" name="TextBox 5"/>
          <p:cNvSpPr txBox="1"/>
          <p:nvPr/>
        </p:nvSpPr>
        <p:spPr>
          <a:xfrm>
            <a:off x="251520" y="1161618"/>
            <a:ext cx="8568952"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ru-RU" dirty="0" smtClean="0"/>
              <a:t>Итак, открыть такой контейнер - буфер можно лишь одной функцией </a:t>
            </a:r>
            <a:r>
              <a:rPr lang="ru-RU" b="1" dirty="0" err="1" smtClean="0"/>
              <a:t>ob_start</a:t>
            </a:r>
            <a:r>
              <a:rPr lang="ru-RU" b="1" dirty="0" smtClean="0"/>
              <a:t>()</a:t>
            </a:r>
            <a:r>
              <a:rPr lang="ru-RU" dirty="0" smtClean="0"/>
              <a:t>, а вот закрыть этот самый буфер можно двумя функциями: </a:t>
            </a:r>
            <a:r>
              <a:rPr lang="ru-RU" b="1" dirty="0" err="1" smtClean="0"/>
              <a:t>ob_end_flush</a:t>
            </a:r>
            <a:r>
              <a:rPr lang="ru-RU" b="1" dirty="0" smtClean="0"/>
              <a:t>()</a:t>
            </a:r>
            <a:r>
              <a:rPr lang="ru-RU" dirty="0" smtClean="0"/>
              <a:t> и </a:t>
            </a:r>
            <a:r>
              <a:rPr lang="ru-RU" b="1" dirty="0" err="1" smtClean="0"/>
              <a:t>ob_end_clean</a:t>
            </a:r>
            <a:r>
              <a:rPr lang="ru-RU" b="1" dirty="0" smtClean="0"/>
              <a:t>()</a:t>
            </a:r>
          </a:p>
          <a:p>
            <a:r>
              <a:rPr lang="ru-RU" b="1" dirty="0" err="1" smtClean="0"/>
              <a:t>ob_end_flush</a:t>
            </a:r>
            <a:r>
              <a:rPr lang="ru-RU" b="1" dirty="0" smtClean="0"/>
              <a:t>() </a:t>
            </a:r>
            <a:r>
              <a:rPr lang="ru-RU" dirty="0" smtClean="0"/>
              <a:t>- закрывает буфер и отправляет данные.</a:t>
            </a:r>
          </a:p>
          <a:p>
            <a:r>
              <a:rPr lang="ru-RU" b="1" dirty="0" err="1" smtClean="0"/>
              <a:t>ob_end_clean</a:t>
            </a:r>
            <a:r>
              <a:rPr lang="ru-RU" b="1" dirty="0" smtClean="0"/>
              <a:t>() </a:t>
            </a:r>
            <a:r>
              <a:rPr lang="ru-RU" dirty="0" smtClean="0"/>
              <a:t>- закрывает буфер без отправки данных.</a:t>
            </a:r>
          </a:p>
          <a:p>
            <a:r>
              <a:rPr lang="ru-RU" dirty="0" smtClean="0"/>
              <a:t>Все содержимое, которое выводится в тот момент, когда буфер открыт попадает в буфер и никуда не отсылается. Например:</a:t>
            </a:r>
          </a:p>
          <a:p>
            <a:pPr algn="just"/>
            <a:endParaRPr lang="ru-RU" dirty="0"/>
          </a:p>
        </p:txBody>
      </p:sp>
      <p:pic>
        <p:nvPicPr>
          <p:cNvPr id="1026" name="Picture 2"/>
          <p:cNvPicPr>
            <a:picLocks noChangeAspect="1" noChangeArrowheads="1"/>
          </p:cNvPicPr>
          <p:nvPr/>
        </p:nvPicPr>
        <p:blipFill>
          <a:blip r:embed="rId4" cstate="print"/>
          <a:srcRect l="12403" t="57585" r="67516" b="15099"/>
          <a:stretch>
            <a:fillRect/>
          </a:stretch>
        </p:blipFill>
        <p:spPr bwMode="auto">
          <a:xfrm>
            <a:off x="2915816" y="3356992"/>
            <a:ext cx="3168352" cy="3447912"/>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Получение содержимого буфера вывода</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6" name="TextBox 5"/>
          <p:cNvSpPr txBox="1"/>
          <p:nvPr/>
        </p:nvSpPr>
        <p:spPr>
          <a:xfrm>
            <a:off x="755576" y="987985"/>
            <a:ext cx="770485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ru-RU" b="1" dirty="0" err="1" smtClean="0"/>
              <a:t>ob_get_contents</a:t>
            </a:r>
            <a:r>
              <a:rPr lang="ru-RU" dirty="0" smtClean="0"/>
              <a:t> -Возвращает содержимое буфера вывода</a:t>
            </a:r>
          </a:p>
          <a:p>
            <a:pPr algn="just"/>
            <a:r>
              <a:rPr lang="ru-RU" b="1" dirty="0" err="1" smtClean="0"/>
              <a:t>ob_get_</a:t>
            </a:r>
            <a:r>
              <a:rPr lang="en-US" b="1" dirty="0" smtClean="0"/>
              <a:t>clean</a:t>
            </a:r>
            <a:r>
              <a:rPr lang="ru-RU" dirty="0" smtClean="0"/>
              <a:t> -</a:t>
            </a:r>
            <a:r>
              <a:rPr lang="en-US" dirty="0" smtClean="0"/>
              <a:t> </a:t>
            </a:r>
            <a:r>
              <a:rPr lang="ru-RU" dirty="0" smtClean="0"/>
              <a:t>Завершение буферизации и получение накопленного текста</a:t>
            </a:r>
            <a:endParaRPr lang="ru-RU" dirty="0"/>
          </a:p>
        </p:txBody>
      </p:sp>
      <p:pic>
        <p:nvPicPr>
          <p:cNvPr id="3074" name="Picture 2"/>
          <p:cNvPicPr>
            <a:picLocks noChangeAspect="1" noChangeArrowheads="1"/>
          </p:cNvPicPr>
          <p:nvPr/>
        </p:nvPicPr>
        <p:blipFill>
          <a:blip r:embed="rId4" cstate="print"/>
          <a:srcRect l="21853" t="43636" r="55113" b="26833"/>
          <a:stretch>
            <a:fillRect/>
          </a:stretch>
        </p:blipFill>
        <p:spPr bwMode="auto">
          <a:xfrm>
            <a:off x="395535" y="2132856"/>
            <a:ext cx="3861429" cy="3960440"/>
          </a:xfrm>
          <a:prstGeom prst="rect">
            <a:avLst/>
          </a:prstGeom>
          <a:noFill/>
          <a:ln w="9525">
            <a:noFill/>
            <a:miter lim="800000"/>
            <a:headEnd/>
            <a:tailEnd/>
          </a:ln>
        </p:spPr>
      </p:pic>
      <p:pic>
        <p:nvPicPr>
          <p:cNvPr id="3075" name="Picture 3"/>
          <p:cNvPicPr>
            <a:picLocks noChangeAspect="1" noChangeArrowheads="1"/>
          </p:cNvPicPr>
          <p:nvPr/>
        </p:nvPicPr>
        <p:blipFill>
          <a:blip r:embed="rId5" cstate="print"/>
          <a:srcRect l="26578" t="57132" r="57475" b="35485"/>
          <a:stretch>
            <a:fillRect/>
          </a:stretch>
        </p:blipFill>
        <p:spPr bwMode="auto">
          <a:xfrm>
            <a:off x="4543197" y="2132856"/>
            <a:ext cx="4277275" cy="1584176"/>
          </a:xfrm>
          <a:prstGeom prst="rect">
            <a:avLst/>
          </a:prstGeom>
          <a:ln>
            <a:headEnd/>
            <a:tailEnd/>
          </a:ln>
        </p:spPr>
        <p:style>
          <a:lnRef idx="3">
            <a:schemeClr val="lt1"/>
          </a:lnRef>
          <a:fillRef idx="1">
            <a:schemeClr val="accent2"/>
          </a:fillRef>
          <a:effectRef idx="1">
            <a:schemeClr val="accent2"/>
          </a:effectRef>
          <a:fontRef idx="minor">
            <a:schemeClr val="lt1"/>
          </a:fontRef>
        </p:style>
      </p:pic>
      <p:pic>
        <p:nvPicPr>
          <p:cNvPr id="8" name="Picture 3"/>
          <p:cNvPicPr>
            <a:picLocks noChangeAspect="1" noChangeArrowheads="1"/>
          </p:cNvPicPr>
          <p:nvPr/>
        </p:nvPicPr>
        <p:blipFill>
          <a:blip r:embed="rId6" cstate="print"/>
          <a:srcRect l="42524" t="35156" r="34151" b="45649"/>
          <a:stretch>
            <a:fillRect/>
          </a:stretch>
        </p:blipFill>
        <p:spPr bwMode="auto">
          <a:xfrm>
            <a:off x="4788024" y="4149080"/>
            <a:ext cx="3672408" cy="2298863"/>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theme/theme1.xml><?xml version="1.0" encoding="utf-8"?>
<a:theme xmlns:a="http://schemas.openxmlformats.org/drawingml/2006/main" name="php2">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php2</Template>
  <TotalTime>2208</TotalTime>
  <Words>438</Words>
  <Application>Microsoft Office PowerPoint</Application>
  <PresentationFormat>Экран (4:3)</PresentationFormat>
  <Paragraphs>58</Paragraphs>
  <Slides>11</Slides>
  <Notes>11</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php2</vt:lpstr>
      <vt:lpstr>Урок №3       Герасименко Сергей Валерьевич  22 августа 2017г.</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vector>
  </TitlesOfParts>
  <Company>xxxxxxxx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Урок №2       Герасименко Сергей Валерьевич  18 ноября 2014г.</dc:title>
  <dc:creator>Герасименко Сергей Валерьевич</dc:creator>
  <cp:lastModifiedBy>Сергей</cp:lastModifiedBy>
  <cp:revision>171</cp:revision>
  <dcterms:created xsi:type="dcterms:W3CDTF">2014-11-28T04:58:37Z</dcterms:created>
  <dcterms:modified xsi:type="dcterms:W3CDTF">2017-08-22T16:23:29Z</dcterms:modified>
</cp:coreProperties>
</file>