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0" y="102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90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7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39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2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84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57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67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4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18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2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2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  <p:sldLayoutId id="214748366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r>
              <a:rPr lang="ru-RU" dirty="0"/>
              <a:t>Введение в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3838" y="4112416"/>
            <a:ext cx="4600706" cy="1135859"/>
          </a:xfrm>
        </p:spPr>
        <p:txBody>
          <a:bodyPr anchor="ctr"/>
          <a:lstStyle/>
          <a:p>
            <a:r>
              <a:rPr lang="en-US" dirty="0" err="1"/>
              <a:t>Знакомство</a:t>
            </a:r>
            <a:r>
              <a:rPr lang="en-US" dirty="0"/>
              <a:t> с </a:t>
            </a:r>
            <a:r>
              <a:rPr lang="en-US" dirty="0" err="1"/>
              <a:t>языком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99A8B7"/>
                </a:solidFill>
                <a:latin typeface="Arial" panose="020B0604020202020204" pitchFamily="34" charset="0"/>
              </a:rPr>
              <a:t>PHP Level 1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Урок 1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26" name="Picture 2" descr="http://dl2.joxi.net/drive/2016/08/30/0015/1321/1037609/09/f93c3dab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65176"/>
            <a:ext cx="413061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Типы данных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1523164" y="1143013"/>
            <a:ext cx="40850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 err="1"/>
              <a:t>boolean</a:t>
            </a:r>
            <a:r>
              <a:rPr lang="ru-RU" sz="2400" dirty="0"/>
              <a:t> (логический тип)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err="1"/>
              <a:t>integer</a:t>
            </a:r>
            <a:r>
              <a:rPr lang="ru-RU" sz="2400" dirty="0"/>
              <a:t> (целые числа)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err="1"/>
              <a:t>double</a:t>
            </a:r>
            <a:r>
              <a:rPr lang="ru-RU" sz="2400" dirty="0"/>
              <a:t> (дробные числа)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err="1"/>
              <a:t>string</a:t>
            </a:r>
            <a:r>
              <a:rPr lang="ru-RU" sz="2400" dirty="0"/>
              <a:t> (строки)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ru-RU" sz="2400" dirty="0" err="1"/>
              <a:t>rray</a:t>
            </a:r>
            <a:r>
              <a:rPr lang="ru-RU" sz="2400" dirty="0"/>
              <a:t> (массивы</a:t>
            </a:r>
            <a:r>
              <a:rPr lang="en-US" sz="2400" dirty="0"/>
              <a:t>)</a:t>
            </a:r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err="1"/>
              <a:t>object</a:t>
            </a:r>
            <a:r>
              <a:rPr lang="ru-RU" sz="2400" dirty="0"/>
              <a:t> (объекты)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err="1"/>
              <a:t>resource</a:t>
            </a:r>
            <a:r>
              <a:rPr lang="ru-RU" sz="2400" dirty="0"/>
              <a:t> (ресурсы)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NULL 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793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Используемые версии </a:t>
            </a:r>
            <a:r>
              <a:rPr lang="en-US" sz="4400" dirty="0" smtClean="0"/>
              <a:t>PHP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/>
          <p:cNvSpPr txBox="1"/>
          <p:nvPr/>
        </p:nvSpPr>
        <p:spPr>
          <a:xfrm>
            <a:off x="2448722" y="4203208"/>
            <a:ext cx="330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PHP 5.2 - </a:t>
            </a:r>
            <a:r>
              <a:rPr lang="ru-RU" sz="2400" dirty="0" smtClean="0">
                <a:solidFill>
                  <a:srgbClr val="FF0000"/>
                </a:solidFill>
              </a:rPr>
              <a:t>устаревшая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721" y="3521874"/>
            <a:ext cx="597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PHP 5.</a:t>
            </a:r>
            <a:r>
              <a:rPr lang="ru-RU" sz="24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ru-RU" sz="2400" dirty="0" smtClean="0">
                <a:solidFill>
                  <a:srgbClr val="FF0000"/>
                </a:solidFill>
              </a:rPr>
              <a:t>приемлема, но уже устарела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48721" y="2910041"/>
            <a:ext cx="676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PHP 5.</a:t>
            </a:r>
            <a:r>
              <a:rPr lang="ru-RU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ru-RU" sz="2400" dirty="0" smtClean="0">
                <a:solidFill>
                  <a:srgbClr val="FF0000"/>
                </a:solidFill>
              </a:rPr>
              <a:t>активно используется, но устарела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8721" y="2373292"/>
            <a:ext cx="676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PHP 5.</a:t>
            </a:r>
            <a:r>
              <a:rPr lang="ru-RU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ru-RU" sz="2400" dirty="0" smtClean="0">
                <a:solidFill>
                  <a:srgbClr val="FF0000"/>
                </a:solidFill>
              </a:rPr>
              <a:t>активно используется, но устарела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48721" y="1830217"/>
            <a:ext cx="527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PHP 5.</a:t>
            </a:r>
            <a:r>
              <a:rPr lang="ru-RU" sz="2400" dirty="0" smtClean="0">
                <a:solidFill>
                  <a:srgbClr val="00B050"/>
                </a:solidFill>
              </a:rPr>
              <a:t>6</a:t>
            </a:r>
            <a:r>
              <a:rPr lang="en-US" sz="2400" dirty="0" smtClean="0">
                <a:solidFill>
                  <a:srgbClr val="00B050"/>
                </a:solidFill>
              </a:rPr>
              <a:t> – </a:t>
            </a:r>
            <a:r>
              <a:rPr lang="ru-RU" sz="2400" dirty="0" smtClean="0">
                <a:solidFill>
                  <a:srgbClr val="00B050"/>
                </a:solidFill>
              </a:rPr>
              <a:t>актуальна до 31.12.</a:t>
            </a:r>
            <a:r>
              <a:rPr lang="en-US" sz="2400" dirty="0" smtClean="0">
                <a:solidFill>
                  <a:srgbClr val="00B050"/>
                </a:solidFill>
              </a:rPr>
              <a:t>2018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8721" y="1293180"/>
            <a:ext cx="687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PHP </a:t>
            </a:r>
            <a:r>
              <a:rPr lang="ru-RU" sz="2400" dirty="0" smtClean="0">
                <a:solidFill>
                  <a:srgbClr val="00B050"/>
                </a:solidFill>
              </a:rPr>
              <a:t>7</a:t>
            </a:r>
            <a:r>
              <a:rPr lang="en-US" sz="2400" dirty="0" smtClean="0">
                <a:solidFill>
                  <a:srgbClr val="00B050"/>
                </a:solidFill>
              </a:rPr>
              <a:t> – </a:t>
            </a:r>
            <a:r>
              <a:rPr lang="ru-RU" sz="2400" dirty="0" smtClean="0">
                <a:solidFill>
                  <a:srgbClr val="00B050"/>
                </a:solidFill>
              </a:rPr>
              <a:t>много нового, актуальна до 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r>
              <a:rPr lang="ru-RU" sz="2400" dirty="0" smtClean="0">
                <a:solidFill>
                  <a:srgbClr val="00B050"/>
                </a:solidFill>
              </a:rPr>
              <a:t>.12.</a:t>
            </a:r>
            <a:r>
              <a:rPr lang="en-US" sz="2400" dirty="0" smtClean="0">
                <a:solidFill>
                  <a:srgbClr val="00B050"/>
                </a:solidFill>
              </a:rPr>
              <a:t>2018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1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4400" dirty="0"/>
              <a:t>PHP. </a:t>
            </a:r>
            <a:r>
              <a:rPr lang="ru-RU" sz="4400" dirty="0"/>
              <a:t>Уровень 1</a:t>
            </a:r>
            <a:endParaRPr lang="ru" sz="4267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6400" y="1261033"/>
            <a:ext cx="9139200" cy="496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169329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</a:pPr>
            <a:r>
              <a:rPr lang="ru" sz="2133" dirty="0" smtClean="0">
                <a:solidFill>
                  <a:srgbClr val="2C2D30"/>
                </a:solidFill>
              </a:rPr>
              <a:t>1. Введение в </a:t>
            </a:r>
            <a:r>
              <a:rPr lang="en-US" sz="2133" dirty="0" smtClean="0">
                <a:solidFill>
                  <a:srgbClr val="2C2D30"/>
                </a:solidFill>
              </a:rPr>
              <a:t>PHP</a:t>
            </a:r>
            <a:r>
              <a:rPr lang="ru" sz="2133" dirty="0" smtClean="0">
                <a:solidFill>
                  <a:srgbClr val="2C2D30"/>
                </a:solidFill>
              </a:rPr>
              <a:t/>
            </a:r>
            <a:br>
              <a:rPr lang="ru" sz="2133" dirty="0" smtClean="0">
                <a:solidFill>
                  <a:srgbClr val="2C2D30"/>
                </a:solidFill>
              </a:rPr>
            </a:br>
            <a:r>
              <a:rPr lang="ru" sz="2133" dirty="0" smtClean="0">
                <a:solidFill>
                  <a:srgbClr val="2C2D30"/>
                </a:solidFill>
              </a:rPr>
              <a:t>2. Осн</a:t>
            </a:r>
            <a:r>
              <a:rPr lang="ru-RU" sz="2133" dirty="0" err="1" smtClean="0">
                <a:solidFill>
                  <a:srgbClr val="2C2D30"/>
                </a:solidFill>
              </a:rPr>
              <a:t>овные</a:t>
            </a:r>
            <a:r>
              <a:rPr lang="ru-RU" sz="2133" dirty="0" smtClean="0">
                <a:solidFill>
                  <a:srgbClr val="2C2D30"/>
                </a:solidFill>
              </a:rPr>
              <a:t> операции и понятия</a:t>
            </a:r>
            <a:r>
              <a:rPr lang="ru" sz="2133" dirty="0" smtClean="0">
                <a:solidFill>
                  <a:srgbClr val="2C2D30"/>
                </a:solidFill>
              </a:rPr>
              <a:t/>
            </a:r>
            <a:br>
              <a:rPr lang="ru" sz="2133" dirty="0" smtClean="0">
                <a:solidFill>
                  <a:srgbClr val="2C2D30"/>
                </a:solidFill>
              </a:rPr>
            </a:br>
            <a:r>
              <a:rPr lang="ru" sz="2133" dirty="0" smtClean="0">
                <a:solidFill>
                  <a:srgbClr val="2C2D30"/>
                </a:solidFill>
              </a:rPr>
              <a:t>3. Работа с файлами и БД</a:t>
            </a:r>
            <a:br>
              <a:rPr lang="ru" sz="2133" dirty="0" smtClean="0">
                <a:solidFill>
                  <a:srgbClr val="2C2D30"/>
                </a:solidFill>
              </a:rPr>
            </a:br>
            <a:r>
              <a:rPr lang="ru" sz="2133" dirty="0" smtClean="0">
                <a:solidFill>
                  <a:srgbClr val="2C2D30"/>
                </a:solidFill>
              </a:rPr>
              <a:t>4. «Оживление» </a:t>
            </a:r>
            <a:r>
              <a:rPr lang="ru-RU" sz="2133" dirty="0" smtClean="0">
                <a:solidFill>
                  <a:srgbClr val="2C2D30"/>
                </a:solidFill>
              </a:rPr>
              <a:t>статичного </a:t>
            </a:r>
            <a:r>
              <a:rPr lang="en-US" sz="2133" dirty="0" smtClean="0">
                <a:solidFill>
                  <a:srgbClr val="2C2D30"/>
                </a:solidFill>
              </a:rPr>
              <a:t>HTML </a:t>
            </a:r>
            <a:r>
              <a:rPr lang="ru-RU" sz="2133" dirty="0" smtClean="0">
                <a:solidFill>
                  <a:srgbClr val="2C2D30"/>
                </a:solidFill>
              </a:rPr>
              <a:t>сайта</a:t>
            </a:r>
            <a:endParaRPr lang="ru" sz="2133" dirty="0">
              <a:solidFill>
                <a:srgbClr val="2C2D30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394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Регламент курса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Shape 88"/>
          <p:cNvSpPr txBox="1">
            <a:spLocks/>
          </p:cNvSpPr>
          <p:nvPr/>
        </p:nvSpPr>
        <p:spPr>
          <a:xfrm>
            <a:off x="1526400" y="1261033"/>
            <a:ext cx="9139200" cy="496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6933" kern="1200">
                <a:solidFill>
                  <a:srgbClr val="4C5D6E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8 уроков по 2 часа</a:t>
            </a:r>
            <a:endParaRPr lang="ru" sz="2133" dirty="0">
              <a:solidFill>
                <a:srgbClr val="2C2D30"/>
              </a:solidFill>
            </a:endParaRP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" sz="2133" dirty="0" smtClean="0">
                <a:solidFill>
                  <a:srgbClr val="2C2D30"/>
                </a:solidFill>
              </a:rPr>
              <a:t>Домашние задания 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" sz="2133" dirty="0" smtClean="0">
                <a:solidFill>
                  <a:srgbClr val="2C2D30"/>
                </a:solidFill>
              </a:rPr>
              <a:t>Видеозапись, методички, исходники – после урока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" sz="2133" dirty="0" smtClean="0">
                <a:solidFill>
                  <a:srgbClr val="2C2D30"/>
                </a:solidFill>
              </a:rPr>
              <a:t>Вопросы – во время уроков в чате, после урока в комментариях к уроку, личных сообщениях и </a:t>
            </a:r>
            <a:r>
              <a:rPr lang="en-US" sz="2133" dirty="0" smtClean="0">
                <a:solidFill>
                  <a:srgbClr val="2C2D30"/>
                </a:solidFill>
              </a:rPr>
              <a:t>e-mail</a:t>
            </a:r>
            <a:endParaRPr lang="ru" sz="2133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5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План урока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Shape 88"/>
          <p:cNvSpPr txBox="1">
            <a:spLocks/>
          </p:cNvSpPr>
          <p:nvPr/>
        </p:nvSpPr>
        <p:spPr>
          <a:xfrm>
            <a:off x="1526400" y="1261033"/>
            <a:ext cx="9139200" cy="496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6933" kern="1200">
                <a:solidFill>
                  <a:srgbClr val="4C5D6E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Знакомство с клиент-серверным взаимодействием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Знакомство с языком </a:t>
            </a:r>
            <a:r>
              <a:rPr lang="en-US" sz="2133" dirty="0" smtClean="0">
                <a:solidFill>
                  <a:srgbClr val="2C2D30"/>
                </a:solidFill>
              </a:rPr>
              <a:t>PHP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Базовые операции с переменными различных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41951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Как работает динамический сайт?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074" name="Picture 2" descr="http://dl1.joxi.net/drive/2016/08/31/0015/1321/1037609/09/8a2bc3ed9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97" y="1031900"/>
            <a:ext cx="5712000" cy="51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9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Как работает </a:t>
            </a:r>
            <a:r>
              <a:rPr lang="en-US" sz="4400" dirty="0" smtClean="0"/>
              <a:t>PHP?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424403" y="1312656"/>
            <a:ext cx="2448361" cy="372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myfile.php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9814" y="1628775"/>
            <a:ext cx="2182622" cy="657238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HTML-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29814" y="2390773"/>
            <a:ext cx="2182622" cy="2514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PHP-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35" y="1312656"/>
            <a:ext cx="3166462" cy="1781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0797" y="3057549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3"/>
          </p:cNvCxnSpPr>
          <p:nvPr/>
        </p:nvCxnSpPr>
        <p:spPr>
          <a:xfrm flipV="1">
            <a:off x="2712436" y="1952625"/>
            <a:ext cx="4786699" cy="4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://www.nibbl.ru/wp-content/uploads/2016/01/web-server-mac-os-855x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97" y="4505325"/>
            <a:ext cx="1246972" cy="149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36" idx="3"/>
          </p:cNvCxnSpPr>
          <p:nvPr/>
        </p:nvCxnSpPr>
        <p:spPr>
          <a:xfrm>
            <a:off x="2712436" y="3648074"/>
            <a:ext cx="2448361" cy="1457326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9026" y="1352550"/>
            <a:ext cx="2710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HTML-</a:t>
            </a:r>
            <a:r>
              <a:rPr lang="ru-RU" dirty="0" smtClean="0"/>
              <a:t>код посылается</a:t>
            </a:r>
          </a:p>
          <a:p>
            <a:pPr algn="ctr"/>
            <a:r>
              <a:rPr lang="ru-RU" dirty="0" smtClean="0"/>
              <a:t>клиенту без изменений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157115" y="6110274"/>
            <a:ext cx="371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Сервер интерпретирует </a:t>
            </a:r>
            <a:r>
              <a:rPr lang="en-US" dirty="0" smtClean="0"/>
              <a:t>PHP-</a:t>
            </a:r>
            <a:r>
              <a:rPr lang="ru-RU" dirty="0" smtClean="0"/>
              <a:t>код</a:t>
            </a:r>
          </a:p>
          <a:p>
            <a:pPr algn="ctr"/>
            <a:r>
              <a:rPr lang="ru-RU" dirty="0" smtClean="0"/>
              <a:t>и генерирует </a:t>
            </a:r>
            <a:r>
              <a:rPr lang="en-US" dirty="0" smtClean="0"/>
              <a:t>HTML-</a:t>
            </a:r>
            <a:r>
              <a:rPr lang="ru-RU" dirty="0" smtClean="0"/>
              <a:t>код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2056" idx="3"/>
            <a:endCxn id="9" idx="2"/>
          </p:cNvCxnSpPr>
          <p:nvPr/>
        </p:nvCxnSpPr>
        <p:spPr>
          <a:xfrm flipV="1">
            <a:off x="6407769" y="3426881"/>
            <a:ext cx="2814829" cy="18251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7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Программное обеспечение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33" y="1290708"/>
            <a:ext cx="2809328" cy="18728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97" y="1905013"/>
            <a:ext cx="2809328" cy="5860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33" y="1143013"/>
            <a:ext cx="2809328" cy="1452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00" y="3429012"/>
            <a:ext cx="3133725" cy="15191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93" y="5458195"/>
            <a:ext cx="1358407" cy="10188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64" y="5498926"/>
            <a:ext cx="3665538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4400" dirty="0" smtClean="0"/>
              <a:t>Hello, World!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85" y="2471228"/>
            <a:ext cx="4676229" cy="19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Переменные в </a:t>
            </a:r>
            <a:r>
              <a:rPr lang="en-US" sz="4400" dirty="0" smtClean="0"/>
              <a:t>PHP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5762"/>
              </p:ext>
            </p:extLst>
          </p:nvPr>
        </p:nvGraphicFramePr>
        <p:xfrm>
          <a:off x="3017822" y="1236516"/>
          <a:ext cx="6124575" cy="111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&lt;?</a:t>
                      </a:r>
                      <a:r>
                        <a:rPr lang="en-US" sz="1000" dirty="0" err="1" smtClean="0">
                          <a:effectLst/>
                        </a:rPr>
                        <a:t>php</a:t>
                      </a:r>
                      <a:endParaRPr lang="en-US" sz="1000" dirty="0" smtClean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$name </a:t>
                      </a:r>
                      <a:r>
                        <a:rPr lang="en-US" sz="1000" dirty="0">
                          <a:effectLst/>
                        </a:rPr>
                        <a:t>= "</a:t>
                      </a:r>
                      <a:r>
                        <a:rPr lang="en-US" sz="1000" dirty="0" err="1">
                          <a:effectLst/>
                        </a:rPr>
                        <a:t>GeekBrains</a:t>
                      </a:r>
                      <a:r>
                        <a:rPr lang="en-US" sz="1000" dirty="0">
                          <a:effectLst/>
                        </a:rPr>
                        <a:t> user";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echo "Hello, $name!";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?&gt;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39" name="Рисунок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54" y="2518468"/>
            <a:ext cx="868143" cy="9486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97" y="2432010"/>
            <a:ext cx="1401964" cy="11215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7962" y="3810012"/>
            <a:ext cx="176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$variable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myVariable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$_</a:t>
            </a:r>
            <a:r>
              <a:rPr lang="en-US" dirty="0" smtClean="0"/>
              <a:t>variable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064210" y="3810012"/>
            <a:ext cx="387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$1stvariable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$Переменная </a:t>
            </a:r>
            <a:endParaRPr lang="ru-RU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$</a:t>
            </a:r>
            <a:r>
              <a:rPr lang="ru-RU" dirty="0" err="1"/>
              <a:t>any%other</a:t>
            </a:r>
            <a:r>
              <a:rPr lang="ru-RU" dirty="0"/>
              <a:t>/</a:t>
            </a:r>
            <a:r>
              <a:rPr lang="ru-RU" dirty="0" err="1"/>
              <a:t>variable­withSymbols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734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953</TotalTime>
  <Words>238</Words>
  <Application>Microsoft Office PowerPoint</Application>
  <PresentationFormat>Широкоэкранный</PresentationFormat>
  <Paragraphs>64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GeekBrains</vt:lpstr>
      <vt:lpstr>Введение в PHP</vt:lpstr>
      <vt:lpstr>PHP. Уровень 1</vt:lpstr>
      <vt:lpstr>Регламент курса</vt:lpstr>
      <vt:lpstr>План урока</vt:lpstr>
      <vt:lpstr>Как работает динамический сайт?</vt:lpstr>
      <vt:lpstr>Как работает PHP?</vt:lpstr>
      <vt:lpstr>Программное обеспечение</vt:lpstr>
      <vt:lpstr>Hello, World!</vt:lpstr>
      <vt:lpstr>Переменные в PHP</vt:lpstr>
      <vt:lpstr>Типы данных</vt:lpstr>
      <vt:lpstr>Используемые версии 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Александр В. Пряхин</dc:creator>
  <cp:lastModifiedBy>Александр В. Пряхин</cp:lastModifiedBy>
  <cp:revision>20</cp:revision>
  <dcterms:created xsi:type="dcterms:W3CDTF">2016-08-30T15:29:10Z</dcterms:created>
  <dcterms:modified xsi:type="dcterms:W3CDTF">2016-09-01T06:55:54Z</dcterms:modified>
</cp:coreProperties>
</file>