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648" autoAdjust="0"/>
  </p:normalViewPr>
  <p:slideViewPr>
    <p:cSldViewPr snapToGrid="0">
      <p:cViewPr>
        <p:scale>
          <a:sx n="125" d="100"/>
          <a:sy n="125" d="100"/>
        </p:scale>
        <p:origin x="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834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90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0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311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152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330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7277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414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555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235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4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557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312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913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14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0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7898-89F7-4221-9DBC-7891136EA36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86B577-5D4A-4F47-98CE-FC91D02800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198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50CEF-D07B-60A2-7F0F-333594C8D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rgbClr val="000000"/>
                </a:solidFill>
                <a:effectLst/>
              </a:rPr>
              <a:t>Beer Data </a:t>
            </a:r>
            <a:r>
              <a:rPr lang="de-AT" dirty="0" err="1">
                <a:solidFill>
                  <a:srgbClr val="000000"/>
                </a:solidFill>
                <a:effectLst/>
              </a:rPr>
              <a:t>Presentation</a:t>
            </a:r>
            <a:r>
              <a:rPr lang="de-AT" dirty="0">
                <a:solidFill>
                  <a:srgbClr val="000000"/>
                </a:solidFill>
                <a:effectLst/>
              </a:rPr>
              <a:t> - </a:t>
            </a:r>
            <a:r>
              <a:rPr lang="de-AT" u="sng" dirty="0" err="1">
                <a:solidFill>
                  <a:srgbClr val="000000"/>
                </a:solidFill>
                <a:effectLst/>
              </a:rPr>
              <a:t>Resampling</a:t>
            </a:r>
            <a:r>
              <a:rPr lang="de-AT" dirty="0">
                <a:solidFill>
                  <a:srgbClr val="000000"/>
                </a:solidFill>
                <a:effectLst/>
              </a:rPr>
              <a:t> Task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08FF66-759E-1262-1F78-436A043B3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AT" dirty="0"/>
              <a:t>Marcus </a:t>
            </a:r>
            <a:r>
              <a:rPr lang="de-AT" dirty="0" err="1"/>
              <a:t>Debnar</a:t>
            </a:r>
            <a:r>
              <a:rPr lang="de-AT" dirty="0"/>
              <a:t> – S2310454007</a:t>
            </a:r>
            <a:br>
              <a:rPr lang="de-AT" dirty="0"/>
            </a:br>
            <a:r>
              <a:rPr lang="de-AT" dirty="0"/>
              <a:t>Stefan Habringer – S2310454013</a:t>
            </a:r>
          </a:p>
        </p:txBody>
      </p:sp>
    </p:spTree>
    <p:extLst>
      <p:ext uri="{BB962C8B-B14F-4D97-AF65-F5344CB8AC3E}">
        <p14:creationId xmlns:p14="http://schemas.microsoft.com/office/powerpoint/2010/main" val="210689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E5915-0D6B-298C-F70A-498C86A6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Objective</a:t>
            </a:r>
            <a:r>
              <a:rPr lang="de-AT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D4B6F-A5DC-D20C-7812-7B001DE0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Create additional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sampling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dataset</a:t>
            </a:r>
            <a:endParaRPr lang="de-AT" dirty="0"/>
          </a:p>
          <a:p>
            <a:r>
              <a:rPr lang="de-AT" dirty="0" err="1"/>
              <a:t>Skew</a:t>
            </a:r>
            <a:r>
              <a:rPr lang="de-AT" dirty="0"/>
              <a:t> </a:t>
            </a:r>
            <a:r>
              <a:rPr lang="de-AT" dirty="0" err="1"/>
              <a:t>resample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left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simulate</a:t>
            </a:r>
            <a:r>
              <a:rPr lang="de-AT" dirty="0"/>
              <a:t> „</a:t>
            </a:r>
            <a:r>
              <a:rPr lang="de-AT" dirty="0" err="1"/>
              <a:t>bad</a:t>
            </a:r>
            <a:r>
              <a:rPr lang="de-AT" dirty="0"/>
              <a:t>“ additional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/>
              <a:t>Run </a:t>
            </a:r>
            <a:r>
              <a:rPr lang="de-AT" dirty="0" err="1"/>
              <a:t>Symbolic</a:t>
            </a:r>
            <a:r>
              <a:rPr lang="de-AT" dirty="0"/>
              <a:t> Regression and Clustering </a:t>
            </a:r>
            <a:r>
              <a:rPr lang="de-AT" dirty="0" err="1"/>
              <a:t>Algorithms</a:t>
            </a:r>
            <a:r>
              <a:rPr lang="de-AT" dirty="0"/>
              <a:t> on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dataset</a:t>
            </a:r>
            <a:r>
              <a:rPr lang="de-AT" dirty="0"/>
              <a:t>, </a:t>
            </a:r>
            <a:r>
              <a:rPr lang="de-AT" dirty="0" err="1"/>
              <a:t>resample</a:t>
            </a:r>
            <a:r>
              <a:rPr lang="de-AT" dirty="0"/>
              <a:t> and </a:t>
            </a:r>
            <a:r>
              <a:rPr lang="de-AT" dirty="0" err="1"/>
              <a:t>combination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356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A958F-EF44-5E30-E625-FD082D6C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Preparation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54850-D37C-FC5B-0C83-9F18373C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41467_2024_46346_MOESM4_ESM.csv &amp;&amp; 41467_2024_46346_MOESM7_ESM.csv</a:t>
            </a:r>
          </a:p>
          <a:p>
            <a:r>
              <a:rPr lang="de-AT" dirty="0" err="1"/>
              <a:t>Merged</a:t>
            </a:r>
            <a:r>
              <a:rPr lang="de-AT" dirty="0"/>
              <a:t> Datasets – Overall Rating</a:t>
            </a:r>
          </a:p>
          <a:p>
            <a:r>
              <a:rPr lang="de-AT" dirty="0" err="1"/>
              <a:t>Removed</a:t>
            </a:r>
            <a:r>
              <a:rPr lang="de-AT" dirty="0"/>
              <a:t> (&gt;30) and </a:t>
            </a:r>
            <a:r>
              <a:rPr lang="de-AT" dirty="0" err="1"/>
              <a:t>Resampled</a:t>
            </a:r>
            <a:r>
              <a:rPr lang="de-AT" dirty="0"/>
              <a:t> (&lt;=30) </a:t>
            </a:r>
            <a:r>
              <a:rPr lang="de-AT" dirty="0" err="1"/>
              <a:t>NaN‘s</a:t>
            </a:r>
            <a:r>
              <a:rPr lang="de-AT" dirty="0"/>
              <a:t> </a:t>
            </a:r>
            <a:r>
              <a:rPr lang="de-AT" dirty="0" err="1"/>
              <a:t>Column</a:t>
            </a:r>
            <a:r>
              <a:rPr lang="de-AT" dirty="0"/>
              <a:t> </a:t>
            </a:r>
            <a:r>
              <a:rPr lang="de-AT" dirty="0" err="1"/>
              <a:t>values</a:t>
            </a:r>
            <a:endParaRPr lang="de-AT" dirty="0"/>
          </a:p>
          <a:p>
            <a:r>
              <a:rPr lang="de-AT" dirty="0" err="1"/>
              <a:t>Created</a:t>
            </a:r>
            <a:r>
              <a:rPr lang="de-AT" dirty="0"/>
              <a:t> Data Set </a:t>
            </a:r>
            <a:r>
              <a:rPr lang="de-AT" dirty="0" err="1"/>
              <a:t>for</a:t>
            </a:r>
            <a:r>
              <a:rPr lang="de-AT" dirty="0"/>
              <a:t> Partition </a:t>
            </a:r>
            <a:r>
              <a:rPr lang="de-AT" dirty="0" err="1"/>
              <a:t>with</a:t>
            </a:r>
            <a:r>
              <a:rPr lang="de-AT" dirty="0"/>
              <a:t> Overall Rating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Category</a:t>
            </a:r>
            <a:r>
              <a:rPr lang="de-AT" dirty="0"/>
              <a:t> (</a:t>
            </a:r>
            <a:r>
              <a:rPr lang="en-US" dirty="0"/>
              <a:t>Not enough, Sufficient, Satisfying, Good, Very good</a:t>
            </a:r>
            <a:r>
              <a:rPr lang="de-AT" dirty="0"/>
              <a:t>)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4793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717A6-6CF3-9B59-D86C-75FEDBD3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Resampling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B2224-09D9-041A-572D-819C995B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5343" cy="4148455"/>
          </a:xfrm>
        </p:spPr>
        <p:txBody>
          <a:bodyPr/>
          <a:lstStyle/>
          <a:p>
            <a:r>
              <a:rPr lang="de-AT" dirty="0"/>
              <a:t>Sample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left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endParaRPr lang="de-AT" dirty="0"/>
          </a:p>
          <a:p>
            <a:r>
              <a:rPr lang="de-AT" dirty="0"/>
              <a:t>Selected </a:t>
            </a:r>
            <a:r>
              <a:rPr lang="de-AT" dirty="0" err="1"/>
              <a:t>parameters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parameters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paper</a:t>
            </a:r>
            <a:r>
              <a:rPr lang="de-AT" dirty="0"/>
              <a:t> (</a:t>
            </a:r>
            <a:r>
              <a:rPr lang="de-AT" dirty="0" err="1"/>
              <a:t>ethyl_acetate,ethanol</a:t>
            </a:r>
            <a:r>
              <a:rPr lang="de-AT" dirty="0"/>
              <a:t>, </a:t>
            </a:r>
            <a:r>
              <a:rPr lang="de-AT" dirty="0" err="1"/>
              <a:t>ethyl_octanoate</a:t>
            </a:r>
            <a:r>
              <a:rPr lang="de-AT" dirty="0"/>
              <a:t>, </a:t>
            </a:r>
            <a:r>
              <a:rPr lang="de-AT" dirty="0" err="1"/>
              <a:t>ethyl.phenylacetate</a:t>
            </a:r>
            <a:r>
              <a:rPr lang="de-AT" dirty="0"/>
              <a:t>, </a:t>
            </a:r>
            <a:r>
              <a:rPr lang="de-AT" dirty="0" err="1"/>
              <a:t>protein</a:t>
            </a:r>
            <a:r>
              <a:rPr lang="de-AT" dirty="0"/>
              <a:t>, </a:t>
            </a:r>
            <a:r>
              <a:rPr lang="de-AT" dirty="0" err="1"/>
              <a:t>lactic_acid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Correlataion</a:t>
            </a:r>
            <a:r>
              <a:rPr lang="de-AT" dirty="0"/>
              <a:t> </a:t>
            </a:r>
            <a:r>
              <a:rPr lang="de-AT" dirty="0" err="1"/>
              <a:t>induced</a:t>
            </a:r>
            <a:r>
              <a:rPr lang="de-AT" dirty="0"/>
              <a:t> (</a:t>
            </a:r>
            <a:r>
              <a:rPr lang="de-AT" dirty="0" err="1"/>
              <a:t>ethyl_acetate</a:t>
            </a:r>
            <a:r>
              <a:rPr lang="de-AT" dirty="0"/>
              <a:t>, </a:t>
            </a:r>
            <a:r>
              <a:rPr lang="de-AT" dirty="0" err="1"/>
              <a:t>kcalperc</a:t>
            </a:r>
            <a:r>
              <a:rPr lang="de-AT" dirty="0"/>
              <a:t>, </a:t>
            </a:r>
            <a:r>
              <a:rPr lang="de-AT" dirty="0" err="1"/>
              <a:t>isobutyl_acetate</a:t>
            </a:r>
            <a:r>
              <a:rPr lang="de-AT" dirty="0"/>
              <a:t>, H2S)</a:t>
            </a:r>
            <a:br>
              <a:rPr lang="de-AT" dirty="0"/>
            </a:b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67F0152-C128-2279-85A6-9371F5FF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31" y="1825625"/>
            <a:ext cx="4998656" cy="36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1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CF6C0-AB97-ECA1-8FAE-F74351EB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RESULTS CLUSTERING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4AF6F-70EE-6910-E7C7-428C63CE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2146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D9F48-EDA2-0D4D-A69E-9E9AF7AB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Symbolic</a:t>
            </a:r>
            <a:r>
              <a:rPr lang="de-AT" dirty="0"/>
              <a:t> Regression Task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DB2AA-7F14-124E-B7A1-6DE73E39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80565"/>
            <a:ext cx="11362265" cy="992521"/>
          </a:xfrm>
        </p:spPr>
        <p:txBody>
          <a:bodyPr/>
          <a:lstStyle/>
          <a:p>
            <a:r>
              <a:rPr lang="de-AT" dirty="0"/>
              <a:t>Different </a:t>
            </a:r>
            <a:r>
              <a:rPr lang="de-AT" dirty="0" err="1"/>
              <a:t>Selectors</a:t>
            </a:r>
            <a:r>
              <a:rPr lang="de-AT" dirty="0"/>
              <a:t> and Crossovers </a:t>
            </a:r>
            <a:r>
              <a:rPr lang="de-AT" dirty="0" err="1"/>
              <a:t>for</a:t>
            </a:r>
            <a:r>
              <a:rPr lang="de-AT" dirty="0"/>
              <a:t> – original </a:t>
            </a:r>
            <a:r>
              <a:rPr lang="de-AT" dirty="0" err="1"/>
              <a:t>data</a:t>
            </a:r>
            <a:r>
              <a:rPr lang="de-AT" dirty="0"/>
              <a:t> – sample </a:t>
            </a:r>
            <a:r>
              <a:rPr lang="de-AT" dirty="0" err="1"/>
              <a:t>data</a:t>
            </a:r>
            <a:r>
              <a:rPr lang="de-AT" dirty="0"/>
              <a:t> – </a:t>
            </a:r>
            <a:r>
              <a:rPr lang="de-AT" dirty="0" err="1"/>
              <a:t>mixed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r>
              <a:rPr lang="de-AT" dirty="0"/>
              <a:t>Best </a:t>
            </a:r>
            <a:r>
              <a:rPr lang="de-AT" dirty="0" err="1"/>
              <a:t>results</a:t>
            </a:r>
            <a:r>
              <a:rPr lang="de-AT" dirty="0"/>
              <a:t> – original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Deterministic</a:t>
            </a:r>
            <a:r>
              <a:rPr lang="de-AT" dirty="0"/>
              <a:t> Best Crossover – Tournament </a:t>
            </a:r>
            <a:r>
              <a:rPr lang="de-AT" dirty="0" err="1"/>
              <a:t>Selector</a:t>
            </a:r>
            <a:r>
              <a:rPr lang="de-AT" dirty="0"/>
              <a:t> Size 5</a:t>
            </a:r>
          </a:p>
        </p:txBody>
      </p:sp>
      <p:pic>
        <p:nvPicPr>
          <p:cNvPr id="7" name="Grafik 6" descr="Ein Bild, das Diagramm, Text, Reihe, parallel enthält.&#10;&#10;Automatisch generierte Beschreibung">
            <a:extLst>
              <a:ext uri="{FF2B5EF4-FFF2-40B4-BE49-F238E27FC236}">
                <a16:creationId xmlns:a16="http://schemas.microsoft.com/office/drawing/2014/main" id="{5567BAF3-F6B1-AE21-8B3F-91FD153C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7" y="2187842"/>
            <a:ext cx="10526486" cy="46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8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A90D8-5176-572B-C483-89580EF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de-AT" dirty="0" err="1"/>
              <a:t>Symbolic</a:t>
            </a:r>
            <a:r>
              <a:rPr lang="de-AT" dirty="0"/>
              <a:t> Regression Task - </a:t>
            </a:r>
            <a:r>
              <a:rPr lang="de-AT" dirty="0" err="1"/>
              <a:t>Insights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BFF2F-AF5D-6997-9D84-35835239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280160"/>
            <a:ext cx="4185623" cy="576262"/>
          </a:xfrm>
        </p:spPr>
        <p:txBody>
          <a:bodyPr/>
          <a:lstStyle/>
          <a:p>
            <a:r>
              <a:rPr lang="de-AT" dirty="0"/>
              <a:t>Original Data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F08AA9-6B3D-459D-E082-E4762F04E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39" y="1856422"/>
            <a:ext cx="4185623" cy="4184940"/>
          </a:xfrm>
        </p:spPr>
        <p:txBody>
          <a:bodyPr/>
          <a:lstStyle/>
          <a:p>
            <a:r>
              <a:rPr lang="de-AT" dirty="0"/>
              <a:t>Model Depth: 10 | </a:t>
            </a:r>
            <a:r>
              <a:rPr lang="de-AT" dirty="0" err="1"/>
              <a:t>Length</a:t>
            </a:r>
            <a:r>
              <a:rPr lang="de-AT" dirty="0"/>
              <a:t>: 27</a:t>
            </a:r>
          </a:p>
          <a:p>
            <a:r>
              <a:rPr lang="de-AT" dirty="0"/>
              <a:t>R2 Test: 0,03 | R2 Training: 0,33</a:t>
            </a:r>
          </a:p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26DE7D-68AF-CF83-DB37-EF890874F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280160"/>
            <a:ext cx="4185618" cy="576262"/>
          </a:xfrm>
        </p:spPr>
        <p:txBody>
          <a:bodyPr/>
          <a:lstStyle/>
          <a:p>
            <a:r>
              <a:rPr lang="de-AT" dirty="0"/>
              <a:t>Sample Data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52ED41-74D4-C9DE-BA38-3ECABE7E8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856423"/>
            <a:ext cx="4185617" cy="4184940"/>
          </a:xfrm>
        </p:spPr>
        <p:txBody>
          <a:bodyPr/>
          <a:lstStyle/>
          <a:p>
            <a:r>
              <a:rPr lang="de-AT" dirty="0"/>
              <a:t>Model Depth: 8 | </a:t>
            </a:r>
            <a:r>
              <a:rPr lang="de-AT" dirty="0" err="1"/>
              <a:t>Length</a:t>
            </a:r>
            <a:r>
              <a:rPr lang="de-AT" dirty="0"/>
              <a:t>: 17</a:t>
            </a:r>
          </a:p>
          <a:p>
            <a:r>
              <a:rPr lang="de-AT" dirty="0"/>
              <a:t>R2 Test: 0,01 | R2 Training: 0,08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DB9D23-F097-E490-2212-929622AF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383" y="2834565"/>
            <a:ext cx="4068862" cy="3703395"/>
          </a:xfrm>
          <a:prstGeom prst="rect">
            <a:avLst/>
          </a:prstGeom>
        </p:spPr>
      </p:pic>
      <p:pic>
        <p:nvPicPr>
          <p:cNvPr id="10" name="Grafik 9" descr="Ein Bild, das Diagramm, Text, Plan, Reihe enthält.&#10;&#10;Automatisch generierte Beschreibung">
            <a:extLst>
              <a:ext uri="{FF2B5EF4-FFF2-40B4-BE49-F238E27FC236}">
                <a16:creationId xmlns:a16="http://schemas.microsoft.com/office/drawing/2014/main" id="{F9011438-1E99-0BDA-BF8A-C0D925598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6" y="2944935"/>
            <a:ext cx="4513851" cy="35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2AAD8-CAFD-51B7-A0C0-FB46C70B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506DED-DE5B-55B2-2F22-9E625B20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Resampling</a:t>
            </a:r>
            <a:r>
              <a:rPr lang="de-AT" dirty="0"/>
              <a:t> </a:t>
            </a:r>
            <a:r>
              <a:rPr lang="de-AT" dirty="0" err="1"/>
              <a:t>alogorithm</a:t>
            </a:r>
            <a:r>
              <a:rPr lang="de-AT" dirty="0"/>
              <a:t> </a:t>
            </a:r>
            <a:r>
              <a:rPr lang="de-AT" dirty="0" err="1"/>
              <a:t>needs</a:t>
            </a:r>
            <a:r>
              <a:rPr lang="de-AT" dirty="0"/>
              <a:t> </a:t>
            </a:r>
            <a:r>
              <a:rPr lang="de-AT" dirty="0" err="1"/>
              <a:t>finetuning</a:t>
            </a:r>
            <a:endParaRPr lang="de-AT" dirty="0"/>
          </a:p>
          <a:p>
            <a:r>
              <a:rPr lang="de-AT" dirty="0"/>
              <a:t>Additional </a:t>
            </a:r>
            <a:r>
              <a:rPr lang="de-AT" dirty="0" err="1"/>
              <a:t>information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sampling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lead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diverging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– </a:t>
            </a:r>
            <a:r>
              <a:rPr lang="de-AT" dirty="0" err="1"/>
              <a:t>quality</a:t>
            </a:r>
            <a:r>
              <a:rPr lang="de-AT" dirty="0"/>
              <a:t> </a:t>
            </a:r>
            <a:r>
              <a:rPr lang="de-AT" dirty="0" err="1"/>
              <a:t>rather</a:t>
            </a:r>
            <a:r>
              <a:rPr lang="de-AT" dirty="0"/>
              <a:t> </a:t>
            </a:r>
            <a:r>
              <a:rPr lang="de-AT" dirty="0" err="1"/>
              <a:t>low</a:t>
            </a:r>
            <a:endParaRPr lang="de-AT" dirty="0"/>
          </a:p>
          <a:p>
            <a:r>
              <a:rPr lang="de-AT" dirty="0"/>
              <a:t>Model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low</a:t>
            </a:r>
            <a:r>
              <a:rPr lang="de-AT" dirty="0"/>
              <a:t> – </a:t>
            </a:r>
            <a:r>
              <a:rPr lang="de-AT" dirty="0" err="1"/>
              <a:t>overfitting</a:t>
            </a:r>
            <a:r>
              <a:rPr lang="de-AT" dirty="0"/>
              <a:t> </a:t>
            </a:r>
            <a:r>
              <a:rPr lang="de-AT" dirty="0" err="1"/>
              <a:t>symbolic</a:t>
            </a:r>
            <a:r>
              <a:rPr lang="de-AT" dirty="0"/>
              <a:t> </a:t>
            </a:r>
            <a:r>
              <a:rPr lang="de-AT" dirty="0" err="1"/>
              <a:t>regression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95351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268</Words>
  <Application>Microsoft Office PowerPoint</Application>
  <PresentationFormat>Breitbild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Beer Data Presentation - Resampling Task</vt:lpstr>
      <vt:lpstr>Objective </vt:lpstr>
      <vt:lpstr>Data Preparation</vt:lpstr>
      <vt:lpstr>Resampling</vt:lpstr>
      <vt:lpstr>RESULTS CLUSTERING</vt:lpstr>
      <vt:lpstr>Symbolic Regression Task</vt:lpstr>
      <vt:lpstr>Symbolic Regression Task - Insights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Presentation - Resampling Task</dc:title>
  <dc:creator>Habringer Stefan - s2310454013</dc:creator>
  <cp:lastModifiedBy>Habringer Stefan - s2310454013</cp:lastModifiedBy>
  <cp:revision>4</cp:revision>
  <dcterms:created xsi:type="dcterms:W3CDTF">2024-06-14T13:05:16Z</dcterms:created>
  <dcterms:modified xsi:type="dcterms:W3CDTF">2024-06-14T15:05:05Z</dcterms:modified>
</cp:coreProperties>
</file>