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15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71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65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7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80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844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8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60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1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8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6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7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24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erfaces-and-inheritance-in-java/" TargetMode="External"/><Relationship Id="rId2" Type="http://schemas.openxmlformats.org/officeDocument/2006/relationships/hyperlink" Target="https://www.geeksforgeeks.org/abstraction-in-java-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classes-objects-jav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FC2038-9426-7BBA-E048-6CA7740BB0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7018" b="20166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4F65940-8074-EB59-123B-3769810F6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pl-PL" sz="5100" dirty="0"/>
              <a:t>Tworzenie klas abstrakcyjnych w Javie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3678258-01E3-99AE-56A2-D9EC355F0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3898924"/>
            <a:ext cx="5037616" cy="1777878"/>
          </a:xfrm>
        </p:spPr>
        <p:txBody>
          <a:bodyPr>
            <a:normAutofit/>
          </a:bodyPr>
          <a:lstStyle/>
          <a:p>
            <a:r>
              <a:rPr lang="pl-PL" dirty="0"/>
              <a:t>Na podstawie projektu, zarządzania pojazdami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118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2BFBE3B-CDF9-47D8-AA54-1CE2BEF4C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6" y="1092893"/>
            <a:ext cx="3981854" cy="2216513"/>
          </a:xfrm>
        </p:spPr>
        <p:txBody>
          <a:bodyPr>
            <a:normAutofit/>
          </a:bodyPr>
          <a:lstStyle/>
          <a:p>
            <a:r>
              <a:rPr lang="pl-PL" dirty="0"/>
              <a:t>Jak (nie)tworzyć interfejsów	</a:t>
            </a:r>
          </a:p>
        </p:txBody>
      </p:sp>
      <p:sp>
        <p:nvSpPr>
          <p:cNvPr id="15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Obraz 4" descr="Obraz zawierający tekst, zrzut ekranu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A7966320-C100-2E89-E407-498C82ED4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6" y="3365030"/>
            <a:ext cx="9388796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F0DC29-EB8B-94A7-4C57-6B887A54B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580" y="1120706"/>
            <a:ext cx="6382966" cy="2216512"/>
          </a:xfrm>
        </p:spPr>
        <p:txBody>
          <a:bodyPr>
            <a:normAutofit/>
          </a:bodyPr>
          <a:lstStyle/>
          <a:p>
            <a:r>
              <a:rPr lang="pl-PL" dirty="0"/>
              <a:t>Przypadkowe nazwy</a:t>
            </a:r>
          </a:p>
          <a:p>
            <a:r>
              <a:rPr lang="pl-PL" dirty="0"/>
              <a:t>Ogromna ilość metod w interfejsie</a:t>
            </a:r>
          </a:p>
          <a:p>
            <a:r>
              <a:rPr lang="pl-PL" dirty="0"/>
              <a:t>Interfejsy nie powinny przechowywać stanu</a:t>
            </a:r>
          </a:p>
        </p:txBody>
      </p:sp>
    </p:spTree>
    <p:extLst>
      <p:ext uri="{BB962C8B-B14F-4D97-AF65-F5344CB8AC3E}">
        <p14:creationId xmlns:p14="http://schemas.microsoft.com/office/powerpoint/2010/main" val="341321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9200E0-4414-77D3-6097-C44C83BB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4F2A53-885F-09DF-A966-C4E6DDA8D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i="0" dirty="0">
                <a:effectLst/>
                <a:latin typeface="Google Sans"/>
              </a:rPr>
              <a:t>Klasy abstrakcyjne, klasy pochodne i interfejsy w Javie są ze sobą powiązane poprzez mechanizm dziedziczenia i implementacji, służący do tworzenia hierarchii klas i definiowania wspólnych zachowań dla różnych obiektów. Klasy abstrakcyjne służą jako szablony, które mogą być rozszerzane przez klasy pochodne, a interfejsy definiują kontrakty metod, które klasy mogą implementować.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3228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091034-DAAD-4028-269B-273656EF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E9505B-FAF2-4447-02B0-0BDA9E152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https://www.geeksforgeeks.org/abstraction-in-java-2/</a:t>
            </a:r>
            <a:endParaRPr lang="pl-PL" dirty="0"/>
          </a:p>
          <a:p>
            <a:r>
              <a:rPr lang="pl-PL" dirty="0">
                <a:hlinkClick r:id="rId3"/>
              </a:rPr>
              <a:t>https://www.geeksforgeeks.org/interfaces-and-inheritance-in-java/</a:t>
            </a:r>
            <a:endParaRPr lang="pl-PL" dirty="0"/>
          </a:p>
          <a:p>
            <a:r>
              <a:rPr lang="pl-PL" dirty="0">
                <a:hlinkClick r:id="rId4"/>
              </a:rPr>
              <a:t>https://www.geeksforgeeks.org/classes-objects-java/</a:t>
            </a:r>
            <a:endParaRPr lang="pl-PL" dirty="0"/>
          </a:p>
          <a:p>
            <a:r>
              <a:rPr lang="pl-PL" dirty="0"/>
              <a:t>Google(</a:t>
            </a:r>
            <a:r>
              <a:rPr lang="pl-PL" dirty="0" err="1"/>
              <a:t>Gemini</a:t>
            </a:r>
            <a:r>
              <a:rPr lang="pl-PL" dirty="0"/>
              <a:t>)</a:t>
            </a:r>
          </a:p>
          <a:p>
            <a:r>
              <a:rPr lang="pl-PL" dirty="0" err="1"/>
              <a:t>CodeGym</a:t>
            </a:r>
            <a:endParaRPr lang="pl-PL" dirty="0"/>
          </a:p>
          <a:p>
            <a:r>
              <a:rPr lang="pl-PL" dirty="0" err="1"/>
              <a:t>ChatGPT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671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B5AFAC-58BD-B015-4445-C55AF361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są klasy abstrakcyjne?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1F94DC-FB23-5D9D-7005-C7EFE641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i="0" dirty="0">
                <a:effectLst/>
                <a:latin typeface="Google Sans"/>
              </a:rPr>
              <a:t>Klasy abstrakcyjne są narzędziem abstrakcji w programowaniu obiektowym, co oznacza, że ukrywają szczegóły implementacji i udostępniają tylko niezbędne interfejsy</a:t>
            </a:r>
          </a:p>
          <a:p>
            <a:r>
              <a:rPr lang="pl-PL" dirty="0"/>
              <a:t>Definiuje wspólne zachowania i cechy dla klas dziedziczących.</a:t>
            </a:r>
          </a:p>
          <a:p>
            <a:r>
              <a:rPr lang="pl-PL" dirty="0"/>
              <a:t>Służy jako szkielet dla klas pochodnych.</a:t>
            </a:r>
          </a:p>
        </p:txBody>
      </p:sp>
    </p:spTree>
    <p:extLst>
      <p:ext uri="{BB962C8B-B14F-4D97-AF65-F5344CB8AC3E}">
        <p14:creationId xmlns:p14="http://schemas.microsoft.com/office/powerpoint/2010/main" val="34502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Symbol zastępczy zawartości 4" descr="Obraz zawierający tekst, zrzut ekranu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CA6EB6CB-5113-3B31-C1DC-708EC0363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61" y="520749"/>
            <a:ext cx="3794964" cy="564379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B0A0765-E41F-4C95-1BA3-D09DE526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pl-PL" dirty="0"/>
              <a:t>Tworzenie klas abstrakcyjnych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B6DADE-9324-55A1-6AA3-3FD57A64D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pl-PL" dirty="0"/>
              <a:t>Najważniejsze w tworzeniu jest dodanie ,,</a:t>
            </a:r>
            <a:r>
              <a:rPr lang="pl-PL" dirty="0" err="1"/>
              <a:t>abstract</a:t>
            </a:r>
            <a:r>
              <a:rPr lang="pl-PL" dirty="0"/>
              <a:t>” .</a:t>
            </a:r>
          </a:p>
          <a:p>
            <a:r>
              <a:rPr lang="pl-PL" dirty="0"/>
              <a:t>Nie można jej tworzyć jako obiektu.</a:t>
            </a:r>
          </a:p>
          <a:p>
            <a:r>
              <a:rPr lang="pl-PL" dirty="0"/>
              <a:t>Nie można jej używać jako klasy końcowej, bo musi być dziedziczona i rozszerzana przez inne klasy.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9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8483BC-6053-E558-A5E2-E13F89B6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 co nam klasy abstrakcyjne?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D166D3-69AB-BA1E-C2DB-C16D6E2D4B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970666"/>
            <a:ext cx="990046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Umożliwiają 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wymuszenie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implementacji pewnych metod.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Zapewniają 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spójność interfejsu API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 rodzinie klas.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Oddzielają 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ogólne zachowanie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od 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szczegółów implementacyjnych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Ułatwiają utrzymanie i rozwój kodu. (mniej kodu)</a:t>
            </a:r>
          </a:p>
        </p:txBody>
      </p:sp>
    </p:spTree>
    <p:extLst>
      <p:ext uri="{BB962C8B-B14F-4D97-AF65-F5344CB8AC3E}">
        <p14:creationId xmlns:p14="http://schemas.microsoft.com/office/powerpoint/2010/main" val="96733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70BA14-BF4E-4581-5A71-58C2ECBC1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Przykładowe użycie klas abstrakcyjnych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0216D7-F55C-C3BD-7D36-235306505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Klasy abstrakcyjne </a:t>
            </a:r>
            <a:r>
              <a:rPr lang="pl-PL" dirty="0"/>
              <a:t>tworzymy wtedy, gdy różne obiekty mają wspólne cechy i zachowania, ale jednocześnie różnią się w szczegółach implementacyjnych.</a:t>
            </a:r>
          </a:p>
          <a:p>
            <a:pPr marL="0" indent="0">
              <a:buNone/>
            </a:pPr>
            <a:r>
              <a:rPr lang="pl-PL" dirty="0"/>
              <a:t>Przykład: w programie można utworzyć klasę abstrakcyjną </a:t>
            </a:r>
            <a:r>
              <a:rPr lang="pl-PL" dirty="0" err="1"/>
              <a:t>Vehicle</a:t>
            </a:r>
            <a:r>
              <a:rPr lang="pl-PL" dirty="0"/>
              <a:t>, która reprezentuje wspólne cechy wszystkich pojazdów.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6656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Obraz 4" descr="Obraz zawierający tekst, Czcionka, zrzut ekranu, diagram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0EB1D2AC-7852-F853-05B5-942A9D05F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60C26FA-86C3-509F-AAED-A43A9E3D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pl-PL" dirty="0"/>
              <a:t>Czym są klasy pochodne?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9C86FE-42B3-EB82-70D2-943740B157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984443"/>
            <a:ext cx="5257800" cy="41925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l-PL" b="1" i="0" dirty="0">
                <a:effectLst/>
                <a:latin typeface="Google Sans"/>
              </a:rPr>
              <a:t>Klasa pochodna </a:t>
            </a:r>
            <a:r>
              <a:rPr lang="pl-PL" i="0" dirty="0">
                <a:effectLst/>
                <a:latin typeface="Google Sans"/>
              </a:rPr>
              <a:t>w Javie to klasa, która dziedziczy po innej klasie, zwanej klasą bazową Klasa pochodna dziedziczy pola i metody klasy bazowej, a także może dodawać własne. 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l-PL" b="0" i="0" dirty="0">
                <a:effectLst/>
                <a:latin typeface="Google Sans"/>
              </a:rPr>
              <a:t>Klasa pochodna może również dodawać własne pola i metody, które są specyficzne dla niej. </a:t>
            </a:r>
            <a:endParaRPr kumimoji="0" lang="pl-PL" altLang="pl-PL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09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FAF5C17-CA3A-996E-3A48-8C8FFEAB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pl-PL" dirty="0"/>
              <a:t>Zastosowanie klas pochodnych: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Obraz 5" descr="Obraz zawierający tekst, zrzut ekranu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B29A0C1D-761A-6F01-FC0A-085C88EF7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1895151"/>
            <a:ext cx="4777381" cy="289795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D555708-034B-6A8C-F400-FCC3DDA9F5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94962" y="1984443"/>
            <a:ext cx="5458838" cy="419252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l-PL" altLang="pl-PL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2200" b="1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Ponowne wykorzystanie kodu</a:t>
            </a:r>
            <a:r>
              <a:rPr kumimoji="0" lang="pl-PL" altLang="pl-PL" sz="2200" b="0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 – dziedziczenie pól i metod z klasy nadrzędnej (</a:t>
            </a:r>
            <a:r>
              <a:rPr kumimoji="0" lang="pl-PL" altLang="pl-PL" sz="2200" b="0" i="0" u="none" strike="noStrike" cap="none" normalizeH="0" baseline="0" dirty="0" err="1">
                <a:ln>
                  <a:noFill/>
                </a:ln>
                <a:effectLst/>
                <a:latin typeface="var(--ds-font-family-code)"/>
              </a:rPr>
              <a:t>extends</a:t>
            </a:r>
            <a:r>
              <a:rPr kumimoji="0" lang="pl-PL" altLang="pl-PL" sz="2200" b="0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2200" b="1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Rozszerzanie zachowania</a:t>
            </a:r>
            <a:r>
              <a:rPr kumimoji="0" lang="pl-PL" altLang="pl-PL" sz="2200" b="0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 – dodawanie nowych metod lub modyfikacja istniejących (</a:t>
            </a:r>
            <a:r>
              <a:rPr kumimoji="0" lang="pl-PL" altLang="pl-PL" sz="22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@Override</a:t>
            </a:r>
            <a:r>
              <a:rPr kumimoji="0" lang="pl-PL" altLang="pl-PL" sz="2200" b="0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2200" b="1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Polimorfizm</a:t>
            </a:r>
            <a:r>
              <a:rPr kumimoji="0" lang="pl-PL" altLang="pl-PL" sz="2200" b="0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 – traktowanie obiektów podklasy jako obiektów nadklasy (np. w listach lub tablicach).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2200" b="1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Hierarchię typów</a:t>
            </a:r>
            <a:r>
              <a:rPr kumimoji="0" lang="pl-PL" altLang="pl-PL" sz="2200" b="0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 – modelowanie relacji </a:t>
            </a:r>
            <a:r>
              <a:rPr kumimoji="0" lang="pl-PL" altLang="pl-PL" sz="2200" b="1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"jest"</a:t>
            </a:r>
            <a:r>
              <a:rPr kumimoji="0" lang="pl-PL" altLang="pl-PL" sz="2200" b="0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 (np. </a:t>
            </a:r>
            <a:r>
              <a:rPr kumimoji="0" lang="pl-PL" altLang="pl-PL" sz="22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Car </a:t>
            </a:r>
            <a:r>
              <a:rPr kumimoji="0" lang="pl-PL" altLang="pl-PL" sz="2200" b="0" i="0" u="none" strike="noStrike" cap="none" normalizeH="0" baseline="0" dirty="0" err="1">
                <a:ln>
                  <a:noFill/>
                </a:ln>
                <a:effectLst/>
                <a:latin typeface="var(--ds-font-family-code)"/>
              </a:rPr>
              <a:t>extends</a:t>
            </a:r>
            <a:r>
              <a:rPr kumimoji="0" lang="pl-PL" altLang="pl-PL" sz="22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 </a:t>
            </a:r>
            <a:r>
              <a:rPr kumimoji="0" lang="pl-PL" altLang="pl-PL" sz="2200" b="0" i="0" u="none" strike="noStrike" cap="none" normalizeH="0" baseline="0" dirty="0" err="1">
                <a:ln>
                  <a:noFill/>
                </a:ln>
                <a:effectLst/>
                <a:latin typeface="var(--ds-font-family-code)"/>
              </a:rPr>
              <a:t>Vehicle</a:t>
            </a:r>
            <a:r>
              <a:rPr kumimoji="0" lang="pl-PL" altLang="pl-PL" sz="2200" b="0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pl-PL" altLang="pl-PL" sz="2200" dirty="0">
              <a:latin typeface="quote-cjk-patch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pl-PL" altLang="pl-PL" sz="2200" b="0" i="0" u="none" strike="noStrike" cap="none" normalizeH="0" baseline="0" dirty="0">
              <a:ln>
                <a:noFill/>
              </a:ln>
              <a:effectLst/>
              <a:latin typeface="quote-cjk-patch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l-PL" altLang="pl-PL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40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E0919AE-B384-4D4A-9837-F629B1CF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958BCD9-8DF3-444B-28C3-0E042851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pl-PL" dirty="0"/>
              <a:t>(nie)Tworzenie klas pochodnych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49" y="1533388"/>
            <a:ext cx="754056" cy="7336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Obraz 8" descr="Obraz zawierający tekst, zrzut ekranu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5832BBA2-EE70-8161-D31F-ED13223EC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44" b="2"/>
          <a:stretch>
            <a:fillRect/>
          </a:stretch>
        </p:blipFill>
        <p:spPr>
          <a:xfrm>
            <a:off x="643467" y="965107"/>
            <a:ext cx="3611610" cy="1870163"/>
          </a:xfrm>
          <a:custGeom>
            <a:avLst/>
            <a:gdLst/>
            <a:ahLst/>
            <a:cxnLst/>
            <a:rect l="l" t="t" r="r" b="b"/>
            <a:pathLst>
              <a:path w="4252881" h="4252881">
                <a:moveTo>
                  <a:pt x="95137" y="0"/>
                </a:moveTo>
                <a:lnTo>
                  <a:pt x="4157744" y="0"/>
                </a:lnTo>
                <a:cubicBezTo>
                  <a:pt x="4210287" y="0"/>
                  <a:pt x="4252881" y="42594"/>
                  <a:pt x="4252881" y="95137"/>
                </a:cubicBezTo>
                <a:lnTo>
                  <a:pt x="4252881" y="4157744"/>
                </a:lnTo>
                <a:cubicBezTo>
                  <a:pt x="4252881" y="4210287"/>
                  <a:pt x="4210287" y="4252881"/>
                  <a:pt x="4157744" y="4252881"/>
                </a:cubicBezTo>
                <a:lnTo>
                  <a:pt x="95137" y="4252881"/>
                </a:lnTo>
                <a:cubicBezTo>
                  <a:pt x="42594" y="4252881"/>
                  <a:pt x="0" y="4210287"/>
                  <a:pt x="0" y="4157744"/>
                </a:cubicBezTo>
                <a:lnTo>
                  <a:pt x="0" y="95137"/>
                </a:lnTo>
                <a:cubicBezTo>
                  <a:pt x="0" y="42594"/>
                  <a:pt x="42594" y="0"/>
                  <a:pt x="95137" y="0"/>
                </a:cubicBezTo>
                <a:close/>
              </a:path>
            </a:pathLst>
          </a:custGeom>
        </p:spPr>
      </p:pic>
      <p:pic>
        <p:nvPicPr>
          <p:cNvPr id="11" name="Obraz 10" descr="Obraz zawierający tekst, zrzut ekranu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238B9AB6-DAA8-C9E0-1445-E8CAEBA1E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58" y="3536694"/>
            <a:ext cx="5059313" cy="733600"/>
          </a:xfrm>
          <a:custGeom>
            <a:avLst/>
            <a:gdLst/>
            <a:ahLst/>
            <a:cxnLst/>
            <a:rect l="l" t="t" r="r" b="b"/>
            <a:pathLst>
              <a:path w="4252881" h="4252881">
                <a:moveTo>
                  <a:pt x="95137" y="0"/>
                </a:moveTo>
                <a:lnTo>
                  <a:pt x="4157744" y="0"/>
                </a:lnTo>
                <a:cubicBezTo>
                  <a:pt x="4210287" y="0"/>
                  <a:pt x="4252881" y="42594"/>
                  <a:pt x="4252881" y="95137"/>
                </a:cubicBezTo>
                <a:lnTo>
                  <a:pt x="4252881" y="4157744"/>
                </a:lnTo>
                <a:cubicBezTo>
                  <a:pt x="4252881" y="4210287"/>
                  <a:pt x="4210287" y="4252881"/>
                  <a:pt x="4157744" y="4252881"/>
                </a:cubicBezTo>
                <a:lnTo>
                  <a:pt x="95137" y="4252881"/>
                </a:lnTo>
                <a:cubicBezTo>
                  <a:pt x="42594" y="4252881"/>
                  <a:pt x="0" y="4210287"/>
                  <a:pt x="0" y="4157744"/>
                </a:cubicBezTo>
                <a:lnTo>
                  <a:pt x="0" y="95137"/>
                </a:lnTo>
                <a:cubicBezTo>
                  <a:pt x="0" y="42594"/>
                  <a:pt x="42594" y="0"/>
                  <a:pt x="95137" y="0"/>
                </a:cubicBezTo>
                <a:close/>
              </a:path>
            </a:pathLst>
          </a:cu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07D50C9-F568-423A-A839-B49874A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86024" y="4442435"/>
            <a:ext cx="624734" cy="62473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5C50E7-DB73-C1DB-9AC7-C659AD0D1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>
            <a:normAutofit/>
          </a:bodyPr>
          <a:lstStyle/>
          <a:p>
            <a:r>
              <a:rPr lang="pl-PL" b="1" i="0" dirty="0">
                <a:effectLst/>
                <a:latin typeface="quote-cjk-patch"/>
              </a:rPr>
              <a:t>Zbyt głębokiego dziedziczenia</a:t>
            </a:r>
            <a:r>
              <a:rPr lang="pl-PL" b="0" i="0" dirty="0">
                <a:effectLst/>
                <a:latin typeface="quote-cjk-patch"/>
              </a:rPr>
              <a:t> – prowadzi do tzw. </a:t>
            </a:r>
            <a:r>
              <a:rPr lang="pl-PL" b="1" i="0" dirty="0">
                <a:effectLst/>
                <a:latin typeface="quote-cjk-patch"/>
              </a:rPr>
              <a:t>"piramidy śmierci"</a:t>
            </a:r>
            <a:r>
              <a:rPr lang="pl-PL" b="0" i="0" dirty="0">
                <a:effectLst/>
                <a:latin typeface="quote-cjk-patch"/>
              </a:rPr>
              <a:t> (trudne w utrzymaniu).</a:t>
            </a:r>
          </a:p>
          <a:p>
            <a:r>
              <a:rPr lang="pl-PL" b="1" i="0" dirty="0">
                <a:effectLst/>
                <a:latin typeface="quote-cjk-patch"/>
              </a:rPr>
              <a:t>Nadużywanie @Override </a:t>
            </a:r>
            <a:r>
              <a:rPr lang="pl-PL" b="0" i="0" dirty="0">
                <a:effectLst/>
                <a:latin typeface="quote-cjk-patch"/>
              </a:rPr>
              <a:t>– nie przesłaniaj metod, jeśli nie zmieniasz logiki.</a:t>
            </a:r>
          </a:p>
          <a:p>
            <a:r>
              <a:rPr lang="pl-PL" b="1" dirty="0">
                <a:latin typeface="quote-cjk-patch"/>
              </a:rPr>
              <a:t>Łamanie zasady </a:t>
            </a:r>
            <a:r>
              <a:rPr lang="pl-PL" b="1" dirty="0" err="1">
                <a:latin typeface="quote-cjk-patch"/>
              </a:rPr>
              <a:t>Liskov</a:t>
            </a:r>
            <a:r>
              <a:rPr lang="pl-PL" b="1" dirty="0">
                <a:latin typeface="quote-cjk-patch"/>
              </a:rPr>
              <a:t> </a:t>
            </a:r>
            <a:r>
              <a:rPr lang="pl-PL" dirty="0">
                <a:latin typeface="quote-cjk-patch"/>
              </a:rPr>
              <a:t>– podklasa powinna być w pełni zgodna z nadklasą (np. nie rzucaj nowych wyjątków)</a:t>
            </a:r>
            <a:endParaRPr lang="pl-PL" b="0" i="0" dirty="0">
              <a:effectLst/>
              <a:latin typeface="quote-cjk-patch"/>
            </a:endParaRPr>
          </a:p>
          <a:p>
            <a:endParaRPr lang="pl-PL" b="0" i="0" dirty="0">
              <a:effectLst/>
              <a:latin typeface="quote-cjk-patch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756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6770548-D576-7697-8097-B5ECD0E5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55" y="796583"/>
            <a:ext cx="3981854" cy="2216513"/>
          </a:xfrm>
        </p:spPr>
        <p:txBody>
          <a:bodyPr>
            <a:normAutofit/>
          </a:bodyPr>
          <a:lstStyle/>
          <a:p>
            <a:r>
              <a:rPr lang="pl-PL" dirty="0"/>
              <a:t>Czym są interfejsy w Javie?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Obraz 4" descr="Obraz zawierający tekst, zrzut ekranu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15066C3C-9DFA-68C6-63C8-00F0B19A0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22" y="3429000"/>
            <a:ext cx="10497897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0D6247-62C3-5AA2-1F7F-2272DED08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409" y="1212488"/>
            <a:ext cx="6382966" cy="2216512"/>
          </a:xfrm>
        </p:spPr>
        <p:txBody>
          <a:bodyPr>
            <a:normAutofit/>
          </a:bodyPr>
          <a:lstStyle/>
          <a:p>
            <a:r>
              <a:rPr lang="pl-PL" sz="1500" dirty="0"/>
              <a:t>Interfejsy określają metody, które klasy muszą zaimplementować.</a:t>
            </a:r>
          </a:p>
          <a:p>
            <a:r>
              <a:rPr lang="pl-PL" sz="1500" dirty="0"/>
              <a:t>Pozwalają na wielodziedziczenie zachowań (klasa może implementować wiele interfejsów).</a:t>
            </a:r>
          </a:p>
          <a:p>
            <a:r>
              <a:rPr lang="pl-PL" sz="1500" dirty="0"/>
              <a:t>Przykład: interfejsy w Javie mówią co się dzieje, ale nie jak.</a:t>
            </a:r>
          </a:p>
          <a:p>
            <a:r>
              <a:rPr lang="pl-PL" sz="1500" dirty="0"/>
              <a:t>Gdy tworzymy metodę dodajemy interfejs za pomocą „</a:t>
            </a:r>
            <a:r>
              <a:rPr lang="pl-PL" sz="1500" dirty="0" err="1"/>
              <a:t>implements</a:t>
            </a:r>
            <a:r>
              <a:rPr lang="pl-PL" sz="1500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426161122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Pakiet 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503</Words>
  <Application>Microsoft Office PowerPoint</Application>
  <PresentationFormat>Panoramiczny</PresentationFormat>
  <Paragraphs>50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Google Sans</vt:lpstr>
      <vt:lpstr>quote-cjk-patch</vt:lpstr>
      <vt:lpstr>var(--ds-font-family-code)</vt:lpstr>
      <vt:lpstr>ShapesVTI</vt:lpstr>
      <vt:lpstr>Tworzenie klas abstrakcyjnych w Javie</vt:lpstr>
      <vt:lpstr>Czym są klasy abstrakcyjne?</vt:lpstr>
      <vt:lpstr>Tworzenie klas abstrakcyjnych</vt:lpstr>
      <vt:lpstr>Po co nam klasy abstrakcyjne?</vt:lpstr>
      <vt:lpstr>Przykładowe użycie klas abstrakcyjnych</vt:lpstr>
      <vt:lpstr>Czym są klasy pochodne?</vt:lpstr>
      <vt:lpstr>Zastosowanie klas pochodnych:</vt:lpstr>
      <vt:lpstr>(nie)Tworzenie klas pochodnych</vt:lpstr>
      <vt:lpstr>Czym są interfejsy w Javie? </vt:lpstr>
      <vt:lpstr>Jak (nie)tworzyć interfejsów </vt:lpstr>
      <vt:lpstr>Podsumowanie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Maciej Droździel</dc:creator>
  <cp:lastModifiedBy>Maciej Droździel</cp:lastModifiedBy>
  <cp:revision>2</cp:revision>
  <dcterms:created xsi:type="dcterms:W3CDTF">2025-06-01T18:54:00Z</dcterms:created>
  <dcterms:modified xsi:type="dcterms:W3CDTF">2025-06-02T20:09:16Z</dcterms:modified>
</cp:coreProperties>
</file>