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3" r:id="rId1"/>
  </p:sldMasterIdLst>
  <p:notesMasterIdLst>
    <p:notesMasterId r:id="rId54"/>
  </p:notesMasterIdLst>
  <p:handoutMasterIdLst>
    <p:handoutMasterId r:id="rId55"/>
  </p:handoutMasterIdLst>
  <p:sldIdLst>
    <p:sldId id="270" r:id="rId2"/>
    <p:sldId id="281" r:id="rId3"/>
    <p:sldId id="386" r:id="rId4"/>
    <p:sldId id="388" r:id="rId5"/>
    <p:sldId id="389" r:id="rId6"/>
    <p:sldId id="390" r:id="rId7"/>
    <p:sldId id="391" r:id="rId8"/>
    <p:sldId id="392" r:id="rId9"/>
    <p:sldId id="343" r:id="rId10"/>
    <p:sldId id="344" r:id="rId11"/>
    <p:sldId id="345" r:id="rId12"/>
    <p:sldId id="346" r:id="rId13"/>
    <p:sldId id="347" r:id="rId14"/>
    <p:sldId id="348" r:id="rId15"/>
    <p:sldId id="350" r:id="rId16"/>
    <p:sldId id="351" r:id="rId17"/>
    <p:sldId id="393"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7" r:id="rId42"/>
    <p:sldId id="375" r:id="rId43"/>
    <p:sldId id="376" r:id="rId44"/>
    <p:sldId id="378" r:id="rId45"/>
    <p:sldId id="379" r:id="rId46"/>
    <p:sldId id="381" r:id="rId47"/>
    <p:sldId id="380" r:id="rId48"/>
    <p:sldId id="382" r:id="rId49"/>
    <p:sldId id="383" r:id="rId50"/>
    <p:sldId id="384" r:id="rId51"/>
    <p:sldId id="385" r:id="rId52"/>
    <p:sldId id="340" r:id="rId53"/>
  </p:sldIdLst>
  <p:sldSz cx="12192000" cy="6858000"/>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Schmalzing" initials="DS" lastIdx="1" clrIdx="0">
    <p:extLst>
      <p:ext uri="{19B8F6BF-5375-455C-9EA6-DF929625EA0E}">
        <p15:presenceInfo xmlns:p15="http://schemas.microsoft.com/office/powerpoint/2012/main" userId="David Schmalz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F"/>
    <a:srgbClr val="FFFFFF"/>
    <a:srgbClr val="071ECC"/>
    <a:srgbClr val="1E07CC"/>
    <a:srgbClr val="FF0000"/>
    <a:srgbClr val="FF00FF"/>
    <a:srgbClr val="CC0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BEC4F-E3FD-A447-A4E0-D73942548911}" v="1" dt="2019-04-01T12:40:37.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94488" autoAdjust="0"/>
  </p:normalViewPr>
  <p:slideViewPr>
    <p:cSldViewPr snapToGrid="0">
      <p:cViewPr varScale="1">
        <p:scale>
          <a:sx n="102" d="100"/>
          <a:sy n="102" d="100"/>
        </p:scale>
        <p:origin x="210"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4" d="100"/>
          <a:sy n="74" d="100"/>
        </p:scale>
        <p:origin x="397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örg Christian Kirchhof" userId="ee804fd8-b348-4f17-843b-2dd3c3daa85b" providerId="ADAL" clId="{6C4BEC4F-E3FD-A447-A4E0-D73942548911}"/>
    <pc:docChg chg="custSel modMainMaster">
      <pc:chgData name="Jörg Christian Kirchhof" userId="ee804fd8-b348-4f17-843b-2dd3c3daa85b" providerId="ADAL" clId="{6C4BEC4F-E3FD-A447-A4E0-D73942548911}" dt="2019-04-01T12:40:37.781" v="1"/>
      <pc:docMkLst>
        <pc:docMk/>
      </pc:docMkLst>
      <pc:sldMasterChg chg="modSldLayout">
        <pc:chgData name="Jörg Christian Kirchhof" userId="ee804fd8-b348-4f17-843b-2dd3c3daa85b" providerId="ADAL" clId="{6C4BEC4F-E3FD-A447-A4E0-D73942548911}" dt="2019-04-01T12:40:37.781" v="1"/>
        <pc:sldMasterMkLst>
          <pc:docMk/>
          <pc:sldMasterMk cId="728331341" sldId="2147483903"/>
        </pc:sldMasterMkLst>
        <pc:sldLayoutChg chg="addSp delSp">
          <pc:chgData name="Jörg Christian Kirchhof" userId="ee804fd8-b348-4f17-843b-2dd3c3daa85b" providerId="ADAL" clId="{6C4BEC4F-E3FD-A447-A4E0-D73942548911}" dt="2019-04-01T12:40:37.781" v="1"/>
          <pc:sldLayoutMkLst>
            <pc:docMk/>
            <pc:sldMasterMk cId="728331341" sldId="2147483903"/>
            <pc:sldLayoutMk cId="4265886966" sldId="2147483904"/>
          </pc:sldLayoutMkLst>
          <pc:picChg chg="del">
            <ac:chgData name="Jörg Christian Kirchhof" userId="ee804fd8-b348-4f17-843b-2dd3c3daa85b" providerId="ADAL" clId="{6C4BEC4F-E3FD-A447-A4E0-D73942548911}" dt="2019-04-01T12:40:37.220" v="0" actId="478"/>
            <ac:picMkLst>
              <pc:docMk/>
              <pc:sldMasterMk cId="728331341" sldId="2147483903"/>
              <pc:sldLayoutMk cId="4265886966" sldId="2147483904"/>
              <ac:picMk id="4" creationId="{00000000-0000-0000-0000-000000000000}"/>
            </ac:picMkLst>
          </pc:picChg>
          <pc:picChg chg="add">
            <ac:chgData name="Jörg Christian Kirchhof" userId="ee804fd8-b348-4f17-843b-2dd3c3daa85b" providerId="ADAL" clId="{6C4BEC4F-E3FD-A447-A4E0-D73942548911}" dt="2019-04-01T12:40:37.781" v="1"/>
            <ac:picMkLst>
              <pc:docMk/>
              <pc:sldMasterMk cId="728331341" sldId="2147483903"/>
              <pc:sldLayoutMk cId="4265886966" sldId="2147483904"/>
              <ac:picMk id="36" creationId="{B3B93E4D-374B-FF43-9676-DA755D47565F}"/>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de-DE" dirty="0"/>
          </a:p>
        </p:txBody>
      </p:sp>
      <p:sp>
        <p:nvSpPr>
          <p:cNvPr id="3" name="Datumsplatzhalter 2"/>
          <p:cNvSpPr>
            <a:spLocks noGrp="1"/>
          </p:cNvSpPr>
          <p:nvPr>
            <p:ph type="dt" sz="quarter"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88BCBB3B-932A-4D6C-900D-9F4B28686221}" type="datetimeFigureOut">
              <a:rPr lang="de-DE" altLang="de-DE"/>
              <a:pPr>
                <a:defRPr/>
              </a:pPr>
              <a:t>21.04.2020</a:t>
            </a:fld>
            <a:endParaRPr lang="de-DE" altLang="de-DE" dirty="0"/>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935FA329-B071-4BC1-BBB5-3B07BBB55D93}" type="slidenum">
              <a:rPr lang="de-DE" altLang="de-DE"/>
              <a:pPr/>
              <a:t>‹Nr.›</a:t>
            </a:fld>
            <a:endParaRPr lang="de-DE" altLang="de-DE"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3" name="Datumsplatzhalter 2"/>
          <p:cNvSpPr>
            <a:spLocks noGrp="1"/>
          </p:cNvSpPr>
          <p:nvPr>
            <p:ph type="dt"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02CD211-E599-4F87-85BA-4D602CEE05A3}" type="datetimeFigureOut">
              <a:rPr lang="de-DE" altLang="de-DE"/>
              <a:pPr>
                <a:defRPr/>
              </a:pPr>
              <a:t>21.04.2020</a:t>
            </a:fld>
            <a:endParaRPr lang="de-DE" altLang="de-DE" dirty="0"/>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709613" y="4926013"/>
            <a:ext cx="5680075" cy="4029075"/>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Textmasterformat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1BC8D279-B8BC-4FA6-86F2-E41329D88EBB}" type="slidenum">
              <a:rPr lang="de-DE" altLang="de-DE"/>
              <a:pPr/>
              <a:t>‹Nr.›</a:t>
            </a:fld>
            <a:endParaRPr lang="de-DE" altLang="de-DE"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 und Foto">
    <p:spTree>
      <p:nvGrpSpPr>
        <p:cNvPr id="1" name=""/>
        <p:cNvGrpSpPr/>
        <p:nvPr/>
      </p:nvGrpSpPr>
      <p:grpSpPr>
        <a:xfrm>
          <a:off x="0" y="0"/>
          <a:ext cx="0" cy="0"/>
          <a:chOff x="0" y="0"/>
          <a:chExt cx="0" cy="0"/>
        </a:xfrm>
      </p:grpSpPr>
      <p:pic>
        <p:nvPicPr>
          <p:cNvPr id="9" name="Picture 2" descr="C:\Users\look\Desktop\vorlagen\02.logo\SE-Logo_RZ\01_bildmarke_und_text\PNG\rwth_se_rgb.png">
            <a:extLst>
              <a:ext uri="{FF2B5EF4-FFF2-40B4-BE49-F238E27FC236}">
                <a16:creationId xmlns:a16="http://schemas.microsoft.com/office/drawing/2014/main" id="{251D0BC9-2793-451A-BE70-01CA07A420CF}"/>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42"/>
          <a:stretch/>
        </p:blipFill>
        <p:spPr bwMode="auto">
          <a:xfrm>
            <a:off x="8748998" y="6040438"/>
            <a:ext cx="3242693" cy="8136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4" name="Gruppieren 13">
            <a:extLst>
              <a:ext uri="{FF2B5EF4-FFF2-40B4-BE49-F238E27FC236}">
                <a16:creationId xmlns:a16="http://schemas.microsoft.com/office/drawing/2014/main" id="{88F71EE3-D70A-4C02-A968-4B934D1A0EFF}"/>
              </a:ext>
            </a:extLst>
          </p:cNvPr>
          <p:cNvGrpSpPr/>
          <p:nvPr/>
        </p:nvGrpSpPr>
        <p:grpSpPr>
          <a:xfrm>
            <a:off x="107622" y="2351366"/>
            <a:ext cx="11972884" cy="50805"/>
            <a:chOff x="107622" y="6209964"/>
            <a:chExt cx="11972884" cy="50805"/>
          </a:xfrm>
        </p:grpSpPr>
        <p:grpSp>
          <p:nvGrpSpPr>
            <p:cNvPr id="15" name="Gruppieren 14">
              <a:extLst>
                <a:ext uri="{FF2B5EF4-FFF2-40B4-BE49-F238E27FC236}">
                  <a16:creationId xmlns:a16="http://schemas.microsoft.com/office/drawing/2014/main" id="{7C845E14-D05D-4847-8D0F-48B225F97F2B}"/>
                </a:ext>
              </a:extLst>
            </p:cNvPr>
            <p:cNvGrpSpPr/>
            <p:nvPr/>
          </p:nvGrpSpPr>
          <p:grpSpPr>
            <a:xfrm>
              <a:off x="107622" y="6209964"/>
              <a:ext cx="11533593" cy="50805"/>
              <a:chOff x="348640" y="815854"/>
              <a:chExt cx="11533593" cy="50805"/>
            </a:xfrm>
          </p:grpSpPr>
          <p:cxnSp>
            <p:nvCxnSpPr>
              <p:cNvPr id="22" name="Gerader Verbinder 21">
                <a:extLst>
                  <a:ext uri="{FF2B5EF4-FFF2-40B4-BE49-F238E27FC236}">
                    <a16:creationId xmlns:a16="http://schemas.microsoft.com/office/drawing/2014/main" id="{DEAA3F24-7ABD-43F2-AA45-BF5173CF32C5}"/>
                  </a:ext>
                </a:extLst>
              </p:cNvPr>
              <p:cNvCxnSpPr/>
              <p:nvPr/>
            </p:nvCxnSpPr>
            <p:spPr>
              <a:xfrm>
                <a:off x="348640" y="815854"/>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6AFAD796-294C-4678-84E4-36609DA3DE96}"/>
                  </a:ext>
                </a:extLst>
              </p:cNvPr>
              <p:cNvCxnSpPr/>
              <p:nvPr/>
            </p:nvCxnSpPr>
            <p:spPr>
              <a:xfrm>
                <a:off x="398258" y="866659"/>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9" name="Gruppieren 18">
              <a:extLst>
                <a:ext uri="{FF2B5EF4-FFF2-40B4-BE49-F238E27FC236}">
                  <a16:creationId xmlns:a16="http://schemas.microsoft.com/office/drawing/2014/main" id="{2C515608-7894-4009-BE21-62D65B382976}"/>
                </a:ext>
              </a:extLst>
            </p:cNvPr>
            <p:cNvGrpSpPr/>
            <p:nvPr/>
          </p:nvGrpSpPr>
          <p:grpSpPr>
            <a:xfrm>
              <a:off x="11552113" y="6209964"/>
              <a:ext cx="528393" cy="50805"/>
              <a:chOff x="422890" y="1711364"/>
              <a:chExt cx="528393" cy="50805"/>
            </a:xfrm>
          </p:grpSpPr>
          <p:cxnSp>
            <p:nvCxnSpPr>
              <p:cNvPr id="20" name="Gerader Verbinder 19">
                <a:extLst>
                  <a:ext uri="{FF2B5EF4-FFF2-40B4-BE49-F238E27FC236}">
                    <a16:creationId xmlns:a16="http://schemas.microsoft.com/office/drawing/2014/main" id="{0334CBD9-C046-4B8D-8306-1B31D1E6CD28}"/>
                  </a:ext>
                </a:extLst>
              </p:cNvPr>
              <p:cNvCxnSpPr/>
              <p:nvPr/>
            </p:nvCxnSpPr>
            <p:spPr>
              <a:xfrm>
                <a:off x="422890" y="1711364"/>
                <a:ext cx="4787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10AEC939-0940-4439-A734-7AAF6763DFF8}"/>
                  </a:ext>
                </a:extLst>
              </p:cNvPr>
              <p:cNvCxnSpPr/>
              <p:nvPr/>
            </p:nvCxnSpPr>
            <p:spPr>
              <a:xfrm>
                <a:off x="472508" y="1762169"/>
                <a:ext cx="4787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grpSp>
        <p:nvGrpSpPr>
          <p:cNvPr id="24" name="Gruppieren 23">
            <a:extLst>
              <a:ext uri="{FF2B5EF4-FFF2-40B4-BE49-F238E27FC236}">
                <a16:creationId xmlns:a16="http://schemas.microsoft.com/office/drawing/2014/main" id="{942CAEF3-4F48-4FEC-9E09-79D3F41BC518}"/>
              </a:ext>
            </a:extLst>
          </p:cNvPr>
          <p:cNvGrpSpPr/>
          <p:nvPr/>
        </p:nvGrpSpPr>
        <p:grpSpPr>
          <a:xfrm>
            <a:off x="643376" y="2351364"/>
            <a:ext cx="50806" cy="4388819"/>
            <a:chOff x="643376" y="2351365"/>
            <a:chExt cx="50806" cy="3909404"/>
          </a:xfrm>
        </p:grpSpPr>
        <p:cxnSp>
          <p:nvCxnSpPr>
            <p:cNvPr id="25" name="Gerader Verbinder 24">
              <a:extLst>
                <a:ext uri="{FF2B5EF4-FFF2-40B4-BE49-F238E27FC236}">
                  <a16:creationId xmlns:a16="http://schemas.microsoft.com/office/drawing/2014/main" id="{15E654C8-5ED2-482F-82FE-D8B7AB672D1B}"/>
                </a:ext>
              </a:extLst>
            </p:cNvPr>
            <p:cNvCxnSpPr/>
            <p:nvPr/>
          </p:nvCxnSpPr>
          <p:spPr>
            <a:xfrm flipH="1">
              <a:off x="643376" y="2351365"/>
              <a:ext cx="1" cy="3858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5CBF0CD-26F9-4ACF-A893-9837FC6A792A}"/>
                </a:ext>
              </a:extLst>
            </p:cNvPr>
            <p:cNvCxnSpPr/>
            <p:nvPr/>
          </p:nvCxnSpPr>
          <p:spPr>
            <a:xfrm flipH="1">
              <a:off x="694181" y="2400983"/>
              <a:ext cx="1" cy="385978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Title 1">
            <a:extLst>
              <a:ext uri="{FF2B5EF4-FFF2-40B4-BE49-F238E27FC236}">
                <a16:creationId xmlns:a16="http://schemas.microsoft.com/office/drawing/2014/main" id="{3B422C15-1DE6-4DF9-8E96-5CA1632191C0}"/>
              </a:ext>
            </a:extLst>
          </p:cNvPr>
          <p:cNvSpPr>
            <a:spLocks noGrp="1"/>
          </p:cNvSpPr>
          <p:nvPr>
            <p:ph type="ctrTitle"/>
          </p:nvPr>
        </p:nvSpPr>
        <p:spPr>
          <a:xfrm>
            <a:off x="932434" y="2584876"/>
            <a:ext cx="10886925"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noProof="0"/>
              <a:t>Mastertitelformat bearbeiten</a:t>
            </a:r>
            <a:endParaRPr lang="en-US" noProof="0" dirty="0"/>
          </a:p>
        </p:txBody>
      </p:sp>
      <p:sp>
        <p:nvSpPr>
          <p:cNvPr id="28" name="Subtitle 2">
            <a:extLst>
              <a:ext uri="{FF2B5EF4-FFF2-40B4-BE49-F238E27FC236}">
                <a16:creationId xmlns:a16="http://schemas.microsoft.com/office/drawing/2014/main" id="{983979DD-F31A-4483-BB1A-22D5710FA3C4}"/>
              </a:ext>
            </a:extLst>
          </p:cNvPr>
          <p:cNvSpPr>
            <a:spLocks noGrp="1"/>
          </p:cNvSpPr>
          <p:nvPr>
            <p:ph type="subTitle" idx="1" hasCustomPrompt="1"/>
          </p:nvPr>
        </p:nvSpPr>
        <p:spPr>
          <a:xfrm>
            <a:off x="932434" y="3078076"/>
            <a:ext cx="10886925" cy="926892"/>
          </a:xfrm>
          <a:prstGeom prst="rect">
            <a:avLst/>
          </a:prstGeom>
        </p:spPr>
        <p:txBody>
          <a:bodyPr lIns="0" tIns="0" rIns="0" bIns="0"/>
          <a:lstStyle>
            <a:lvl1pPr marL="0" indent="0" algn="l" eaLnBrk="1" hangingPunct="1">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eaLnBrk="1" hangingPunct="1"/>
            <a:r>
              <a:rPr lang="en-US" noProof="0" dirty="0" err="1"/>
              <a:t>Untertitelmasters</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grpSp>
        <p:nvGrpSpPr>
          <p:cNvPr id="16" name="Gruppieren 15">
            <a:extLst>
              <a:ext uri="{FF2B5EF4-FFF2-40B4-BE49-F238E27FC236}">
                <a16:creationId xmlns:a16="http://schemas.microsoft.com/office/drawing/2014/main" id="{7EE02E37-16C7-4AED-B03D-D2D32DD5AE21}"/>
              </a:ext>
            </a:extLst>
          </p:cNvPr>
          <p:cNvGrpSpPr/>
          <p:nvPr userDrawn="1"/>
        </p:nvGrpSpPr>
        <p:grpSpPr>
          <a:xfrm>
            <a:off x="107622" y="2351366"/>
            <a:ext cx="11972884" cy="50805"/>
            <a:chOff x="107622" y="6209964"/>
            <a:chExt cx="11972884" cy="50805"/>
          </a:xfrm>
        </p:grpSpPr>
        <p:grpSp>
          <p:nvGrpSpPr>
            <p:cNvPr id="17" name="Gruppieren 16">
              <a:extLst>
                <a:ext uri="{FF2B5EF4-FFF2-40B4-BE49-F238E27FC236}">
                  <a16:creationId xmlns:a16="http://schemas.microsoft.com/office/drawing/2014/main" id="{757562EE-1B2D-44E7-A590-9E9EDBC85B94}"/>
                </a:ext>
              </a:extLst>
            </p:cNvPr>
            <p:cNvGrpSpPr/>
            <p:nvPr userDrawn="1"/>
          </p:nvGrpSpPr>
          <p:grpSpPr>
            <a:xfrm>
              <a:off x="107622" y="6209964"/>
              <a:ext cx="11533593" cy="50805"/>
              <a:chOff x="348640" y="815854"/>
              <a:chExt cx="11533593" cy="50805"/>
            </a:xfrm>
          </p:grpSpPr>
          <p:cxnSp>
            <p:nvCxnSpPr>
              <p:cNvPr id="31" name="Gerader Verbinder 30">
                <a:extLst>
                  <a:ext uri="{FF2B5EF4-FFF2-40B4-BE49-F238E27FC236}">
                    <a16:creationId xmlns:a16="http://schemas.microsoft.com/office/drawing/2014/main" id="{5705C926-C661-4870-90F5-B8FE6824FA3E}"/>
                  </a:ext>
                </a:extLst>
              </p:cNvPr>
              <p:cNvCxnSpPr/>
              <p:nvPr userDrawn="1"/>
            </p:nvCxnSpPr>
            <p:spPr>
              <a:xfrm>
                <a:off x="348640" y="815854"/>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61340FDD-0028-43F6-9B43-780A9256EA84}"/>
                  </a:ext>
                </a:extLst>
              </p:cNvPr>
              <p:cNvCxnSpPr/>
              <p:nvPr userDrawn="1"/>
            </p:nvCxnSpPr>
            <p:spPr>
              <a:xfrm>
                <a:off x="398258" y="866659"/>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8" name="Gruppieren 17">
              <a:extLst>
                <a:ext uri="{FF2B5EF4-FFF2-40B4-BE49-F238E27FC236}">
                  <a16:creationId xmlns:a16="http://schemas.microsoft.com/office/drawing/2014/main" id="{67471FCE-9EBC-4563-B643-791B6D9CF2C5}"/>
                </a:ext>
              </a:extLst>
            </p:cNvPr>
            <p:cNvGrpSpPr/>
            <p:nvPr userDrawn="1"/>
          </p:nvGrpSpPr>
          <p:grpSpPr>
            <a:xfrm>
              <a:off x="11552113" y="6209964"/>
              <a:ext cx="528393" cy="50805"/>
              <a:chOff x="422890" y="1711364"/>
              <a:chExt cx="528393" cy="50805"/>
            </a:xfrm>
          </p:grpSpPr>
          <p:cxnSp>
            <p:nvCxnSpPr>
              <p:cNvPr id="29" name="Gerader Verbinder 28">
                <a:extLst>
                  <a:ext uri="{FF2B5EF4-FFF2-40B4-BE49-F238E27FC236}">
                    <a16:creationId xmlns:a16="http://schemas.microsoft.com/office/drawing/2014/main" id="{DEBBEDD9-913B-43A7-92D2-70200277794A}"/>
                  </a:ext>
                </a:extLst>
              </p:cNvPr>
              <p:cNvCxnSpPr/>
              <p:nvPr userDrawn="1"/>
            </p:nvCxnSpPr>
            <p:spPr>
              <a:xfrm>
                <a:off x="422890" y="1711364"/>
                <a:ext cx="4787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F7EBB47A-B507-4D7F-9E88-09CE2A7386CD}"/>
                  </a:ext>
                </a:extLst>
              </p:cNvPr>
              <p:cNvCxnSpPr/>
              <p:nvPr userDrawn="1"/>
            </p:nvCxnSpPr>
            <p:spPr>
              <a:xfrm>
                <a:off x="472508" y="1762169"/>
                <a:ext cx="4787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grpSp>
        <p:nvGrpSpPr>
          <p:cNvPr id="33" name="Gruppieren 32">
            <a:extLst>
              <a:ext uri="{FF2B5EF4-FFF2-40B4-BE49-F238E27FC236}">
                <a16:creationId xmlns:a16="http://schemas.microsoft.com/office/drawing/2014/main" id="{B17A0267-74CA-449E-AFFC-93B6796DAFC7}"/>
              </a:ext>
            </a:extLst>
          </p:cNvPr>
          <p:cNvGrpSpPr/>
          <p:nvPr userDrawn="1"/>
        </p:nvGrpSpPr>
        <p:grpSpPr>
          <a:xfrm>
            <a:off x="643376" y="2351364"/>
            <a:ext cx="50806" cy="4388819"/>
            <a:chOff x="643376" y="2351365"/>
            <a:chExt cx="50806" cy="3909404"/>
          </a:xfrm>
        </p:grpSpPr>
        <p:cxnSp>
          <p:nvCxnSpPr>
            <p:cNvPr id="34" name="Gerader Verbinder 33">
              <a:extLst>
                <a:ext uri="{FF2B5EF4-FFF2-40B4-BE49-F238E27FC236}">
                  <a16:creationId xmlns:a16="http://schemas.microsoft.com/office/drawing/2014/main" id="{298FA662-EA6F-40FE-BBAD-CBDF6AB6DBCB}"/>
                </a:ext>
              </a:extLst>
            </p:cNvPr>
            <p:cNvCxnSpPr/>
            <p:nvPr userDrawn="1"/>
          </p:nvCxnSpPr>
          <p:spPr>
            <a:xfrm flipH="1">
              <a:off x="643376" y="2351365"/>
              <a:ext cx="1" cy="3858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A789B2B-F6CE-4245-989C-4A30EA0B1352}"/>
                </a:ext>
              </a:extLst>
            </p:cNvPr>
            <p:cNvCxnSpPr/>
            <p:nvPr userDrawn="1"/>
          </p:nvCxnSpPr>
          <p:spPr>
            <a:xfrm flipH="1">
              <a:off x="694181" y="2400983"/>
              <a:ext cx="1" cy="385978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pic>
        <p:nvPicPr>
          <p:cNvPr id="36" name="Picture 35" descr="A large building&#10;&#10;Description automatically generated">
            <a:extLst>
              <a:ext uri="{FF2B5EF4-FFF2-40B4-BE49-F238E27FC236}">
                <a16:creationId xmlns:a16="http://schemas.microsoft.com/office/drawing/2014/main" id="{B3B93E4D-374B-FF43-9676-DA755D47565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53542" b="18119"/>
          <a:stretch/>
        </p:blipFill>
        <p:spPr>
          <a:xfrm>
            <a:off x="0" y="6482"/>
            <a:ext cx="12192000" cy="2298701"/>
          </a:xfrm>
          <a:prstGeom prst="rect">
            <a:avLst/>
          </a:prstGeom>
        </p:spPr>
      </p:pic>
    </p:spTree>
    <p:extLst>
      <p:ext uri="{BB962C8B-B14F-4D97-AF65-F5344CB8AC3E}">
        <p14:creationId xmlns:p14="http://schemas.microsoft.com/office/powerpoint/2010/main" val="426588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33F02B50-D467-41F6-8F0B-DF2AA821368B}"/>
              </a:ext>
            </a:extLst>
          </p:cNvPr>
          <p:cNvSpPr>
            <a:spLocks noGrp="1"/>
          </p:cNvSpPr>
          <p:nvPr>
            <p:ph sz="quarter" idx="14" hasCustomPrompt="1"/>
          </p:nvPr>
        </p:nvSpPr>
        <p:spPr>
          <a:xfrm>
            <a:off x="384000" y="1236273"/>
            <a:ext cx="11483975" cy="4385455"/>
          </a:xfrm>
          <a:prstGeom prst="rect">
            <a:avLst/>
          </a:prstGeom>
        </p:spPr>
        <p:txBody>
          <a:bodyPr wrap="square" lIns="0" tIns="0" rIns="0" bIns="0"/>
          <a:lstStyle>
            <a:lvl1pPr marL="216000" indent="-216000">
              <a:buFont typeface="Arial" panose="020B0604020202020204" pitchFamily="34" charset="0"/>
              <a:buChar char="•"/>
              <a:defRPr/>
            </a:lvl1pPr>
            <a:lvl2pPr marL="432000" indent="-216000">
              <a:buFont typeface="Symbol" panose="05050102010706020507" pitchFamily="18" charset="2"/>
              <a:buChar char="-"/>
              <a:defRPr/>
            </a:lvl2pPr>
            <a:lvl3pPr marL="648000" marR="0" indent="-216000" algn="l" defTabSz="215900" rtl="0" eaLnBrk="1" fontAlgn="base" latinLnBrk="0" hangingPunct="1">
              <a:lnSpc>
                <a:spcPct val="100000"/>
              </a:lnSpc>
              <a:spcBef>
                <a:spcPct val="0"/>
              </a:spcBef>
              <a:spcAft>
                <a:spcPct val="0"/>
              </a:spcAft>
              <a:buClr>
                <a:schemeClr val="tx2"/>
              </a:buClr>
              <a:buSzPct val="80000"/>
              <a:buFont typeface="Wingdings" panose="05000000000000000000" pitchFamily="2" charset="2"/>
              <a:buChar char="§"/>
              <a:tabLst>
                <a:tab pos="647700" algn="l"/>
              </a:tabLst>
              <a:defRPr/>
            </a:lvl3pPr>
            <a:lvl4pPr marL="864000" indent="-216000">
              <a:buFont typeface="Symbol" panose="05050102010706020507" pitchFamily="18" charset="2"/>
              <a:buChar char="-"/>
              <a:defRPr/>
            </a:lvl4pPr>
            <a:lvl5pPr marL="6477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0"/>
            <a:endParaRPr lang="de-DE" dirty="0"/>
          </a:p>
        </p:txBody>
      </p:sp>
      <p:sp>
        <p:nvSpPr>
          <p:cNvPr id="2"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Tree>
    <p:extLst>
      <p:ext uri="{BB962C8B-B14F-4D97-AF65-F5344CB8AC3E}">
        <p14:creationId xmlns:p14="http://schemas.microsoft.com/office/powerpoint/2010/main" val="277079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und Farbe">
    <p:spTree>
      <p:nvGrpSpPr>
        <p:cNvPr id="1" name=""/>
        <p:cNvGrpSpPr/>
        <p:nvPr/>
      </p:nvGrpSpPr>
      <p:grpSpPr>
        <a:xfrm>
          <a:off x="0" y="0"/>
          <a:ext cx="0" cy="0"/>
          <a:chOff x="0" y="0"/>
          <a:chExt cx="0" cy="0"/>
        </a:xfrm>
      </p:grpSpPr>
      <p:grpSp>
        <p:nvGrpSpPr>
          <p:cNvPr id="16" name="Gruppieren 15">
            <a:extLst>
              <a:ext uri="{FF2B5EF4-FFF2-40B4-BE49-F238E27FC236}">
                <a16:creationId xmlns:a16="http://schemas.microsoft.com/office/drawing/2014/main" id="{AD89513B-8A7E-430E-8F63-7469EC1FB664}"/>
              </a:ext>
            </a:extLst>
          </p:cNvPr>
          <p:cNvGrpSpPr/>
          <p:nvPr/>
        </p:nvGrpSpPr>
        <p:grpSpPr>
          <a:xfrm>
            <a:off x="116980" y="5981715"/>
            <a:ext cx="11958041" cy="47645"/>
            <a:chOff x="118201" y="5981715"/>
            <a:chExt cx="11958041" cy="47645"/>
          </a:xfrm>
        </p:grpSpPr>
        <p:cxnSp>
          <p:nvCxnSpPr>
            <p:cNvPr id="17" name="Gerader Verbinder 16">
              <a:extLst>
                <a:ext uri="{FF2B5EF4-FFF2-40B4-BE49-F238E27FC236}">
                  <a16:creationId xmlns:a16="http://schemas.microsoft.com/office/drawing/2014/main" id="{D6F83956-15CC-418E-B737-9061141E4CD3}"/>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66B5100-86F8-4E8C-9DE1-10AD5FB9BE9B}"/>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dirty="0">
              <a:solidFill>
                <a:schemeClr val="bg1"/>
              </a:solidFill>
            </a:endParaRPr>
          </a:p>
        </p:txBody>
      </p:sp>
      <p:sp>
        <p:nvSpPr>
          <p:cNvPr id="5" name="Title 1"/>
          <p:cNvSpPr>
            <a:spLocks noGrp="1"/>
          </p:cNvSpPr>
          <p:nvPr>
            <p:ph type="ctrTitle"/>
          </p:nvPr>
        </p:nvSpPr>
        <p:spPr>
          <a:xfrm>
            <a:off x="3852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pic>
        <p:nvPicPr>
          <p:cNvPr id="9" name="Picture 2" descr="C:\Users\look\Desktop\vorlagen\02.logo\SE-Logo_RZ\01_bildmarke_und_text\PNG\rwth_se_rgb.png">
            <a:extLst>
              <a:ext uri="{FF2B5EF4-FFF2-40B4-BE49-F238E27FC236}">
                <a16:creationId xmlns:a16="http://schemas.microsoft.com/office/drawing/2014/main" id="{251D0BC9-2793-451A-BE70-01CA07A420C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42"/>
          <a:stretch/>
        </p:blipFill>
        <p:spPr bwMode="auto">
          <a:xfrm>
            <a:off x="8748998" y="6040438"/>
            <a:ext cx="3242693" cy="8136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ubtitle 2">
            <a:extLst>
              <a:ext uri="{FF2B5EF4-FFF2-40B4-BE49-F238E27FC236}">
                <a16:creationId xmlns:a16="http://schemas.microsoft.com/office/drawing/2014/main" id="{5703F518-B554-4AC1-A90D-7EDD58F262CC}"/>
              </a:ext>
            </a:extLst>
          </p:cNvPr>
          <p:cNvSpPr>
            <a:spLocks noGrp="1"/>
          </p:cNvSpPr>
          <p:nvPr>
            <p:ph type="subTitle" idx="1" hasCustomPrompt="1"/>
          </p:nvPr>
        </p:nvSpPr>
        <p:spPr>
          <a:xfrm>
            <a:off x="384000" y="2980800"/>
            <a:ext cx="11484000" cy="926892"/>
          </a:xfrm>
          <a:prstGeom prst="rect">
            <a:avLst/>
          </a:prstGeom>
        </p:spPr>
        <p:txBody>
          <a:bodyPr lIns="0" tIns="0" rIns="0" bIns="0"/>
          <a:lstStyle>
            <a:lvl1pPr marL="0" indent="0" algn="l" eaLnBrk="1" hangingPunct="1">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eaLnBrk="1" hangingPunct="1"/>
            <a:r>
              <a:rPr lang="de-DE" dirty="0"/>
              <a:t>Untertitelmasters durch Klicken bearbeiten</a:t>
            </a:r>
            <a:endParaRPr lang="en-US" dirty="0"/>
          </a:p>
        </p:txBody>
      </p:sp>
      <p:grpSp>
        <p:nvGrpSpPr>
          <p:cNvPr id="10" name="Gruppieren 9">
            <a:extLst>
              <a:ext uri="{FF2B5EF4-FFF2-40B4-BE49-F238E27FC236}">
                <a16:creationId xmlns:a16="http://schemas.microsoft.com/office/drawing/2014/main" id="{7D9FA7CF-D871-4A92-B637-6BD1D2660BDF}"/>
              </a:ext>
            </a:extLst>
          </p:cNvPr>
          <p:cNvGrpSpPr/>
          <p:nvPr userDrawn="1"/>
        </p:nvGrpSpPr>
        <p:grpSpPr>
          <a:xfrm>
            <a:off x="116980" y="5981715"/>
            <a:ext cx="11958041" cy="47645"/>
            <a:chOff x="118201" y="5981715"/>
            <a:chExt cx="11958041" cy="47645"/>
          </a:xfrm>
        </p:grpSpPr>
        <p:cxnSp>
          <p:nvCxnSpPr>
            <p:cNvPr id="11" name="Gerader Verbinder 10">
              <a:extLst>
                <a:ext uri="{FF2B5EF4-FFF2-40B4-BE49-F238E27FC236}">
                  <a16:creationId xmlns:a16="http://schemas.microsoft.com/office/drawing/2014/main" id="{2A6B56BE-B7D9-4ABB-9FC4-4C2C40CB6703}"/>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B385CDCE-8F09-4AAB-B014-0073E7D0486B}"/>
                </a:ext>
              </a:extLst>
            </p:cNvPr>
            <p:cNvCxnSpPr>
              <a:cxnSpLocks/>
            </p:cNvCxnSpPr>
            <p:nvPr userDrawn="1"/>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5253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und zwei Inhalte">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D1A05299-2FF2-4A4F-A821-7C9F84547683}"/>
              </a:ext>
            </a:extLst>
          </p:cNvPr>
          <p:cNvSpPr>
            <a:spLocks noGrp="1"/>
          </p:cNvSpPr>
          <p:nvPr>
            <p:ph sz="quarter" idx="15" hasCustomPrompt="1"/>
          </p:nvPr>
        </p:nvSpPr>
        <p:spPr>
          <a:xfrm>
            <a:off x="384000" y="1235175"/>
            <a:ext cx="5652000" cy="4385941"/>
          </a:xfrm>
          <a:prstGeom prst="rect">
            <a:avLst/>
          </a:prstGeom>
        </p:spPr>
        <p:txBody>
          <a:bodyPr lIns="0" tIns="0" rIns="0" bIns="0"/>
          <a:lstStyle>
            <a:lvl1pPr>
              <a:defRPr/>
            </a:lvl1pPr>
            <a:lvl2pPr>
              <a:defRPr/>
            </a:lvl2pPr>
            <a:lvl3pPr marL="648000" indent="-216000">
              <a:buFont typeface="Wingdings" panose="05000000000000000000" pitchFamily="2" charset="2"/>
              <a:buChar char="§"/>
              <a:defRPr/>
            </a:lvl3pPr>
            <a:lvl4pPr marL="864000" marR="0" indent="-216000" algn="l" defTabSz="215900" rtl="0" eaLnBrk="1" fontAlgn="base" latinLnBrk="0" hangingPunct="1">
              <a:lnSpc>
                <a:spcPct val="100000"/>
              </a:lnSpc>
              <a:spcBef>
                <a:spcPct val="0"/>
              </a:spcBef>
              <a:spcAft>
                <a:spcPct val="0"/>
              </a:spcAft>
              <a:buClr>
                <a:schemeClr val="tx2"/>
              </a:buClr>
              <a:buSzPct val="100000"/>
              <a:buFont typeface="Symbol" panose="05050102010706020507" pitchFamily="18" charset="2"/>
              <a:buChar char="-"/>
              <a:tabLst>
                <a:tab pos="863600" algn="l"/>
              </a:tabLst>
              <a:defRPr spc="0" baseline="0"/>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2"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
        <p:nvSpPr>
          <p:cNvPr id="9" name="Inhaltsplatzhalter 8">
            <a:extLst>
              <a:ext uri="{FF2B5EF4-FFF2-40B4-BE49-F238E27FC236}">
                <a16:creationId xmlns:a16="http://schemas.microsoft.com/office/drawing/2014/main" id="{31E01F76-AA87-4FC5-AF89-220C0D5275B1}"/>
              </a:ext>
            </a:extLst>
          </p:cNvPr>
          <p:cNvSpPr>
            <a:spLocks noGrp="1"/>
          </p:cNvSpPr>
          <p:nvPr>
            <p:ph sz="quarter" idx="14" hasCustomPrompt="1"/>
          </p:nvPr>
        </p:nvSpPr>
        <p:spPr>
          <a:xfrm>
            <a:off x="6216000" y="1236273"/>
            <a:ext cx="5652000" cy="4385455"/>
          </a:xfrm>
          <a:prstGeom prst="rect">
            <a:avLst/>
          </a:prstGeom>
        </p:spPr>
        <p:txBody>
          <a:bodyPr lIns="0" tIns="0" rIns="0" bIns="0"/>
          <a:lstStyle>
            <a:lvl1pPr>
              <a:defRPr/>
            </a:lvl1pPr>
            <a:lvl2pPr>
              <a:defRPr/>
            </a:lvl2pPr>
            <a:lvl3pPr>
              <a:defRPr/>
            </a:lvl3pPr>
            <a:lvl4pPr>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49210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mittig, Linie_unten">
    <p:spTree>
      <p:nvGrpSpPr>
        <p:cNvPr id="1" name=""/>
        <p:cNvGrpSpPr/>
        <p:nvPr/>
      </p:nvGrpSpPr>
      <p:grpSpPr>
        <a:xfrm>
          <a:off x="0" y="0"/>
          <a:ext cx="0" cy="0"/>
          <a:chOff x="0" y="0"/>
          <a:chExt cx="0" cy="0"/>
        </a:xfrm>
      </p:grpSpPr>
      <p:sp>
        <p:nvSpPr>
          <p:cNvPr id="7"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12" name="Subtitle 2"/>
          <p:cNvSpPr>
            <a:spLocks noGrp="1"/>
          </p:cNvSpPr>
          <p:nvPr>
            <p:ph type="subTitle" idx="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pic>
        <p:nvPicPr>
          <p:cNvPr id="6" name="Picture 2" descr="C:\Users\look\Desktop\vorlagen\02.logo\SE-Logo_RZ\01_bildmarke_und_text\PNG\rwth_se_rgb.png">
            <a:extLst>
              <a:ext uri="{FF2B5EF4-FFF2-40B4-BE49-F238E27FC236}">
                <a16:creationId xmlns:a16="http://schemas.microsoft.com/office/drawing/2014/main" id="{251D0BC9-2793-451A-BE70-01CA07A420C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42"/>
          <a:stretch/>
        </p:blipFill>
        <p:spPr bwMode="auto">
          <a:xfrm>
            <a:off x="8748998" y="6040438"/>
            <a:ext cx="3242693" cy="8136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pieren 10">
            <a:extLst>
              <a:ext uri="{FF2B5EF4-FFF2-40B4-BE49-F238E27FC236}">
                <a16:creationId xmlns:a16="http://schemas.microsoft.com/office/drawing/2014/main" id="{BE9EC9F2-3C9F-4A4B-9463-32200C1888C5}"/>
              </a:ext>
            </a:extLst>
          </p:cNvPr>
          <p:cNvGrpSpPr/>
          <p:nvPr/>
        </p:nvGrpSpPr>
        <p:grpSpPr>
          <a:xfrm>
            <a:off x="116980" y="5981715"/>
            <a:ext cx="11958041" cy="47645"/>
            <a:chOff x="118201" y="5981715"/>
            <a:chExt cx="11958041" cy="47645"/>
          </a:xfrm>
        </p:grpSpPr>
        <p:cxnSp>
          <p:nvCxnSpPr>
            <p:cNvPr id="13" name="Gerader Verbinder 12">
              <a:extLst>
                <a:ext uri="{FF2B5EF4-FFF2-40B4-BE49-F238E27FC236}">
                  <a16:creationId xmlns:a16="http://schemas.microsoft.com/office/drawing/2014/main" id="{5BE7F8F3-90E3-4324-B96F-F4C733799980}"/>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FB93F6E7-9B79-444E-9797-C017CBCD9F5B}"/>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8" name="Gruppieren 7">
            <a:extLst>
              <a:ext uri="{FF2B5EF4-FFF2-40B4-BE49-F238E27FC236}">
                <a16:creationId xmlns:a16="http://schemas.microsoft.com/office/drawing/2014/main" id="{7966A802-7238-4572-8B31-F10BAD15BE6A}"/>
              </a:ext>
            </a:extLst>
          </p:cNvPr>
          <p:cNvGrpSpPr/>
          <p:nvPr userDrawn="1"/>
        </p:nvGrpSpPr>
        <p:grpSpPr>
          <a:xfrm>
            <a:off x="116980" y="5981715"/>
            <a:ext cx="11958041" cy="47645"/>
            <a:chOff x="118201" y="5981715"/>
            <a:chExt cx="11958041" cy="47645"/>
          </a:xfrm>
        </p:grpSpPr>
        <p:cxnSp>
          <p:nvCxnSpPr>
            <p:cNvPr id="9" name="Gerader Verbinder 8">
              <a:extLst>
                <a:ext uri="{FF2B5EF4-FFF2-40B4-BE49-F238E27FC236}">
                  <a16:creationId xmlns:a16="http://schemas.microsoft.com/office/drawing/2014/main" id="{01C63A65-01F5-4E3D-9EE7-E225D07B1954}"/>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7CBACAB-4E61-4BA4-A7E8-012536F511A8}"/>
                </a:ext>
              </a:extLst>
            </p:cNvPr>
            <p:cNvCxnSpPr>
              <a:cxnSpLocks/>
            </p:cNvCxnSpPr>
            <p:nvPr userDrawn="1"/>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336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el_mittig, Linie_mittig">
    <p:spTree>
      <p:nvGrpSpPr>
        <p:cNvPr id="1" name=""/>
        <p:cNvGrpSpPr/>
        <p:nvPr/>
      </p:nvGrpSpPr>
      <p:grpSpPr>
        <a:xfrm>
          <a:off x="0" y="0"/>
          <a:ext cx="0" cy="0"/>
          <a:chOff x="0" y="0"/>
          <a:chExt cx="0" cy="0"/>
        </a:xfrm>
      </p:grpSpPr>
      <p:sp>
        <p:nvSpPr>
          <p:cNvPr id="8"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9" name="Subtitle 2"/>
          <p:cNvSpPr>
            <a:spLocks noGrp="1"/>
          </p:cNvSpPr>
          <p:nvPr>
            <p:ph type="subTitle" idx="1"/>
          </p:nvPr>
        </p:nvSpPr>
        <p:spPr>
          <a:xfrm>
            <a:off x="384000" y="3196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pic>
        <p:nvPicPr>
          <p:cNvPr id="6" name="Picture 2" descr="C:\Users\look\Desktop\vorlagen\02.logo\SE-Logo_RZ\01_bildmarke_und_text\PNG\rwth_se_rgb.png">
            <a:extLst>
              <a:ext uri="{FF2B5EF4-FFF2-40B4-BE49-F238E27FC236}">
                <a16:creationId xmlns:a16="http://schemas.microsoft.com/office/drawing/2014/main" id="{251D0BC9-2793-451A-BE70-01CA07A420C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42"/>
          <a:stretch/>
        </p:blipFill>
        <p:spPr bwMode="auto">
          <a:xfrm>
            <a:off x="8748998" y="6040438"/>
            <a:ext cx="3242693" cy="8136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5" name="Gruppieren 14"/>
          <p:cNvGrpSpPr/>
          <p:nvPr/>
        </p:nvGrpSpPr>
        <p:grpSpPr>
          <a:xfrm>
            <a:off x="392113" y="3036888"/>
            <a:ext cx="11558225" cy="50805"/>
            <a:chOff x="360363" y="6040438"/>
            <a:chExt cx="11558225" cy="50805"/>
          </a:xfrm>
        </p:grpSpPr>
        <p:cxnSp>
          <p:nvCxnSpPr>
            <p:cNvPr id="16" name="Gerader Verbinder 15"/>
            <p:cNvCxnSpPr/>
            <p:nvPr/>
          </p:nvCxnSpPr>
          <p:spPr>
            <a:xfrm>
              <a:off x="360363" y="6040438"/>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a:xfrm>
              <a:off x="434613" y="6091243"/>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 name="Gruppieren 19">
            <a:extLst>
              <a:ext uri="{FF2B5EF4-FFF2-40B4-BE49-F238E27FC236}">
                <a16:creationId xmlns:a16="http://schemas.microsoft.com/office/drawing/2014/main" id="{20B61E83-F62A-4E6F-9728-ABDE5413BA68}"/>
              </a:ext>
            </a:extLst>
          </p:cNvPr>
          <p:cNvGrpSpPr/>
          <p:nvPr/>
        </p:nvGrpSpPr>
        <p:grpSpPr>
          <a:xfrm>
            <a:off x="392113" y="3036888"/>
            <a:ext cx="11558225" cy="50805"/>
            <a:chOff x="360363" y="6040438"/>
            <a:chExt cx="11558225" cy="50805"/>
          </a:xfrm>
        </p:grpSpPr>
        <p:cxnSp>
          <p:nvCxnSpPr>
            <p:cNvPr id="21" name="Gerader Verbinder 20">
              <a:extLst>
                <a:ext uri="{FF2B5EF4-FFF2-40B4-BE49-F238E27FC236}">
                  <a16:creationId xmlns:a16="http://schemas.microsoft.com/office/drawing/2014/main" id="{D3ED25C8-3644-4C59-B80C-B3EC3EBB6C18}"/>
                </a:ext>
              </a:extLst>
            </p:cNvPr>
            <p:cNvCxnSpPr/>
            <p:nvPr/>
          </p:nvCxnSpPr>
          <p:spPr>
            <a:xfrm>
              <a:off x="360363" y="6040438"/>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394E318B-6CC6-4660-9EC9-B8FEB8D24174}"/>
                </a:ext>
              </a:extLst>
            </p:cNvPr>
            <p:cNvCxnSpPr/>
            <p:nvPr/>
          </p:nvCxnSpPr>
          <p:spPr>
            <a:xfrm>
              <a:off x="434613" y="6091243"/>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F7E0399E-000C-4919-9189-D72AC9F21B27}"/>
              </a:ext>
            </a:extLst>
          </p:cNvPr>
          <p:cNvGrpSpPr/>
          <p:nvPr/>
        </p:nvGrpSpPr>
        <p:grpSpPr>
          <a:xfrm>
            <a:off x="116980" y="5981715"/>
            <a:ext cx="11958041" cy="47645"/>
            <a:chOff x="118201" y="5981715"/>
            <a:chExt cx="11958041" cy="47645"/>
          </a:xfrm>
        </p:grpSpPr>
        <p:cxnSp>
          <p:nvCxnSpPr>
            <p:cNvPr id="24" name="Gerader Verbinder 23">
              <a:extLst>
                <a:ext uri="{FF2B5EF4-FFF2-40B4-BE49-F238E27FC236}">
                  <a16:creationId xmlns:a16="http://schemas.microsoft.com/office/drawing/2014/main" id="{D39B952C-73F9-4639-9C6B-D79F321E7652}"/>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BD1F7EFE-C1E5-46CC-AC0C-2ACADE80B3A3}"/>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3BEA13B8-67E5-4E0C-87FF-5C3A86F3E1BB}"/>
              </a:ext>
            </a:extLst>
          </p:cNvPr>
          <p:cNvGrpSpPr/>
          <p:nvPr userDrawn="1"/>
        </p:nvGrpSpPr>
        <p:grpSpPr>
          <a:xfrm>
            <a:off x="392113" y="3036888"/>
            <a:ext cx="11558225" cy="50805"/>
            <a:chOff x="360363" y="6040438"/>
            <a:chExt cx="11558225" cy="50805"/>
          </a:xfrm>
        </p:grpSpPr>
        <p:cxnSp>
          <p:nvCxnSpPr>
            <p:cNvPr id="18" name="Gerader Verbinder 17">
              <a:extLst>
                <a:ext uri="{FF2B5EF4-FFF2-40B4-BE49-F238E27FC236}">
                  <a16:creationId xmlns:a16="http://schemas.microsoft.com/office/drawing/2014/main" id="{2D7C05B6-2FEC-4BCF-B0D2-C4E0FBD988C4}"/>
                </a:ext>
              </a:extLst>
            </p:cNvPr>
            <p:cNvCxnSpPr/>
            <p:nvPr/>
          </p:nvCxnSpPr>
          <p:spPr>
            <a:xfrm>
              <a:off x="360363" y="6040438"/>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DD01610-9DF8-4DC4-93DF-34D4ADF39035}"/>
                </a:ext>
              </a:extLst>
            </p:cNvPr>
            <p:cNvCxnSpPr/>
            <p:nvPr userDrawn="1"/>
          </p:nvCxnSpPr>
          <p:spPr>
            <a:xfrm>
              <a:off x="434613" y="6091243"/>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6" name="Gruppieren 25">
            <a:extLst>
              <a:ext uri="{FF2B5EF4-FFF2-40B4-BE49-F238E27FC236}">
                <a16:creationId xmlns:a16="http://schemas.microsoft.com/office/drawing/2014/main" id="{EE00B62C-5012-43AC-B2B8-7ABCCC897041}"/>
              </a:ext>
            </a:extLst>
          </p:cNvPr>
          <p:cNvGrpSpPr/>
          <p:nvPr userDrawn="1"/>
        </p:nvGrpSpPr>
        <p:grpSpPr>
          <a:xfrm>
            <a:off x="116980" y="5981715"/>
            <a:ext cx="11958041" cy="47645"/>
            <a:chOff x="118201" y="5981715"/>
            <a:chExt cx="11958041" cy="47645"/>
          </a:xfrm>
        </p:grpSpPr>
        <p:cxnSp>
          <p:nvCxnSpPr>
            <p:cNvPr id="27" name="Gerader Verbinder 26">
              <a:extLst>
                <a:ext uri="{FF2B5EF4-FFF2-40B4-BE49-F238E27FC236}">
                  <a16:creationId xmlns:a16="http://schemas.microsoft.com/office/drawing/2014/main" id="{98204F29-F5C4-4D02-857A-E600F35F2E4F}"/>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5F4B9776-75B3-46D2-8C19-AE6D80A6416D}"/>
                </a:ext>
              </a:extLst>
            </p:cNvPr>
            <p:cNvCxnSpPr>
              <a:cxnSpLocks/>
            </p:cNvCxnSpPr>
            <p:nvPr userDrawn="1"/>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520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Title 1"/>
          <p:cNvSpPr txBox="1">
            <a:spLocks/>
          </p:cNvSpPr>
          <p:nvPr/>
        </p:nvSpPr>
        <p:spPr>
          <a:xfrm>
            <a:off x="382588"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dirty="0">
                <a:solidFill>
                  <a:schemeClr val="tx2"/>
                </a:solidFill>
              </a:rPr>
              <a:t>Vielen Dank</a:t>
            </a:r>
            <a:br>
              <a:rPr lang="de-DE" altLang="de-DE" sz="3200" b="1" dirty="0">
                <a:solidFill>
                  <a:schemeClr val="tx2"/>
                </a:solidFill>
              </a:rPr>
            </a:br>
            <a:r>
              <a:rPr lang="de-DE" altLang="de-DE" sz="3200" b="1" dirty="0">
                <a:solidFill>
                  <a:schemeClr val="tx2"/>
                </a:solidFill>
              </a:rPr>
              <a:t>für Ihre Aufmerksamkeit</a:t>
            </a:r>
            <a:endParaRPr lang="en-US" altLang="de-DE" sz="3200" b="1" dirty="0">
              <a:solidFill>
                <a:schemeClr val="tx2"/>
              </a:solidFill>
            </a:endParaRPr>
          </a:p>
        </p:txBody>
      </p:sp>
      <p:sp>
        <p:nvSpPr>
          <p:cNvPr id="9" name="Textplatzhalter 24"/>
          <p:cNvSpPr>
            <a:spLocks noGrp="1"/>
          </p:cNvSpPr>
          <p:nvPr>
            <p:ph type="body" sz="quarter" idx="11"/>
          </p:nvPr>
        </p:nvSpPr>
        <p:spPr>
          <a:xfrm>
            <a:off x="384000" y="3988800"/>
            <a:ext cx="11484000"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pic>
        <p:nvPicPr>
          <p:cNvPr id="6" name="Picture 2" descr="C:\Users\look\Desktop\vorlagen\02.logo\SE-Logo_RZ\01_bildmarke_und_text\PNG\rwth_se_rgb.png">
            <a:extLst>
              <a:ext uri="{FF2B5EF4-FFF2-40B4-BE49-F238E27FC236}">
                <a16:creationId xmlns:a16="http://schemas.microsoft.com/office/drawing/2014/main" id="{251D0BC9-2793-451A-BE70-01CA07A420C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42"/>
          <a:stretch/>
        </p:blipFill>
        <p:spPr bwMode="auto">
          <a:xfrm>
            <a:off x="8748998" y="6040438"/>
            <a:ext cx="3242693" cy="8136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2" name="Gruppieren 11">
            <a:extLst>
              <a:ext uri="{FF2B5EF4-FFF2-40B4-BE49-F238E27FC236}">
                <a16:creationId xmlns:a16="http://schemas.microsoft.com/office/drawing/2014/main" id="{AD42372E-A88B-49BE-BF8B-A349B6BE88BB}"/>
              </a:ext>
            </a:extLst>
          </p:cNvPr>
          <p:cNvGrpSpPr/>
          <p:nvPr/>
        </p:nvGrpSpPr>
        <p:grpSpPr>
          <a:xfrm>
            <a:off x="116980" y="5981715"/>
            <a:ext cx="11958041" cy="47645"/>
            <a:chOff x="118201" y="5981715"/>
            <a:chExt cx="11958041" cy="47645"/>
          </a:xfrm>
        </p:grpSpPr>
        <p:cxnSp>
          <p:nvCxnSpPr>
            <p:cNvPr id="13" name="Gerader Verbinder 12">
              <a:extLst>
                <a:ext uri="{FF2B5EF4-FFF2-40B4-BE49-F238E27FC236}">
                  <a16:creationId xmlns:a16="http://schemas.microsoft.com/office/drawing/2014/main" id="{5E73DD95-497D-41DA-AE15-231D472ACF12}"/>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833C7AEA-7E75-4F96-A29D-6E01AE30A7AD}"/>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8" name="Gruppieren 7">
            <a:extLst>
              <a:ext uri="{FF2B5EF4-FFF2-40B4-BE49-F238E27FC236}">
                <a16:creationId xmlns:a16="http://schemas.microsoft.com/office/drawing/2014/main" id="{754A51D3-6BB0-4789-89BC-481D89445CBE}"/>
              </a:ext>
            </a:extLst>
          </p:cNvPr>
          <p:cNvGrpSpPr/>
          <p:nvPr userDrawn="1"/>
        </p:nvGrpSpPr>
        <p:grpSpPr>
          <a:xfrm>
            <a:off x="116980" y="5981715"/>
            <a:ext cx="11958041" cy="47645"/>
            <a:chOff x="118201" y="5981715"/>
            <a:chExt cx="11958041" cy="47645"/>
          </a:xfrm>
        </p:grpSpPr>
        <p:cxnSp>
          <p:nvCxnSpPr>
            <p:cNvPr id="10" name="Gerader Verbinder 9">
              <a:extLst>
                <a:ext uri="{FF2B5EF4-FFF2-40B4-BE49-F238E27FC236}">
                  <a16:creationId xmlns:a16="http://schemas.microsoft.com/office/drawing/2014/main" id="{6F4FEE0A-400B-495A-BBAD-43B3BB9910CB}"/>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9BA932F8-ADAD-449E-8505-B146C5E26062}"/>
                </a:ext>
              </a:extLst>
            </p:cNvPr>
            <p:cNvCxnSpPr>
              <a:cxnSpLocks/>
            </p:cNvCxnSpPr>
            <p:nvPr userDrawn="1"/>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2144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3" name="Gruppieren 82">
            <a:extLst>
              <a:ext uri="{FF2B5EF4-FFF2-40B4-BE49-F238E27FC236}">
                <a16:creationId xmlns:a16="http://schemas.microsoft.com/office/drawing/2014/main" id="{739CD8DE-4C7D-4115-826C-095081C9C550}"/>
              </a:ext>
            </a:extLst>
          </p:cNvPr>
          <p:cNvGrpSpPr/>
          <p:nvPr/>
        </p:nvGrpSpPr>
        <p:grpSpPr>
          <a:xfrm>
            <a:off x="173529" y="815854"/>
            <a:ext cx="11958041" cy="47645"/>
            <a:chOff x="118201" y="5981715"/>
            <a:chExt cx="11958041" cy="47645"/>
          </a:xfrm>
        </p:grpSpPr>
        <p:cxnSp>
          <p:nvCxnSpPr>
            <p:cNvPr id="84" name="Gerader Verbinder 83">
              <a:extLst>
                <a:ext uri="{FF2B5EF4-FFF2-40B4-BE49-F238E27FC236}">
                  <a16:creationId xmlns:a16="http://schemas.microsoft.com/office/drawing/2014/main" id="{E7A10CC4-C78C-496F-ADD8-BFFEA15832AC}"/>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Gerader Verbinder 84">
              <a:extLst>
                <a:ext uri="{FF2B5EF4-FFF2-40B4-BE49-F238E27FC236}">
                  <a16:creationId xmlns:a16="http://schemas.microsoft.com/office/drawing/2014/main" id="{8D031218-F43F-4F64-8EFA-18FF5CC8D4BA}"/>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Slide Number Placeholder 5"/>
          <p:cNvSpPr txBox="1">
            <a:spLocks/>
          </p:cNvSpPr>
          <p:nvPr/>
        </p:nvSpPr>
        <p:spPr>
          <a:xfrm>
            <a:off x="1195388" y="6227763"/>
            <a:ext cx="7002462"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de-DE" altLang="de-DE" sz="900" dirty="0">
                <a:solidFill>
                  <a:schemeClr val="tx2"/>
                </a:solidFill>
              </a:rPr>
              <a:t>Prof. Dr. Bernhard </a:t>
            </a:r>
            <a:r>
              <a:rPr lang="de-DE" altLang="de-DE" sz="900" dirty="0" smtClean="0">
                <a:solidFill>
                  <a:schemeClr val="tx2"/>
                </a:solidFill>
              </a:rPr>
              <a:t>Rumpe, Oliver Kautz, Christian Kirchhof  </a:t>
            </a:r>
            <a:r>
              <a:rPr lang="de-DE" altLang="de-DE" sz="900" dirty="0">
                <a:solidFill>
                  <a:schemeClr val="tx2"/>
                </a:solidFill>
              </a:rPr>
              <a:t>|  Software Engineering</a:t>
            </a:r>
            <a:r>
              <a:rPr lang="de-DE" altLang="de-DE" sz="900" baseline="0" dirty="0">
                <a:solidFill>
                  <a:schemeClr val="tx2"/>
                </a:solidFill>
              </a:rPr>
              <a:t>  </a:t>
            </a:r>
            <a:endParaRPr lang="de-DE" altLang="de-DE" sz="900" dirty="0">
              <a:solidFill>
                <a:schemeClr val="tx2"/>
              </a:solidFill>
            </a:endParaRPr>
          </a:p>
        </p:txBody>
      </p:sp>
      <p:sp>
        <p:nvSpPr>
          <p:cNvPr id="1031" name="Textfeld 13"/>
          <p:cNvSpPr txBox="1">
            <a:spLocks noChangeArrowheads="1"/>
          </p:cNvSpPr>
          <p:nvPr/>
        </p:nvSpPr>
        <p:spPr bwMode="auto">
          <a:xfrm>
            <a:off x="360363" y="6227763"/>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546A872-26C7-4E5C-9125-775206BCBEA4}" type="slidenum">
              <a:rPr lang="de-DE" altLang="de-DE" sz="900">
                <a:solidFill>
                  <a:schemeClr val="tx2"/>
                </a:solidFill>
              </a:rPr>
              <a:pPr eaLnBrk="1" hangingPunct="1"/>
              <a:t>‹Nr.›</a:t>
            </a:fld>
            <a:endParaRPr lang="de-DE" altLang="de-DE" sz="900" dirty="0">
              <a:solidFill>
                <a:schemeClr val="tx2"/>
              </a:solidFill>
            </a:endParaRPr>
          </a:p>
        </p:txBody>
      </p:sp>
      <p:pic>
        <p:nvPicPr>
          <p:cNvPr id="8" name="Picture 2" descr="C:\Users\look\Desktop\vorlagen\02.logo\SE-Logo_RZ\01_bildmarke_und_text\PNG\rwth_se_rgb.png">
            <a:extLst>
              <a:ext uri="{FF2B5EF4-FFF2-40B4-BE49-F238E27FC236}">
                <a16:creationId xmlns:a16="http://schemas.microsoft.com/office/drawing/2014/main" id="{251D0BC9-2793-451A-BE70-01CA07A420CF}"/>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r="-642"/>
          <a:stretch/>
        </p:blipFill>
        <p:spPr bwMode="auto">
          <a:xfrm>
            <a:off x="8748998" y="6040438"/>
            <a:ext cx="3242693" cy="8136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3" name="Gruppieren 72">
            <a:extLst>
              <a:ext uri="{FF2B5EF4-FFF2-40B4-BE49-F238E27FC236}">
                <a16:creationId xmlns:a16="http://schemas.microsoft.com/office/drawing/2014/main" id="{B07601A5-C709-41D1-A3FB-1067D511C6A0}"/>
              </a:ext>
            </a:extLst>
          </p:cNvPr>
          <p:cNvGrpSpPr/>
          <p:nvPr/>
        </p:nvGrpSpPr>
        <p:grpSpPr>
          <a:xfrm>
            <a:off x="116980" y="5981715"/>
            <a:ext cx="11958041" cy="47645"/>
            <a:chOff x="118201" y="5981715"/>
            <a:chExt cx="11958041" cy="47645"/>
          </a:xfrm>
        </p:grpSpPr>
        <p:cxnSp>
          <p:nvCxnSpPr>
            <p:cNvPr id="17" name="Gerader Verbinder 16">
              <a:extLst>
                <a:ext uri="{FF2B5EF4-FFF2-40B4-BE49-F238E27FC236}">
                  <a16:creationId xmlns:a16="http://schemas.microsoft.com/office/drawing/2014/main" id="{23116334-B9FF-486F-853F-2FC0FEBBB345}"/>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B09F16D-C13E-41E9-9D8E-F62185B5F9E8}"/>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4" name="Gruppieren 73">
            <a:extLst>
              <a:ext uri="{FF2B5EF4-FFF2-40B4-BE49-F238E27FC236}">
                <a16:creationId xmlns:a16="http://schemas.microsoft.com/office/drawing/2014/main" id="{3137B7CE-1B7B-4BD9-84EC-35BB2F899117}"/>
              </a:ext>
            </a:extLst>
          </p:cNvPr>
          <p:cNvGrpSpPr/>
          <p:nvPr/>
        </p:nvGrpSpPr>
        <p:grpSpPr>
          <a:xfrm>
            <a:off x="837717" y="5981714"/>
            <a:ext cx="60076" cy="756405"/>
            <a:chOff x="875817" y="5981714"/>
            <a:chExt cx="60076" cy="756405"/>
          </a:xfrm>
        </p:grpSpPr>
        <p:cxnSp>
          <p:nvCxnSpPr>
            <p:cNvPr id="19" name="Gerader Verbinder 18">
              <a:extLst>
                <a:ext uri="{FF2B5EF4-FFF2-40B4-BE49-F238E27FC236}">
                  <a16:creationId xmlns:a16="http://schemas.microsoft.com/office/drawing/2014/main" id="{662A21AE-7533-4515-8E6B-0629BDE1E199}"/>
                </a:ext>
              </a:extLst>
            </p:cNvPr>
            <p:cNvCxnSpPr>
              <a:cxnSpLocks/>
            </p:cNvCxnSpPr>
            <p:nvPr/>
          </p:nvCxnSpPr>
          <p:spPr>
            <a:xfrm>
              <a:off x="875817" y="5981714"/>
              <a:ext cx="0" cy="705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C2D2DC96-2606-46A7-BE47-231944BE7F88}"/>
                </a:ext>
              </a:extLst>
            </p:cNvPr>
            <p:cNvCxnSpPr>
              <a:cxnSpLocks/>
            </p:cNvCxnSpPr>
            <p:nvPr/>
          </p:nvCxnSpPr>
          <p:spPr>
            <a:xfrm>
              <a:off x="935893" y="6032519"/>
              <a:ext cx="0" cy="7056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95E8F4D0-8DD9-4778-8FAF-1A3AAD236EE6}"/>
              </a:ext>
            </a:extLst>
          </p:cNvPr>
          <p:cNvGrpSpPr/>
          <p:nvPr userDrawn="1"/>
        </p:nvGrpSpPr>
        <p:grpSpPr>
          <a:xfrm>
            <a:off x="173529" y="815854"/>
            <a:ext cx="11958041" cy="47645"/>
            <a:chOff x="118201" y="5981715"/>
            <a:chExt cx="11958041" cy="47645"/>
          </a:xfrm>
        </p:grpSpPr>
        <p:cxnSp>
          <p:nvCxnSpPr>
            <p:cNvPr id="15" name="Gerader Verbinder 14">
              <a:extLst>
                <a:ext uri="{FF2B5EF4-FFF2-40B4-BE49-F238E27FC236}">
                  <a16:creationId xmlns:a16="http://schemas.microsoft.com/office/drawing/2014/main" id="{F39390DE-7CDF-413A-BA63-9DBE991A03FE}"/>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38FE4379-972E-42EA-875D-205082A0626A}"/>
                </a:ext>
              </a:extLst>
            </p:cNvPr>
            <p:cNvCxnSpPr>
              <a:cxnSpLocks/>
            </p:cNvCxnSpPr>
            <p:nvPr userDrawn="1"/>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2" name="Gruppieren 21">
            <a:extLst>
              <a:ext uri="{FF2B5EF4-FFF2-40B4-BE49-F238E27FC236}">
                <a16:creationId xmlns:a16="http://schemas.microsoft.com/office/drawing/2014/main" id="{FD885A2B-353E-4CC6-AE36-D7FBA6412355}"/>
              </a:ext>
            </a:extLst>
          </p:cNvPr>
          <p:cNvGrpSpPr/>
          <p:nvPr userDrawn="1"/>
        </p:nvGrpSpPr>
        <p:grpSpPr>
          <a:xfrm>
            <a:off x="116980" y="5981715"/>
            <a:ext cx="11958041" cy="47645"/>
            <a:chOff x="118201" y="5981715"/>
            <a:chExt cx="11958041" cy="47645"/>
          </a:xfrm>
        </p:grpSpPr>
        <p:cxnSp>
          <p:nvCxnSpPr>
            <p:cNvPr id="23" name="Gerader Verbinder 22">
              <a:extLst>
                <a:ext uri="{FF2B5EF4-FFF2-40B4-BE49-F238E27FC236}">
                  <a16:creationId xmlns:a16="http://schemas.microsoft.com/office/drawing/2014/main" id="{542BAD79-77B5-4F17-9B1B-118759906CC7}"/>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49B137E-A382-4784-8424-D97BEBD109FB}"/>
                </a:ext>
              </a:extLst>
            </p:cNvPr>
            <p:cNvCxnSpPr>
              <a:cxnSpLocks/>
            </p:cNvCxnSpPr>
            <p:nvPr userDrawn="1"/>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5" name="Gruppieren 24">
            <a:extLst>
              <a:ext uri="{FF2B5EF4-FFF2-40B4-BE49-F238E27FC236}">
                <a16:creationId xmlns:a16="http://schemas.microsoft.com/office/drawing/2014/main" id="{64B58725-E025-476C-8EFF-8D44F3A77022}"/>
              </a:ext>
            </a:extLst>
          </p:cNvPr>
          <p:cNvGrpSpPr/>
          <p:nvPr userDrawn="1"/>
        </p:nvGrpSpPr>
        <p:grpSpPr>
          <a:xfrm>
            <a:off x="837717" y="5981714"/>
            <a:ext cx="60076" cy="756405"/>
            <a:chOff x="875817" y="5981714"/>
            <a:chExt cx="60076" cy="756405"/>
          </a:xfrm>
        </p:grpSpPr>
        <p:cxnSp>
          <p:nvCxnSpPr>
            <p:cNvPr id="26" name="Gerader Verbinder 25">
              <a:extLst>
                <a:ext uri="{FF2B5EF4-FFF2-40B4-BE49-F238E27FC236}">
                  <a16:creationId xmlns:a16="http://schemas.microsoft.com/office/drawing/2014/main" id="{1243A30B-762F-4D0C-8856-A9541783A9AC}"/>
                </a:ext>
              </a:extLst>
            </p:cNvPr>
            <p:cNvCxnSpPr>
              <a:cxnSpLocks/>
            </p:cNvCxnSpPr>
            <p:nvPr userDrawn="1"/>
          </p:nvCxnSpPr>
          <p:spPr>
            <a:xfrm>
              <a:off x="875817" y="5981714"/>
              <a:ext cx="0" cy="705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BCB409D8-D56C-486C-ABAB-CCD3DECF1835}"/>
                </a:ext>
              </a:extLst>
            </p:cNvPr>
            <p:cNvCxnSpPr>
              <a:cxnSpLocks/>
            </p:cNvCxnSpPr>
            <p:nvPr userDrawn="1"/>
          </p:nvCxnSpPr>
          <p:spPr>
            <a:xfrm>
              <a:off x="935893" y="6032519"/>
              <a:ext cx="0" cy="7056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8331341"/>
      </p:ext>
    </p:extLst>
  </p:cSld>
  <p:clrMap bg1="lt1" tx1="dk1" bg2="lt2" tx2="dk2" accent1="accent1" accent2="accent2" accent3="accent3" accent4="accent4" accent5="accent5" accent6="accent6" hlink="hlink" folHlink="folHlink"/>
  <p:sldLayoutIdLst>
    <p:sldLayoutId id="2147483904" r:id="rId1"/>
    <p:sldLayoutId id="2147483906" r:id="rId2"/>
    <p:sldLayoutId id="2147483905" r:id="rId3"/>
    <p:sldLayoutId id="2147483907" r:id="rId4"/>
    <p:sldLayoutId id="2147483908" r:id="rId5"/>
    <p:sldLayoutId id="2147483909" r:id="rId6"/>
    <p:sldLayoutId id="2147483910" r:id="rId7"/>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5400AD-1145-43A0-9DDB-BD0B30AC967A}"/>
              </a:ext>
            </a:extLst>
          </p:cNvPr>
          <p:cNvSpPr>
            <a:spLocks noGrp="1"/>
          </p:cNvSpPr>
          <p:nvPr>
            <p:ph type="ctrTitle"/>
          </p:nvPr>
        </p:nvSpPr>
        <p:spPr>
          <a:xfrm>
            <a:off x="852140" y="2479851"/>
            <a:ext cx="11015860" cy="540000"/>
          </a:xfrm>
          <a:prstGeom prst="rect">
            <a:avLst/>
          </a:prstGeom>
        </p:spPr>
        <p:txBody>
          <a:bodyPr/>
          <a:lstStyle/>
          <a:p>
            <a:r>
              <a:rPr lang="en-US" dirty="0" smtClean="0"/>
              <a:t>Exercise 1 </a:t>
            </a:r>
            <a:endParaRPr lang="en-US" dirty="0"/>
          </a:p>
        </p:txBody>
      </p:sp>
      <p:sp>
        <p:nvSpPr>
          <p:cNvPr id="4" name="Text Box 7">
            <a:extLst>
              <a:ext uri="{FF2B5EF4-FFF2-40B4-BE49-F238E27FC236}">
                <a16:creationId xmlns:a16="http://schemas.microsoft.com/office/drawing/2014/main" id="{B3837036-6DD6-40B5-9156-52AEF70FDE35}"/>
              </a:ext>
            </a:extLst>
          </p:cNvPr>
          <p:cNvSpPr txBox="1">
            <a:spLocks noChangeArrowheads="1"/>
          </p:cNvSpPr>
          <p:nvPr/>
        </p:nvSpPr>
        <p:spPr bwMode="auto">
          <a:xfrm>
            <a:off x="852138" y="4405079"/>
            <a:ext cx="6663940" cy="1538883"/>
          </a:xfrm>
          <a:prstGeom prst="rect">
            <a:avLst/>
          </a:prstGeom>
          <a:noFill/>
          <a:ln w="9525">
            <a:noFill/>
            <a:miter lim="800000"/>
            <a:headEnd/>
            <a:tailEnd/>
          </a:ln>
        </p:spPr>
        <p:txBody>
          <a:bodyPr wrap="none" lIns="0" tIns="0" rIns="0" bIns="0">
            <a:spAutoFit/>
          </a:bodyPr>
          <a:lstStyle/>
          <a:p>
            <a:r>
              <a:rPr lang="de-DE" sz="2000" dirty="0"/>
              <a:t>Prof. Dr. Bernhard </a:t>
            </a:r>
            <a:r>
              <a:rPr lang="de-DE" sz="2000" dirty="0" smtClean="0"/>
              <a:t>Rumpe, </a:t>
            </a:r>
            <a:r>
              <a:rPr lang="de-DE" sz="2000" u="sng" dirty="0" smtClean="0"/>
              <a:t>Oliver Kautz</a:t>
            </a:r>
            <a:r>
              <a:rPr lang="de-DE" sz="2000" dirty="0" smtClean="0"/>
              <a:t>, Christian Kirchhof</a:t>
            </a:r>
            <a:endParaRPr lang="de-DE" sz="2000" dirty="0"/>
          </a:p>
          <a:p>
            <a:r>
              <a:rPr lang="de-DE" sz="2000" dirty="0"/>
              <a:t>Software Engineering</a:t>
            </a:r>
          </a:p>
          <a:p>
            <a:r>
              <a:rPr lang="de-DE" sz="2000" dirty="0"/>
              <a:t>RWTH Aachen </a:t>
            </a:r>
          </a:p>
          <a:p>
            <a:endParaRPr lang="de-DE" sz="2000" dirty="0"/>
          </a:p>
          <a:p>
            <a:r>
              <a:rPr lang="de-DE" sz="2000" dirty="0"/>
              <a:t>http://www.se-rwth.de/</a:t>
            </a:r>
          </a:p>
        </p:txBody>
      </p:sp>
    </p:spTree>
    <p:extLst>
      <p:ext uri="{BB962C8B-B14F-4D97-AF65-F5344CB8AC3E}">
        <p14:creationId xmlns:p14="http://schemas.microsoft.com/office/powerpoint/2010/main" val="189122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rgbClr val="000000"/>
                </a:solidFill>
                <a:latin typeface="Consolas" panose="020B0609020204030204" pitchFamily="49" charset="0"/>
                <a:cs typeface="Courier New" panose="02070309020205020404" pitchFamily="49" charset="0"/>
              </a:rPr>
              <a:t>grammar</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extends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de.monticore.literals.MCCommonLiterals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name:String</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smtClean="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Start </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End</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participants</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participant:String</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participant:String</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repetition</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smtClean="0">
                <a:solidFill>
                  <a:srgbClr val="00549F"/>
                </a:solidFill>
                <a:latin typeface="Consolas" panose="020B0609020204030204" pitchFamily="49" charset="0"/>
                <a:cs typeface="Courier New" panose="02070309020205020404" pitchFamily="49" charset="0"/>
              </a:rPr>
              <a:t>once</a:t>
            </a:r>
            <a:r>
              <a:rPr lang="de-DE" altLang="de-DE" sz="1400" dirty="0" smtClean="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weekly</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smtClean="0">
                <a:solidFill>
                  <a:srgbClr val="000000"/>
                </a:solidFill>
                <a:latin typeface="Consolas" panose="020B0609020204030204" pitchFamily="49" charset="0"/>
                <a:cs typeface="Courier New" panose="02070309020205020404" pitchFamily="49" charset="0"/>
              </a:rPr>
              <a:t>  Start </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 Date? Time</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End = "end" ":" Date? Time</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Date = </a:t>
            </a:r>
            <a:r>
              <a:rPr lang="de-DE" altLang="de-DE" sz="1400" dirty="0" err="1">
                <a:solidFill>
                  <a:srgbClr val="000000"/>
                </a:solidFill>
                <a:latin typeface="Consolas" panose="020B0609020204030204" pitchFamily="49" charset="0"/>
                <a:cs typeface="Courier New" panose="02070309020205020404" pitchFamily="49" charset="0"/>
              </a:rPr>
              <a:t>day:NatLiteral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month:NatLiteral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year:NatLiteral</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Time = </a:t>
            </a:r>
            <a:r>
              <a:rPr lang="de-DE" altLang="de-DE" sz="1400" dirty="0" err="1">
                <a:solidFill>
                  <a:srgbClr val="000000"/>
                </a:solidFill>
                <a:latin typeface="Consolas" panose="020B0609020204030204" pitchFamily="49" charset="0"/>
                <a:cs typeface="Courier New" panose="02070309020205020404" pitchFamily="49" charset="0"/>
              </a:rPr>
              <a:t>hour:NatLiteral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min:NatLiteral</a:t>
            </a:r>
            <a:r>
              <a:rPr lang="de-DE" altLang="de-DE" sz="1400" dirty="0">
                <a:solidFill>
                  <a:srgbClr val="000000"/>
                </a:solidFill>
                <a:latin typeface="Consolas" panose="020B0609020204030204" pitchFamily="49" charset="0"/>
                <a:cs typeface="Courier New" panose="02070309020205020404" pitchFamily="49" charset="0"/>
              </a:rPr>
              <a:t>;</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Break = </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10" name="Rechteck 9"/>
          <p:cNvSpPr/>
          <p:nvPr/>
        </p:nvSpPr>
        <p:spPr>
          <a:xfrm>
            <a:off x="4072379" y="4054668"/>
            <a:ext cx="7095289" cy="1384995"/>
          </a:xfrm>
          <a:prstGeom prst="rect">
            <a:avLst/>
          </a:prstGeom>
          <a:ln>
            <a:solidFill>
              <a:schemeClr val="accent1"/>
            </a:solidFill>
          </a:ln>
        </p:spPr>
        <p:txBody>
          <a:bodyPr wrap="square">
            <a:spAutoFit/>
          </a:bodyPr>
          <a:lstStyle/>
          <a:p>
            <a:r>
              <a:rPr lang="de-DE" sz="1400" dirty="0" err="1">
                <a:latin typeface="Consolas" panose="020B0609020204030204" pitchFamily="49" charset="0"/>
              </a:rPr>
              <a:t>appointment</a:t>
            </a:r>
            <a:r>
              <a:rPr lang="de-DE" sz="1400" dirty="0">
                <a:latin typeface="Consolas" panose="020B0609020204030204" pitchFamily="49" charset="0"/>
              </a:rPr>
              <a:t> "Konferenz" {</a:t>
            </a:r>
          </a:p>
          <a:p>
            <a:r>
              <a:rPr lang="de-DE" sz="1400" dirty="0">
                <a:latin typeface="Consolas" panose="020B0609020204030204" pitchFamily="49" charset="0"/>
              </a:rPr>
              <a:t>  </a:t>
            </a:r>
            <a:r>
              <a:rPr lang="de-DE" sz="1400" dirty="0" err="1">
                <a:latin typeface="Consolas" panose="020B0609020204030204" pitchFamily="49" charset="0"/>
              </a:rPr>
              <a:t>start</a:t>
            </a:r>
            <a:r>
              <a:rPr lang="de-DE" sz="1400" dirty="0">
                <a:latin typeface="Consolas" panose="020B0609020204030204" pitchFamily="49" charset="0"/>
              </a:rPr>
              <a:t> : 01/10/19 8:15</a:t>
            </a:r>
          </a:p>
          <a:p>
            <a:r>
              <a:rPr lang="de-DE" sz="1400" dirty="0">
                <a:latin typeface="Consolas" panose="020B0609020204030204" pitchFamily="49" charset="0"/>
              </a:rPr>
              <a:t>  end   : 02/10/19 16:15</a:t>
            </a:r>
          </a:p>
          <a:p>
            <a:r>
              <a:rPr lang="de-DE" sz="1400" dirty="0">
                <a:latin typeface="Consolas" panose="020B0609020204030204" pitchFamily="49" charset="0"/>
              </a:rPr>
              <a:t>  </a:t>
            </a:r>
            <a:r>
              <a:rPr lang="de-DE" sz="1400" dirty="0" err="1">
                <a:latin typeface="Consolas" panose="020B0609020204030204" pitchFamily="49" charset="0"/>
              </a:rPr>
              <a:t>participants</a:t>
            </a:r>
            <a:r>
              <a:rPr lang="de-DE" sz="1400" dirty="0">
                <a:latin typeface="Consolas" panose="020B0609020204030204" pitchFamily="49" charset="0"/>
              </a:rPr>
              <a:t>: "Peter Stein", "Paula Schmidt", "Tina Berg (Personal)"</a:t>
            </a:r>
          </a:p>
          <a:p>
            <a:r>
              <a:rPr lang="de-DE" sz="1400" dirty="0">
                <a:latin typeface="Consolas" panose="020B0609020204030204" pitchFamily="49" charset="0"/>
              </a:rPr>
              <a:t>  </a:t>
            </a:r>
            <a:r>
              <a:rPr lang="de-DE" sz="1400" dirty="0" err="1">
                <a:solidFill>
                  <a:srgbClr val="00549F"/>
                </a:solidFill>
                <a:latin typeface="Consolas" panose="020B0609020204030204" pitchFamily="49" charset="0"/>
              </a:rPr>
              <a:t>weekly</a:t>
            </a:r>
            <a:endParaRPr lang="de-DE" sz="1400" dirty="0">
              <a:solidFill>
                <a:srgbClr val="00549F"/>
              </a:solidFill>
              <a:latin typeface="Consolas" panose="020B0609020204030204" pitchFamily="49" charset="0"/>
            </a:endParaRPr>
          </a:p>
          <a:p>
            <a:r>
              <a:rPr lang="de-DE" sz="1400" dirty="0">
                <a:latin typeface="Consolas" panose="020B0609020204030204" pitchFamily="49" charset="0"/>
              </a:rPr>
              <a:t>}</a:t>
            </a: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8"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03707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9"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92864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233917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rgbClr val="000000"/>
                </a:solidFill>
                <a:latin typeface="Consolas" panose="020B0609020204030204" pitchFamily="49" charset="0"/>
                <a:cs typeface="Courier New" panose="02070309020205020404" pitchFamily="49" charset="0"/>
              </a:rPr>
              <a:t>grammar</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extends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de.monticore.literals.MCCommonLiterals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name:String</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smtClean="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Start </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End</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participants</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participant:String</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participant:String</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repetition</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once</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weekly</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daily</a:t>
            </a:r>
            <a:r>
              <a:rPr lang="de-DE" altLang="de-DE" sz="1400" dirty="0" smtClean="0">
                <a:solidFill>
                  <a:srgbClr val="00549F"/>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smtClean="0">
                <a:solidFill>
                  <a:srgbClr val="000000"/>
                </a:solidFill>
                <a:latin typeface="Consolas" panose="020B0609020204030204" pitchFamily="49" charset="0"/>
                <a:cs typeface="Courier New" panose="02070309020205020404" pitchFamily="49" charset="0"/>
              </a:rPr>
              <a:t>  Start </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 Date? Time</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End = "end" ":" Date? Time</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Date = </a:t>
            </a:r>
            <a:r>
              <a:rPr lang="de-DE" altLang="de-DE" sz="1400" dirty="0" err="1">
                <a:solidFill>
                  <a:srgbClr val="000000"/>
                </a:solidFill>
                <a:latin typeface="Consolas" panose="020B0609020204030204" pitchFamily="49" charset="0"/>
                <a:cs typeface="Courier New" panose="02070309020205020404" pitchFamily="49" charset="0"/>
              </a:rPr>
              <a:t>day:NatLiteral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month:NatLiteral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year:NatLiteral</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Time = </a:t>
            </a:r>
            <a:r>
              <a:rPr lang="de-DE" altLang="de-DE" sz="1400" dirty="0" err="1">
                <a:solidFill>
                  <a:srgbClr val="000000"/>
                </a:solidFill>
                <a:latin typeface="Consolas" panose="020B0609020204030204" pitchFamily="49" charset="0"/>
                <a:cs typeface="Courier New" panose="02070309020205020404" pitchFamily="49" charset="0"/>
              </a:rPr>
              <a:t>hour:NatLiteral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min:NatLiteral</a:t>
            </a:r>
            <a:r>
              <a:rPr lang="de-DE" altLang="de-DE" sz="1400" dirty="0">
                <a:solidFill>
                  <a:srgbClr val="000000"/>
                </a:solidFill>
                <a:latin typeface="Consolas" panose="020B0609020204030204" pitchFamily="49" charset="0"/>
                <a:cs typeface="Courier New" panose="02070309020205020404" pitchFamily="49" charset="0"/>
              </a:rPr>
              <a:t>;</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Break </a:t>
            </a:r>
            <a:r>
              <a:rPr lang="de-DE" altLang="de-DE" sz="1400" dirty="0" smtClean="0">
                <a:solidFill>
                  <a:srgbClr val="000000"/>
                </a:solidFill>
                <a:latin typeface="Consolas" panose="020B0609020204030204" pitchFamily="49" charset="0"/>
                <a:cs typeface="Courier New" panose="02070309020205020404" pitchFamily="49" charset="0"/>
              </a:rPr>
              <a:t>= ;</a:t>
            </a:r>
          </a:p>
          <a:p>
            <a:pPr lvl="0"/>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10" name="Rechteck 9"/>
          <p:cNvSpPr/>
          <p:nvPr/>
        </p:nvSpPr>
        <p:spPr>
          <a:xfrm>
            <a:off x="5522685" y="4120745"/>
            <a:ext cx="5615628" cy="1384995"/>
          </a:xfrm>
          <a:prstGeom prst="rect">
            <a:avLst/>
          </a:prstGeom>
          <a:ln>
            <a:solidFill>
              <a:schemeClr val="accent1"/>
            </a:solidFill>
          </a:ln>
        </p:spPr>
        <p:txBody>
          <a:bodyPr wrap="square">
            <a:spAutoFit/>
          </a:bodyPr>
          <a:lstStyle/>
          <a:p>
            <a:r>
              <a:rPr lang="de-DE" sz="1400" dirty="0" err="1">
                <a:latin typeface="Consolas" panose="020B0609020204030204" pitchFamily="49" charset="0"/>
              </a:rPr>
              <a:t>appointment</a:t>
            </a:r>
            <a:r>
              <a:rPr lang="de-DE" sz="1400" dirty="0">
                <a:latin typeface="Consolas" panose="020B0609020204030204" pitchFamily="49" charset="0"/>
              </a:rPr>
              <a:t> "Mittagspause" {</a:t>
            </a:r>
          </a:p>
          <a:p>
            <a:r>
              <a:rPr lang="de-DE" sz="1400" dirty="0">
                <a:latin typeface="Consolas" panose="020B0609020204030204" pitchFamily="49" charset="0"/>
              </a:rPr>
              <a:t>  </a:t>
            </a:r>
            <a:r>
              <a:rPr lang="de-DE" sz="1400" dirty="0" err="1">
                <a:latin typeface="Consolas" panose="020B0609020204030204" pitchFamily="49" charset="0"/>
              </a:rPr>
              <a:t>start</a:t>
            </a:r>
            <a:r>
              <a:rPr lang="de-DE" sz="1400" dirty="0">
                <a:latin typeface="Consolas" panose="020B0609020204030204" pitchFamily="49" charset="0"/>
              </a:rPr>
              <a:t>: 01/10/19 8:15</a:t>
            </a:r>
          </a:p>
          <a:p>
            <a:r>
              <a:rPr lang="de-DE" sz="1400" dirty="0">
                <a:latin typeface="Consolas" panose="020B0609020204030204" pitchFamily="49" charset="0"/>
              </a:rPr>
              <a:t>  end:   9:15</a:t>
            </a:r>
          </a:p>
          <a:p>
            <a:r>
              <a:rPr lang="de-DE" sz="1400" dirty="0">
                <a:latin typeface="Consolas" panose="020B0609020204030204" pitchFamily="49" charset="0"/>
              </a:rPr>
              <a:t>  </a:t>
            </a:r>
            <a:r>
              <a:rPr lang="de-DE" sz="1400" dirty="0" err="1">
                <a:latin typeface="Consolas" panose="020B0609020204030204" pitchFamily="49" charset="0"/>
              </a:rPr>
              <a:t>participants</a:t>
            </a:r>
            <a:r>
              <a:rPr lang="de-DE" sz="1400" dirty="0">
                <a:latin typeface="Consolas" panose="020B0609020204030204" pitchFamily="49" charset="0"/>
              </a:rPr>
              <a:t>: "Peter Stein", "Paula Schmidt"</a:t>
            </a:r>
          </a:p>
          <a:p>
            <a:r>
              <a:rPr lang="de-DE" sz="1400" dirty="0">
                <a:latin typeface="Consolas" panose="020B0609020204030204" pitchFamily="49" charset="0"/>
              </a:rPr>
              <a:t>  </a:t>
            </a:r>
            <a:r>
              <a:rPr lang="de-DE" sz="1400" dirty="0" err="1">
                <a:solidFill>
                  <a:srgbClr val="00549F"/>
                </a:solidFill>
                <a:latin typeface="Consolas" panose="020B0609020204030204" pitchFamily="49" charset="0"/>
              </a:rPr>
              <a:t>daily</a:t>
            </a:r>
            <a:endParaRPr lang="de-DE" sz="1400" dirty="0">
              <a:solidFill>
                <a:srgbClr val="00549F"/>
              </a:solidFill>
              <a:latin typeface="Consolas" panose="020B0609020204030204" pitchFamily="49" charset="0"/>
            </a:endParaRPr>
          </a:p>
          <a:p>
            <a:r>
              <a:rPr lang="de-DE" sz="1400" dirty="0">
                <a:latin typeface="Consolas" panose="020B0609020204030204" pitchFamily="49" charset="0"/>
              </a:rPr>
              <a:t>}</a:t>
            </a: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8"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03707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9"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92864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32029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rgbClr val="000000"/>
                </a:solidFill>
                <a:latin typeface="Consolas" panose="020B0609020204030204" pitchFamily="49" charset="0"/>
                <a:cs typeface="Courier New" panose="02070309020205020404" pitchFamily="49" charset="0"/>
              </a:rPr>
              <a:t>grammar</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extends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de.monticore.literals.MCCommonLiterals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name:String</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smtClean="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Start </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End</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participants</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participant:String</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participant:String</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repetition</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once</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weekly</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daily</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                Break?</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smtClean="0">
                <a:solidFill>
                  <a:srgbClr val="000000"/>
                </a:solidFill>
                <a:latin typeface="Consolas" panose="020B0609020204030204" pitchFamily="49" charset="0"/>
                <a:cs typeface="Courier New" panose="02070309020205020404" pitchFamily="49" charset="0"/>
              </a:rPr>
              <a:t>  Start </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 Date? Time</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End = "end" ":" Date? Time</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Date = </a:t>
            </a:r>
            <a:r>
              <a:rPr lang="de-DE" altLang="de-DE" sz="1400" dirty="0" err="1">
                <a:solidFill>
                  <a:srgbClr val="000000"/>
                </a:solidFill>
                <a:latin typeface="Consolas" panose="020B0609020204030204" pitchFamily="49" charset="0"/>
                <a:cs typeface="Courier New" panose="02070309020205020404" pitchFamily="49" charset="0"/>
              </a:rPr>
              <a:t>day:NatLiteral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month:NatLiteral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year:NatLiteral</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Time = </a:t>
            </a:r>
            <a:r>
              <a:rPr lang="de-DE" altLang="de-DE" sz="1400" dirty="0" err="1">
                <a:solidFill>
                  <a:srgbClr val="000000"/>
                </a:solidFill>
                <a:latin typeface="Consolas" panose="020B0609020204030204" pitchFamily="49" charset="0"/>
                <a:cs typeface="Courier New" panose="02070309020205020404" pitchFamily="49" charset="0"/>
              </a:rPr>
              <a:t>hour:NatLiteral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min:NatLiteral</a:t>
            </a:r>
            <a:r>
              <a:rPr lang="de-DE" altLang="de-DE" sz="1400" dirty="0">
                <a:solidFill>
                  <a:srgbClr val="000000"/>
                </a:solidFill>
                <a:latin typeface="Consolas" panose="020B0609020204030204" pitchFamily="49" charset="0"/>
                <a:cs typeface="Courier New" panose="02070309020205020404" pitchFamily="49" charset="0"/>
              </a:rPr>
              <a:t>;</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Break = </a:t>
            </a:r>
            <a:r>
              <a:rPr lang="de-DE" altLang="de-DE" sz="1400" dirty="0">
                <a:solidFill>
                  <a:srgbClr val="00549F"/>
                </a:solidFill>
                <a:latin typeface="Consolas" panose="020B0609020204030204" pitchFamily="49" charset="0"/>
                <a:cs typeface="Courier New" panose="02070309020205020404" pitchFamily="49" charset="0"/>
              </a:rPr>
              <a:t>"break" "{" Start End </a:t>
            </a:r>
            <a:r>
              <a:rPr lang="de-DE" altLang="de-DE" sz="1400" dirty="0" smtClean="0">
                <a:solidFill>
                  <a:srgbClr val="00549F"/>
                </a:solidFill>
                <a:latin typeface="Consolas" panose="020B0609020204030204" pitchFamily="49" charset="0"/>
                <a:cs typeface="Courier New" panose="02070309020205020404" pitchFamily="49" charset="0"/>
              </a:rPr>
              <a:t>"}";</a:t>
            </a:r>
          </a:p>
          <a:p>
            <a:pPr lvl="0"/>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10" name="Rechteck 9"/>
          <p:cNvSpPr/>
          <p:nvPr/>
        </p:nvSpPr>
        <p:spPr>
          <a:xfrm>
            <a:off x="6126000" y="4007623"/>
            <a:ext cx="4573423" cy="1600438"/>
          </a:xfrm>
          <a:prstGeom prst="rect">
            <a:avLst/>
          </a:prstGeom>
          <a:ln>
            <a:solidFill>
              <a:schemeClr val="accent1"/>
            </a:solidFill>
          </a:ln>
        </p:spPr>
        <p:txBody>
          <a:bodyPr wrap="square">
            <a:spAutoFit/>
          </a:bodyPr>
          <a:lstStyle/>
          <a:p>
            <a:r>
              <a:rPr lang="de-DE" sz="1400" dirty="0" err="1">
                <a:latin typeface="Consolas" panose="020B0609020204030204" pitchFamily="49" charset="0"/>
              </a:rPr>
              <a:t>appointment</a:t>
            </a:r>
            <a:r>
              <a:rPr lang="de-DE" sz="1400" dirty="0">
                <a:latin typeface="Consolas" panose="020B0609020204030204" pitchFamily="49" charset="0"/>
              </a:rPr>
              <a:t> "Workshop" {</a:t>
            </a:r>
          </a:p>
          <a:p>
            <a:r>
              <a:rPr lang="de-DE" sz="1400" dirty="0">
                <a:latin typeface="Consolas" panose="020B0609020204030204" pitchFamily="49" charset="0"/>
              </a:rPr>
              <a:t>  </a:t>
            </a:r>
            <a:r>
              <a:rPr lang="de-DE" sz="1400" dirty="0" smtClean="0">
                <a:solidFill>
                  <a:schemeClr val="accent4">
                    <a:lumMod val="75000"/>
                  </a:schemeClr>
                </a:solidFill>
                <a:latin typeface="Consolas" panose="020B0609020204030204" pitchFamily="49" charset="0"/>
              </a:rPr>
              <a:t>/* ... */</a:t>
            </a:r>
            <a:endParaRPr lang="de-DE" sz="1400" dirty="0">
              <a:solidFill>
                <a:schemeClr val="accent4">
                  <a:lumMod val="75000"/>
                </a:schemeClr>
              </a:solidFill>
              <a:latin typeface="Consolas" panose="020B0609020204030204" pitchFamily="49" charset="0"/>
            </a:endParaRPr>
          </a:p>
          <a:p>
            <a:r>
              <a:rPr lang="de-DE" sz="1400" dirty="0">
                <a:solidFill>
                  <a:srgbClr val="00549F"/>
                </a:solidFill>
                <a:latin typeface="Consolas" panose="020B0609020204030204" pitchFamily="49" charset="0"/>
              </a:rPr>
              <a:t>  break {</a:t>
            </a:r>
          </a:p>
          <a:p>
            <a:r>
              <a:rPr lang="de-DE" sz="1400" dirty="0">
                <a:solidFill>
                  <a:srgbClr val="00549F"/>
                </a:solidFill>
                <a:latin typeface="Consolas" panose="020B0609020204030204" pitchFamily="49" charset="0"/>
              </a:rPr>
              <a:t>    </a:t>
            </a:r>
            <a:r>
              <a:rPr lang="de-DE" sz="1400" dirty="0" err="1">
                <a:solidFill>
                  <a:srgbClr val="00549F"/>
                </a:solidFill>
                <a:latin typeface="Consolas" panose="020B0609020204030204" pitchFamily="49" charset="0"/>
              </a:rPr>
              <a:t>start</a:t>
            </a:r>
            <a:r>
              <a:rPr lang="de-DE" sz="1400" dirty="0">
                <a:solidFill>
                  <a:srgbClr val="00549F"/>
                </a:solidFill>
                <a:latin typeface="Consolas" panose="020B0609020204030204" pitchFamily="49" charset="0"/>
              </a:rPr>
              <a:t> : 11:30</a:t>
            </a:r>
          </a:p>
          <a:p>
            <a:r>
              <a:rPr lang="de-DE" sz="1400" dirty="0">
                <a:solidFill>
                  <a:srgbClr val="00549F"/>
                </a:solidFill>
                <a:latin typeface="Consolas" panose="020B0609020204030204" pitchFamily="49" charset="0"/>
              </a:rPr>
              <a:t>    end   : 12:00</a:t>
            </a:r>
          </a:p>
          <a:p>
            <a:r>
              <a:rPr lang="de-DE" sz="1400" dirty="0">
                <a:solidFill>
                  <a:srgbClr val="00549F"/>
                </a:solidFill>
                <a:latin typeface="Consolas" panose="020B0609020204030204" pitchFamily="49" charset="0"/>
              </a:rPr>
              <a:t>  }</a:t>
            </a:r>
          </a:p>
          <a:p>
            <a:r>
              <a:rPr lang="de-DE" sz="1400" dirty="0">
                <a:latin typeface="Consolas" panose="020B0609020204030204" pitchFamily="49" charset="0"/>
              </a:rPr>
              <a:t>}</a:t>
            </a: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8"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956082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9"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45239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107463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p:txBody>
          <a:bodyPr/>
          <a:lstStyle/>
          <a:p>
            <a:r>
              <a:rPr lang="en-US" i="1" dirty="0"/>
              <a:t>In this task you will develop your own grammar “Appointments”. </a:t>
            </a:r>
            <a:endParaRPr lang="en-US" i="1" dirty="0" smtClean="0"/>
          </a:p>
          <a:p>
            <a:endParaRPr lang="en-US" i="1" dirty="0" smtClean="0"/>
          </a:p>
          <a:p>
            <a:r>
              <a:rPr lang="en-US" i="1" dirty="0" smtClean="0"/>
              <a:t>There are </a:t>
            </a:r>
            <a:r>
              <a:rPr lang="en-US" i="1" dirty="0"/>
              <a:t>4 example models in </a:t>
            </a:r>
            <a:r>
              <a:rPr lang="en-GB" dirty="0"/>
              <a:t>“</a:t>
            </a:r>
            <a:r>
              <a:rPr lang="en-GB" dirty="0" err="1"/>
              <a:t>src</a:t>
            </a:r>
            <a:r>
              <a:rPr lang="en-GB" dirty="0"/>
              <a:t>/main/resources/examples” </a:t>
            </a:r>
            <a:r>
              <a:rPr lang="en-US" i="1" dirty="0"/>
              <a:t>that are valid models of the grammar you are asked to develop in this task</a:t>
            </a:r>
            <a:r>
              <a:rPr lang="en-US" i="1" dirty="0" smtClean="0"/>
              <a:t>.</a:t>
            </a:r>
          </a:p>
          <a:p>
            <a:endParaRPr lang="de-DE" dirty="0"/>
          </a:p>
          <a:p>
            <a:pPr marL="342900" lvl="0" indent="-342900">
              <a:buFont typeface="+mj-lt"/>
              <a:buAutoNum type="arabicPeriod"/>
            </a:pPr>
            <a:r>
              <a:rPr lang="en-GB" dirty="0"/>
              <a:t>Extend the given grammar such that the given example appointments can be parsed. Keep in mind that similar appointment models, e.g. different time slots, other participants etc. must be supported as well.  For this only use the </a:t>
            </a:r>
            <a:r>
              <a:rPr lang="en-GB" dirty="0" err="1"/>
              <a:t>Nonterminals</a:t>
            </a:r>
            <a:r>
              <a:rPr lang="en-GB" dirty="0"/>
              <a:t> provided, i.e. do not create new nonterminal productions but develop the bodies of the given nonterminal productions (und thus their composition</a:t>
            </a:r>
            <a:r>
              <a:rPr lang="en-GB" dirty="0" smtClean="0"/>
              <a:t>).</a:t>
            </a:r>
            <a:endParaRPr lang="de-DE" dirty="0"/>
          </a:p>
          <a:p>
            <a:pPr marL="342900" lvl="0" indent="-342900">
              <a:buFont typeface="+mj-lt"/>
              <a:buAutoNum type="arabicPeriod"/>
            </a:pPr>
            <a:endParaRPr lang="en-GB" dirty="0" smtClean="0"/>
          </a:p>
          <a:p>
            <a:pPr marL="342900" lvl="0" indent="-342900">
              <a:buFont typeface="+mj-lt"/>
              <a:buAutoNum type="arabicPeriod"/>
            </a:pPr>
            <a:r>
              <a:rPr lang="en-GB" dirty="0" smtClean="0">
                <a:solidFill>
                  <a:srgbClr val="00549F"/>
                </a:solidFill>
              </a:rPr>
              <a:t>Extend </a:t>
            </a:r>
            <a:r>
              <a:rPr lang="en-GB" dirty="0">
                <a:solidFill>
                  <a:srgbClr val="00549F"/>
                </a:solidFill>
              </a:rPr>
              <a:t>the JUnit Test </a:t>
            </a:r>
            <a:r>
              <a:rPr lang="en-GB" dirty="0" err="1">
                <a:solidFill>
                  <a:srgbClr val="00549F"/>
                </a:solidFill>
              </a:rPr>
              <a:t>AppointmentsParserTest</a:t>
            </a:r>
            <a:r>
              <a:rPr lang="en-GB" dirty="0">
                <a:solidFill>
                  <a:srgbClr val="00549F"/>
                </a:solidFill>
              </a:rPr>
              <a:t> such that it comprises one </a:t>
            </a:r>
            <a:r>
              <a:rPr lang="en-GB" dirty="0" err="1">
                <a:solidFill>
                  <a:srgbClr val="00549F"/>
                </a:solidFill>
              </a:rPr>
              <a:t>testcase</a:t>
            </a:r>
            <a:r>
              <a:rPr lang="en-GB" dirty="0">
                <a:solidFill>
                  <a:srgbClr val="00549F"/>
                </a:solidFill>
              </a:rPr>
              <a:t> per example ensuring these examples are models of your developed language. For each model instantiate the parser, parse one of the models and check whether the resulting Optional is present.</a:t>
            </a:r>
            <a:endParaRPr lang="de-DE" dirty="0">
              <a:solidFill>
                <a:srgbClr val="00549F"/>
              </a:solidFill>
            </a:endParaRPr>
          </a:p>
          <a:p>
            <a:pPr marL="0" indent="0">
              <a:buNone/>
            </a:pPr>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1.1: </a:t>
            </a:r>
            <a:r>
              <a:rPr lang="de-DE" dirty="0" err="1" smtClean="0"/>
              <a:t>Develop</a:t>
            </a:r>
            <a:r>
              <a:rPr lang="de-DE" dirty="0" smtClean="0"/>
              <a:t> </a:t>
            </a:r>
            <a:r>
              <a:rPr lang="de-DE" dirty="0" err="1" smtClean="0"/>
              <a:t>your</a:t>
            </a:r>
            <a:r>
              <a:rPr lang="de-DE" dirty="0" smtClean="0"/>
              <a:t> </a:t>
            </a:r>
            <a:r>
              <a:rPr lang="de-DE" dirty="0" err="1" smtClean="0"/>
              <a:t>own</a:t>
            </a:r>
            <a:r>
              <a:rPr lang="de-DE" dirty="0" smtClean="0"/>
              <a:t> </a:t>
            </a:r>
            <a:r>
              <a:rPr lang="de-DE" dirty="0" err="1" smtClean="0"/>
              <a:t>grammar</a:t>
            </a:r>
            <a:endParaRPr lang="de-DE" dirty="0"/>
          </a:p>
        </p:txBody>
      </p:sp>
    </p:spTree>
    <p:extLst>
      <p:ext uri="{BB962C8B-B14F-4D97-AF65-F5344CB8AC3E}">
        <p14:creationId xmlns:p14="http://schemas.microsoft.com/office/powerpoint/2010/main" val="304993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b="1" dirty="0" err="1" smtClean="0">
                <a:solidFill>
                  <a:srgbClr val="000000"/>
                </a:solidFill>
                <a:latin typeface="Consolas" panose="020B0609020204030204" pitchFamily="49" charset="0"/>
                <a:cs typeface="Courier New" panose="02070309020205020404" pitchFamily="49" charset="0"/>
              </a:rPr>
              <a:t>public</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b="1" dirty="0" err="1">
                <a:solidFill>
                  <a:srgbClr val="000000"/>
                </a:solidFill>
                <a:latin typeface="Consolas" panose="020B0609020204030204" pitchFamily="49" charset="0"/>
                <a:cs typeface="Courier New" panose="02070309020205020404" pitchFamily="49" charset="0"/>
              </a:rPr>
              <a:t>class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AppointmentParserTest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smtClean="0">
                <a:solidFill>
                  <a:schemeClr val="accent4">
                    <a:lumMod val="75000"/>
                  </a:schemeClr>
                </a:solidFill>
                <a:latin typeface="Consolas" panose="020B0609020204030204" pitchFamily="49" charset="0"/>
                <a:cs typeface="Courier New" panose="02070309020205020404" pitchFamily="49" charset="0"/>
              </a:rPr>
              <a:t>/* ... */</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Nested</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class</a:t>
            </a:r>
            <a:r>
              <a:rPr lang="de-DE" altLang="de-DE" sz="1400" dirty="0">
                <a:solidFill>
                  <a:srgbClr val="000000"/>
                </a:solidFill>
                <a:latin typeface="Consolas" panose="020B0609020204030204" pitchFamily="49" charset="0"/>
                <a:cs typeface="Courier New" panose="02070309020205020404" pitchFamily="49" charset="0"/>
              </a:rPr>
              <a:t> Parse </a:t>
            </a:r>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ParameterizedTest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CsvSource</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replaceMe</a:t>
            </a:r>
            <a:r>
              <a:rPr lang="de-DE" altLang="de-DE" sz="1400" dirty="0">
                <a:solidFill>
                  <a:srgbClr val="000000"/>
                </a:solidFill>
                <a:latin typeface="Consolas" panose="020B0609020204030204" pitchFamily="49" charset="0"/>
                <a:cs typeface="Courier New" panose="02070309020205020404" pitchFamily="49" charset="0"/>
              </a:rPr>
              <a:t>" })</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b="1" dirty="0" err="1">
                <a:solidFill>
                  <a:srgbClr val="000000"/>
                </a:solidFill>
                <a:latin typeface="Consolas" panose="020B0609020204030204" pitchFamily="49" charset="0"/>
                <a:cs typeface="Courier New" panose="02070309020205020404" pitchFamily="49" charset="0"/>
              </a:rPr>
              <a:t>void</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shouldParseValidModel</a:t>
            </a:r>
            <a:r>
              <a:rPr lang="de-DE" altLang="de-DE" sz="1400" dirty="0">
                <a:solidFill>
                  <a:srgbClr val="000000"/>
                </a:solidFill>
                <a:latin typeface="Consolas" panose="020B0609020204030204" pitchFamily="49" charset="0"/>
                <a:cs typeface="Courier New" panose="02070309020205020404" pitchFamily="49" charset="0"/>
              </a:rPr>
              <a:t>(String </a:t>
            </a:r>
            <a:r>
              <a:rPr lang="de-DE" altLang="de-DE" sz="1400" dirty="0" err="1">
                <a:solidFill>
                  <a:srgbClr val="000000"/>
                </a:solidFill>
                <a:latin typeface="Consolas" panose="020B0609020204030204" pitchFamily="49" charset="0"/>
                <a:cs typeface="Courier New" panose="02070309020205020404" pitchFamily="49" charset="0"/>
              </a:rPr>
              <a:t>modelFilePath</a:t>
            </a:r>
            <a:r>
              <a:rPr lang="de-DE" altLang="de-DE" sz="1400" dirty="0">
                <a:solidFill>
                  <a:srgbClr val="000000"/>
                </a:solidFill>
                <a:latin typeface="Consolas" panose="020B0609020204030204" pitchFamily="49" charset="0"/>
                <a:cs typeface="Courier New" panose="02070309020205020404" pitchFamily="49" charset="0"/>
              </a:rPr>
              <a:t>) {</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given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AppointmentsParser</a:t>
            </a:r>
            <a:r>
              <a:rPr lang="de-DE" altLang="de-DE" sz="1400" dirty="0">
                <a:solidFill>
                  <a:srgbClr val="000000"/>
                </a:solidFill>
                <a:latin typeface="Consolas" panose="020B0609020204030204" pitchFamily="49" charset="0"/>
                <a:cs typeface="Courier New" panose="02070309020205020404" pitchFamily="49" charset="0"/>
              </a:rPr>
              <a:t> p = </a:t>
            </a:r>
            <a:r>
              <a:rPr lang="de-DE" altLang="de-DE" sz="1400" b="1" dirty="0" err="1">
                <a:solidFill>
                  <a:srgbClr val="000000"/>
                </a:solidFill>
                <a:latin typeface="Consolas" panose="020B0609020204030204" pitchFamily="49" charset="0"/>
                <a:cs typeface="Courier New" panose="02070309020205020404" pitchFamily="49" charset="0"/>
              </a:rPr>
              <a:t>new</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AppointmentsParser</a:t>
            </a:r>
            <a:r>
              <a:rPr lang="de-DE" altLang="de-DE" sz="1400" dirty="0">
                <a:solidFill>
                  <a:srgbClr val="000000"/>
                </a:solidFill>
                <a:latin typeface="Consolas" panose="020B0609020204030204" pitchFamily="49" charset="0"/>
                <a:cs typeface="Courier New" panose="02070309020205020404" pitchFamily="49" charset="0"/>
              </a:rPr>
              <a:t>();</a:t>
            </a:r>
          </a:p>
          <a:p>
            <a:pPr lvl="0"/>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when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//TODO: </a:t>
            </a:r>
            <a:r>
              <a:rPr lang="de-DE" altLang="de-DE" sz="1400" dirty="0" err="1">
                <a:solidFill>
                  <a:srgbClr val="000000"/>
                </a:solidFill>
                <a:latin typeface="Consolas" panose="020B0609020204030204" pitchFamily="49" charset="0"/>
                <a:cs typeface="Courier New" panose="02070309020205020404" pitchFamily="49" charset="0"/>
              </a:rPr>
              <a:t>write</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me</a:t>
            </a:r>
            <a:endParaRPr lang="de-DE" altLang="de-DE" sz="1400" dirty="0">
              <a:solidFill>
                <a:srgbClr val="000000"/>
              </a:solidFill>
              <a:latin typeface="Consolas" panose="020B0609020204030204" pitchFamily="49" charset="0"/>
              <a:cs typeface="Courier New" panose="02070309020205020404" pitchFamily="49" charset="0"/>
            </a:endParaRPr>
          </a:p>
          <a:p>
            <a:pPr lvl="0"/>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then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//TODO: </a:t>
            </a:r>
            <a:r>
              <a:rPr lang="de-DE" altLang="de-DE" sz="1400" dirty="0" err="1">
                <a:solidFill>
                  <a:srgbClr val="000000"/>
                </a:solidFill>
                <a:latin typeface="Consolas" panose="020B0609020204030204" pitchFamily="49" charset="0"/>
                <a:cs typeface="Courier New" panose="02070309020205020404" pitchFamily="49" charset="0"/>
              </a:rPr>
              <a:t>write</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me</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a:t>
            </a: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703828" y="1270806"/>
            <a:ext cx="52365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684778" y="1270806"/>
            <a:ext cx="578528"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Java</a:t>
            </a:r>
            <a:endParaRPr lang="de-DE" sz="1200" dirty="0"/>
          </a:p>
        </p:txBody>
      </p:sp>
    </p:spTree>
    <p:extLst>
      <p:ext uri="{BB962C8B-B14F-4D97-AF65-F5344CB8AC3E}">
        <p14:creationId xmlns:p14="http://schemas.microsoft.com/office/powerpoint/2010/main" val="2922305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b="1" dirty="0" err="1" smtClean="0">
                <a:solidFill>
                  <a:srgbClr val="000000"/>
                </a:solidFill>
                <a:latin typeface="Consolas" panose="020B0609020204030204" pitchFamily="49" charset="0"/>
                <a:cs typeface="Courier New" panose="02070309020205020404" pitchFamily="49" charset="0"/>
              </a:rPr>
              <a:t>public</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b="1" dirty="0" err="1">
                <a:solidFill>
                  <a:srgbClr val="000000"/>
                </a:solidFill>
                <a:latin typeface="Consolas" panose="020B0609020204030204" pitchFamily="49" charset="0"/>
                <a:cs typeface="Courier New" panose="02070309020205020404" pitchFamily="49" charset="0"/>
              </a:rPr>
              <a:t>class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AppointmentParserTest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smtClean="0">
                <a:solidFill>
                  <a:schemeClr val="accent4">
                    <a:lumMod val="75000"/>
                  </a:schemeClr>
                </a:solidFill>
                <a:latin typeface="Consolas" panose="020B0609020204030204" pitchFamily="49" charset="0"/>
                <a:cs typeface="Courier New" panose="02070309020205020404" pitchFamily="49" charset="0"/>
              </a:rPr>
              <a:t>/* ... */</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Nested</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class</a:t>
            </a:r>
            <a:r>
              <a:rPr lang="de-DE" altLang="de-DE" sz="1400" dirty="0">
                <a:solidFill>
                  <a:srgbClr val="000000"/>
                </a:solidFill>
                <a:latin typeface="Consolas" panose="020B0609020204030204" pitchFamily="49" charset="0"/>
                <a:cs typeface="Courier New" panose="02070309020205020404" pitchFamily="49" charset="0"/>
              </a:rPr>
              <a:t> Parse </a:t>
            </a:r>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a:solidFill>
                  <a:srgbClr val="000000"/>
                </a:solidFill>
                <a:latin typeface="Consolas" panose="020B0609020204030204" pitchFamily="49" charset="0"/>
                <a:cs typeface="Courier New" panose="02070309020205020404" pitchFamily="49" charset="0"/>
              </a:rPr>
              <a:t>@</a:t>
            </a:r>
            <a:r>
              <a:rPr lang="de-DE" altLang="de-DE" sz="1400" dirty="0" err="1">
                <a:solidFill>
                  <a:srgbClr val="000000"/>
                </a:solidFill>
                <a:latin typeface="Consolas" panose="020B0609020204030204" pitchFamily="49" charset="0"/>
                <a:cs typeface="Courier New" panose="02070309020205020404" pitchFamily="49" charset="0"/>
              </a:rPr>
              <a:t>ParameterizedTest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CsvSource</a:t>
            </a:r>
            <a:r>
              <a:rPr lang="de-DE" altLang="de-DE" sz="1400" dirty="0" smtClean="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src</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main</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resources</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example</a:t>
            </a:r>
            <a:r>
              <a:rPr lang="de-DE" altLang="de-DE" sz="1400" dirty="0">
                <a:solidFill>
                  <a:srgbClr val="00549F"/>
                </a:solidFill>
                <a:latin typeface="Consolas" panose="020B0609020204030204" pitchFamily="49" charset="0"/>
                <a:cs typeface="Courier New" panose="02070309020205020404" pitchFamily="49" charset="0"/>
              </a:rPr>
              <a:t>/Example1.ap</a:t>
            </a:r>
            <a:r>
              <a:rPr lang="de-DE" altLang="de-DE" sz="1400" dirty="0" smtClean="0">
                <a:solidFill>
                  <a:srgbClr val="00549F"/>
                </a:solidFill>
                <a:latin typeface="Consolas" panose="020B0609020204030204" pitchFamily="49" charset="0"/>
                <a:cs typeface="Courier New" panose="02070309020205020404" pitchFamily="49" charset="0"/>
              </a:rPr>
              <a:t>",</a:t>
            </a: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src</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main</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resources</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example</a:t>
            </a:r>
            <a:r>
              <a:rPr lang="de-DE" altLang="de-DE" sz="1400" dirty="0">
                <a:solidFill>
                  <a:srgbClr val="00549F"/>
                </a:solidFill>
                <a:latin typeface="Consolas" panose="020B0609020204030204" pitchFamily="49" charset="0"/>
                <a:cs typeface="Courier New" panose="02070309020205020404" pitchFamily="49" charset="0"/>
              </a:rPr>
              <a:t>/Example2.ap",        </a:t>
            </a:r>
            <a:endParaRPr lang="de-DE" altLang="de-DE" sz="1400" dirty="0" smtClean="0">
              <a:solidFill>
                <a:srgbClr val="00549F"/>
              </a:solidFill>
              <a:latin typeface="Consolas" panose="020B0609020204030204" pitchFamily="49" charset="0"/>
              <a:cs typeface="Courier New" panose="02070309020205020404" pitchFamily="49" charset="0"/>
            </a:endParaRP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src</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main</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resources</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example</a:t>
            </a:r>
            <a:r>
              <a:rPr lang="de-DE" altLang="de-DE" sz="1400" dirty="0">
                <a:solidFill>
                  <a:srgbClr val="00549F"/>
                </a:solidFill>
                <a:latin typeface="Consolas" panose="020B0609020204030204" pitchFamily="49" charset="0"/>
                <a:cs typeface="Courier New" panose="02070309020205020404" pitchFamily="49" charset="0"/>
              </a:rPr>
              <a:t>/Example3.ap",        </a:t>
            </a:r>
            <a:endParaRPr lang="de-DE" altLang="de-DE" sz="1400" dirty="0" smtClean="0">
              <a:solidFill>
                <a:srgbClr val="00549F"/>
              </a:solidFill>
              <a:latin typeface="Consolas" panose="020B0609020204030204" pitchFamily="49" charset="0"/>
              <a:cs typeface="Courier New" panose="02070309020205020404" pitchFamily="49" charset="0"/>
            </a:endParaRP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src</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main</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resources</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example</a:t>
            </a:r>
            <a:r>
              <a:rPr lang="de-DE" altLang="de-DE" sz="1400" dirty="0">
                <a:solidFill>
                  <a:srgbClr val="00549F"/>
                </a:solidFill>
                <a:latin typeface="Consolas" panose="020B0609020204030204" pitchFamily="49" charset="0"/>
                <a:cs typeface="Courier New" panose="02070309020205020404" pitchFamily="49" charset="0"/>
              </a:rPr>
              <a:t>/Example4.ap" })    </a:t>
            </a:r>
            <a:endParaRPr lang="de-DE" altLang="de-DE" sz="1400" dirty="0" smtClean="0">
              <a:solidFill>
                <a:srgbClr val="00549F"/>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b="1" dirty="0" err="1" smtClean="0">
                <a:solidFill>
                  <a:srgbClr val="000000"/>
                </a:solidFill>
                <a:latin typeface="Consolas" panose="020B0609020204030204" pitchFamily="49" charset="0"/>
                <a:cs typeface="Courier New" panose="02070309020205020404" pitchFamily="49" charset="0"/>
              </a:rPr>
              <a:t>void</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shouldParseValidModel</a:t>
            </a:r>
            <a:r>
              <a:rPr lang="de-DE" altLang="de-DE" sz="1400" dirty="0">
                <a:solidFill>
                  <a:srgbClr val="000000"/>
                </a:solidFill>
                <a:latin typeface="Consolas" panose="020B0609020204030204" pitchFamily="49" charset="0"/>
                <a:cs typeface="Courier New" panose="02070309020205020404" pitchFamily="49" charset="0"/>
              </a:rPr>
              <a:t>(String </a:t>
            </a:r>
            <a:r>
              <a:rPr lang="de-DE" altLang="de-DE" sz="1400" dirty="0" err="1">
                <a:solidFill>
                  <a:srgbClr val="000000"/>
                </a:solidFill>
                <a:latin typeface="Consolas" panose="020B0609020204030204" pitchFamily="49" charset="0"/>
                <a:cs typeface="Courier New" panose="02070309020205020404" pitchFamily="49" charset="0"/>
              </a:rPr>
              <a:t>modelFilePath</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b="1" dirty="0" err="1" smtClean="0">
                <a:solidFill>
                  <a:srgbClr val="000000"/>
                </a:solidFill>
                <a:latin typeface="Consolas" panose="020B0609020204030204" pitchFamily="49" charset="0"/>
                <a:cs typeface="Courier New" panose="02070309020205020404" pitchFamily="49" charset="0"/>
              </a:rPr>
              <a:t>throws</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smtClean="0">
                <a:solidFill>
                  <a:srgbClr val="000000"/>
                </a:solidFill>
                <a:latin typeface="Consolas" panose="020B0609020204030204" pitchFamily="49" charset="0"/>
                <a:cs typeface="Courier New" panose="02070309020205020404" pitchFamily="49" charset="0"/>
              </a:rPr>
              <a:t>IOException</a:t>
            </a:r>
            <a:r>
              <a:rPr lang="de-DE" altLang="de-DE" sz="1400" dirty="0" smtClean="0">
                <a:solidFill>
                  <a:srgbClr val="000000"/>
                </a:solidFill>
                <a:latin typeface="Consolas" panose="020B0609020204030204" pitchFamily="49" charset="0"/>
                <a:cs typeface="Courier New" panose="02070309020205020404" pitchFamily="49" charset="0"/>
              </a:rPr>
              <a:t> {</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given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AppointmentsParser</a:t>
            </a:r>
            <a:r>
              <a:rPr lang="de-DE" altLang="de-DE" sz="1400" dirty="0">
                <a:solidFill>
                  <a:srgbClr val="000000"/>
                </a:solidFill>
                <a:latin typeface="Consolas" panose="020B0609020204030204" pitchFamily="49" charset="0"/>
                <a:cs typeface="Courier New" panose="02070309020205020404" pitchFamily="49" charset="0"/>
              </a:rPr>
              <a:t> p = </a:t>
            </a:r>
            <a:r>
              <a:rPr lang="de-DE" altLang="de-DE" sz="1400" b="1" dirty="0" err="1">
                <a:solidFill>
                  <a:srgbClr val="000000"/>
                </a:solidFill>
                <a:latin typeface="Consolas" panose="020B0609020204030204" pitchFamily="49" charset="0"/>
                <a:cs typeface="Courier New" panose="02070309020205020404" pitchFamily="49" charset="0"/>
              </a:rPr>
              <a:t>new</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AppointmentsParser</a:t>
            </a:r>
            <a:r>
              <a:rPr lang="de-DE" altLang="de-DE" sz="1400" dirty="0">
                <a:solidFill>
                  <a:srgbClr val="000000"/>
                </a:solidFill>
                <a:latin typeface="Consolas" panose="020B0609020204030204" pitchFamily="49" charset="0"/>
                <a:cs typeface="Courier New" panose="02070309020205020404" pitchFamily="49" charset="0"/>
              </a:rPr>
              <a:t>();</a:t>
            </a:r>
          </a:p>
          <a:p>
            <a:pPr lvl="0"/>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when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rgbClr val="00549F"/>
                </a:solidFill>
                <a:latin typeface="Consolas" panose="020B0609020204030204" pitchFamily="49" charset="0"/>
                <a:cs typeface="Courier New" panose="02070309020205020404" pitchFamily="49" charset="0"/>
              </a:rPr>
              <a:t>Optional&lt;</a:t>
            </a:r>
            <a:r>
              <a:rPr lang="de-DE" altLang="de-DE" sz="1400" dirty="0" err="1">
                <a:solidFill>
                  <a:srgbClr val="00549F"/>
                </a:solidFill>
                <a:latin typeface="Consolas" panose="020B0609020204030204" pitchFamily="49" charset="0"/>
                <a:cs typeface="Courier New" panose="02070309020205020404" pitchFamily="49" charset="0"/>
              </a:rPr>
              <a:t>ASTAppointment</a:t>
            </a:r>
            <a:r>
              <a:rPr lang="de-DE" altLang="de-DE" sz="1400" dirty="0">
                <a:solidFill>
                  <a:srgbClr val="00549F"/>
                </a:solidFill>
                <a:latin typeface="Consolas" panose="020B0609020204030204" pitchFamily="49" charset="0"/>
                <a:cs typeface="Courier New" panose="02070309020205020404" pitchFamily="49" charset="0"/>
              </a:rPr>
              <a:t>&gt; </a:t>
            </a:r>
            <a:r>
              <a:rPr lang="de-DE" altLang="de-DE" sz="1400" dirty="0" err="1">
                <a:solidFill>
                  <a:srgbClr val="00549F"/>
                </a:solidFill>
                <a:latin typeface="Consolas" panose="020B0609020204030204" pitchFamily="49" charset="0"/>
                <a:cs typeface="Courier New" panose="02070309020205020404" pitchFamily="49" charset="0"/>
              </a:rPr>
              <a:t>result</a:t>
            </a:r>
            <a:r>
              <a:rPr lang="de-DE" altLang="de-DE" sz="1400" dirty="0">
                <a:solidFill>
                  <a:srgbClr val="00549F"/>
                </a:solidFill>
                <a:latin typeface="Consolas" panose="020B0609020204030204" pitchFamily="49" charset="0"/>
                <a:cs typeface="Courier New" panose="02070309020205020404" pitchFamily="49" charset="0"/>
              </a:rPr>
              <a:t> = </a:t>
            </a:r>
            <a:r>
              <a:rPr lang="de-DE" altLang="de-DE" sz="1400" dirty="0" err="1">
                <a:solidFill>
                  <a:srgbClr val="00549F"/>
                </a:solidFill>
                <a:latin typeface="Consolas" panose="020B0609020204030204" pitchFamily="49" charset="0"/>
                <a:cs typeface="Courier New" panose="02070309020205020404" pitchFamily="49" charset="0"/>
              </a:rPr>
              <a:t>p.parse</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modelFilePath</a:t>
            </a:r>
            <a:r>
              <a:rPr lang="de-DE" altLang="de-DE" sz="1400" dirty="0" smtClean="0">
                <a:solidFill>
                  <a:srgbClr val="00549F"/>
                </a:solidFill>
                <a:latin typeface="Consolas" panose="020B0609020204030204" pitchFamily="49" charset="0"/>
                <a:cs typeface="Courier New" panose="02070309020205020404" pitchFamily="49" charset="0"/>
              </a:rPr>
              <a:t>);</a:t>
            </a:r>
          </a:p>
          <a:p>
            <a:pPr lvl="0"/>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then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assertThat</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result</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isPresent</a:t>
            </a:r>
            <a:r>
              <a:rPr lang="de-DE" altLang="de-DE" sz="1400" dirty="0" smtClean="0">
                <a:solidFill>
                  <a:srgbClr val="00549F"/>
                </a:solidFill>
                <a:latin typeface="Consolas" panose="020B0609020204030204" pitchFamily="49" charset="0"/>
                <a:cs typeface="Courier New" panose="02070309020205020404" pitchFamily="49" charset="0"/>
              </a:rPr>
              <a:t>();</a:t>
            </a:r>
          </a:p>
          <a:p>
            <a:pPr lvl="0"/>
            <a:r>
              <a:rPr lang="de-DE" altLang="de-DE" sz="1400" dirty="0" smtClean="0">
                <a:solidFill>
                  <a:srgbClr val="000000"/>
                </a:solidFill>
                <a:latin typeface="Consolas" panose="020B0609020204030204" pitchFamily="49" charset="0"/>
                <a:cs typeface="Courier New" panose="02070309020205020404" pitchFamily="49" charset="0"/>
              </a:rPr>
              <a:t>    }</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a:t>
            </a: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703828" y="1270806"/>
            <a:ext cx="52365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684778" y="1270806"/>
            <a:ext cx="578528"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Java</a:t>
            </a:r>
            <a:endParaRPr lang="de-DE" sz="1200" dirty="0"/>
          </a:p>
        </p:txBody>
      </p:sp>
    </p:spTree>
    <p:extLst>
      <p:ext uri="{BB962C8B-B14F-4D97-AF65-F5344CB8AC3E}">
        <p14:creationId xmlns:p14="http://schemas.microsoft.com/office/powerpoint/2010/main" val="232896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p:txBody>
          <a:bodyPr/>
          <a:lstStyle/>
          <a:p>
            <a:endParaRPr lang="en-US" dirty="0" smtClean="0"/>
          </a:p>
          <a:p>
            <a:r>
              <a:rPr lang="en-US" dirty="0" smtClean="0"/>
              <a:t>Now </a:t>
            </a:r>
            <a:r>
              <a:rPr lang="en-US" dirty="0"/>
              <a:t>that you have a working grammar it’s time to </a:t>
            </a:r>
            <a:r>
              <a:rPr lang="en-US" dirty="0" err="1"/>
              <a:t>flexibilize</a:t>
            </a:r>
            <a:r>
              <a:rPr lang="en-US" dirty="0"/>
              <a:t> it! </a:t>
            </a:r>
            <a:endParaRPr lang="en-US" dirty="0" smtClean="0"/>
          </a:p>
          <a:p>
            <a:endParaRPr lang="de-DE" dirty="0"/>
          </a:p>
          <a:p>
            <a:pPr lvl="0"/>
            <a:r>
              <a:rPr lang="en-GB" dirty="0">
                <a:solidFill>
                  <a:srgbClr val="00549F"/>
                </a:solidFill>
              </a:rPr>
              <a:t>Introduce flexibility in modelling appointments by using an interface nonterminal for the appointment’s elements such as break, participants and repetition. </a:t>
            </a:r>
          </a:p>
          <a:p>
            <a:pPr lvl="0"/>
            <a:r>
              <a:rPr lang="en-GB" dirty="0" smtClean="0">
                <a:solidFill>
                  <a:srgbClr val="00549F"/>
                </a:solidFill>
              </a:rPr>
              <a:t>For </a:t>
            </a:r>
            <a:r>
              <a:rPr lang="en-GB" dirty="0">
                <a:solidFill>
                  <a:srgbClr val="00549F"/>
                </a:solidFill>
              </a:rPr>
              <a:t>this purpose, create a new grammar </a:t>
            </a:r>
            <a:r>
              <a:rPr lang="en-GB" dirty="0" err="1">
                <a:solidFill>
                  <a:srgbClr val="00549F"/>
                </a:solidFill>
              </a:rPr>
              <a:t>AppointmentsFlexibilized</a:t>
            </a:r>
            <a:r>
              <a:rPr lang="en-GB" dirty="0">
                <a:solidFill>
                  <a:srgbClr val="00549F"/>
                </a:solidFill>
              </a:rPr>
              <a:t>. </a:t>
            </a:r>
            <a:endParaRPr lang="en-GB" dirty="0"/>
          </a:p>
          <a:p>
            <a:pPr lvl="0"/>
            <a:r>
              <a:rPr lang="en-GB" dirty="0" smtClean="0">
                <a:solidFill>
                  <a:srgbClr val="00549F"/>
                </a:solidFill>
              </a:rPr>
              <a:t>Adapt </a:t>
            </a:r>
            <a:r>
              <a:rPr lang="en-GB" dirty="0">
                <a:solidFill>
                  <a:srgbClr val="00549F"/>
                </a:solidFill>
              </a:rPr>
              <a:t>the existing nonterminal productions to use/implement the interface nonterminal. </a:t>
            </a:r>
            <a:endParaRPr lang="en-GB" dirty="0" smtClean="0">
              <a:solidFill>
                <a:srgbClr val="00549F"/>
              </a:solidFill>
            </a:endParaRPr>
          </a:p>
          <a:p>
            <a:pPr lvl="0"/>
            <a:endParaRPr lang="en-GB" dirty="0"/>
          </a:p>
          <a:p>
            <a:pPr lvl="0"/>
            <a:r>
              <a:rPr lang="en-GB" dirty="0" smtClean="0"/>
              <a:t>Create </a:t>
            </a:r>
            <a:r>
              <a:rPr lang="en-GB" dirty="0"/>
              <a:t>a JUnit test </a:t>
            </a:r>
            <a:r>
              <a:rPr lang="en-GB" dirty="0" err="1"/>
              <a:t>AppointmentsFlexibilizedParserTest</a:t>
            </a:r>
            <a:r>
              <a:rPr lang="en-GB" dirty="0"/>
              <a:t> </a:t>
            </a:r>
            <a:r>
              <a:rPr lang="en-US" dirty="0"/>
              <a:t>that test the new parser for the models </a:t>
            </a:r>
            <a:r>
              <a:rPr lang="en-US" dirty="0" smtClean="0"/>
              <a:t>in</a:t>
            </a:r>
          </a:p>
          <a:p>
            <a:pPr lvl="1"/>
            <a:r>
              <a:rPr lang="en-GB" dirty="0" smtClean="0"/>
              <a:t>“</a:t>
            </a:r>
            <a:r>
              <a:rPr lang="en-GB" dirty="0" err="1" smtClean="0"/>
              <a:t>src</a:t>
            </a:r>
            <a:r>
              <a:rPr lang="en-GB" dirty="0" smtClean="0"/>
              <a:t>/main/resources/example</a:t>
            </a:r>
            <a:r>
              <a:rPr lang="en-GB" dirty="0"/>
              <a:t>” as well as the model in </a:t>
            </a:r>
            <a:endParaRPr lang="en-GB" dirty="0" smtClean="0"/>
          </a:p>
          <a:p>
            <a:pPr lvl="1"/>
            <a:r>
              <a:rPr lang="en-GB" dirty="0" smtClean="0"/>
              <a:t>“</a:t>
            </a:r>
            <a:r>
              <a:rPr lang="en-GB" dirty="0" err="1"/>
              <a:t>src</a:t>
            </a:r>
            <a:r>
              <a:rPr lang="en-GB" dirty="0"/>
              <a:t>/main/resources/</a:t>
            </a:r>
            <a:r>
              <a:rPr lang="en-GB" dirty="0" err="1"/>
              <a:t>flexibilized</a:t>
            </a:r>
            <a:r>
              <a:rPr lang="en-GB" dirty="0"/>
              <a:t>”.</a:t>
            </a:r>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1.2: </a:t>
            </a:r>
            <a:r>
              <a:rPr lang="de-DE" dirty="0" err="1" smtClean="0"/>
              <a:t>Improve</a:t>
            </a:r>
            <a:r>
              <a:rPr lang="de-DE" dirty="0" smtClean="0"/>
              <a:t> </a:t>
            </a:r>
            <a:r>
              <a:rPr lang="de-DE" dirty="0" err="1" smtClean="0"/>
              <a:t>your</a:t>
            </a:r>
            <a:r>
              <a:rPr lang="de-DE" dirty="0" smtClean="0"/>
              <a:t> </a:t>
            </a:r>
            <a:r>
              <a:rPr lang="de-DE" dirty="0" err="1" smtClean="0"/>
              <a:t>grammar</a:t>
            </a:r>
            <a:endParaRPr lang="de-DE" dirty="0"/>
          </a:p>
        </p:txBody>
      </p:sp>
    </p:spTree>
    <p:extLst>
      <p:ext uri="{BB962C8B-B14F-4D97-AF65-F5344CB8AC3E}">
        <p14:creationId xmlns:p14="http://schemas.microsoft.com/office/powerpoint/2010/main" val="217881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p:txBody>
          <a:bodyPr/>
          <a:lstStyle/>
          <a:p>
            <a:endParaRPr lang="en-US" dirty="0" smtClean="0"/>
          </a:p>
          <a:p>
            <a:r>
              <a:rPr lang="en-US" dirty="0" smtClean="0"/>
              <a:t>Now </a:t>
            </a:r>
            <a:r>
              <a:rPr lang="en-US" dirty="0"/>
              <a:t>that you have a working grammar it’s time to </a:t>
            </a:r>
            <a:r>
              <a:rPr lang="en-US" dirty="0" err="1"/>
              <a:t>flexibilize</a:t>
            </a:r>
            <a:r>
              <a:rPr lang="en-US" dirty="0"/>
              <a:t> it! </a:t>
            </a:r>
            <a:endParaRPr lang="en-US" dirty="0" smtClean="0"/>
          </a:p>
          <a:p>
            <a:endParaRPr lang="de-DE" dirty="0"/>
          </a:p>
          <a:p>
            <a:pPr lvl="0"/>
            <a:r>
              <a:rPr lang="en-GB" dirty="0"/>
              <a:t>Introduce flexibility in modelling appointments by using an interface nonterminal for the appointment’s elements such as </a:t>
            </a:r>
            <a:r>
              <a:rPr lang="en-GB" b="1" u="sng" dirty="0">
                <a:solidFill>
                  <a:srgbClr val="00549F"/>
                </a:solidFill>
              </a:rPr>
              <a:t>break</a:t>
            </a:r>
            <a:r>
              <a:rPr lang="en-GB" dirty="0"/>
              <a:t>, </a:t>
            </a:r>
            <a:r>
              <a:rPr lang="en-GB" b="1" u="sng" dirty="0">
                <a:solidFill>
                  <a:srgbClr val="00549F"/>
                </a:solidFill>
              </a:rPr>
              <a:t>participants</a:t>
            </a:r>
            <a:r>
              <a:rPr lang="en-GB" dirty="0"/>
              <a:t> and </a:t>
            </a:r>
            <a:r>
              <a:rPr lang="en-GB" b="1" u="sng" dirty="0">
                <a:solidFill>
                  <a:srgbClr val="00549F"/>
                </a:solidFill>
              </a:rPr>
              <a:t>repetition</a:t>
            </a:r>
            <a:r>
              <a:rPr lang="en-GB" dirty="0"/>
              <a:t>. </a:t>
            </a:r>
          </a:p>
          <a:p>
            <a:pPr lvl="0"/>
            <a:r>
              <a:rPr lang="en-GB" dirty="0" smtClean="0"/>
              <a:t>For </a:t>
            </a:r>
            <a:r>
              <a:rPr lang="en-GB" dirty="0"/>
              <a:t>this purpose, create a new grammar </a:t>
            </a:r>
            <a:r>
              <a:rPr lang="en-GB" dirty="0" err="1"/>
              <a:t>AppointmentsFlexibilized</a:t>
            </a:r>
            <a:r>
              <a:rPr lang="en-GB" dirty="0"/>
              <a:t>. </a:t>
            </a:r>
          </a:p>
          <a:p>
            <a:pPr lvl="0"/>
            <a:r>
              <a:rPr lang="en-GB" dirty="0" smtClean="0"/>
              <a:t>Adapt </a:t>
            </a:r>
            <a:r>
              <a:rPr lang="en-GB" dirty="0"/>
              <a:t>the existing nonterminal productions to use/implement the interface nonterminal. </a:t>
            </a:r>
            <a:endParaRPr lang="en-GB" dirty="0" smtClean="0"/>
          </a:p>
          <a:p>
            <a:pPr lvl="0"/>
            <a:endParaRPr lang="en-GB" dirty="0"/>
          </a:p>
          <a:p>
            <a:pPr lvl="0"/>
            <a:r>
              <a:rPr lang="en-GB" dirty="0" smtClean="0"/>
              <a:t>Create </a:t>
            </a:r>
            <a:r>
              <a:rPr lang="en-GB" dirty="0"/>
              <a:t>a JUnit test </a:t>
            </a:r>
            <a:r>
              <a:rPr lang="en-GB" dirty="0" err="1"/>
              <a:t>AppointmentsFlexibilizedParserTest</a:t>
            </a:r>
            <a:r>
              <a:rPr lang="en-GB" dirty="0"/>
              <a:t> </a:t>
            </a:r>
            <a:r>
              <a:rPr lang="en-US" dirty="0"/>
              <a:t>that test the new parser for the models </a:t>
            </a:r>
            <a:r>
              <a:rPr lang="en-US" dirty="0" smtClean="0"/>
              <a:t>in</a:t>
            </a:r>
          </a:p>
          <a:p>
            <a:pPr lvl="1"/>
            <a:r>
              <a:rPr lang="en-GB" dirty="0" smtClean="0"/>
              <a:t>“</a:t>
            </a:r>
            <a:r>
              <a:rPr lang="en-GB" dirty="0" err="1" smtClean="0"/>
              <a:t>src</a:t>
            </a:r>
            <a:r>
              <a:rPr lang="en-GB" dirty="0" smtClean="0"/>
              <a:t>/main/resources/example</a:t>
            </a:r>
            <a:r>
              <a:rPr lang="en-GB" dirty="0"/>
              <a:t>” as well as the model in </a:t>
            </a:r>
            <a:endParaRPr lang="en-GB" dirty="0" smtClean="0"/>
          </a:p>
          <a:p>
            <a:pPr lvl="1"/>
            <a:r>
              <a:rPr lang="en-GB" dirty="0" smtClean="0"/>
              <a:t>“</a:t>
            </a:r>
            <a:r>
              <a:rPr lang="en-GB" dirty="0" err="1"/>
              <a:t>src</a:t>
            </a:r>
            <a:r>
              <a:rPr lang="en-GB" dirty="0"/>
              <a:t>/main/resources/</a:t>
            </a:r>
            <a:r>
              <a:rPr lang="en-GB" dirty="0" err="1"/>
              <a:t>flexibilized</a:t>
            </a:r>
            <a:r>
              <a:rPr lang="en-GB" dirty="0"/>
              <a:t>”.</a:t>
            </a:r>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1.2: </a:t>
            </a:r>
            <a:r>
              <a:rPr lang="de-DE" dirty="0" err="1" smtClean="0"/>
              <a:t>Improve</a:t>
            </a:r>
            <a:r>
              <a:rPr lang="de-DE" dirty="0" smtClean="0"/>
              <a:t> </a:t>
            </a:r>
            <a:r>
              <a:rPr lang="de-DE" dirty="0" err="1" smtClean="0"/>
              <a:t>your</a:t>
            </a:r>
            <a:r>
              <a:rPr lang="de-DE" dirty="0" smtClean="0"/>
              <a:t> </a:t>
            </a:r>
            <a:r>
              <a:rPr lang="de-DE" dirty="0" err="1" smtClean="0"/>
              <a:t>grammar</a:t>
            </a:r>
            <a:endParaRPr lang="de-DE" dirty="0"/>
          </a:p>
        </p:txBody>
      </p:sp>
    </p:spTree>
    <p:extLst>
      <p:ext uri="{BB962C8B-B14F-4D97-AF65-F5344CB8AC3E}">
        <p14:creationId xmlns:p14="http://schemas.microsoft.com/office/powerpoint/2010/main" val="149457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1.2: </a:t>
            </a:r>
            <a:r>
              <a:rPr lang="de-DE" dirty="0" err="1"/>
              <a:t>Improve</a:t>
            </a:r>
            <a:r>
              <a:rPr lang="de-DE" dirty="0"/>
              <a:t> </a:t>
            </a:r>
            <a:r>
              <a:rPr lang="de-DE" dirty="0" err="1"/>
              <a:t>your</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rgbClr val="000000"/>
                </a:solidFill>
                <a:latin typeface="Consolas" panose="020B0609020204030204" pitchFamily="49" charset="0"/>
                <a:cs typeface="Courier New" panose="02070309020205020404" pitchFamily="49" charset="0"/>
              </a:rPr>
              <a:t>grammar</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AppointmentsFlexibilized</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extends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de.monticore.literals.MCCommonLiterals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name:String</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Start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End</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participants</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participant:String</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participant:String</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repetition</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once</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weekly</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daily</a:t>
            </a:r>
            <a:r>
              <a:rPr lang="de-DE" altLang="de-DE" sz="1400" dirty="0">
                <a:solidFill>
                  <a:schemeClr val="tx1"/>
                </a:solidFill>
                <a:latin typeface="Consolas" panose="020B0609020204030204" pitchFamily="49" charset="0"/>
                <a:cs typeface="Courier New" panose="02070309020205020404" pitchFamily="49" charset="0"/>
              </a:rPr>
              <a:t>"]?</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smtClean="0">
                <a:solidFill>
                  <a:schemeClr val="tx1"/>
                </a:solidFill>
                <a:latin typeface="Consolas" panose="020B0609020204030204" pitchFamily="49" charset="0"/>
                <a:cs typeface="Courier New" panose="02070309020205020404" pitchFamily="49" charset="0"/>
              </a:rPr>
              <a:t>  Start </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End = "end"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Date = </a:t>
            </a:r>
            <a:r>
              <a:rPr lang="de-DE" altLang="de-DE" sz="1400" dirty="0" err="1">
                <a:solidFill>
                  <a:schemeClr val="tx1"/>
                </a:solidFill>
                <a:latin typeface="Consolas" panose="020B0609020204030204" pitchFamily="49" charset="0"/>
                <a:cs typeface="Courier New" panose="02070309020205020404" pitchFamily="49" charset="0"/>
              </a:rPr>
              <a:t>day:NatLiteral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month:NatLiteral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year:NatLiteral</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Time = </a:t>
            </a:r>
            <a:r>
              <a:rPr lang="de-DE" altLang="de-DE" sz="1400" dirty="0" err="1">
                <a:solidFill>
                  <a:schemeClr val="tx1"/>
                </a:solidFill>
                <a:latin typeface="Consolas" panose="020B0609020204030204" pitchFamily="49" charset="0"/>
                <a:cs typeface="Courier New" panose="02070309020205020404" pitchFamily="49" charset="0"/>
              </a:rPr>
              <a:t>hour:NatLiteral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min:NatLiteral</a:t>
            </a:r>
            <a:r>
              <a:rPr lang="de-DE" altLang="de-DE" sz="1400" dirty="0">
                <a:solidFill>
                  <a:schemeClr val="tx1"/>
                </a:solidFill>
                <a:latin typeface="Consolas" panose="020B0609020204030204" pitchFamily="49" charset="0"/>
                <a:cs typeface="Courier New" panose="02070309020205020404" pitchFamily="49" charset="0"/>
              </a:rPr>
              <a:t>;</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Break = "break" "{" Start End </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7"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8"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8577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1.2: </a:t>
            </a:r>
            <a:r>
              <a:rPr lang="de-DE" dirty="0" err="1"/>
              <a:t>Improve</a:t>
            </a:r>
            <a:r>
              <a:rPr lang="de-DE" dirty="0"/>
              <a:t> </a:t>
            </a:r>
            <a:r>
              <a:rPr lang="de-DE" dirty="0" err="1"/>
              <a:t>your</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rgbClr val="000000"/>
                </a:solidFill>
                <a:latin typeface="Consolas" panose="020B0609020204030204" pitchFamily="49" charset="0"/>
                <a:cs typeface="Courier New" panose="02070309020205020404" pitchFamily="49" charset="0"/>
              </a:rPr>
              <a:t>grammar</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AppointmentsFlexibilized</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extends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de.monticore.literals.MCCommonLiterals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name:String</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Start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End</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smtClean="0">
                <a:solidFill>
                  <a:srgbClr val="00549F"/>
                </a:solidFill>
                <a:latin typeface="Consolas" panose="020B0609020204030204" pitchFamily="49" charset="0"/>
                <a:cs typeface="Courier New" panose="02070309020205020404" pitchFamily="49" charset="0"/>
              </a:rPr>
              <a:t>Participants</a:t>
            </a:r>
            <a:endParaRPr lang="de-DE" altLang="de-DE" sz="1400" dirty="0" smtClean="0">
              <a:solidFill>
                <a:srgbClr val="00549F"/>
              </a:solidFill>
              <a:latin typeface="Consolas" panose="020B0609020204030204" pitchFamily="49" charset="0"/>
              <a:cs typeface="Courier New" panose="02070309020205020404" pitchFamily="49" charset="0"/>
            </a:endParaRPr>
          </a:p>
          <a:p>
            <a:pPr lvl="0"/>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Repetition?</a:t>
            </a:r>
            <a:r>
              <a:rPr lang="de-DE" altLang="de-DE" sz="1400" dirty="0" smtClean="0">
                <a:solidFill>
                  <a:schemeClr val="tx1"/>
                </a:solidFill>
                <a:latin typeface="Consolas" panose="020B0609020204030204" pitchFamily="49" charset="0"/>
                <a:cs typeface="Courier New" panose="02070309020205020404" pitchFamily="49" charset="0"/>
              </a:rPr>
              <a:t/>
            </a:r>
            <a:br>
              <a:rPr lang="de-DE" altLang="de-DE" sz="1400" dirty="0" smtClean="0">
                <a:solidFill>
                  <a:schemeClr val="tx1"/>
                </a:solidFill>
                <a:latin typeface="Consolas" panose="020B0609020204030204" pitchFamily="49" charset="0"/>
                <a:cs typeface="Courier New" panose="02070309020205020404" pitchFamily="49" charset="0"/>
              </a:rPr>
            </a:br>
            <a:r>
              <a:rPr lang="de-DE" altLang="de-DE" sz="1400" dirty="0" smtClean="0">
                <a:solidFill>
                  <a:schemeClr val="tx1"/>
                </a:solidFill>
                <a:latin typeface="Consolas" panose="020B0609020204030204" pitchFamily="49" charset="0"/>
                <a:cs typeface="Courier New" panose="02070309020205020404" pitchFamily="49" charset="0"/>
              </a:rPr>
              <a:t>                 "}";</a:t>
            </a:r>
          </a:p>
          <a:p>
            <a:pPr lvl="0"/>
            <a:r>
              <a:rPr lang="de-DE" altLang="de-DE" sz="1400" dirty="0" smtClean="0">
                <a:solidFill>
                  <a:schemeClr val="tx1"/>
                </a:solidFill>
                <a:latin typeface="Consolas" panose="020B0609020204030204" pitchFamily="49" charset="0"/>
                <a:cs typeface="Courier New" panose="02070309020205020404" pitchFamily="49" charset="0"/>
              </a:rPr>
              <a:t>  Start </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End = "end"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Date = </a:t>
            </a:r>
            <a:r>
              <a:rPr lang="de-DE" altLang="de-DE" sz="1400" dirty="0" err="1">
                <a:solidFill>
                  <a:schemeClr val="tx1"/>
                </a:solidFill>
                <a:latin typeface="Consolas" panose="020B0609020204030204" pitchFamily="49" charset="0"/>
                <a:cs typeface="Courier New" panose="02070309020205020404" pitchFamily="49" charset="0"/>
              </a:rPr>
              <a:t>day:NatLiteral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month:NatLiteral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year:NatLiteral</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Time = </a:t>
            </a:r>
            <a:r>
              <a:rPr lang="de-DE" altLang="de-DE" sz="1400" dirty="0" err="1">
                <a:solidFill>
                  <a:schemeClr val="tx1"/>
                </a:solidFill>
                <a:latin typeface="Consolas" panose="020B0609020204030204" pitchFamily="49" charset="0"/>
                <a:cs typeface="Courier New" panose="02070309020205020404" pitchFamily="49" charset="0"/>
              </a:rPr>
              <a:t>hour:NatLiteral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min:NatLiteral</a:t>
            </a:r>
            <a:r>
              <a:rPr lang="de-DE" altLang="de-DE" sz="1400" dirty="0">
                <a:solidFill>
                  <a:schemeClr val="tx1"/>
                </a:solidFill>
                <a:latin typeface="Consolas" panose="020B0609020204030204" pitchFamily="49" charset="0"/>
                <a:cs typeface="Courier New" panose="02070309020205020404" pitchFamily="49" charset="0"/>
              </a:rPr>
              <a:t>;</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Break = "break" "{" Start End </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smtClean="0">
                <a:solidFill>
                  <a:srgbClr val="00549F"/>
                </a:solidFill>
                <a:latin typeface="Consolas" panose="020B0609020204030204" pitchFamily="49" charset="0"/>
                <a:cs typeface="Courier New" panose="02070309020205020404" pitchFamily="49" charset="0"/>
              </a:rPr>
              <a:t>  </a:t>
            </a:r>
            <a:r>
              <a:rPr lang="fr-FR" altLang="de-DE" sz="1400" dirty="0">
                <a:solidFill>
                  <a:srgbClr val="00549F"/>
                </a:solidFill>
                <a:latin typeface="Consolas" panose="020B0609020204030204" pitchFamily="49" charset="0"/>
                <a:cs typeface="Courier New" panose="02070309020205020404" pitchFamily="49" charset="0"/>
              </a:rPr>
              <a:t>Participants </a:t>
            </a:r>
            <a:r>
              <a:rPr lang="fr-FR" altLang="de-DE" sz="1400" dirty="0" smtClean="0">
                <a:solidFill>
                  <a:srgbClr val="00549F"/>
                </a:solidFill>
                <a:latin typeface="Consolas" panose="020B0609020204030204" pitchFamily="49" charset="0"/>
                <a:cs typeface="Courier New" panose="02070309020205020404" pitchFamily="49" charset="0"/>
              </a:rPr>
              <a:t>= </a:t>
            </a:r>
            <a:r>
              <a:rPr lang="fr-FR" altLang="de-DE" sz="1400" dirty="0">
                <a:solidFill>
                  <a:srgbClr val="00549F"/>
                </a:solidFill>
                <a:latin typeface="Consolas" panose="020B0609020204030204" pitchFamily="49" charset="0"/>
                <a:cs typeface="Courier New" panose="02070309020205020404" pitchFamily="49" charset="0"/>
              </a:rPr>
              <a:t>"participants" ":" </a:t>
            </a:r>
            <a:r>
              <a:rPr lang="fr-FR" altLang="de-DE" sz="1400" dirty="0" err="1">
                <a:solidFill>
                  <a:srgbClr val="00549F"/>
                </a:solidFill>
                <a:latin typeface="Consolas" panose="020B0609020204030204" pitchFamily="49" charset="0"/>
                <a:cs typeface="Courier New" panose="02070309020205020404" pitchFamily="49" charset="0"/>
              </a:rPr>
              <a:t>participant:String</a:t>
            </a:r>
            <a:r>
              <a:rPr lang="fr-FR" altLang="de-DE" sz="1400" dirty="0">
                <a:solidFill>
                  <a:srgbClr val="00549F"/>
                </a:solidFill>
                <a:latin typeface="Consolas" panose="020B0609020204030204" pitchFamily="49" charset="0"/>
                <a:cs typeface="Courier New" panose="02070309020205020404" pitchFamily="49" charset="0"/>
              </a:rPr>
              <a:t>("," </a:t>
            </a:r>
            <a:r>
              <a:rPr lang="fr-FR" altLang="de-DE" sz="1400" dirty="0" err="1">
                <a:solidFill>
                  <a:srgbClr val="00549F"/>
                </a:solidFill>
                <a:latin typeface="Consolas" panose="020B0609020204030204" pitchFamily="49" charset="0"/>
                <a:cs typeface="Courier New" panose="02070309020205020404" pitchFamily="49" charset="0"/>
              </a:rPr>
              <a:t>participant:String</a:t>
            </a:r>
            <a:r>
              <a:rPr lang="fr-FR" altLang="de-DE" sz="1400" dirty="0" smtClean="0">
                <a:solidFill>
                  <a:srgbClr val="00549F"/>
                </a:solidFill>
                <a:latin typeface="Consolas" panose="020B0609020204030204" pitchFamily="49" charset="0"/>
                <a:cs typeface="Courier New" panose="02070309020205020404" pitchFamily="49" charset="0"/>
              </a:rPr>
              <a:t>)*;</a:t>
            </a:r>
          </a:p>
          <a:p>
            <a:pPr lvl="0"/>
            <a:r>
              <a:rPr lang="fr-FR" altLang="de-DE" sz="1400" dirty="0">
                <a:solidFill>
                  <a:srgbClr val="00549F"/>
                </a:solidFill>
                <a:latin typeface="Consolas" panose="020B0609020204030204" pitchFamily="49" charset="0"/>
                <a:cs typeface="Courier New" panose="02070309020205020404" pitchFamily="49" charset="0"/>
              </a:rPr>
              <a:t> </a:t>
            </a:r>
            <a:r>
              <a:rPr lang="fr-FR" altLang="de-DE" sz="1400" dirty="0" smtClean="0">
                <a:solidFill>
                  <a:srgbClr val="00549F"/>
                </a:solidFill>
                <a:latin typeface="Consolas" panose="020B0609020204030204" pitchFamily="49" charset="0"/>
                <a:cs typeface="Courier New" panose="02070309020205020404" pitchFamily="49" charset="0"/>
              </a:rPr>
              <a:t> </a:t>
            </a:r>
            <a:r>
              <a:rPr lang="en-US" altLang="de-DE" sz="1400" dirty="0">
                <a:solidFill>
                  <a:srgbClr val="00549F"/>
                </a:solidFill>
                <a:latin typeface="Consolas" panose="020B0609020204030204" pitchFamily="49" charset="0"/>
                <a:cs typeface="Courier New" panose="02070309020205020404" pitchFamily="49" charset="0"/>
              </a:rPr>
              <a:t>Repetition </a:t>
            </a:r>
            <a:r>
              <a:rPr lang="en-US" altLang="de-DE" sz="1400" dirty="0" smtClean="0">
                <a:solidFill>
                  <a:srgbClr val="00549F"/>
                </a:solidFill>
                <a:latin typeface="Consolas" panose="020B0609020204030204" pitchFamily="49" charset="0"/>
                <a:cs typeface="Courier New" panose="02070309020205020404" pitchFamily="49" charset="0"/>
              </a:rPr>
              <a:t>= </a:t>
            </a:r>
            <a:r>
              <a:rPr lang="en-US" altLang="de-DE" sz="1400" dirty="0">
                <a:solidFill>
                  <a:srgbClr val="00549F"/>
                </a:solidFill>
                <a:latin typeface="Consolas" panose="020B0609020204030204" pitchFamily="49" charset="0"/>
                <a:cs typeface="Courier New" panose="02070309020205020404" pitchFamily="49" charset="0"/>
              </a:rPr>
              <a:t>repetition:["</a:t>
            </a:r>
            <a:r>
              <a:rPr lang="en-US" altLang="de-DE" sz="1400" dirty="0" err="1">
                <a:solidFill>
                  <a:srgbClr val="00549F"/>
                </a:solidFill>
                <a:latin typeface="Consolas" panose="020B0609020204030204" pitchFamily="49" charset="0"/>
                <a:cs typeface="Courier New" panose="02070309020205020404" pitchFamily="49" charset="0"/>
              </a:rPr>
              <a:t>once"|"weekly"|"daily</a:t>
            </a:r>
            <a:r>
              <a:rPr lang="en-US" altLang="de-DE" sz="1400" dirty="0">
                <a:solidFill>
                  <a:srgbClr val="00549F"/>
                </a:solidFill>
                <a:latin typeface="Consolas" panose="020B0609020204030204" pitchFamily="49" charset="0"/>
                <a:cs typeface="Courier New" panose="02070309020205020404" pitchFamily="49" charset="0"/>
              </a:rPr>
              <a:t>"];</a:t>
            </a:r>
            <a:endParaRPr lang="de-DE" altLang="de-DE" sz="1400" dirty="0" smtClean="0">
              <a:solidFill>
                <a:srgbClr val="00549F"/>
              </a:solidFill>
              <a:latin typeface="Consolas" panose="020B0609020204030204" pitchFamily="49" charset="0"/>
              <a:cs typeface="Courier New" panose="02070309020205020404" pitchFamily="49" charset="0"/>
            </a:endParaRPr>
          </a:p>
          <a:p>
            <a:pPr lvl="0"/>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4"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6"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376338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p:txBody>
          <a:bodyPr/>
          <a:lstStyle/>
          <a:p>
            <a:r>
              <a:rPr lang="en-US" i="1" dirty="0"/>
              <a:t>In this task you will develop your own grammar “Appointments”. </a:t>
            </a:r>
            <a:endParaRPr lang="en-US" i="1" dirty="0" smtClean="0"/>
          </a:p>
          <a:p>
            <a:endParaRPr lang="en-US" i="1" dirty="0" smtClean="0"/>
          </a:p>
          <a:p>
            <a:r>
              <a:rPr lang="en-US" i="1" dirty="0" smtClean="0"/>
              <a:t>There are </a:t>
            </a:r>
            <a:r>
              <a:rPr lang="en-US" i="1" dirty="0"/>
              <a:t>4 example models in </a:t>
            </a:r>
            <a:r>
              <a:rPr lang="en-GB" dirty="0"/>
              <a:t>“</a:t>
            </a:r>
            <a:r>
              <a:rPr lang="en-GB" dirty="0" err="1"/>
              <a:t>src</a:t>
            </a:r>
            <a:r>
              <a:rPr lang="en-GB" dirty="0"/>
              <a:t>/main/resources/examples” </a:t>
            </a:r>
            <a:r>
              <a:rPr lang="en-US" i="1" dirty="0"/>
              <a:t>that are valid models of the grammar you are asked to develop in this task</a:t>
            </a:r>
            <a:r>
              <a:rPr lang="en-US" i="1" dirty="0" smtClean="0"/>
              <a:t>.</a:t>
            </a:r>
          </a:p>
          <a:p>
            <a:endParaRPr lang="de-DE" dirty="0"/>
          </a:p>
          <a:p>
            <a:pPr marL="342900" lvl="0" indent="-342900">
              <a:buFont typeface="+mj-lt"/>
              <a:buAutoNum type="arabicPeriod"/>
            </a:pPr>
            <a:r>
              <a:rPr lang="en-GB" dirty="0">
                <a:solidFill>
                  <a:srgbClr val="00549F"/>
                </a:solidFill>
              </a:rPr>
              <a:t>Extend the given grammar such that the given example appointments can be parsed. Keep in mind that similar appointment models, e.g. different time slots, other participants etc. must be supported as well.  For this only use the </a:t>
            </a:r>
            <a:r>
              <a:rPr lang="en-GB" dirty="0" err="1">
                <a:solidFill>
                  <a:srgbClr val="00549F"/>
                </a:solidFill>
              </a:rPr>
              <a:t>Nonterminals</a:t>
            </a:r>
            <a:r>
              <a:rPr lang="en-GB" dirty="0">
                <a:solidFill>
                  <a:srgbClr val="00549F"/>
                </a:solidFill>
              </a:rPr>
              <a:t> provided, i.e. do not create new nonterminal productions but develop the bodies of the given nonterminal productions (und thus their composition</a:t>
            </a:r>
            <a:r>
              <a:rPr lang="en-GB" dirty="0" smtClean="0">
                <a:solidFill>
                  <a:srgbClr val="00549F"/>
                </a:solidFill>
              </a:rPr>
              <a:t>).</a:t>
            </a:r>
            <a:endParaRPr lang="de-DE" dirty="0">
              <a:solidFill>
                <a:srgbClr val="00549F"/>
              </a:solidFill>
            </a:endParaRPr>
          </a:p>
          <a:p>
            <a:pPr marL="342900" lvl="0" indent="-342900">
              <a:buFont typeface="+mj-lt"/>
              <a:buAutoNum type="arabicPeriod"/>
            </a:pPr>
            <a:endParaRPr lang="en-GB" dirty="0" smtClean="0"/>
          </a:p>
          <a:p>
            <a:pPr marL="342900" lvl="0" indent="-342900">
              <a:buFont typeface="+mj-lt"/>
              <a:buAutoNum type="arabicPeriod"/>
            </a:pPr>
            <a:r>
              <a:rPr lang="en-GB" dirty="0" smtClean="0"/>
              <a:t>Extend </a:t>
            </a:r>
            <a:r>
              <a:rPr lang="en-GB" dirty="0"/>
              <a:t>the JUnit Test </a:t>
            </a:r>
            <a:r>
              <a:rPr lang="en-GB" dirty="0" err="1"/>
              <a:t>AppointmentsParserTest</a:t>
            </a:r>
            <a:r>
              <a:rPr lang="en-GB" dirty="0"/>
              <a:t> such that it comprises one </a:t>
            </a:r>
            <a:r>
              <a:rPr lang="en-GB" dirty="0" err="1"/>
              <a:t>testcase</a:t>
            </a:r>
            <a:r>
              <a:rPr lang="en-GB" dirty="0"/>
              <a:t> per example ensuring these examples are models of your developed language. For each model instantiate the parser, parse one of the models and check whether the resulting Optional is present.</a:t>
            </a:r>
            <a:endParaRPr lang="de-DE" dirty="0"/>
          </a:p>
          <a:p>
            <a:pPr marL="0" indent="0">
              <a:buNone/>
            </a:pPr>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1.1: </a:t>
            </a:r>
            <a:r>
              <a:rPr lang="de-DE" dirty="0" err="1" smtClean="0"/>
              <a:t>Develop</a:t>
            </a:r>
            <a:r>
              <a:rPr lang="de-DE" dirty="0" smtClean="0"/>
              <a:t> </a:t>
            </a:r>
            <a:r>
              <a:rPr lang="de-DE" dirty="0" err="1" smtClean="0"/>
              <a:t>your</a:t>
            </a:r>
            <a:r>
              <a:rPr lang="de-DE" dirty="0" smtClean="0"/>
              <a:t> </a:t>
            </a:r>
            <a:r>
              <a:rPr lang="de-DE" dirty="0" err="1" smtClean="0"/>
              <a:t>own</a:t>
            </a:r>
            <a:r>
              <a:rPr lang="de-DE" dirty="0" smtClean="0"/>
              <a:t> </a:t>
            </a:r>
            <a:r>
              <a:rPr lang="de-DE" dirty="0" err="1" smtClean="0"/>
              <a:t>grammar</a:t>
            </a:r>
            <a:endParaRPr lang="de-DE" dirty="0"/>
          </a:p>
        </p:txBody>
      </p:sp>
    </p:spTree>
    <p:extLst>
      <p:ext uri="{BB962C8B-B14F-4D97-AF65-F5344CB8AC3E}">
        <p14:creationId xmlns:p14="http://schemas.microsoft.com/office/powerpoint/2010/main" val="3730269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1.2: </a:t>
            </a:r>
            <a:r>
              <a:rPr lang="de-DE" dirty="0" err="1"/>
              <a:t>Improve</a:t>
            </a:r>
            <a:r>
              <a:rPr lang="de-DE" dirty="0"/>
              <a:t> </a:t>
            </a:r>
            <a:r>
              <a:rPr lang="de-DE" dirty="0" err="1"/>
              <a:t>your</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AppointmentsFlexibilized</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de.monticore.literals.MCCommonLiterals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name:String</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Element*</a:t>
            </a:r>
            <a:br>
              <a:rPr lang="de-DE" altLang="de-DE" sz="1400" dirty="0" smtClean="0">
                <a:solidFill>
                  <a:schemeClr val="tx1"/>
                </a:solidFill>
                <a:latin typeface="Consolas" panose="020B0609020204030204" pitchFamily="49" charset="0"/>
                <a:cs typeface="Courier New" panose="02070309020205020404" pitchFamily="49" charset="0"/>
              </a:rPr>
            </a:br>
            <a:r>
              <a:rPr lang="de-DE" altLang="de-DE" sz="1400" dirty="0" smtClean="0">
                <a:solidFill>
                  <a:schemeClr val="tx1"/>
                </a:solidFill>
                <a:latin typeface="Consolas" panose="020B0609020204030204" pitchFamily="49" charset="0"/>
                <a:cs typeface="Courier New" panose="02070309020205020404" pitchFamily="49" charset="0"/>
              </a:rPr>
              <a:t>                 "}";</a:t>
            </a:r>
          </a:p>
          <a:p>
            <a:pPr lvl="0"/>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smtClean="0">
                <a:solidFill>
                  <a:srgbClr val="00549F"/>
                </a:solidFill>
                <a:latin typeface="Consolas" panose="020B0609020204030204" pitchFamily="49" charset="0"/>
                <a:cs typeface="Courier New" panose="02070309020205020404" pitchFamily="49" charset="0"/>
              </a:rPr>
              <a:t>interface</a:t>
            </a:r>
            <a:r>
              <a:rPr lang="de-DE" altLang="de-DE" sz="1400" dirty="0" smtClean="0">
                <a:solidFill>
                  <a:srgbClr val="00549F"/>
                </a:solidFill>
                <a:latin typeface="Consolas" panose="020B0609020204030204" pitchFamily="49" charset="0"/>
                <a:cs typeface="Courier New" panose="02070309020205020404" pitchFamily="49" charset="0"/>
              </a:rPr>
              <a:t> Element;</a:t>
            </a:r>
            <a:endParaRPr lang="de-DE" altLang="de-DE" sz="1400" dirty="0">
              <a:solidFill>
                <a:srgbClr val="00549F"/>
              </a:solidFill>
              <a:latin typeface="Consolas" panose="020B0609020204030204" pitchFamily="49" charset="0"/>
              <a:cs typeface="Courier New" panose="02070309020205020404" pitchFamily="49" charset="0"/>
            </a:endParaRPr>
          </a:p>
          <a:p>
            <a:pPr lvl="0"/>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Start </a:t>
            </a:r>
            <a:r>
              <a:rPr lang="de-DE" altLang="de-DE" sz="1400" dirty="0" err="1" smtClean="0">
                <a:solidFill>
                  <a:srgbClr val="00549F"/>
                </a:solidFill>
                <a:latin typeface="Consolas" panose="020B0609020204030204" pitchFamily="49" charset="0"/>
                <a:cs typeface="Courier New" panose="02070309020205020404" pitchFamily="49" charset="0"/>
              </a:rPr>
              <a:t>implements</a:t>
            </a:r>
            <a:r>
              <a:rPr lang="de-DE" altLang="de-DE" sz="1400" dirty="0" smtClean="0">
                <a:solidFill>
                  <a:srgbClr val="00549F"/>
                </a:solidFill>
                <a:latin typeface="Consolas" panose="020B0609020204030204" pitchFamily="49" charset="0"/>
                <a:cs typeface="Courier New" panose="02070309020205020404" pitchFamily="49" charset="0"/>
              </a:rPr>
              <a:t> Element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End </a:t>
            </a:r>
            <a:r>
              <a:rPr lang="de-DE" altLang="de-DE" sz="1400" dirty="0" err="1" smtClean="0">
                <a:solidFill>
                  <a:srgbClr val="00549F"/>
                </a:solidFill>
                <a:latin typeface="Consolas" panose="020B0609020204030204" pitchFamily="49" charset="0"/>
                <a:cs typeface="Courier New" panose="02070309020205020404" pitchFamily="49" charset="0"/>
              </a:rPr>
              <a:t>implements</a:t>
            </a:r>
            <a:r>
              <a:rPr lang="de-DE" altLang="de-DE" sz="1400" dirty="0" smtClean="0">
                <a:solidFill>
                  <a:srgbClr val="00549F"/>
                </a:solidFill>
                <a:latin typeface="Consolas" panose="020B0609020204030204" pitchFamily="49" charset="0"/>
                <a:cs typeface="Courier New" panose="02070309020205020404" pitchFamily="49" charset="0"/>
              </a:rPr>
              <a:t> Element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"end"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Date = </a:t>
            </a:r>
            <a:r>
              <a:rPr lang="de-DE" altLang="de-DE" sz="1400" dirty="0" err="1">
                <a:solidFill>
                  <a:schemeClr val="tx1"/>
                </a:solidFill>
                <a:latin typeface="Consolas" panose="020B0609020204030204" pitchFamily="49" charset="0"/>
                <a:cs typeface="Courier New" panose="02070309020205020404" pitchFamily="49" charset="0"/>
              </a:rPr>
              <a:t>day:NatLiteral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month:NatLiteral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year:NatLiteral</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Time = </a:t>
            </a:r>
            <a:r>
              <a:rPr lang="de-DE" altLang="de-DE" sz="1400" dirty="0" err="1">
                <a:solidFill>
                  <a:schemeClr val="tx1"/>
                </a:solidFill>
                <a:latin typeface="Consolas" panose="020B0609020204030204" pitchFamily="49" charset="0"/>
                <a:cs typeface="Courier New" panose="02070309020205020404" pitchFamily="49" charset="0"/>
              </a:rPr>
              <a:t>hour:NatLiteral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min:NatLiteral</a:t>
            </a:r>
            <a:r>
              <a:rPr lang="de-DE" altLang="de-DE" sz="1400" dirty="0">
                <a:solidFill>
                  <a:schemeClr val="tx1"/>
                </a:solidFill>
                <a:latin typeface="Consolas" panose="020B0609020204030204" pitchFamily="49" charset="0"/>
                <a:cs typeface="Courier New" panose="02070309020205020404" pitchFamily="49" charset="0"/>
              </a:rPr>
              <a:t>;</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Break </a:t>
            </a:r>
            <a:r>
              <a:rPr lang="de-DE" altLang="de-DE" sz="1400" dirty="0" err="1" smtClean="0">
                <a:solidFill>
                  <a:srgbClr val="00549F"/>
                </a:solidFill>
                <a:latin typeface="Consolas" panose="020B0609020204030204" pitchFamily="49" charset="0"/>
                <a:cs typeface="Courier New" panose="02070309020205020404" pitchFamily="49" charset="0"/>
              </a:rPr>
              <a:t>implements</a:t>
            </a:r>
            <a:r>
              <a:rPr lang="de-DE" altLang="de-DE" sz="1400" dirty="0" smtClean="0">
                <a:solidFill>
                  <a:srgbClr val="00549F"/>
                </a:solidFill>
                <a:latin typeface="Consolas" panose="020B0609020204030204" pitchFamily="49" charset="0"/>
                <a:cs typeface="Courier New" panose="02070309020205020404" pitchFamily="49" charset="0"/>
              </a:rPr>
              <a:t> Element </a:t>
            </a:r>
            <a:r>
              <a:rPr lang="de-DE" altLang="de-DE" sz="1400" dirty="0">
                <a:solidFill>
                  <a:schemeClr val="tx1"/>
                </a:solidFill>
                <a:latin typeface="Consolas" panose="020B0609020204030204" pitchFamily="49" charset="0"/>
                <a:cs typeface="Courier New" panose="02070309020205020404" pitchFamily="49" charset="0"/>
              </a:rPr>
              <a:t>= "break" "{" Start End </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smtClean="0">
                <a:solidFill>
                  <a:schemeClr val="tx1"/>
                </a:solidFill>
                <a:latin typeface="Consolas" panose="020B0609020204030204" pitchFamily="49" charset="0"/>
                <a:cs typeface="Courier New" panose="02070309020205020404" pitchFamily="49" charset="0"/>
              </a:rPr>
              <a:t>  </a:t>
            </a:r>
            <a:r>
              <a:rPr lang="fr-FR" altLang="de-DE" sz="1400" dirty="0">
                <a:solidFill>
                  <a:srgbClr val="00549F"/>
                </a:solidFill>
                <a:latin typeface="Consolas" panose="020B0609020204030204" pitchFamily="49" charset="0"/>
                <a:cs typeface="Courier New" panose="02070309020205020404" pitchFamily="49" charset="0"/>
              </a:rPr>
              <a:t>Participants </a:t>
            </a:r>
            <a:r>
              <a:rPr lang="fr-FR" altLang="de-DE" sz="1400" dirty="0" err="1" smtClean="0">
                <a:solidFill>
                  <a:srgbClr val="00549F"/>
                </a:solidFill>
                <a:latin typeface="Consolas" panose="020B0609020204030204" pitchFamily="49" charset="0"/>
                <a:cs typeface="Courier New" panose="02070309020205020404" pitchFamily="49" charset="0"/>
              </a:rPr>
              <a:t>implements</a:t>
            </a:r>
            <a:r>
              <a:rPr lang="fr-FR" altLang="de-DE" sz="1400" dirty="0" smtClean="0">
                <a:solidFill>
                  <a:srgbClr val="00549F"/>
                </a:solidFill>
                <a:latin typeface="Consolas" panose="020B0609020204030204" pitchFamily="49" charset="0"/>
                <a:cs typeface="Courier New" panose="02070309020205020404" pitchFamily="49" charset="0"/>
              </a:rPr>
              <a:t> </a:t>
            </a:r>
            <a:r>
              <a:rPr lang="fr-FR" altLang="de-DE" sz="1400" dirty="0" err="1" smtClean="0">
                <a:solidFill>
                  <a:srgbClr val="00549F"/>
                </a:solidFill>
                <a:latin typeface="Consolas" panose="020B0609020204030204" pitchFamily="49" charset="0"/>
                <a:cs typeface="Courier New" panose="02070309020205020404" pitchFamily="49" charset="0"/>
              </a:rPr>
              <a:t>Element</a:t>
            </a:r>
            <a:r>
              <a:rPr lang="fr-FR" altLang="de-DE" sz="1400" dirty="0" smtClean="0">
                <a:solidFill>
                  <a:srgbClr val="00549F"/>
                </a:solidFill>
                <a:latin typeface="Consolas" panose="020B0609020204030204" pitchFamily="49" charset="0"/>
                <a:cs typeface="Courier New" panose="02070309020205020404" pitchFamily="49" charset="0"/>
              </a:rPr>
              <a:t> </a:t>
            </a:r>
            <a:r>
              <a:rPr lang="fr-FR" altLang="de-DE" sz="1400" dirty="0" smtClean="0">
                <a:solidFill>
                  <a:schemeClr val="tx1"/>
                </a:solidFill>
                <a:latin typeface="Consolas" panose="020B0609020204030204" pitchFamily="49" charset="0"/>
                <a:cs typeface="Courier New" panose="02070309020205020404" pitchFamily="49" charset="0"/>
              </a:rPr>
              <a:t>= </a:t>
            </a:r>
            <a:r>
              <a:rPr lang="fr-FR" altLang="de-DE" sz="1400" dirty="0">
                <a:solidFill>
                  <a:schemeClr val="tx1"/>
                </a:solidFill>
                <a:latin typeface="Consolas" panose="020B0609020204030204" pitchFamily="49" charset="0"/>
                <a:cs typeface="Courier New" panose="02070309020205020404" pitchFamily="49" charset="0"/>
              </a:rPr>
              <a:t>"participants" ":" </a:t>
            </a:r>
            <a:r>
              <a:rPr lang="fr-FR" altLang="de-DE" sz="1400" dirty="0" err="1">
                <a:solidFill>
                  <a:schemeClr val="tx1"/>
                </a:solidFill>
                <a:latin typeface="Consolas" panose="020B0609020204030204" pitchFamily="49" charset="0"/>
                <a:cs typeface="Courier New" panose="02070309020205020404" pitchFamily="49" charset="0"/>
              </a:rPr>
              <a:t>participant:String</a:t>
            </a:r>
            <a:r>
              <a:rPr lang="fr-FR" altLang="de-DE" sz="1400" dirty="0">
                <a:solidFill>
                  <a:schemeClr val="tx1"/>
                </a:solidFill>
                <a:latin typeface="Consolas" panose="020B0609020204030204" pitchFamily="49" charset="0"/>
                <a:cs typeface="Courier New" panose="02070309020205020404" pitchFamily="49" charset="0"/>
              </a:rPr>
              <a:t>("," </a:t>
            </a:r>
            <a:r>
              <a:rPr lang="fr-FR" altLang="de-DE" sz="1400" dirty="0" err="1">
                <a:solidFill>
                  <a:schemeClr val="tx1"/>
                </a:solidFill>
                <a:latin typeface="Consolas" panose="020B0609020204030204" pitchFamily="49" charset="0"/>
                <a:cs typeface="Courier New" panose="02070309020205020404" pitchFamily="49" charset="0"/>
              </a:rPr>
              <a:t>participant:String</a:t>
            </a:r>
            <a:r>
              <a:rPr lang="fr-FR" altLang="de-DE" sz="1400" dirty="0" smtClean="0">
                <a:solidFill>
                  <a:schemeClr val="tx1"/>
                </a:solidFill>
                <a:latin typeface="Consolas" panose="020B0609020204030204" pitchFamily="49" charset="0"/>
                <a:cs typeface="Courier New" panose="02070309020205020404" pitchFamily="49" charset="0"/>
              </a:rPr>
              <a:t>)*;</a:t>
            </a:r>
          </a:p>
          <a:p>
            <a:pPr lvl="0"/>
            <a:r>
              <a:rPr lang="fr-FR" altLang="de-DE" sz="1400" dirty="0">
                <a:solidFill>
                  <a:schemeClr val="tx1"/>
                </a:solidFill>
                <a:latin typeface="Consolas" panose="020B0609020204030204" pitchFamily="49" charset="0"/>
                <a:cs typeface="Courier New" panose="02070309020205020404" pitchFamily="49" charset="0"/>
              </a:rPr>
              <a:t> </a:t>
            </a:r>
            <a:r>
              <a:rPr lang="fr-FR" altLang="de-DE" sz="1400" dirty="0" smtClean="0">
                <a:solidFill>
                  <a:schemeClr val="tx1"/>
                </a:solidFill>
                <a:latin typeface="Consolas" panose="020B0609020204030204" pitchFamily="49" charset="0"/>
                <a:cs typeface="Courier New" panose="02070309020205020404" pitchFamily="49" charset="0"/>
              </a:rPr>
              <a:t> </a:t>
            </a:r>
            <a:r>
              <a:rPr lang="en-US" altLang="de-DE" sz="1400" dirty="0">
                <a:solidFill>
                  <a:srgbClr val="00549F"/>
                </a:solidFill>
                <a:latin typeface="Consolas" panose="020B0609020204030204" pitchFamily="49" charset="0"/>
                <a:cs typeface="Courier New" panose="02070309020205020404" pitchFamily="49" charset="0"/>
              </a:rPr>
              <a:t>Repetition </a:t>
            </a:r>
            <a:r>
              <a:rPr lang="en-US" altLang="de-DE" sz="1400" dirty="0" smtClean="0">
                <a:solidFill>
                  <a:srgbClr val="00549F"/>
                </a:solidFill>
                <a:latin typeface="Consolas" panose="020B0609020204030204" pitchFamily="49" charset="0"/>
                <a:cs typeface="Courier New" panose="02070309020205020404" pitchFamily="49" charset="0"/>
              </a:rPr>
              <a:t>implements Element </a:t>
            </a:r>
            <a:r>
              <a:rPr lang="en-US" altLang="de-DE" sz="1400" dirty="0" smtClean="0">
                <a:solidFill>
                  <a:schemeClr val="tx1"/>
                </a:solidFill>
                <a:latin typeface="Consolas" panose="020B0609020204030204" pitchFamily="49" charset="0"/>
                <a:cs typeface="Courier New" panose="02070309020205020404" pitchFamily="49" charset="0"/>
              </a:rPr>
              <a:t>= </a:t>
            </a:r>
            <a:r>
              <a:rPr lang="en-US" altLang="de-DE" sz="1400" dirty="0">
                <a:solidFill>
                  <a:schemeClr val="tx1"/>
                </a:solidFill>
                <a:latin typeface="Consolas" panose="020B0609020204030204" pitchFamily="49" charset="0"/>
                <a:cs typeface="Courier New" panose="02070309020205020404" pitchFamily="49" charset="0"/>
              </a:rPr>
              <a:t>repetition:["</a:t>
            </a:r>
            <a:r>
              <a:rPr lang="en-US" altLang="de-DE" sz="1400" dirty="0" err="1">
                <a:solidFill>
                  <a:schemeClr val="tx1"/>
                </a:solidFill>
                <a:latin typeface="Consolas" panose="020B0609020204030204" pitchFamily="49" charset="0"/>
                <a:cs typeface="Courier New" panose="02070309020205020404" pitchFamily="49" charset="0"/>
              </a:rPr>
              <a:t>once"|"weekly"|"daily</a:t>
            </a:r>
            <a:r>
              <a:rPr lang="en-US" altLang="de-DE" sz="1400" dirty="0">
                <a:solidFill>
                  <a:schemeClr val="tx1"/>
                </a:solidFill>
                <a:latin typeface="Consolas" panose="020B0609020204030204" pitchFamily="49" charset="0"/>
                <a:cs typeface="Courier New" panose="02070309020205020404" pitchFamily="49" charset="0"/>
              </a:rPr>
              <a:t>"];</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smtClean="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4"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6"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148381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p:txBody>
          <a:bodyPr/>
          <a:lstStyle/>
          <a:p>
            <a:endParaRPr lang="en-US" dirty="0" smtClean="0"/>
          </a:p>
          <a:p>
            <a:r>
              <a:rPr lang="en-US" dirty="0" smtClean="0"/>
              <a:t>Now </a:t>
            </a:r>
            <a:r>
              <a:rPr lang="en-US" dirty="0"/>
              <a:t>that you have a working grammar it’s time to </a:t>
            </a:r>
            <a:r>
              <a:rPr lang="en-US" dirty="0" err="1"/>
              <a:t>flexibilize</a:t>
            </a:r>
            <a:r>
              <a:rPr lang="en-US" dirty="0"/>
              <a:t> it! </a:t>
            </a:r>
            <a:endParaRPr lang="en-US" dirty="0" smtClean="0"/>
          </a:p>
          <a:p>
            <a:endParaRPr lang="de-DE" dirty="0"/>
          </a:p>
          <a:p>
            <a:pPr lvl="0"/>
            <a:r>
              <a:rPr lang="en-GB" dirty="0"/>
              <a:t>Introduce flexibility in modelling appointments by using an interface nonterminal for the appointment’s elements such as break, participants and repetition. </a:t>
            </a:r>
          </a:p>
          <a:p>
            <a:pPr lvl="0"/>
            <a:r>
              <a:rPr lang="en-GB" dirty="0" smtClean="0"/>
              <a:t>For </a:t>
            </a:r>
            <a:r>
              <a:rPr lang="en-GB" dirty="0"/>
              <a:t>this purpose, create a new grammar </a:t>
            </a:r>
            <a:r>
              <a:rPr lang="en-GB" dirty="0" err="1"/>
              <a:t>AppointmentsFlexibilized</a:t>
            </a:r>
            <a:r>
              <a:rPr lang="en-GB" dirty="0"/>
              <a:t>. </a:t>
            </a:r>
          </a:p>
          <a:p>
            <a:pPr lvl="0"/>
            <a:r>
              <a:rPr lang="en-GB" dirty="0" smtClean="0"/>
              <a:t>Adapt </a:t>
            </a:r>
            <a:r>
              <a:rPr lang="en-GB" dirty="0"/>
              <a:t>the existing nonterminal productions to use/implement the interface nonterminal. </a:t>
            </a:r>
            <a:endParaRPr lang="en-GB" dirty="0" smtClean="0"/>
          </a:p>
          <a:p>
            <a:pPr lvl="0"/>
            <a:endParaRPr lang="en-GB" dirty="0"/>
          </a:p>
          <a:p>
            <a:pPr lvl="0"/>
            <a:r>
              <a:rPr lang="en-GB" dirty="0" smtClean="0">
                <a:solidFill>
                  <a:srgbClr val="00549F"/>
                </a:solidFill>
              </a:rPr>
              <a:t>Create </a:t>
            </a:r>
            <a:r>
              <a:rPr lang="en-GB" dirty="0">
                <a:solidFill>
                  <a:srgbClr val="00549F"/>
                </a:solidFill>
              </a:rPr>
              <a:t>a JUnit test </a:t>
            </a:r>
            <a:r>
              <a:rPr lang="en-GB" dirty="0" err="1">
                <a:solidFill>
                  <a:srgbClr val="00549F"/>
                </a:solidFill>
              </a:rPr>
              <a:t>AppointmentsFlexibilizedParserTest</a:t>
            </a:r>
            <a:r>
              <a:rPr lang="en-GB" dirty="0">
                <a:solidFill>
                  <a:srgbClr val="00549F"/>
                </a:solidFill>
              </a:rPr>
              <a:t> </a:t>
            </a:r>
            <a:r>
              <a:rPr lang="en-US" dirty="0">
                <a:solidFill>
                  <a:srgbClr val="00549F"/>
                </a:solidFill>
              </a:rPr>
              <a:t>that test the new parser for the models </a:t>
            </a:r>
            <a:r>
              <a:rPr lang="en-US" dirty="0" smtClean="0">
                <a:solidFill>
                  <a:srgbClr val="00549F"/>
                </a:solidFill>
              </a:rPr>
              <a:t>in</a:t>
            </a:r>
          </a:p>
          <a:p>
            <a:pPr lvl="1"/>
            <a:r>
              <a:rPr lang="en-GB" dirty="0" smtClean="0">
                <a:solidFill>
                  <a:srgbClr val="00549F"/>
                </a:solidFill>
              </a:rPr>
              <a:t>“</a:t>
            </a:r>
            <a:r>
              <a:rPr lang="en-GB" dirty="0" err="1" smtClean="0">
                <a:solidFill>
                  <a:srgbClr val="00549F"/>
                </a:solidFill>
              </a:rPr>
              <a:t>src</a:t>
            </a:r>
            <a:r>
              <a:rPr lang="en-GB" dirty="0" smtClean="0">
                <a:solidFill>
                  <a:srgbClr val="00549F"/>
                </a:solidFill>
              </a:rPr>
              <a:t>/main/resources/example</a:t>
            </a:r>
            <a:r>
              <a:rPr lang="en-GB" dirty="0">
                <a:solidFill>
                  <a:srgbClr val="00549F"/>
                </a:solidFill>
              </a:rPr>
              <a:t>” as well as the model in </a:t>
            </a:r>
            <a:endParaRPr lang="en-GB" dirty="0" smtClean="0">
              <a:solidFill>
                <a:srgbClr val="00549F"/>
              </a:solidFill>
            </a:endParaRPr>
          </a:p>
          <a:p>
            <a:pPr lvl="1"/>
            <a:r>
              <a:rPr lang="en-GB" dirty="0" smtClean="0">
                <a:solidFill>
                  <a:srgbClr val="00549F"/>
                </a:solidFill>
              </a:rPr>
              <a:t>“</a:t>
            </a:r>
            <a:r>
              <a:rPr lang="en-GB" dirty="0" err="1">
                <a:solidFill>
                  <a:srgbClr val="00549F"/>
                </a:solidFill>
              </a:rPr>
              <a:t>src</a:t>
            </a:r>
            <a:r>
              <a:rPr lang="en-GB" dirty="0">
                <a:solidFill>
                  <a:srgbClr val="00549F"/>
                </a:solidFill>
              </a:rPr>
              <a:t>/main/resources/</a:t>
            </a:r>
            <a:r>
              <a:rPr lang="en-GB" dirty="0" err="1">
                <a:solidFill>
                  <a:srgbClr val="00549F"/>
                </a:solidFill>
              </a:rPr>
              <a:t>flexibilized</a:t>
            </a:r>
            <a:r>
              <a:rPr lang="en-GB" dirty="0">
                <a:solidFill>
                  <a:srgbClr val="00549F"/>
                </a:solidFill>
              </a:rPr>
              <a:t>”.</a:t>
            </a:r>
            <a:endParaRPr lang="de-DE" dirty="0">
              <a:solidFill>
                <a:srgbClr val="00549F"/>
              </a:solidFill>
            </a:endParaRPr>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1.2: </a:t>
            </a:r>
            <a:r>
              <a:rPr lang="de-DE" dirty="0" err="1" smtClean="0"/>
              <a:t>Improve</a:t>
            </a:r>
            <a:r>
              <a:rPr lang="de-DE" dirty="0" smtClean="0"/>
              <a:t> </a:t>
            </a:r>
            <a:r>
              <a:rPr lang="de-DE" dirty="0" err="1" smtClean="0"/>
              <a:t>your</a:t>
            </a:r>
            <a:r>
              <a:rPr lang="de-DE" dirty="0" smtClean="0"/>
              <a:t> </a:t>
            </a:r>
            <a:r>
              <a:rPr lang="de-DE" dirty="0" err="1" smtClean="0"/>
              <a:t>grammar</a:t>
            </a:r>
            <a:endParaRPr lang="de-DE" dirty="0"/>
          </a:p>
        </p:txBody>
      </p:sp>
    </p:spTree>
    <p:extLst>
      <p:ext uri="{BB962C8B-B14F-4D97-AF65-F5344CB8AC3E}">
        <p14:creationId xmlns:p14="http://schemas.microsoft.com/office/powerpoint/2010/main" val="1873076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1.2: </a:t>
            </a:r>
            <a:r>
              <a:rPr lang="de-DE" dirty="0" err="1"/>
              <a:t>Improve</a:t>
            </a:r>
            <a:r>
              <a:rPr lang="de-DE" dirty="0"/>
              <a:t> </a:t>
            </a:r>
            <a:r>
              <a:rPr lang="de-DE" dirty="0" err="1"/>
              <a:t>your</a:t>
            </a:r>
            <a:r>
              <a:rPr lang="de-DE" dirty="0"/>
              <a:t> </a:t>
            </a:r>
            <a:r>
              <a:rPr lang="de-DE" dirty="0" err="1"/>
              <a:t>grammar</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b="1" dirty="0" err="1" smtClean="0">
                <a:solidFill>
                  <a:srgbClr val="000000"/>
                </a:solidFill>
                <a:latin typeface="Consolas" panose="020B0609020204030204" pitchFamily="49" charset="0"/>
                <a:cs typeface="Courier New" panose="02070309020205020404" pitchFamily="49" charset="0"/>
              </a:rPr>
              <a:t>public</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b="1" dirty="0" err="1">
                <a:solidFill>
                  <a:schemeClr val="tx1"/>
                </a:solidFill>
                <a:latin typeface="Consolas" panose="020B0609020204030204" pitchFamily="49" charset="0"/>
                <a:cs typeface="Courier New" panose="02070309020205020404" pitchFamily="49" charset="0"/>
              </a:rPr>
              <a:t>class</a:t>
            </a:r>
            <a:r>
              <a:rPr lang="de-DE" altLang="de-DE" sz="1400" dirty="0">
                <a:solidFill>
                  <a:schemeClr val="tx1"/>
                </a:solidFill>
                <a:latin typeface="Consolas" panose="020B0609020204030204" pitchFamily="49" charset="0"/>
                <a:cs typeface="Courier New" panose="02070309020205020404" pitchFamily="49" charset="0"/>
              </a:rPr>
              <a:t> </a:t>
            </a:r>
            <a:r>
              <a:rPr lang="en-GB" sz="1400" dirty="0" err="1">
                <a:solidFill>
                  <a:schemeClr val="tx1"/>
                </a:solidFill>
                <a:latin typeface="Consolas" panose="020B0609020204030204" pitchFamily="49" charset="0"/>
              </a:rPr>
              <a:t>AppointmentsFlexibilizedParserTest</a:t>
            </a:r>
            <a:r>
              <a:rPr lang="en-GB" sz="1400" dirty="0">
                <a:solidFill>
                  <a:schemeClr val="tx1"/>
                </a:solidFill>
                <a:latin typeface="Consolas" panose="020B06090202040302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 </a:t>
            </a:r>
            <a:r>
              <a:rPr lang="de-DE" altLang="de-DE" sz="1400" dirty="0" smtClean="0">
                <a:solidFill>
                  <a:schemeClr val="accent4">
                    <a:lumMod val="75000"/>
                  </a:schemeClr>
                </a:solidFill>
                <a:latin typeface="Consolas" panose="020B0609020204030204" pitchFamily="49" charset="0"/>
                <a:cs typeface="Courier New" panose="02070309020205020404" pitchFamily="49" charset="0"/>
              </a:rPr>
              <a:t>/* ... */</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Nested</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class</a:t>
            </a:r>
            <a:r>
              <a:rPr lang="de-DE" altLang="de-DE" sz="1400" dirty="0">
                <a:solidFill>
                  <a:srgbClr val="000000"/>
                </a:solidFill>
                <a:latin typeface="Consolas" panose="020B0609020204030204" pitchFamily="49" charset="0"/>
                <a:cs typeface="Courier New" panose="02070309020205020404" pitchFamily="49" charset="0"/>
              </a:rPr>
              <a:t> Parse </a:t>
            </a:r>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a:solidFill>
                  <a:srgbClr val="000000"/>
                </a:solidFill>
                <a:latin typeface="Consolas" panose="020B0609020204030204" pitchFamily="49" charset="0"/>
                <a:cs typeface="Courier New" panose="02070309020205020404" pitchFamily="49" charset="0"/>
              </a:rPr>
              <a:t>@</a:t>
            </a:r>
            <a:r>
              <a:rPr lang="de-DE" altLang="de-DE" sz="1400" dirty="0" err="1">
                <a:solidFill>
                  <a:srgbClr val="000000"/>
                </a:solidFill>
                <a:latin typeface="Consolas" panose="020B0609020204030204" pitchFamily="49" charset="0"/>
                <a:cs typeface="Courier New" panose="02070309020205020404" pitchFamily="49" charset="0"/>
              </a:rPr>
              <a:t>ParameterizedTest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CsvSource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src</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main</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resources</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example</a:t>
            </a:r>
            <a:r>
              <a:rPr lang="de-DE" altLang="de-DE" sz="1400" dirty="0">
                <a:solidFill>
                  <a:schemeClr val="tx1"/>
                </a:solidFill>
                <a:latin typeface="Consolas" panose="020B0609020204030204" pitchFamily="49" charset="0"/>
                <a:cs typeface="Courier New" panose="02070309020205020404" pitchFamily="49" charset="0"/>
              </a:rPr>
              <a:t>/Example1.ap</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src</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main</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resources</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example</a:t>
            </a:r>
            <a:r>
              <a:rPr lang="de-DE" altLang="de-DE" sz="1400" dirty="0">
                <a:solidFill>
                  <a:schemeClr val="tx1"/>
                </a:solidFill>
                <a:latin typeface="Consolas" panose="020B0609020204030204" pitchFamily="49" charset="0"/>
                <a:cs typeface="Courier New" panose="02070309020205020404" pitchFamily="49" charset="0"/>
              </a:rPr>
              <a:t>/Example2.ap",        </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src</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main</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resources</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example</a:t>
            </a:r>
            <a:r>
              <a:rPr lang="de-DE" altLang="de-DE" sz="1400" dirty="0">
                <a:solidFill>
                  <a:schemeClr val="tx1"/>
                </a:solidFill>
                <a:latin typeface="Consolas" panose="020B0609020204030204" pitchFamily="49" charset="0"/>
                <a:cs typeface="Courier New" panose="02070309020205020404" pitchFamily="49" charset="0"/>
              </a:rPr>
              <a:t>/Example3.ap",        </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smtClean="0">
                <a:solidFill>
                  <a:schemeClr val="tx1"/>
                </a:solidFill>
                <a:latin typeface="Consolas" panose="020B0609020204030204" pitchFamily="49" charset="0"/>
                <a:cs typeface="Courier New" panose="02070309020205020404" pitchFamily="49" charset="0"/>
              </a:rPr>
              <a:t>src</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err="1" smtClean="0">
                <a:solidFill>
                  <a:schemeClr val="tx1"/>
                </a:solidFill>
                <a:latin typeface="Consolas" panose="020B0609020204030204" pitchFamily="49" charset="0"/>
                <a:cs typeface="Courier New" panose="02070309020205020404" pitchFamily="49" charset="0"/>
              </a:rPr>
              <a:t>main</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err="1" smtClean="0">
                <a:solidFill>
                  <a:schemeClr val="tx1"/>
                </a:solidFill>
                <a:latin typeface="Consolas" panose="020B0609020204030204" pitchFamily="49" charset="0"/>
                <a:cs typeface="Courier New" panose="02070309020205020404" pitchFamily="49" charset="0"/>
              </a:rPr>
              <a:t>resources</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err="1" smtClean="0">
                <a:solidFill>
                  <a:schemeClr val="tx1"/>
                </a:solidFill>
                <a:latin typeface="Consolas" panose="020B0609020204030204" pitchFamily="49" charset="0"/>
                <a:cs typeface="Courier New" panose="02070309020205020404" pitchFamily="49" charset="0"/>
              </a:rPr>
              <a:t>example</a:t>
            </a:r>
            <a:r>
              <a:rPr lang="de-DE" altLang="de-DE" sz="1400" dirty="0" smtClean="0">
                <a:solidFill>
                  <a:schemeClr val="tx1"/>
                </a:solidFill>
                <a:latin typeface="Consolas" panose="020B0609020204030204" pitchFamily="49" charset="0"/>
                <a:cs typeface="Courier New" panose="02070309020205020404" pitchFamily="49" charset="0"/>
              </a:rPr>
              <a:t>/Example4.ap</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src</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main</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resources</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flexibilized</a:t>
            </a:r>
            <a:r>
              <a:rPr lang="de-DE" altLang="de-DE" sz="1400" dirty="0">
                <a:solidFill>
                  <a:srgbClr val="00549F"/>
                </a:solidFill>
                <a:latin typeface="Consolas" panose="020B0609020204030204" pitchFamily="49" charset="0"/>
                <a:cs typeface="Courier New" panose="02070309020205020404" pitchFamily="49" charset="0"/>
              </a:rPr>
              <a:t>/Example5.ap" })    </a:t>
            </a:r>
            <a:endParaRPr lang="de-DE" altLang="de-DE" sz="1400" dirty="0" smtClean="0">
              <a:solidFill>
                <a:srgbClr val="00549F"/>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b="1" dirty="0" err="1" smtClean="0">
                <a:solidFill>
                  <a:srgbClr val="000000"/>
                </a:solidFill>
                <a:latin typeface="Consolas" panose="020B0609020204030204" pitchFamily="49" charset="0"/>
                <a:cs typeface="Courier New" panose="02070309020205020404" pitchFamily="49" charset="0"/>
              </a:rPr>
              <a:t>void</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shouldParseValidModel</a:t>
            </a:r>
            <a:r>
              <a:rPr lang="de-DE" altLang="de-DE" sz="1400" dirty="0">
                <a:solidFill>
                  <a:srgbClr val="000000"/>
                </a:solidFill>
                <a:latin typeface="Consolas" panose="020B0609020204030204" pitchFamily="49" charset="0"/>
                <a:cs typeface="Courier New" panose="02070309020205020404" pitchFamily="49" charset="0"/>
              </a:rPr>
              <a:t>(String </a:t>
            </a:r>
            <a:r>
              <a:rPr lang="de-DE" altLang="de-DE" sz="1400" dirty="0" err="1">
                <a:solidFill>
                  <a:srgbClr val="000000"/>
                </a:solidFill>
                <a:latin typeface="Consolas" panose="020B0609020204030204" pitchFamily="49" charset="0"/>
                <a:cs typeface="Courier New" panose="02070309020205020404" pitchFamily="49" charset="0"/>
              </a:rPr>
              <a:t>modelFilePath</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b="1" dirty="0" err="1" smtClean="0">
                <a:solidFill>
                  <a:srgbClr val="000000"/>
                </a:solidFill>
                <a:latin typeface="Consolas" panose="020B0609020204030204" pitchFamily="49" charset="0"/>
                <a:cs typeface="Courier New" panose="02070309020205020404" pitchFamily="49" charset="0"/>
              </a:rPr>
              <a:t>throws</a:t>
            </a:r>
            <a:r>
              <a:rPr lang="de-DE" altLang="de-DE" sz="1400" b="1" dirty="0" smtClean="0">
                <a:solidFill>
                  <a:srgbClr val="000000"/>
                </a:solidFill>
                <a:latin typeface="Consolas" panose="020B0609020204030204" pitchFamily="49" charset="0"/>
                <a:cs typeface="Courier New" panose="02070309020205020404" pitchFamily="49" charset="0"/>
              </a:rPr>
              <a:t> </a:t>
            </a:r>
            <a:r>
              <a:rPr lang="de-DE" altLang="de-DE" sz="1400" dirty="0" err="1" smtClean="0">
                <a:solidFill>
                  <a:srgbClr val="000000"/>
                </a:solidFill>
                <a:latin typeface="Consolas" panose="020B0609020204030204" pitchFamily="49" charset="0"/>
                <a:cs typeface="Courier New" panose="02070309020205020404" pitchFamily="49" charset="0"/>
              </a:rPr>
              <a:t>IOException</a:t>
            </a:r>
            <a:r>
              <a:rPr lang="de-DE" altLang="de-DE" sz="1400" dirty="0" smtClean="0">
                <a:solidFill>
                  <a:srgbClr val="000000"/>
                </a:solidFill>
                <a:latin typeface="Consolas" panose="020B0609020204030204" pitchFamily="49" charset="0"/>
                <a:cs typeface="Courier New" panose="02070309020205020404" pitchFamily="49" charset="0"/>
              </a:rPr>
              <a:t> {</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given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smtClean="0">
                <a:solidFill>
                  <a:srgbClr val="00549F"/>
                </a:solidFill>
                <a:latin typeface="Consolas" panose="020B0609020204030204" pitchFamily="49" charset="0"/>
                <a:cs typeface="Courier New" panose="02070309020205020404" pitchFamily="49" charset="0"/>
              </a:rPr>
              <a:t>AppointmentsFlexibilizedParser</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a:solidFill>
                  <a:srgbClr val="00549F"/>
                </a:solidFill>
                <a:latin typeface="Consolas" panose="020B0609020204030204" pitchFamily="49" charset="0"/>
                <a:cs typeface="Courier New" panose="02070309020205020404" pitchFamily="49" charset="0"/>
              </a:rPr>
              <a:t>p = </a:t>
            </a:r>
            <a:r>
              <a:rPr lang="de-DE" altLang="de-DE" sz="1400" b="1" dirty="0" err="1">
                <a:solidFill>
                  <a:srgbClr val="00549F"/>
                </a:solidFill>
                <a:latin typeface="Consolas" panose="020B0609020204030204" pitchFamily="49" charset="0"/>
                <a:cs typeface="Courier New" panose="02070309020205020404" pitchFamily="49" charset="0"/>
              </a:rPr>
              <a:t>new</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smtClean="0">
                <a:solidFill>
                  <a:srgbClr val="00549F"/>
                </a:solidFill>
                <a:latin typeface="Consolas" panose="020B0609020204030204" pitchFamily="49" charset="0"/>
                <a:cs typeface="Courier New" panose="02070309020205020404" pitchFamily="49" charset="0"/>
              </a:rPr>
              <a:t>AppointmentsFlexibilizedParser</a:t>
            </a:r>
            <a:r>
              <a:rPr lang="de-DE" altLang="de-DE" sz="1400" dirty="0" smtClean="0">
                <a:solidFill>
                  <a:srgbClr val="00549F"/>
                </a:solidFill>
                <a:latin typeface="Consolas" panose="020B0609020204030204" pitchFamily="49" charset="0"/>
                <a:cs typeface="Courier New" panose="02070309020205020404" pitchFamily="49" charset="0"/>
              </a:rPr>
              <a:t>();</a:t>
            </a:r>
            <a:endParaRPr lang="de-DE" altLang="de-DE" sz="1400" dirty="0">
              <a:solidFill>
                <a:srgbClr val="00549F"/>
              </a:solidFill>
              <a:latin typeface="Consolas" panose="020B0609020204030204" pitchFamily="49" charset="0"/>
              <a:cs typeface="Courier New" panose="02070309020205020404" pitchFamily="49" charset="0"/>
            </a:endParaRPr>
          </a:p>
          <a:p>
            <a:pPr lvl="0"/>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when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Optional&lt;</a:t>
            </a:r>
            <a:r>
              <a:rPr lang="de-DE" altLang="de-DE" sz="1400" dirty="0" err="1">
                <a:solidFill>
                  <a:schemeClr val="tx1"/>
                </a:solidFill>
                <a:latin typeface="Consolas" panose="020B0609020204030204" pitchFamily="49" charset="0"/>
                <a:cs typeface="Courier New" panose="02070309020205020404" pitchFamily="49" charset="0"/>
              </a:rPr>
              <a:t>ASTAppointment</a:t>
            </a:r>
            <a:r>
              <a:rPr lang="de-DE" altLang="de-DE" sz="1400" dirty="0">
                <a:solidFill>
                  <a:schemeClr val="tx1"/>
                </a:solidFill>
                <a:latin typeface="Consolas" panose="020B0609020204030204" pitchFamily="49" charset="0"/>
                <a:cs typeface="Courier New" panose="02070309020205020404" pitchFamily="49" charset="0"/>
              </a:rPr>
              <a:t>&gt; </a:t>
            </a:r>
            <a:r>
              <a:rPr lang="de-DE" altLang="de-DE" sz="1400" dirty="0" err="1">
                <a:solidFill>
                  <a:schemeClr val="tx1"/>
                </a:solidFill>
                <a:latin typeface="Consolas" panose="020B0609020204030204" pitchFamily="49" charset="0"/>
                <a:cs typeface="Courier New" panose="02070309020205020404" pitchFamily="49" charset="0"/>
              </a:rPr>
              <a:t>result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p.parse</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modelFilePath</a:t>
            </a:r>
            <a:r>
              <a:rPr lang="de-DE" altLang="de-DE" sz="1400" dirty="0" smtClean="0">
                <a:solidFill>
                  <a:schemeClr val="tx1"/>
                </a:solidFill>
                <a:latin typeface="Consolas" panose="020B0609020204030204" pitchFamily="49" charset="0"/>
                <a:cs typeface="Courier New" panose="02070309020205020404" pitchFamily="49" charset="0"/>
              </a:rPr>
              <a:t>);</a:t>
            </a:r>
          </a:p>
          <a:p>
            <a:pPr lvl="0"/>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then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assertThat</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result</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isPresent</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smtClean="0">
                <a:solidFill>
                  <a:srgbClr val="000000"/>
                </a:solidFill>
                <a:latin typeface="Consolas" panose="020B0609020204030204" pitchFamily="49" charset="0"/>
                <a:cs typeface="Courier New" panose="02070309020205020404" pitchFamily="49" charset="0"/>
              </a:rPr>
              <a:t>    }</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a:t>
            </a: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1620299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ln>
            <a:solidFill>
              <a:schemeClr val="tx1"/>
            </a:solidFill>
          </a:ln>
        </p:spPr>
        <p:txBody>
          <a:bodyPr/>
          <a:lstStyle/>
          <a:p>
            <a:pPr marL="342900" lvl="0" indent="-342900">
              <a:buFont typeface="+mj-lt"/>
              <a:buAutoNum type="alphaLcPeriod"/>
            </a:pPr>
            <a:r>
              <a:rPr lang="en-GB" dirty="0">
                <a:solidFill>
                  <a:srgbClr val="00549F"/>
                </a:solidFill>
              </a:rPr>
              <a:t>Create a new grammar and name it Calendars. A model of this grammar holds an owner and a list of appointments. Create an extension point to delay the decision on how concrete appointments are modelled. A model without any Appointment could be modelled as follows: </a:t>
            </a:r>
          </a:p>
          <a:p>
            <a:pPr marL="342900" lvl="0" indent="-342900">
              <a:buFont typeface="+mj-lt"/>
              <a:buAutoNum type="alphaLcPeriod"/>
            </a:pPr>
            <a:endParaRPr lang="en-GB" dirty="0"/>
          </a:p>
          <a:p>
            <a:pPr marL="342900" indent="-342900">
              <a:buFont typeface="+mj-lt"/>
              <a:buAutoNum type="alphaLcPeriod"/>
            </a:pPr>
            <a:endParaRPr lang="en-GB" dirty="0" smtClean="0"/>
          </a:p>
          <a:p>
            <a:pPr marL="342900" indent="-342900">
              <a:buFont typeface="+mj-lt"/>
              <a:buAutoNum type="alphaLcPeriod"/>
            </a:pPr>
            <a:endParaRPr lang="en-GB" dirty="0"/>
          </a:p>
          <a:p>
            <a:pPr marL="342900" indent="-342900">
              <a:buFont typeface="+mj-lt"/>
              <a:buAutoNum type="alphaLcPeriod"/>
            </a:pPr>
            <a:r>
              <a:rPr lang="en-GB" dirty="0" smtClean="0"/>
              <a:t>Create </a:t>
            </a:r>
            <a:r>
              <a:rPr lang="en-GB" dirty="0"/>
              <a:t>a third grammar </a:t>
            </a:r>
            <a:r>
              <a:rPr lang="en-GB" dirty="0" err="1"/>
              <a:t>CalendarsWithAppointments</a:t>
            </a:r>
            <a:r>
              <a:rPr lang="en-GB" dirty="0"/>
              <a:t> that fills the extension point in your Calendars grammar with the Appointment Nonterminal of the Grammar Appointments. Create a JUnit Test </a:t>
            </a:r>
            <a:r>
              <a:rPr lang="en-GB" dirty="0" err="1"/>
              <a:t>CalendarsParserTest</a:t>
            </a:r>
            <a:r>
              <a:rPr lang="en-GB" dirty="0"/>
              <a:t> with one parser test for each of the following models located in “</a:t>
            </a:r>
            <a:r>
              <a:rPr lang="en-GB" dirty="0" err="1"/>
              <a:t>src</a:t>
            </a:r>
            <a:r>
              <a:rPr lang="en-GB" dirty="0"/>
              <a:t>/main/resources/calendar” that should be valid models of your language:</a:t>
            </a:r>
            <a:endParaRPr lang="de-DE" dirty="0"/>
          </a:p>
          <a:p>
            <a:pPr lvl="0"/>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1.3: </a:t>
            </a:r>
            <a:r>
              <a:rPr lang="de-DE" dirty="0" err="1" smtClean="0"/>
              <a:t>Extend</a:t>
            </a:r>
            <a:r>
              <a:rPr lang="de-DE" dirty="0" smtClean="0"/>
              <a:t> </a:t>
            </a:r>
            <a:r>
              <a:rPr lang="de-DE" dirty="0" err="1" smtClean="0"/>
              <a:t>your</a:t>
            </a:r>
            <a:r>
              <a:rPr lang="de-DE" dirty="0" smtClean="0"/>
              <a:t> </a:t>
            </a:r>
            <a:r>
              <a:rPr lang="de-DE" dirty="0" err="1" smtClean="0"/>
              <a:t>language</a:t>
            </a:r>
            <a:endParaRPr lang="de-DE" dirty="0"/>
          </a:p>
        </p:txBody>
      </p:sp>
      <p:sp>
        <p:nvSpPr>
          <p:cNvPr id="4" name="Rechteck 3"/>
          <p:cNvSpPr/>
          <p:nvPr/>
        </p:nvSpPr>
        <p:spPr>
          <a:xfrm>
            <a:off x="3437815" y="2210850"/>
            <a:ext cx="2337499" cy="400110"/>
          </a:xfrm>
          <a:prstGeom prst="rect">
            <a:avLst/>
          </a:prstGeom>
          <a:ln>
            <a:solidFill>
              <a:schemeClr val="tx1"/>
            </a:solidFill>
          </a:ln>
        </p:spPr>
        <p:txBody>
          <a:bodyPr wrap="none">
            <a:spAutoFit/>
          </a:bodyPr>
          <a:lstStyle/>
          <a:p>
            <a:pPr>
              <a:spcAft>
                <a:spcPts val="0"/>
              </a:spcAft>
            </a:pPr>
            <a:r>
              <a:rPr lang="en-GB" dirty="0">
                <a:latin typeface="Consolas" panose="020B0609020204030204" pitchFamily="49" charset="0"/>
                <a:ea typeface="Times New Roman" panose="02020603050405020304" pitchFamily="18" charset="0"/>
              </a:rPr>
              <a:t>Peter`s calendar:</a:t>
            </a:r>
            <a:endParaRPr lang="de-DE" sz="2000" dirty="0">
              <a:effectLst/>
              <a:latin typeface="Times New Roman" panose="02020603050405020304" pitchFamily="18" charset="0"/>
              <a:ea typeface="Times New Roman" panose="02020603050405020304" pitchFamily="18" charset="0"/>
            </a:endParaRPr>
          </a:p>
        </p:txBody>
      </p:sp>
      <p:sp>
        <p:nvSpPr>
          <p:cNvPr id="5" name="Rechteck 4"/>
          <p:cNvSpPr/>
          <p:nvPr/>
        </p:nvSpPr>
        <p:spPr>
          <a:xfrm>
            <a:off x="3437816" y="4314598"/>
            <a:ext cx="1071127" cy="400110"/>
          </a:xfrm>
          <a:prstGeom prst="rect">
            <a:avLst/>
          </a:prstGeom>
          <a:ln>
            <a:solidFill>
              <a:schemeClr val="tx1"/>
            </a:solidFill>
          </a:ln>
        </p:spPr>
        <p:txBody>
          <a:bodyPr wrap="none">
            <a:spAutoFit/>
          </a:bodyPr>
          <a:lstStyle/>
          <a:p>
            <a:pPr>
              <a:spcAft>
                <a:spcPts val="0"/>
              </a:spcAft>
            </a:pPr>
            <a:r>
              <a:rPr lang="en-GB" dirty="0" smtClean="0">
                <a:latin typeface="Consolas" panose="020B0609020204030204" pitchFamily="49" charset="0"/>
                <a:ea typeface="Times New Roman" panose="02020603050405020304" pitchFamily="18" charset="0"/>
              </a:rPr>
              <a:t>/*...*/</a:t>
            </a:r>
            <a:endParaRPr lang="de-DE" sz="2000" dirty="0">
              <a:effectLst/>
              <a:latin typeface="Times New Roman" panose="02020603050405020304" pitchFamily="18" charset="0"/>
              <a:ea typeface="Times New Roman" panose="02020603050405020304" pitchFamily="18" charset="0"/>
            </a:endParaRPr>
          </a:p>
        </p:txBody>
      </p:sp>
      <p:sp>
        <p:nvSpPr>
          <p:cNvPr id="6" name="Rechteck 5"/>
          <p:cNvSpPr/>
          <p:nvPr/>
        </p:nvSpPr>
        <p:spPr>
          <a:xfrm>
            <a:off x="3437815" y="4919484"/>
            <a:ext cx="1071127" cy="400110"/>
          </a:xfrm>
          <a:prstGeom prst="rect">
            <a:avLst/>
          </a:prstGeom>
          <a:ln>
            <a:solidFill>
              <a:schemeClr val="tx1"/>
            </a:solidFill>
          </a:ln>
        </p:spPr>
        <p:txBody>
          <a:bodyPr wrap="none">
            <a:spAutoFit/>
          </a:bodyPr>
          <a:lstStyle/>
          <a:p>
            <a:pPr>
              <a:spcAft>
                <a:spcPts val="0"/>
              </a:spcAft>
            </a:pPr>
            <a:r>
              <a:rPr lang="en-GB" dirty="0" smtClean="0">
                <a:latin typeface="Consolas" panose="020B0609020204030204" pitchFamily="49" charset="0"/>
                <a:ea typeface="Times New Roman" panose="02020603050405020304" pitchFamily="18" charset="0"/>
              </a:rPr>
              <a:t>/*...*/</a:t>
            </a:r>
            <a:endParaRPr lang="de-DE"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5898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1.3: </a:t>
            </a:r>
            <a:r>
              <a:rPr lang="de-DE" dirty="0" err="1"/>
              <a:t>Extend</a:t>
            </a:r>
            <a:r>
              <a:rPr lang="de-DE" dirty="0"/>
              <a:t> </a:t>
            </a:r>
            <a:r>
              <a:rPr lang="de-DE" dirty="0" err="1"/>
              <a:t>your</a:t>
            </a:r>
            <a:r>
              <a:rPr lang="de-DE" dirty="0"/>
              <a:t> </a:t>
            </a:r>
            <a:r>
              <a:rPr lang="de-DE" dirty="0" err="1"/>
              <a:t>language</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Calendars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de.monticore.literals.MCCommonLiterals</a:t>
            </a:r>
            <a:r>
              <a:rPr lang="de-DE" altLang="de-DE" sz="1400" dirty="0">
                <a:solidFill>
                  <a:schemeClr val="tx1"/>
                </a:solidFill>
                <a:latin typeface="Consolas" panose="020B0609020204030204" pitchFamily="49" charset="0"/>
                <a:cs typeface="Courier New" panose="02070309020205020404" pitchFamily="49" charset="0"/>
              </a:rPr>
              <a:t>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Calendar</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Calendar</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Name "`s" "</a:t>
            </a:r>
            <a:r>
              <a:rPr lang="de-DE" altLang="de-DE" sz="1400" dirty="0" err="1">
                <a:solidFill>
                  <a:schemeClr val="tx1"/>
                </a:solidFill>
                <a:latin typeface="Consolas" panose="020B0609020204030204" pitchFamily="49" charset="0"/>
                <a:cs typeface="Courier New" panose="02070309020205020404" pitchFamily="49" charset="0"/>
              </a:rPr>
              <a:t>calendar</a:t>
            </a:r>
            <a:r>
              <a:rPr lang="de-DE" altLang="de-DE" sz="1400" dirty="0">
                <a:solidFill>
                  <a:schemeClr val="tx1"/>
                </a:solidFill>
                <a:latin typeface="Consolas" panose="020B0609020204030204" pitchFamily="49" charset="0"/>
                <a:cs typeface="Courier New" panose="02070309020205020404" pitchFamily="49" charset="0"/>
              </a:rPr>
              <a:t>" ":" App*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external</a:t>
            </a:r>
            <a:r>
              <a:rPr lang="de-DE" altLang="de-DE" sz="1400" dirty="0">
                <a:solidFill>
                  <a:schemeClr val="tx1"/>
                </a:solidFill>
                <a:latin typeface="Consolas" panose="020B0609020204030204" pitchFamily="49" charset="0"/>
                <a:cs typeface="Courier New" panose="02070309020205020404" pitchFamily="49" charset="0"/>
              </a:rPr>
              <a:t> App;</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4" name="Rechteck 3"/>
          <p:cNvSpPr/>
          <p:nvPr/>
        </p:nvSpPr>
        <p:spPr>
          <a:xfrm>
            <a:off x="4672726" y="1954329"/>
            <a:ext cx="1874231" cy="307777"/>
          </a:xfrm>
          <a:prstGeom prst="rect">
            <a:avLst/>
          </a:prstGeom>
          <a:ln>
            <a:solidFill>
              <a:schemeClr val="tx1"/>
            </a:solidFill>
          </a:ln>
        </p:spPr>
        <p:txBody>
          <a:bodyPr wrap="none">
            <a:spAutoFit/>
          </a:bodyPr>
          <a:lstStyle/>
          <a:p>
            <a:pPr>
              <a:spcAft>
                <a:spcPts val="0"/>
              </a:spcAft>
            </a:pPr>
            <a:r>
              <a:rPr lang="en-GB" sz="1400" dirty="0">
                <a:latin typeface="Consolas" panose="020B0609020204030204" pitchFamily="49" charset="0"/>
                <a:ea typeface="Times New Roman" panose="02020603050405020304" pitchFamily="18" charset="0"/>
              </a:rPr>
              <a:t>Peter`s calendar:</a:t>
            </a:r>
            <a:endParaRPr lang="de-DE" sz="1400" dirty="0">
              <a:effectLst/>
              <a:latin typeface="Times New Roman" panose="02020603050405020304" pitchFamily="18" charset="0"/>
              <a:ea typeface="Times New Roman" panose="02020603050405020304" pitchFamily="18" charset="0"/>
            </a:endParaRP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2416141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ln>
            <a:solidFill>
              <a:schemeClr val="tx1"/>
            </a:solidFill>
          </a:ln>
        </p:spPr>
        <p:txBody>
          <a:bodyPr/>
          <a:lstStyle/>
          <a:p>
            <a:pPr marL="342900" lvl="0" indent="-342900">
              <a:buFont typeface="+mj-lt"/>
              <a:buAutoNum type="alphaLcPeriod"/>
            </a:pPr>
            <a:r>
              <a:rPr lang="en-GB" dirty="0"/>
              <a:t>Create a new grammar and name it Calendars. A model of this grammar holds an owner and a list of appointments. Create an extension point to delay the decision on how concrete appointments are modelled. A model without any Appointment could be modelled as follows: </a:t>
            </a:r>
          </a:p>
          <a:p>
            <a:pPr marL="342900" lvl="0" indent="-342900">
              <a:buFont typeface="+mj-lt"/>
              <a:buAutoNum type="alphaLcPeriod"/>
            </a:pPr>
            <a:endParaRPr lang="en-GB" dirty="0"/>
          </a:p>
          <a:p>
            <a:pPr marL="342900" indent="-342900">
              <a:buFont typeface="+mj-lt"/>
              <a:buAutoNum type="alphaLcPeriod"/>
            </a:pPr>
            <a:endParaRPr lang="en-GB" dirty="0" smtClean="0"/>
          </a:p>
          <a:p>
            <a:pPr marL="342900" indent="-342900">
              <a:buFont typeface="+mj-lt"/>
              <a:buAutoNum type="alphaLcPeriod"/>
            </a:pPr>
            <a:endParaRPr lang="en-GB" dirty="0"/>
          </a:p>
          <a:p>
            <a:pPr marL="342900" indent="-342900">
              <a:buFont typeface="+mj-lt"/>
              <a:buAutoNum type="alphaLcPeriod"/>
            </a:pPr>
            <a:r>
              <a:rPr lang="en-GB" dirty="0" smtClean="0">
                <a:solidFill>
                  <a:srgbClr val="00549F"/>
                </a:solidFill>
              </a:rPr>
              <a:t>Create </a:t>
            </a:r>
            <a:r>
              <a:rPr lang="en-GB" dirty="0">
                <a:solidFill>
                  <a:srgbClr val="00549F"/>
                </a:solidFill>
              </a:rPr>
              <a:t>a third grammar </a:t>
            </a:r>
            <a:r>
              <a:rPr lang="en-GB" dirty="0" err="1">
                <a:solidFill>
                  <a:srgbClr val="00549F"/>
                </a:solidFill>
              </a:rPr>
              <a:t>CalendarsWithAppointments</a:t>
            </a:r>
            <a:r>
              <a:rPr lang="en-GB" dirty="0">
                <a:solidFill>
                  <a:srgbClr val="00549F"/>
                </a:solidFill>
              </a:rPr>
              <a:t> that fills the extension point in your Calendars grammar with the Appointment Nonterminal of the Grammar Appointments. </a:t>
            </a:r>
            <a:r>
              <a:rPr lang="en-GB" dirty="0"/>
              <a:t>Create a JUnit Test </a:t>
            </a:r>
            <a:r>
              <a:rPr lang="en-GB" dirty="0" err="1"/>
              <a:t>CalendarsParserTest</a:t>
            </a:r>
            <a:r>
              <a:rPr lang="en-GB" dirty="0"/>
              <a:t> with one parser test for each of the following models located in “</a:t>
            </a:r>
            <a:r>
              <a:rPr lang="en-GB" dirty="0" err="1"/>
              <a:t>src</a:t>
            </a:r>
            <a:r>
              <a:rPr lang="en-GB" dirty="0"/>
              <a:t>/main/resources/calendar” that should be valid models of your language:</a:t>
            </a:r>
            <a:endParaRPr lang="de-DE" dirty="0"/>
          </a:p>
          <a:p>
            <a:pPr lvl="0"/>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1.3: </a:t>
            </a:r>
            <a:r>
              <a:rPr lang="de-DE" dirty="0" err="1" smtClean="0"/>
              <a:t>Extend</a:t>
            </a:r>
            <a:r>
              <a:rPr lang="de-DE" dirty="0" smtClean="0"/>
              <a:t> </a:t>
            </a:r>
            <a:r>
              <a:rPr lang="de-DE" dirty="0" err="1" smtClean="0"/>
              <a:t>your</a:t>
            </a:r>
            <a:r>
              <a:rPr lang="de-DE" dirty="0" smtClean="0"/>
              <a:t> </a:t>
            </a:r>
            <a:r>
              <a:rPr lang="de-DE" dirty="0" err="1" smtClean="0"/>
              <a:t>language</a:t>
            </a:r>
            <a:endParaRPr lang="de-DE" dirty="0"/>
          </a:p>
        </p:txBody>
      </p:sp>
      <p:sp>
        <p:nvSpPr>
          <p:cNvPr id="4" name="Rechteck 3"/>
          <p:cNvSpPr/>
          <p:nvPr/>
        </p:nvSpPr>
        <p:spPr>
          <a:xfrm>
            <a:off x="3437815" y="2210850"/>
            <a:ext cx="2337499" cy="400110"/>
          </a:xfrm>
          <a:prstGeom prst="rect">
            <a:avLst/>
          </a:prstGeom>
          <a:ln>
            <a:solidFill>
              <a:schemeClr val="tx1"/>
            </a:solidFill>
          </a:ln>
        </p:spPr>
        <p:txBody>
          <a:bodyPr wrap="none">
            <a:spAutoFit/>
          </a:bodyPr>
          <a:lstStyle/>
          <a:p>
            <a:pPr>
              <a:spcAft>
                <a:spcPts val="0"/>
              </a:spcAft>
            </a:pPr>
            <a:r>
              <a:rPr lang="en-GB" dirty="0">
                <a:latin typeface="Consolas" panose="020B0609020204030204" pitchFamily="49" charset="0"/>
                <a:ea typeface="Times New Roman" panose="02020603050405020304" pitchFamily="18" charset="0"/>
              </a:rPr>
              <a:t>Peter`s calendar:</a:t>
            </a:r>
            <a:endParaRPr lang="de-DE" sz="2000" dirty="0">
              <a:effectLst/>
              <a:latin typeface="Times New Roman" panose="02020603050405020304" pitchFamily="18" charset="0"/>
              <a:ea typeface="Times New Roman" panose="02020603050405020304" pitchFamily="18" charset="0"/>
            </a:endParaRPr>
          </a:p>
        </p:txBody>
      </p:sp>
      <p:sp>
        <p:nvSpPr>
          <p:cNvPr id="5" name="Rechteck 4"/>
          <p:cNvSpPr/>
          <p:nvPr/>
        </p:nvSpPr>
        <p:spPr>
          <a:xfrm>
            <a:off x="3437816" y="4314598"/>
            <a:ext cx="1071127" cy="400110"/>
          </a:xfrm>
          <a:prstGeom prst="rect">
            <a:avLst/>
          </a:prstGeom>
          <a:ln>
            <a:solidFill>
              <a:schemeClr val="tx1"/>
            </a:solidFill>
          </a:ln>
        </p:spPr>
        <p:txBody>
          <a:bodyPr wrap="none">
            <a:spAutoFit/>
          </a:bodyPr>
          <a:lstStyle/>
          <a:p>
            <a:pPr>
              <a:spcAft>
                <a:spcPts val="0"/>
              </a:spcAft>
            </a:pPr>
            <a:r>
              <a:rPr lang="en-GB" dirty="0" smtClean="0">
                <a:latin typeface="Consolas" panose="020B0609020204030204" pitchFamily="49" charset="0"/>
                <a:ea typeface="Times New Roman" panose="02020603050405020304" pitchFamily="18" charset="0"/>
              </a:rPr>
              <a:t>/*...*/</a:t>
            </a:r>
            <a:endParaRPr lang="de-DE" sz="2000" dirty="0">
              <a:effectLst/>
              <a:latin typeface="Times New Roman" panose="02020603050405020304" pitchFamily="18" charset="0"/>
              <a:ea typeface="Times New Roman" panose="02020603050405020304" pitchFamily="18" charset="0"/>
            </a:endParaRPr>
          </a:p>
        </p:txBody>
      </p:sp>
      <p:sp>
        <p:nvSpPr>
          <p:cNvPr id="6" name="Rechteck 5"/>
          <p:cNvSpPr/>
          <p:nvPr/>
        </p:nvSpPr>
        <p:spPr>
          <a:xfrm>
            <a:off x="3437815" y="4919484"/>
            <a:ext cx="1071127" cy="400110"/>
          </a:xfrm>
          <a:prstGeom prst="rect">
            <a:avLst/>
          </a:prstGeom>
          <a:ln>
            <a:solidFill>
              <a:schemeClr val="tx1"/>
            </a:solidFill>
          </a:ln>
        </p:spPr>
        <p:txBody>
          <a:bodyPr wrap="none">
            <a:spAutoFit/>
          </a:bodyPr>
          <a:lstStyle/>
          <a:p>
            <a:pPr>
              <a:spcAft>
                <a:spcPts val="0"/>
              </a:spcAft>
            </a:pPr>
            <a:r>
              <a:rPr lang="en-GB" dirty="0" smtClean="0">
                <a:latin typeface="Consolas" panose="020B0609020204030204" pitchFamily="49" charset="0"/>
                <a:ea typeface="Times New Roman" panose="02020603050405020304" pitchFamily="18" charset="0"/>
              </a:rPr>
              <a:t>/*...*/</a:t>
            </a:r>
            <a:endParaRPr lang="de-DE"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818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1.3: </a:t>
            </a:r>
            <a:r>
              <a:rPr lang="de-DE" dirty="0" err="1"/>
              <a:t>Extend</a:t>
            </a:r>
            <a:r>
              <a:rPr lang="de-DE" dirty="0"/>
              <a:t> </a:t>
            </a:r>
            <a:r>
              <a:rPr lang="de-DE" dirty="0" err="1"/>
              <a:t>your</a:t>
            </a:r>
            <a:r>
              <a:rPr lang="de-DE" dirty="0"/>
              <a:t> </a:t>
            </a:r>
            <a:r>
              <a:rPr lang="de-DE" dirty="0" err="1"/>
              <a:t>language</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chemeClr val="tx1"/>
                </a:solidFill>
                <a:latin typeface="Consolas" panose="020B0609020204030204" pitchFamily="49" charset="0"/>
                <a:cs typeface="Courier New" panose="02070309020205020404" pitchFamily="49" charset="0"/>
              </a:rPr>
              <a:t>grammar</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CalendarsWithAppointments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Calendars</a:t>
            </a:r>
            <a:r>
              <a:rPr lang="de-DE" altLang="de-DE" sz="1400" dirty="0">
                <a:solidFill>
                  <a:schemeClr val="tx1"/>
                </a:solidFill>
                <a:latin typeface="Consolas" panose="020B0609020204030204" pitchFamily="49" charset="0"/>
                <a:cs typeface="Courier New" panose="02070309020205020404" pitchFamily="49" charset="0"/>
              </a:rPr>
              <a:t>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Calendar</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App =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smtClean="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cs typeface="Courier New" panose="02070309020205020404" pitchFamily="49" charset="0"/>
            </a:endParaRP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2215148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ln>
            <a:solidFill>
              <a:schemeClr val="tx1"/>
            </a:solidFill>
          </a:ln>
        </p:spPr>
        <p:txBody>
          <a:bodyPr/>
          <a:lstStyle/>
          <a:p>
            <a:pPr marL="342900" lvl="0" indent="-342900">
              <a:buFont typeface="+mj-lt"/>
              <a:buAutoNum type="alphaLcPeriod"/>
            </a:pPr>
            <a:r>
              <a:rPr lang="en-GB" dirty="0"/>
              <a:t>Create a new grammar and name it Calendars. A model of this grammar holds an owner and a list of appointments. Create an extension point to delay the decision on how concrete appointments are modelled. A model without any Appointment could be modelled as follows: </a:t>
            </a:r>
          </a:p>
          <a:p>
            <a:pPr marL="342900" lvl="0" indent="-342900">
              <a:buFont typeface="+mj-lt"/>
              <a:buAutoNum type="alphaLcPeriod"/>
            </a:pPr>
            <a:endParaRPr lang="en-GB" dirty="0"/>
          </a:p>
          <a:p>
            <a:pPr marL="342900" indent="-342900">
              <a:buFont typeface="+mj-lt"/>
              <a:buAutoNum type="alphaLcPeriod"/>
            </a:pPr>
            <a:endParaRPr lang="en-GB" dirty="0" smtClean="0"/>
          </a:p>
          <a:p>
            <a:pPr marL="342900" indent="-342900">
              <a:buFont typeface="+mj-lt"/>
              <a:buAutoNum type="alphaLcPeriod"/>
            </a:pPr>
            <a:endParaRPr lang="en-GB" dirty="0"/>
          </a:p>
          <a:p>
            <a:pPr marL="342900" indent="-342900">
              <a:buFont typeface="+mj-lt"/>
              <a:buAutoNum type="alphaLcPeriod"/>
            </a:pPr>
            <a:r>
              <a:rPr lang="en-GB" dirty="0" smtClean="0"/>
              <a:t>Create </a:t>
            </a:r>
            <a:r>
              <a:rPr lang="en-GB" dirty="0"/>
              <a:t>a third grammar </a:t>
            </a:r>
            <a:r>
              <a:rPr lang="en-GB" dirty="0" err="1"/>
              <a:t>CalendarsWithAppointments</a:t>
            </a:r>
            <a:r>
              <a:rPr lang="en-GB" dirty="0"/>
              <a:t> that fills the extension point in your Calendars grammar with the Appointment Nonterminal of the Grammar Appointments. </a:t>
            </a:r>
            <a:r>
              <a:rPr lang="en-GB" dirty="0">
                <a:solidFill>
                  <a:srgbClr val="00549F"/>
                </a:solidFill>
              </a:rPr>
              <a:t>Create a JUnit Test </a:t>
            </a:r>
            <a:r>
              <a:rPr lang="en-GB" dirty="0" err="1">
                <a:solidFill>
                  <a:srgbClr val="00549F"/>
                </a:solidFill>
              </a:rPr>
              <a:t>CalendarsParserTest</a:t>
            </a:r>
            <a:r>
              <a:rPr lang="en-GB" dirty="0">
                <a:solidFill>
                  <a:srgbClr val="00549F"/>
                </a:solidFill>
              </a:rPr>
              <a:t> with one parser test for each of the following models located in “</a:t>
            </a:r>
            <a:r>
              <a:rPr lang="en-GB" dirty="0" err="1">
                <a:solidFill>
                  <a:srgbClr val="00549F"/>
                </a:solidFill>
              </a:rPr>
              <a:t>src</a:t>
            </a:r>
            <a:r>
              <a:rPr lang="en-GB" dirty="0">
                <a:solidFill>
                  <a:srgbClr val="00549F"/>
                </a:solidFill>
              </a:rPr>
              <a:t>/main/resources/calendar” </a:t>
            </a:r>
            <a:r>
              <a:rPr lang="en-GB" dirty="0"/>
              <a:t>that should be valid models of your language:</a:t>
            </a:r>
            <a:endParaRPr lang="de-DE" dirty="0"/>
          </a:p>
          <a:p>
            <a:pPr lvl="0"/>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1.3: </a:t>
            </a:r>
            <a:r>
              <a:rPr lang="de-DE" dirty="0" err="1" smtClean="0"/>
              <a:t>Extend</a:t>
            </a:r>
            <a:r>
              <a:rPr lang="de-DE" dirty="0" smtClean="0"/>
              <a:t> </a:t>
            </a:r>
            <a:r>
              <a:rPr lang="de-DE" dirty="0" err="1" smtClean="0"/>
              <a:t>your</a:t>
            </a:r>
            <a:r>
              <a:rPr lang="de-DE" dirty="0" smtClean="0"/>
              <a:t> </a:t>
            </a:r>
            <a:r>
              <a:rPr lang="de-DE" dirty="0" err="1" smtClean="0"/>
              <a:t>language</a:t>
            </a:r>
            <a:endParaRPr lang="de-DE" dirty="0"/>
          </a:p>
        </p:txBody>
      </p:sp>
      <p:sp>
        <p:nvSpPr>
          <p:cNvPr id="4" name="Rechteck 3"/>
          <p:cNvSpPr/>
          <p:nvPr/>
        </p:nvSpPr>
        <p:spPr>
          <a:xfrm>
            <a:off x="3437815" y="2210850"/>
            <a:ext cx="2337499" cy="400110"/>
          </a:xfrm>
          <a:prstGeom prst="rect">
            <a:avLst/>
          </a:prstGeom>
          <a:ln>
            <a:solidFill>
              <a:schemeClr val="tx1"/>
            </a:solidFill>
          </a:ln>
        </p:spPr>
        <p:txBody>
          <a:bodyPr wrap="none">
            <a:spAutoFit/>
          </a:bodyPr>
          <a:lstStyle/>
          <a:p>
            <a:pPr>
              <a:spcAft>
                <a:spcPts val="0"/>
              </a:spcAft>
            </a:pPr>
            <a:r>
              <a:rPr lang="en-GB" dirty="0">
                <a:latin typeface="Consolas" panose="020B0609020204030204" pitchFamily="49" charset="0"/>
                <a:ea typeface="Times New Roman" panose="02020603050405020304" pitchFamily="18" charset="0"/>
              </a:rPr>
              <a:t>Peter`s calendar:</a:t>
            </a:r>
            <a:endParaRPr lang="de-DE" sz="2000" dirty="0">
              <a:effectLst/>
              <a:latin typeface="Times New Roman" panose="02020603050405020304" pitchFamily="18" charset="0"/>
              <a:ea typeface="Times New Roman" panose="02020603050405020304" pitchFamily="18" charset="0"/>
            </a:endParaRPr>
          </a:p>
        </p:txBody>
      </p:sp>
      <p:sp>
        <p:nvSpPr>
          <p:cNvPr id="5" name="Rechteck 4"/>
          <p:cNvSpPr/>
          <p:nvPr/>
        </p:nvSpPr>
        <p:spPr>
          <a:xfrm>
            <a:off x="3437816" y="4314598"/>
            <a:ext cx="1071127" cy="400110"/>
          </a:xfrm>
          <a:prstGeom prst="rect">
            <a:avLst/>
          </a:prstGeom>
          <a:ln>
            <a:solidFill>
              <a:schemeClr val="tx1"/>
            </a:solidFill>
          </a:ln>
        </p:spPr>
        <p:txBody>
          <a:bodyPr wrap="none">
            <a:spAutoFit/>
          </a:bodyPr>
          <a:lstStyle/>
          <a:p>
            <a:pPr>
              <a:spcAft>
                <a:spcPts val="0"/>
              </a:spcAft>
            </a:pPr>
            <a:r>
              <a:rPr lang="en-GB" dirty="0" smtClean="0">
                <a:latin typeface="Consolas" panose="020B0609020204030204" pitchFamily="49" charset="0"/>
                <a:ea typeface="Times New Roman" panose="02020603050405020304" pitchFamily="18" charset="0"/>
              </a:rPr>
              <a:t>/*...*/</a:t>
            </a:r>
            <a:endParaRPr lang="de-DE" sz="2000" dirty="0">
              <a:effectLst/>
              <a:latin typeface="Times New Roman" panose="02020603050405020304" pitchFamily="18" charset="0"/>
              <a:ea typeface="Times New Roman" panose="02020603050405020304" pitchFamily="18" charset="0"/>
            </a:endParaRPr>
          </a:p>
        </p:txBody>
      </p:sp>
      <p:sp>
        <p:nvSpPr>
          <p:cNvPr id="6" name="Rechteck 5"/>
          <p:cNvSpPr/>
          <p:nvPr/>
        </p:nvSpPr>
        <p:spPr>
          <a:xfrm>
            <a:off x="3437815" y="4919484"/>
            <a:ext cx="1071127" cy="400110"/>
          </a:xfrm>
          <a:prstGeom prst="rect">
            <a:avLst/>
          </a:prstGeom>
          <a:ln>
            <a:solidFill>
              <a:schemeClr val="tx1"/>
            </a:solidFill>
          </a:ln>
        </p:spPr>
        <p:txBody>
          <a:bodyPr wrap="none">
            <a:spAutoFit/>
          </a:bodyPr>
          <a:lstStyle/>
          <a:p>
            <a:pPr>
              <a:spcAft>
                <a:spcPts val="0"/>
              </a:spcAft>
            </a:pPr>
            <a:r>
              <a:rPr lang="en-GB" dirty="0" smtClean="0">
                <a:latin typeface="Consolas" panose="020B0609020204030204" pitchFamily="49" charset="0"/>
                <a:ea typeface="Times New Roman" panose="02020603050405020304" pitchFamily="18" charset="0"/>
              </a:rPr>
              <a:t>/*...*/</a:t>
            </a:r>
            <a:endParaRPr lang="de-DE"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636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1.3: </a:t>
            </a:r>
            <a:r>
              <a:rPr lang="de-DE" dirty="0" err="1"/>
              <a:t>Extend</a:t>
            </a:r>
            <a:r>
              <a:rPr lang="de-DE" dirty="0"/>
              <a:t> </a:t>
            </a:r>
            <a:r>
              <a:rPr lang="de-DE" dirty="0" err="1"/>
              <a:t>your</a:t>
            </a:r>
            <a:r>
              <a:rPr lang="de-DE" dirty="0"/>
              <a:t> </a:t>
            </a:r>
            <a:r>
              <a:rPr lang="de-DE" dirty="0" err="1"/>
              <a:t>language</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b="1" dirty="0" err="1" smtClean="0">
                <a:solidFill>
                  <a:srgbClr val="000000"/>
                </a:solidFill>
                <a:latin typeface="Consolas" panose="020B0609020204030204" pitchFamily="49" charset="0"/>
                <a:cs typeface="Courier New" panose="02070309020205020404" pitchFamily="49" charset="0"/>
              </a:rPr>
              <a:t>public</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b="1" dirty="0" err="1">
                <a:solidFill>
                  <a:srgbClr val="000000"/>
                </a:solidFill>
                <a:latin typeface="Consolas" panose="020B0609020204030204" pitchFamily="49" charset="0"/>
                <a:cs typeface="Courier New" panose="02070309020205020404" pitchFamily="49" charset="0"/>
              </a:rPr>
              <a:t>class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CalendarsParserTest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smtClean="0">
                <a:solidFill>
                  <a:schemeClr val="accent4">
                    <a:lumMod val="75000"/>
                  </a:schemeClr>
                </a:solidFill>
                <a:latin typeface="Consolas" panose="020B0609020204030204" pitchFamily="49" charset="0"/>
                <a:cs typeface="Courier New" panose="02070309020205020404" pitchFamily="49" charset="0"/>
              </a:rPr>
              <a:t>/* ... */</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Nested</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class</a:t>
            </a:r>
            <a:r>
              <a:rPr lang="de-DE" altLang="de-DE" sz="1400" dirty="0">
                <a:solidFill>
                  <a:srgbClr val="000000"/>
                </a:solidFill>
                <a:latin typeface="Consolas" panose="020B0609020204030204" pitchFamily="49" charset="0"/>
                <a:cs typeface="Courier New" panose="02070309020205020404" pitchFamily="49" charset="0"/>
              </a:rPr>
              <a:t> Parse </a:t>
            </a:r>
            <a:r>
              <a:rPr lang="de-DE" altLang="de-DE" sz="1400" dirty="0" smtClean="0">
                <a:solidFill>
                  <a:srgbClr val="000000"/>
                </a:solidFill>
                <a:latin typeface="Consolas" panose="020B0609020204030204" pitchFamily="49" charset="0"/>
                <a:cs typeface="Courier New" panose="02070309020205020404" pitchFamily="49" charset="0"/>
              </a:rPr>
              <a: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err="1">
                <a:solidFill>
                  <a:srgbClr val="000000"/>
                </a:solidFill>
                <a:latin typeface="Consolas" panose="020B0609020204030204" pitchFamily="49" charset="0"/>
                <a:cs typeface="Courier New" panose="02070309020205020404" pitchFamily="49" charset="0"/>
              </a:rPr>
              <a:t>ParameterizedTest</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CsvSource</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src</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main</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resources</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calendar</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Peter.cal</a:t>
            </a:r>
            <a:r>
              <a:rPr lang="de-DE" altLang="de-DE" sz="1400" dirty="0">
                <a:solidFill>
                  <a:srgbClr val="00549F"/>
                </a:solidFill>
                <a:latin typeface="Consolas" panose="020B0609020204030204" pitchFamily="49" charset="0"/>
                <a:cs typeface="Courier New" panose="02070309020205020404" pitchFamily="49" charset="0"/>
              </a:rPr>
              <a:t>",</a:t>
            </a: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src</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main</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resources</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calendar</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Tina.cal</a:t>
            </a:r>
            <a:r>
              <a:rPr lang="de-DE" altLang="de-DE" sz="1400" dirty="0">
                <a:solidFill>
                  <a:srgbClr val="00549F"/>
                </a:solidFill>
                <a:latin typeface="Consolas" panose="020B0609020204030204" pitchFamily="49" charset="0"/>
                <a:cs typeface="Courier New" panose="02070309020205020404" pitchFamily="49" charset="0"/>
              </a:rPr>
              <a:t>" })</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smtClean="0">
                <a:solidFill>
                  <a:srgbClr val="000000"/>
                </a:solidFill>
                <a:latin typeface="Consolas" panose="020B0609020204030204" pitchFamily="49" charset="0"/>
                <a:cs typeface="Courier New" panose="02070309020205020404" pitchFamily="49" charset="0"/>
              </a:rPr>
              <a:t>void</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shouldParseValidModel</a:t>
            </a:r>
            <a:r>
              <a:rPr lang="de-DE" altLang="de-DE" sz="1400" dirty="0">
                <a:solidFill>
                  <a:srgbClr val="000000"/>
                </a:solidFill>
                <a:latin typeface="Consolas" panose="020B0609020204030204" pitchFamily="49" charset="0"/>
                <a:cs typeface="Courier New" panose="02070309020205020404" pitchFamily="49" charset="0"/>
              </a:rPr>
              <a:t>(String </a:t>
            </a:r>
            <a:r>
              <a:rPr lang="de-DE" altLang="de-DE" sz="1400" dirty="0" err="1">
                <a:solidFill>
                  <a:srgbClr val="000000"/>
                </a:solidFill>
                <a:latin typeface="Consolas" panose="020B0609020204030204" pitchFamily="49" charset="0"/>
                <a:cs typeface="Courier New" panose="02070309020205020404" pitchFamily="49" charset="0"/>
              </a:rPr>
              <a:t>modelFilePath</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b="1" dirty="0" err="1">
                <a:solidFill>
                  <a:schemeClr val="tx1"/>
                </a:solidFill>
                <a:latin typeface="Consolas" panose="020B0609020204030204" pitchFamily="49" charset="0"/>
                <a:cs typeface="Courier New" panose="02070309020205020404" pitchFamily="49" charset="0"/>
              </a:rPr>
              <a:t>throws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IOException</a:t>
            </a:r>
            <a:r>
              <a:rPr lang="de-DE" altLang="de-DE" sz="1400" dirty="0">
                <a:solidFill>
                  <a:srgbClr val="000000"/>
                </a:solidFill>
                <a:latin typeface="Consolas" panose="020B0609020204030204" pitchFamily="49" charset="0"/>
                <a:cs typeface="Courier New" panose="02070309020205020404" pitchFamily="49" charset="0"/>
              </a:rPr>
              <a:t> {</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smtClean="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given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smtClean="0">
                <a:solidFill>
                  <a:srgbClr val="00549F"/>
                </a:solidFill>
                <a:latin typeface="Consolas" panose="020B0609020204030204" pitchFamily="49" charset="0"/>
                <a:cs typeface="Courier New" panose="02070309020205020404" pitchFamily="49" charset="0"/>
              </a:rPr>
              <a:t>CalendarsWithAppointmentsParser</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a:solidFill>
                  <a:srgbClr val="00549F"/>
                </a:solidFill>
                <a:latin typeface="Consolas" panose="020B0609020204030204" pitchFamily="49" charset="0"/>
                <a:cs typeface="Courier New" panose="02070309020205020404" pitchFamily="49" charset="0"/>
              </a:rPr>
              <a:t>p = </a:t>
            </a:r>
            <a:r>
              <a:rPr lang="de-DE" altLang="de-DE" sz="1400" dirty="0" err="1">
                <a:solidFill>
                  <a:srgbClr val="00549F"/>
                </a:solidFill>
                <a:latin typeface="Consolas" panose="020B0609020204030204" pitchFamily="49" charset="0"/>
                <a:cs typeface="Courier New" panose="02070309020205020404" pitchFamily="49" charset="0"/>
              </a:rPr>
              <a:t>new</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CalendarsWithAppointmentsParser</a:t>
            </a:r>
            <a:r>
              <a:rPr lang="de-DE" altLang="de-DE" sz="1400" dirty="0">
                <a:solidFill>
                  <a:srgbClr val="00549F"/>
                </a:solidFill>
                <a:latin typeface="Consolas" panose="020B0609020204030204" pitchFamily="49" charset="0"/>
                <a:cs typeface="Courier New" panose="02070309020205020404" pitchFamily="49" charset="0"/>
              </a:rPr>
              <a:t>();</a:t>
            </a:r>
          </a:p>
          <a:p>
            <a:pPr lvl="0"/>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smtClean="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when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Optional&lt;</a:t>
            </a:r>
            <a:r>
              <a:rPr lang="de-DE" altLang="de-DE" sz="1400" dirty="0" err="1" smtClean="0">
                <a:solidFill>
                  <a:srgbClr val="000000"/>
                </a:solidFill>
                <a:latin typeface="Consolas" panose="020B0609020204030204" pitchFamily="49" charset="0"/>
                <a:cs typeface="Courier New" panose="02070309020205020404" pitchFamily="49" charset="0"/>
              </a:rPr>
              <a:t>ASTCalendar</a:t>
            </a:r>
            <a:r>
              <a:rPr lang="de-DE" altLang="de-DE" sz="1400" dirty="0">
                <a:solidFill>
                  <a:srgbClr val="000000"/>
                </a:solidFill>
                <a:latin typeface="Consolas" panose="020B0609020204030204" pitchFamily="49" charset="0"/>
                <a:cs typeface="Courier New" panose="02070309020205020404" pitchFamily="49" charset="0"/>
              </a:rPr>
              <a:t>&gt; </a:t>
            </a:r>
            <a:r>
              <a:rPr lang="de-DE" altLang="de-DE" sz="1400" dirty="0" err="1">
                <a:solidFill>
                  <a:srgbClr val="000000"/>
                </a:solidFill>
                <a:latin typeface="Consolas" panose="020B0609020204030204" pitchFamily="49" charset="0"/>
                <a:cs typeface="Courier New" panose="02070309020205020404" pitchFamily="49" charset="0"/>
              </a:rPr>
              <a:t>result</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p.parse</a:t>
            </a:r>
            <a:r>
              <a:rPr lang="de-DE" altLang="de-DE" sz="1400" dirty="0">
                <a:solidFill>
                  <a:srgbClr val="000000"/>
                </a:solidFill>
                <a:latin typeface="Consolas" panose="020B0609020204030204" pitchFamily="49" charset="0"/>
                <a:cs typeface="Courier New" panose="02070309020205020404" pitchFamily="49" charset="0"/>
              </a:rPr>
              <a:t>(</a:t>
            </a:r>
            <a:r>
              <a:rPr lang="de-DE" altLang="de-DE" sz="1400" dirty="0" err="1">
                <a:solidFill>
                  <a:srgbClr val="000000"/>
                </a:solidFill>
                <a:latin typeface="Consolas" panose="020B0609020204030204" pitchFamily="49" charset="0"/>
                <a:cs typeface="Courier New" panose="02070309020205020404" pitchFamily="49" charset="0"/>
              </a:rPr>
              <a:t>modelFilePath</a:t>
            </a:r>
            <a:r>
              <a:rPr lang="de-DE" altLang="de-DE" sz="1400" dirty="0">
                <a:solidFill>
                  <a:srgbClr val="000000"/>
                </a:solidFill>
                <a:latin typeface="Consolas" panose="020B0609020204030204" pitchFamily="49" charset="0"/>
                <a:cs typeface="Courier New" panose="02070309020205020404" pitchFamily="49" charset="0"/>
              </a:rPr>
              <a:t>);</a:t>
            </a:r>
          </a:p>
          <a:p>
            <a:pPr lvl="0"/>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smtClean="0">
                <a:solidFill>
                  <a:schemeClr val="accent4">
                    <a:lumMod val="75000"/>
                  </a:schemeClr>
                </a:solidFill>
                <a:latin typeface="Consolas" panose="020B0609020204030204" pitchFamily="49" charset="0"/>
                <a:cs typeface="Courier New" panose="02070309020205020404" pitchFamily="49" charset="0"/>
              </a:rPr>
              <a:t>//</a:t>
            </a:r>
            <a:r>
              <a:rPr lang="de-DE" altLang="de-DE" sz="1400" dirty="0" err="1">
                <a:solidFill>
                  <a:schemeClr val="accent4">
                    <a:lumMod val="75000"/>
                  </a:schemeClr>
                </a:solidFill>
                <a:latin typeface="Consolas" panose="020B0609020204030204" pitchFamily="49" charset="0"/>
                <a:cs typeface="Courier New" panose="02070309020205020404" pitchFamily="49" charset="0"/>
              </a:rPr>
              <a:t>then</a:t>
            </a:r>
            <a:endParaRPr lang="de-DE" altLang="de-DE" sz="1400" dirty="0">
              <a:solidFill>
                <a:schemeClr val="accent4">
                  <a:lumMod val="75000"/>
                </a:schemeClr>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smtClean="0">
                <a:solidFill>
                  <a:srgbClr val="000000"/>
                </a:solidFill>
                <a:latin typeface="Consolas" panose="020B0609020204030204" pitchFamily="49" charset="0"/>
                <a:cs typeface="Courier New" panose="02070309020205020404" pitchFamily="49" charset="0"/>
              </a:rPr>
              <a:t>assertThat</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err="1" smtClean="0">
                <a:solidFill>
                  <a:srgbClr val="000000"/>
                </a:solidFill>
                <a:latin typeface="Consolas" panose="020B0609020204030204" pitchFamily="49" charset="0"/>
                <a:cs typeface="Courier New" panose="02070309020205020404" pitchFamily="49" charset="0"/>
              </a:rPr>
              <a:t>result</a:t>
            </a:r>
            <a:r>
              <a:rPr lang="de-DE" altLang="de-DE" sz="1400" dirty="0">
                <a:solidFill>
                  <a:srgbClr val="000000"/>
                </a:solidFill>
                <a:latin typeface="Consolas" panose="020B0609020204030204" pitchFamily="49" charset="0"/>
                <a:cs typeface="Courier New" panose="02070309020205020404" pitchFamily="49" charset="0"/>
              </a:rPr>
              <a:t>).</a:t>
            </a:r>
            <a:r>
              <a:rPr lang="de-DE" altLang="de-DE" sz="1400" dirty="0" err="1">
                <a:solidFill>
                  <a:srgbClr val="000000"/>
                </a:solidFill>
                <a:latin typeface="Consolas" panose="020B0609020204030204" pitchFamily="49" charset="0"/>
                <a:cs typeface="Courier New" panose="02070309020205020404" pitchFamily="49" charset="0"/>
              </a:rPr>
              <a:t>isPresent</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endParaRPr lang="de-DE" altLang="de-DE" sz="1400" dirty="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p>
          <a:p>
            <a:pPr lvl="0"/>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smtClean="0">
              <a:solidFill>
                <a:srgbClr val="000000"/>
              </a:solidFill>
              <a:latin typeface="Consolas" panose="020B0609020204030204" pitchFamily="49" charset="0"/>
              <a:cs typeface="Courier New" panose="02070309020205020404" pitchFamily="49" charset="0"/>
            </a:endParaRP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703828" y="1270806"/>
            <a:ext cx="52365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684778" y="1270806"/>
            <a:ext cx="578528"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Java</a:t>
            </a:r>
            <a:endParaRPr lang="de-DE" sz="1200" dirty="0"/>
          </a:p>
        </p:txBody>
      </p:sp>
    </p:spTree>
    <p:extLst>
      <p:ext uri="{BB962C8B-B14F-4D97-AF65-F5344CB8AC3E}">
        <p14:creationId xmlns:p14="http://schemas.microsoft.com/office/powerpoint/2010/main" val="1177320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ln>
            <a:noFill/>
          </a:ln>
        </p:spPr>
        <p:txBody>
          <a:bodyPr/>
          <a:lstStyle/>
          <a:p>
            <a:pPr marL="342900" lvl="0" indent="-342900">
              <a:buFont typeface="+mj-lt"/>
              <a:buAutoNum type="alphaLcPeriod"/>
            </a:pPr>
            <a:endParaRPr lang="en-US" dirty="0" smtClean="0"/>
          </a:p>
          <a:p>
            <a:pPr marL="342900" lvl="0" indent="-342900">
              <a:buFont typeface="+mj-lt"/>
              <a:buAutoNum type="alphaLcPeriod"/>
            </a:pPr>
            <a:endParaRPr lang="en-US" dirty="0"/>
          </a:p>
          <a:p>
            <a:pPr marL="342900" lvl="0" indent="-342900">
              <a:buFont typeface="+mj-lt"/>
              <a:buAutoNum type="alphaLcPeriod"/>
            </a:pPr>
            <a:endParaRPr lang="en-US" dirty="0"/>
          </a:p>
          <a:p>
            <a:pPr marL="342900" lvl="0" indent="-342900">
              <a:buFont typeface="+mj-lt"/>
              <a:buAutoNum type="alphaLcPeriod"/>
            </a:pPr>
            <a:r>
              <a:rPr lang="en-US" dirty="0" smtClean="0">
                <a:solidFill>
                  <a:srgbClr val="00549F"/>
                </a:solidFill>
              </a:rPr>
              <a:t>Draw </a:t>
            </a:r>
            <a:r>
              <a:rPr lang="en-US" dirty="0">
                <a:solidFill>
                  <a:srgbClr val="00549F"/>
                </a:solidFill>
              </a:rPr>
              <a:t>the AST structure of the grammars </a:t>
            </a:r>
            <a:r>
              <a:rPr lang="de-DE" dirty="0" err="1">
                <a:solidFill>
                  <a:srgbClr val="00549F"/>
                </a:solidFill>
              </a:rPr>
              <a:t>MCBasicTypes</a:t>
            </a:r>
            <a:r>
              <a:rPr lang="en-US" dirty="0">
                <a:solidFill>
                  <a:srgbClr val="00549F"/>
                </a:solidFill>
              </a:rPr>
              <a:t> and </a:t>
            </a:r>
            <a:r>
              <a:rPr lang="de-DE" dirty="0" err="1">
                <a:solidFill>
                  <a:srgbClr val="00549F"/>
                </a:solidFill>
              </a:rPr>
              <a:t>MCCollectionTypes</a:t>
            </a:r>
            <a:r>
              <a:rPr lang="en-US" dirty="0">
                <a:solidFill>
                  <a:srgbClr val="00549F"/>
                </a:solidFill>
              </a:rPr>
              <a:t>. </a:t>
            </a:r>
            <a:endParaRPr lang="en-US" dirty="0" smtClean="0">
              <a:solidFill>
                <a:srgbClr val="00549F"/>
              </a:solidFill>
            </a:endParaRPr>
          </a:p>
          <a:p>
            <a:pPr marL="342900" lvl="0" indent="-342900">
              <a:buFont typeface="+mj-lt"/>
              <a:buAutoNum type="alphaLcPeriod"/>
            </a:pPr>
            <a:endParaRPr lang="en-US" dirty="0"/>
          </a:p>
          <a:p>
            <a:pPr marL="342900" lvl="0" indent="-342900">
              <a:buFont typeface="+mj-lt"/>
              <a:buAutoNum type="alphaLcPeriod"/>
            </a:pPr>
            <a:endParaRPr lang="en-US" dirty="0" smtClean="0"/>
          </a:p>
          <a:p>
            <a:pPr marL="342900" lvl="0" indent="-342900">
              <a:buFont typeface="+mj-lt"/>
              <a:buAutoNum type="alphaLcPeriod"/>
            </a:pPr>
            <a:endParaRPr lang="en-GB" dirty="0"/>
          </a:p>
          <a:p>
            <a:pPr marL="342900" indent="-342900">
              <a:buFont typeface="+mj-lt"/>
              <a:buAutoNum type="alphaLcPeriod"/>
            </a:pPr>
            <a:r>
              <a:rPr lang="en-US" dirty="0"/>
              <a:t>Draw the tree structure of AST nodes that is created if this Expression is parsed by an empty grammar that extends </a:t>
            </a:r>
            <a:r>
              <a:rPr lang="de-DE" dirty="0" err="1"/>
              <a:t>CommonExpressions</a:t>
            </a:r>
            <a:r>
              <a:rPr lang="en-US" dirty="0"/>
              <a:t> and </a:t>
            </a:r>
            <a:r>
              <a:rPr lang="en-US" dirty="0" err="1"/>
              <a:t>MCCommonLiterals</a:t>
            </a:r>
            <a:r>
              <a:rPr lang="en-US" dirty="0"/>
              <a:t>:</a:t>
            </a:r>
            <a:br>
              <a:rPr lang="en-US" dirty="0"/>
            </a:br>
            <a:endParaRPr lang="en-US" dirty="0" smtClean="0"/>
          </a:p>
          <a:p>
            <a:pPr marL="0" indent="0">
              <a:buNone/>
            </a:pPr>
            <a:r>
              <a:rPr lang="en-US" dirty="0"/>
              <a:t>	</a:t>
            </a:r>
            <a:r>
              <a:rPr lang="en-US" dirty="0" smtClean="0"/>
              <a:t>										((</a:t>
            </a:r>
            <a:r>
              <a:rPr lang="en-US" dirty="0"/>
              <a:t>4 &gt; 17) || (call(25) + 3 != 7)) &amp;&amp; !(a || false</a:t>
            </a:r>
            <a:r>
              <a:rPr lang="en-US" dirty="0" smtClean="0"/>
              <a:t>)</a:t>
            </a:r>
          </a:p>
          <a:p>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Tree>
    <p:extLst>
      <p:ext uri="{BB962C8B-B14F-4D97-AF65-F5344CB8AC3E}">
        <p14:creationId xmlns:p14="http://schemas.microsoft.com/office/powerpoint/2010/main" val="144961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en-US" altLang="de-DE" sz="1400" dirty="0" smtClean="0">
                <a:solidFill>
                  <a:srgbClr val="000000"/>
                </a:solidFill>
                <a:latin typeface="Consolas" panose="020B0609020204030204" pitchFamily="49" charset="0"/>
                <a:cs typeface="Courier New" panose="02070309020205020404" pitchFamily="49" charset="0"/>
              </a:rPr>
              <a:t>grammar </a:t>
            </a:r>
            <a:r>
              <a:rPr lang="en-US" altLang="de-DE" sz="1400" dirty="0">
                <a:solidFill>
                  <a:srgbClr val="000000"/>
                </a:solidFill>
                <a:latin typeface="Consolas" panose="020B0609020204030204" pitchFamily="49" charset="0"/>
                <a:cs typeface="Courier New" panose="02070309020205020404" pitchFamily="49" charset="0"/>
              </a:rPr>
              <a:t>Appointments extends </a:t>
            </a:r>
            <a:r>
              <a:rPr lang="en-US" altLang="de-DE" sz="1400" dirty="0" err="1">
                <a:solidFill>
                  <a:srgbClr val="000000"/>
                </a:solidFill>
                <a:latin typeface="Consolas" panose="020B0609020204030204" pitchFamily="49" charset="0"/>
                <a:cs typeface="Courier New" panose="02070309020205020404" pitchFamily="49" charset="0"/>
              </a:rPr>
              <a:t>de.monticore.literals.MCCommonLiterals</a:t>
            </a:r>
            <a:r>
              <a:rPr lang="en-US" altLang="de-DE" sz="1400" dirty="0">
                <a:solidFill>
                  <a:srgbClr val="000000"/>
                </a:solidFill>
                <a:latin typeface="Consolas" panose="020B0609020204030204" pitchFamily="49" charset="0"/>
                <a:cs typeface="Courier New" panose="02070309020205020404" pitchFamily="49" charset="0"/>
              </a:rPr>
              <a:t> </a:t>
            </a:r>
            <a:r>
              <a:rPr lang="en-US" altLang="de-DE" sz="1400" dirty="0" smtClean="0">
                <a:solidFill>
                  <a:srgbClr val="000000"/>
                </a:solidFill>
                <a:latin typeface="Consolas" panose="020B0609020204030204" pitchFamily="49" charset="0"/>
                <a:cs typeface="Courier New" panose="02070309020205020404" pitchFamily="49" charset="0"/>
              </a:rPr>
              <a:t>{</a:t>
            </a:r>
            <a:endParaRPr lang="en-US" altLang="de-DE" sz="1400" dirty="0">
              <a:solidFill>
                <a:srgbClr val="000000"/>
              </a:solidFill>
              <a:latin typeface="Consolas" panose="020B0609020204030204" pitchFamily="49" charset="0"/>
              <a:cs typeface="Courier New" panose="02070309020205020404" pitchFamily="49" charset="0"/>
            </a:endParaRPr>
          </a:p>
          <a:p>
            <a:pPr lvl="0"/>
            <a:r>
              <a:rPr lang="en-US" altLang="de-DE" sz="1400" dirty="0">
                <a:solidFill>
                  <a:srgbClr val="000000"/>
                </a:solidFill>
                <a:latin typeface="Consolas" panose="020B0609020204030204" pitchFamily="49" charset="0"/>
                <a:cs typeface="Courier New" panose="02070309020205020404" pitchFamily="49" charset="0"/>
              </a:rPr>
              <a:t>  start Appointment;</a:t>
            </a:r>
          </a:p>
          <a:p>
            <a:pPr lvl="0"/>
            <a:endParaRPr lang="en-US" altLang="de-DE" sz="1400" dirty="0">
              <a:solidFill>
                <a:srgbClr val="000000"/>
              </a:solidFill>
              <a:latin typeface="Consolas" panose="020B0609020204030204" pitchFamily="49" charset="0"/>
              <a:cs typeface="Courier New" panose="02070309020205020404" pitchFamily="49" charset="0"/>
            </a:endParaRPr>
          </a:p>
          <a:p>
            <a:pPr lvl="0"/>
            <a:r>
              <a:rPr lang="en-US" altLang="de-DE" sz="1400" dirty="0">
                <a:solidFill>
                  <a:srgbClr val="000000"/>
                </a:solidFill>
                <a:latin typeface="Consolas" panose="020B0609020204030204" pitchFamily="49" charset="0"/>
                <a:cs typeface="Courier New" panose="02070309020205020404" pitchFamily="49" charset="0"/>
              </a:rPr>
              <a:t>  Appointment </a:t>
            </a:r>
            <a:r>
              <a:rPr lang="en-US" altLang="de-DE" sz="1400" dirty="0" smtClean="0">
                <a:solidFill>
                  <a:srgbClr val="000000"/>
                </a:solidFill>
                <a:latin typeface="Consolas" panose="020B0609020204030204" pitchFamily="49" charset="0"/>
                <a:cs typeface="Courier New" panose="02070309020205020404" pitchFamily="49" charset="0"/>
              </a:rPr>
              <a:t>= </a:t>
            </a:r>
            <a:r>
              <a:rPr lang="en-US" altLang="de-DE" sz="1400" dirty="0">
                <a:solidFill>
                  <a:srgbClr val="000000"/>
                </a:solidFill>
                <a:latin typeface="Consolas" panose="020B0609020204030204" pitchFamily="49" charset="0"/>
                <a:cs typeface="Courier New" panose="02070309020205020404" pitchFamily="49" charset="0"/>
              </a:rPr>
              <a:t>;</a:t>
            </a:r>
          </a:p>
          <a:p>
            <a:pPr lvl="0"/>
            <a:endParaRPr lang="en-US" altLang="de-DE" sz="1400" dirty="0">
              <a:solidFill>
                <a:srgbClr val="000000"/>
              </a:solidFill>
              <a:latin typeface="Consolas" panose="020B0609020204030204" pitchFamily="49" charset="0"/>
              <a:cs typeface="Courier New" panose="02070309020205020404" pitchFamily="49" charset="0"/>
            </a:endParaRPr>
          </a:p>
          <a:p>
            <a:pPr lvl="0"/>
            <a:r>
              <a:rPr lang="en-US" altLang="de-DE" sz="1400" dirty="0">
                <a:solidFill>
                  <a:srgbClr val="000000"/>
                </a:solidFill>
                <a:latin typeface="Consolas" panose="020B0609020204030204" pitchFamily="49" charset="0"/>
                <a:cs typeface="Courier New" panose="02070309020205020404" pitchFamily="49" charset="0"/>
              </a:rPr>
              <a:t>  Start = ;</a:t>
            </a:r>
          </a:p>
          <a:p>
            <a:pPr lvl="0"/>
            <a:r>
              <a:rPr lang="en-US" altLang="de-DE" sz="1400" dirty="0">
                <a:solidFill>
                  <a:srgbClr val="000000"/>
                </a:solidFill>
                <a:latin typeface="Consolas" panose="020B0609020204030204" pitchFamily="49" charset="0"/>
                <a:cs typeface="Courier New" panose="02070309020205020404" pitchFamily="49" charset="0"/>
              </a:rPr>
              <a:t>  End = ;</a:t>
            </a:r>
          </a:p>
          <a:p>
            <a:pPr lvl="0"/>
            <a:r>
              <a:rPr lang="en-US" altLang="de-DE" sz="1400" dirty="0">
                <a:solidFill>
                  <a:srgbClr val="000000"/>
                </a:solidFill>
                <a:latin typeface="Consolas" panose="020B0609020204030204" pitchFamily="49" charset="0"/>
                <a:cs typeface="Courier New" panose="02070309020205020404" pitchFamily="49" charset="0"/>
              </a:rPr>
              <a:t>  Date = ;</a:t>
            </a:r>
          </a:p>
          <a:p>
            <a:pPr lvl="0"/>
            <a:r>
              <a:rPr lang="en-US" altLang="de-DE" sz="1400" dirty="0">
                <a:solidFill>
                  <a:srgbClr val="000000"/>
                </a:solidFill>
                <a:latin typeface="Consolas" panose="020B0609020204030204" pitchFamily="49" charset="0"/>
                <a:cs typeface="Courier New" panose="02070309020205020404" pitchFamily="49" charset="0"/>
              </a:rPr>
              <a:t>  Time = ;</a:t>
            </a:r>
          </a:p>
          <a:p>
            <a:pPr lvl="0"/>
            <a:r>
              <a:rPr lang="en-US" altLang="de-DE" sz="1400" dirty="0">
                <a:solidFill>
                  <a:srgbClr val="000000"/>
                </a:solidFill>
                <a:latin typeface="Consolas" panose="020B0609020204030204" pitchFamily="49" charset="0"/>
                <a:cs typeface="Courier New" panose="02070309020205020404" pitchFamily="49" charset="0"/>
              </a:rPr>
              <a:t>  Break = ;</a:t>
            </a:r>
          </a:p>
          <a:p>
            <a:pPr lvl="0"/>
            <a:r>
              <a:rPr lang="en-US" altLang="de-DE" sz="1400" dirty="0">
                <a:solidFill>
                  <a:srgbClr val="000000"/>
                </a:solidFill>
                <a:latin typeface="Consolas" panose="020B0609020204030204" pitchFamily="49" charset="0"/>
                <a:cs typeface="Courier New" panose="02070309020205020404" pitchFamily="49" charset="0"/>
              </a:rPr>
              <a:t>}</a:t>
            </a:r>
          </a:p>
          <a:p>
            <a:pPr lvl="0"/>
            <a:endParaRPr lang="en-US" altLang="de-DE" sz="1400" dirty="0">
              <a:solidFill>
                <a:srgbClr val="000000"/>
              </a:solidFill>
              <a:latin typeface="Consolas" panose="020B0609020204030204" pitchFamily="49" charset="0"/>
              <a:cs typeface="Courier New" panose="02070309020205020404" pitchFamily="49" charset="0"/>
            </a:endParaRPr>
          </a:p>
        </p:txBody>
      </p:sp>
      <p:sp>
        <p:nvSpPr>
          <p:cNvPr id="10" name="Rechteck 9"/>
          <p:cNvSpPr/>
          <p:nvPr/>
        </p:nvSpPr>
        <p:spPr>
          <a:xfrm>
            <a:off x="5815039" y="4045241"/>
            <a:ext cx="5352629" cy="1384995"/>
          </a:xfrm>
          <a:prstGeom prst="rect">
            <a:avLst/>
          </a:prstGeom>
          <a:ln>
            <a:solidFill>
              <a:schemeClr val="accent1"/>
            </a:solidFill>
          </a:ln>
        </p:spPr>
        <p:txBody>
          <a:bodyPr wrap="square">
            <a:spAutoFit/>
          </a:bodyPr>
          <a:lstStyle/>
          <a:p>
            <a:r>
              <a:rPr lang="de-DE" sz="1400" dirty="0" err="1">
                <a:latin typeface="Consolas" panose="020B0609020204030204" pitchFamily="49" charset="0"/>
              </a:rPr>
              <a:t>appointment</a:t>
            </a:r>
            <a:r>
              <a:rPr lang="de-DE" sz="1400" dirty="0">
                <a:latin typeface="Consolas" panose="020B0609020204030204" pitchFamily="49" charset="0"/>
              </a:rPr>
              <a:t> "Kuchen" {</a:t>
            </a:r>
          </a:p>
          <a:p>
            <a:r>
              <a:rPr lang="de-DE" sz="1400" dirty="0">
                <a:latin typeface="Consolas" panose="020B0609020204030204" pitchFamily="49" charset="0"/>
              </a:rPr>
              <a:t>  </a:t>
            </a:r>
            <a:r>
              <a:rPr lang="de-DE" sz="1400" dirty="0" err="1">
                <a:latin typeface="Consolas" panose="020B0609020204030204" pitchFamily="49" charset="0"/>
              </a:rPr>
              <a:t>start</a:t>
            </a:r>
            <a:r>
              <a:rPr lang="de-DE" sz="1400" dirty="0">
                <a:latin typeface="Consolas" panose="020B0609020204030204" pitchFamily="49" charset="0"/>
              </a:rPr>
              <a:t>: 01/10/19 13:00</a:t>
            </a:r>
          </a:p>
          <a:p>
            <a:r>
              <a:rPr lang="de-DE" sz="1400" dirty="0">
                <a:latin typeface="Consolas" panose="020B0609020204030204" pitchFamily="49" charset="0"/>
              </a:rPr>
              <a:t>  end:   13:30</a:t>
            </a:r>
          </a:p>
          <a:p>
            <a:r>
              <a:rPr lang="de-DE" sz="1400" dirty="0">
                <a:latin typeface="Consolas" panose="020B0609020204030204" pitchFamily="49" charset="0"/>
              </a:rPr>
              <a:t>  </a:t>
            </a:r>
            <a:r>
              <a:rPr lang="de-DE" sz="1400" dirty="0" err="1">
                <a:latin typeface="Consolas" panose="020B0609020204030204" pitchFamily="49" charset="0"/>
              </a:rPr>
              <a:t>participants</a:t>
            </a:r>
            <a:r>
              <a:rPr lang="de-DE" sz="1400" dirty="0">
                <a:latin typeface="Consolas" panose="020B0609020204030204" pitchFamily="49" charset="0"/>
              </a:rPr>
              <a:t>: "Peter"</a:t>
            </a:r>
          </a:p>
          <a:p>
            <a:r>
              <a:rPr lang="de-DE" sz="1400" dirty="0">
                <a:latin typeface="Consolas" panose="020B0609020204030204" pitchFamily="49" charset="0"/>
              </a:rPr>
              <a:t>  </a:t>
            </a:r>
            <a:r>
              <a:rPr lang="de-DE" sz="1400" dirty="0" err="1">
                <a:latin typeface="Consolas" panose="020B0609020204030204" pitchFamily="49" charset="0"/>
              </a:rPr>
              <a:t>once</a:t>
            </a:r>
            <a:endParaRPr lang="de-DE" sz="1400" dirty="0">
              <a:latin typeface="Consolas" panose="020B0609020204030204" pitchFamily="49" charset="0"/>
            </a:endParaRPr>
          </a:p>
          <a:p>
            <a:r>
              <a:rPr lang="de-DE" sz="1400" dirty="0">
                <a:latin typeface="Consolas" panose="020B0609020204030204" pitchFamily="49" charset="0"/>
              </a:rPr>
              <a:t>}</a:t>
            </a:r>
          </a:p>
        </p:txBody>
      </p:sp>
      <p:sp>
        <p:nvSpPr>
          <p:cNvPr id="11"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2"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13"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03707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4"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92864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525970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1.4: </a:t>
            </a:r>
            <a:r>
              <a:rPr lang="de-DE" dirty="0" err="1"/>
              <a:t>Types</a:t>
            </a:r>
            <a:r>
              <a:rPr lang="de-DE" dirty="0"/>
              <a:t> </a:t>
            </a:r>
            <a:r>
              <a:rPr lang="de-DE" dirty="0" err="1"/>
              <a:t>and</a:t>
            </a:r>
            <a:r>
              <a:rPr lang="de-DE" dirty="0"/>
              <a:t> </a:t>
            </a:r>
            <a:r>
              <a:rPr lang="de-DE" dirty="0" err="1"/>
              <a:t>Expressions</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MCBasicTypes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de.monticore.MCBasics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de.monticore.types.TypeSymbols</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a:t>
            </a:r>
            <a:r>
              <a:rPr lang="de-DE" altLang="de-DE" sz="1400" dirty="0">
                <a:solidFill>
                  <a:schemeClr val="tx1"/>
                </a:solidFill>
                <a:latin typeface="Consolas" panose="020B0609020204030204" pitchFamily="49" charset="0"/>
                <a:cs typeface="Courier New" panose="02070309020205020404" pitchFamily="49" charset="0"/>
              </a:rPr>
              <a:t>:(Name || ".")+;</a:t>
            </a:r>
          </a:p>
          <a:p>
            <a:pPr lvl="0"/>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MCImportStatement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import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 Star:["*"])? ";"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MCPrimitiveType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primitive: [ "</a:t>
            </a:r>
            <a:r>
              <a:rPr lang="de-DE" altLang="de-DE" sz="1400" dirty="0" err="1">
                <a:solidFill>
                  <a:schemeClr val="tx1"/>
                </a:solidFill>
                <a:latin typeface="Consolas" panose="020B0609020204030204" pitchFamily="49" charset="0"/>
                <a:cs typeface="Courier New" panose="02070309020205020404" pitchFamily="49" charset="0"/>
              </a:rPr>
              <a:t>boolean</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byte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short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int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long</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char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float</a:t>
            </a:r>
            <a:r>
              <a:rPr lang="de-DE" altLang="de-DE" sz="1400" dirty="0">
                <a:solidFill>
                  <a:schemeClr val="tx1"/>
                </a:solidFill>
                <a:latin typeface="Consolas" panose="020B0609020204030204" pitchFamily="49" charset="0"/>
                <a:cs typeface="Courier New" panose="02070309020205020404" pitchFamily="49" charset="0"/>
              </a:rPr>
              <a:t>" | "double"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smtClean="0">
                <a:solidFill>
                  <a:schemeClr val="tx1"/>
                </a:solidFill>
                <a:latin typeface="Consolas" panose="020B0609020204030204" pitchFamily="49" charset="0"/>
                <a:cs typeface="Courier New" panose="02070309020205020404" pitchFamily="49" charset="0"/>
              </a:rPr>
              <a:t>MCObjectType</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MCObjectType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MCReturnType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void</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5"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6"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2016757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1.4: </a:t>
            </a:r>
            <a:r>
              <a:rPr lang="de-DE" dirty="0" err="1"/>
              <a:t>Types</a:t>
            </a:r>
            <a:r>
              <a:rPr lang="de-DE" dirty="0"/>
              <a:t> </a:t>
            </a:r>
            <a:r>
              <a:rPr lang="de-DE" dirty="0" err="1"/>
              <a:t>and</a:t>
            </a:r>
            <a:r>
              <a:rPr lang="de-DE" dirty="0"/>
              <a:t> </a:t>
            </a:r>
            <a:r>
              <a:rPr lang="de-DE" dirty="0" err="1"/>
              <a:t>Expressions</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MCBasicTypes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de.monticore.MCBasics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de.monticore.types.TypeSymbols</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interface</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MCType</a:t>
            </a:r>
            <a:r>
              <a:rPr lang="de-DE" altLang="de-DE" sz="1400" dirty="0">
                <a:solidFill>
                  <a:srgbClr val="00549F"/>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a:t>
            </a:r>
            <a:r>
              <a:rPr lang="de-DE" altLang="de-DE" sz="1400" dirty="0">
                <a:solidFill>
                  <a:schemeClr val="tx1"/>
                </a:solidFill>
                <a:latin typeface="Consolas" panose="020B0609020204030204" pitchFamily="49" charset="0"/>
                <a:cs typeface="Courier New" panose="02070309020205020404" pitchFamily="49" charset="0"/>
              </a:rPr>
              <a:t>:(Name || ".")+;</a:t>
            </a:r>
          </a:p>
          <a:p>
            <a:pPr lvl="0"/>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MCImportStatement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import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 Star:["*"])? ";"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MCPrimitiveType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primitive: [ "</a:t>
            </a:r>
            <a:r>
              <a:rPr lang="de-DE" altLang="de-DE" sz="1400" dirty="0" err="1">
                <a:solidFill>
                  <a:schemeClr val="tx1"/>
                </a:solidFill>
                <a:latin typeface="Consolas" panose="020B0609020204030204" pitchFamily="49" charset="0"/>
                <a:cs typeface="Courier New" panose="02070309020205020404" pitchFamily="49" charset="0"/>
              </a:rPr>
              <a:t>boolean</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byte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short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int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long</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char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float</a:t>
            </a:r>
            <a:r>
              <a:rPr lang="de-DE" altLang="de-DE" sz="1400" dirty="0">
                <a:solidFill>
                  <a:schemeClr val="tx1"/>
                </a:solidFill>
                <a:latin typeface="Consolas" panose="020B0609020204030204" pitchFamily="49" charset="0"/>
                <a:cs typeface="Courier New" panose="02070309020205020404" pitchFamily="49" charset="0"/>
              </a:rPr>
              <a:t>" | "double"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smtClean="0">
                <a:solidFill>
                  <a:schemeClr val="tx1"/>
                </a:solidFill>
                <a:latin typeface="Consolas" panose="020B0609020204030204" pitchFamily="49" charset="0"/>
                <a:cs typeface="Courier New" panose="02070309020205020404" pitchFamily="49" charset="0"/>
              </a:rPr>
              <a:t>MCObjectType</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MCObjectType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MCReturnType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void</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5" name="Rechteck 4"/>
          <p:cNvSpPr/>
          <p:nvPr/>
        </p:nvSpPr>
        <p:spPr>
          <a:xfrm>
            <a:off x="7345140" y="1821314"/>
            <a:ext cx="166257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rgbClr val="00549F"/>
                </a:solidFill>
                <a:latin typeface="Arial" panose="020B0604020202020204" pitchFamily="34" charset="0"/>
                <a:cs typeface="Arial" panose="020B0604020202020204" pitchFamily="34" charset="0"/>
              </a:rPr>
              <a:t>«interface»</a:t>
            </a:r>
          </a:p>
          <a:p>
            <a:pPr algn="ctr"/>
            <a:r>
              <a:rPr lang="en-US" sz="1600" dirty="0" err="1">
                <a:solidFill>
                  <a:srgbClr val="00549F"/>
                </a:solidFill>
                <a:latin typeface="Arial" panose="020B0604020202020204" pitchFamily="34" charset="0"/>
                <a:cs typeface="Arial" panose="020B0604020202020204" pitchFamily="34" charset="0"/>
              </a:rPr>
              <a:t>ASTMCType</a:t>
            </a:r>
            <a:endParaRPr lang="en-US" sz="1600" dirty="0">
              <a:solidFill>
                <a:srgbClr val="00549F"/>
              </a:solidFill>
              <a:latin typeface="Arial" panose="020B0604020202020204" pitchFamily="34" charset="0"/>
              <a:cs typeface="Arial" panose="020B0604020202020204" pitchFamily="34" charset="0"/>
            </a:endParaRP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72053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1.4: </a:t>
            </a:r>
            <a:r>
              <a:rPr lang="de-DE" dirty="0" err="1"/>
              <a:t>Types</a:t>
            </a:r>
            <a:r>
              <a:rPr lang="de-DE" dirty="0"/>
              <a:t> </a:t>
            </a:r>
            <a:r>
              <a:rPr lang="de-DE" dirty="0" err="1"/>
              <a:t>and</a:t>
            </a:r>
            <a:r>
              <a:rPr lang="de-DE" dirty="0"/>
              <a:t> </a:t>
            </a:r>
            <a:r>
              <a:rPr lang="de-DE" dirty="0" err="1"/>
              <a:t>Expressions</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MCBasicTypes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de.monticore.MCBasics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de.monticore.types.TypeSymbols</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a:t>
            </a:r>
            <a:r>
              <a:rPr lang="de-DE" altLang="de-DE" sz="1400" dirty="0">
                <a:solidFill>
                  <a:schemeClr val="tx1"/>
                </a:solidFill>
                <a:latin typeface="Consolas" panose="020B0609020204030204" pitchFamily="49" charset="0"/>
                <a:cs typeface="Courier New" panose="02070309020205020404" pitchFamily="49" charset="0"/>
              </a:rPr>
              <a:t>:(Name || ".")+;</a:t>
            </a:r>
          </a:p>
          <a:p>
            <a:pPr lvl="0"/>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MCImportStatement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import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 Star:["*"])? ";"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MCPrimitiveType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primitive: [ "</a:t>
            </a:r>
            <a:r>
              <a:rPr lang="de-DE" altLang="de-DE" sz="1400" dirty="0" err="1">
                <a:solidFill>
                  <a:schemeClr val="tx1"/>
                </a:solidFill>
                <a:latin typeface="Consolas" panose="020B0609020204030204" pitchFamily="49" charset="0"/>
                <a:cs typeface="Courier New" panose="02070309020205020404" pitchFamily="49" charset="0"/>
              </a:rPr>
              <a:t>boolean</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byte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short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int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long</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char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float</a:t>
            </a:r>
            <a:r>
              <a:rPr lang="de-DE" altLang="de-DE" sz="1400" dirty="0">
                <a:solidFill>
                  <a:schemeClr val="tx1"/>
                </a:solidFill>
                <a:latin typeface="Consolas" panose="020B0609020204030204" pitchFamily="49" charset="0"/>
                <a:cs typeface="Courier New" panose="02070309020205020404" pitchFamily="49" charset="0"/>
              </a:rPr>
              <a:t>" | "double"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smtClean="0">
                <a:solidFill>
                  <a:schemeClr val="tx1"/>
                </a:solidFill>
                <a:latin typeface="Consolas" panose="020B0609020204030204" pitchFamily="49" charset="0"/>
                <a:cs typeface="Courier New" panose="02070309020205020404" pitchFamily="49" charset="0"/>
              </a:rPr>
              <a:t>MCObjectType</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MCObjectType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MCReturnType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void</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5" name="Rechteck 4">
            <a:extLst>
              <a:ext uri="{FF2B5EF4-FFF2-40B4-BE49-F238E27FC236}">
                <a16:creationId xmlns:a16="http://schemas.microsoft.com/office/drawing/2014/main" id="{5AC3FC12-B2B9-4872-9DE4-A2AB9E141BC9}"/>
              </a:ext>
            </a:extLst>
          </p:cNvPr>
          <p:cNvSpPr/>
          <p:nvPr/>
        </p:nvSpPr>
        <p:spPr>
          <a:xfrm>
            <a:off x="4437567" y="1797589"/>
            <a:ext cx="2476342"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rgbClr val="00549F"/>
                </a:solidFill>
                <a:latin typeface="Arial" panose="020B0604020202020204" pitchFamily="34" charset="0"/>
                <a:cs typeface="Arial" panose="020B0604020202020204" pitchFamily="34" charset="0"/>
              </a:rPr>
              <a:t>ASTMCQualifiedName</a:t>
            </a:r>
            <a:endParaRPr lang="en-US" sz="1600" dirty="0">
              <a:solidFill>
                <a:srgbClr val="00549F"/>
              </a:solidFill>
              <a:latin typeface="Arial" panose="020B0604020202020204" pitchFamily="34" charset="0"/>
              <a:cs typeface="Arial" panose="020B0604020202020204" pitchFamily="34" charset="0"/>
            </a:endParaRPr>
          </a:p>
        </p:txBody>
      </p:sp>
      <p:sp>
        <p:nvSpPr>
          <p:cNvPr id="6"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7"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2489401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1.4: </a:t>
            </a:r>
            <a:r>
              <a:rPr lang="de-DE" dirty="0" err="1"/>
              <a:t>Types</a:t>
            </a:r>
            <a:r>
              <a:rPr lang="de-DE" dirty="0"/>
              <a:t> </a:t>
            </a:r>
            <a:r>
              <a:rPr lang="de-DE" dirty="0" err="1"/>
              <a:t>and</a:t>
            </a:r>
            <a:r>
              <a:rPr lang="de-DE" dirty="0"/>
              <a:t> </a:t>
            </a:r>
            <a:r>
              <a:rPr lang="de-DE" dirty="0" err="1"/>
              <a:t>Expressions</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MCBasicTypes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de.monticore.MCBasics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de.monticore.types.TypeSymbols</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a:t>
            </a:r>
            <a:r>
              <a:rPr lang="de-DE" altLang="de-DE" sz="1400" dirty="0">
                <a:solidFill>
                  <a:schemeClr val="tx1"/>
                </a:solidFill>
                <a:latin typeface="Consolas" panose="020B0609020204030204" pitchFamily="49" charset="0"/>
                <a:cs typeface="Courier New" panose="02070309020205020404" pitchFamily="49" charset="0"/>
              </a:rPr>
              <a:t>:(Name || ".")+;</a:t>
            </a:r>
          </a:p>
          <a:p>
            <a:pPr lvl="0"/>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MCImportStatement</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import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 Star:["*"])? ";"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MCPrimitiveType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primitive: [ "</a:t>
            </a:r>
            <a:r>
              <a:rPr lang="de-DE" altLang="de-DE" sz="1400" dirty="0" err="1">
                <a:solidFill>
                  <a:schemeClr val="tx1"/>
                </a:solidFill>
                <a:latin typeface="Consolas" panose="020B0609020204030204" pitchFamily="49" charset="0"/>
                <a:cs typeface="Courier New" panose="02070309020205020404" pitchFamily="49" charset="0"/>
              </a:rPr>
              <a:t>boolean</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byte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short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int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long</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char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float</a:t>
            </a:r>
            <a:r>
              <a:rPr lang="de-DE" altLang="de-DE" sz="1400" dirty="0">
                <a:solidFill>
                  <a:schemeClr val="tx1"/>
                </a:solidFill>
                <a:latin typeface="Consolas" panose="020B0609020204030204" pitchFamily="49" charset="0"/>
                <a:cs typeface="Courier New" panose="02070309020205020404" pitchFamily="49" charset="0"/>
              </a:rPr>
              <a:t>" | "double"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smtClean="0">
                <a:solidFill>
                  <a:schemeClr val="tx1"/>
                </a:solidFill>
                <a:latin typeface="Consolas" panose="020B0609020204030204" pitchFamily="49" charset="0"/>
                <a:cs typeface="Courier New" panose="02070309020205020404" pitchFamily="49" charset="0"/>
              </a:rPr>
              <a:t>MCObjectType</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MCObjectType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MCReturnType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void</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5" name="Rechteck 4">
            <a:extLst>
              <a:ext uri="{FF2B5EF4-FFF2-40B4-BE49-F238E27FC236}">
                <a16:creationId xmlns:a16="http://schemas.microsoft.com/office/drawing/2014/main" id="{5AC3FC12-B2B9-4872-9DE4-A2AB9E141BC9}"/>
              </a:ext>
            </a:extLst>
          </p:cNvPr>
          <p:cNvSpPr/>
          <p:nvPr/>
        </p:nvSpPr>
        <p:spPr>
          <a:xfrm>
            <a:off x="7341022" y="3550975"/>
            <a:ext cx="2476342"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rgbClr val="00549F"/>
                </a:solidFill>
                <a:latin typeface="Arial" panose="020B0604020202020204" pitchFamily="34" charset="0"/>
                <a:cs typeface="Arial" panose="020B0604020202020204" pitchFamily="34" charset="0"/>
              </a:rPr>
              <a:t>ASTMCQualifiedName</a:t>
            </a:r>
            <a:endParaRPr lang="en-US" sz="1600" dirty="0">
              <a:solidFill>
                <a:srgbClr val="00549F"/>
              </a:solidFill>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6BD2D6F3-DDCA-4C41-B56D-29A859E54412}"/>
              </a:ext>
            </a:extLst>
          </p:cNvPr>
          <p:cNvSpPr/>
          <p:nvPr/>
        </p:nvSpPr>
        <p:spPr>
          <a:xfrm>
            <a:off x="7341022" y="2509154"/>
            <a:ext cx="2476342"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rgbClr val="00549F"/>
                </a:solidFill>
                <a:latin typeface="Arial" panose="020B0604020202020204" pitchFamily="34" charset="0"/>
                <a:cs typeface="Arial" panose="020B0604020202020204" pitchFamily="34" charset="0"/>
              </a:rPr>
              <a:t>ASTMCImportStatement</a:t>
            </a:r>
            <a:endParaRPr lang="en-US" sz="1600" dirty="0">
              <a:solidFill>
                <a:srgbClr val="00549F"/>
              </a:solidFill>
              <a:latin typeface="Arial" panose="020B0604020202020204" pitchFamily="34" charset="0"/>
              <a:cs typeface="Arial" panose="020B0604020202020204" pitchFamily="34" charset="0"/>
            </a:endParaRPr>
          </a:p>
        </p:txBody>
      </p:sp>
      <p:sp>
        <p:nvSpPr>
          <p:cNvPr id="7" name="Raute 6">
            <a:extLst>
              <a:ext uri="{FF2B5EF4-FFF2-40B4-BE49-F238E27FC236}">
                <a16:creationId xmlns:a16="http://schemas.microsoft.com/office/drawing/2014/main" id="{D037E4EE-9449-455A-BFF2-86D19C3E59BC}"/>
              </a:ext>
            </a:extLst>
          </p:cNvPr>
          <p:cNvSpPr/>
          <p:nvPr/>
        </p:nvSpPr>
        <p:spPr>
          <a:xfrm>
            <a:off x="8483115" y="2922445"/>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549F"/>
              </a:solidFill>
            </a:endParaRPr>
          </a:p>
        </p:txBody>
      </p:sp>
      <p:cxnSp>
        <p:nvCxnSpPr>
          <p:cNvPr id="8" name="Gerader Verbinder 7">
            <a:extLst>
              <a:ext uri="{FF2B5EF4-FFF2-40B4-BE49-F238E27FC236}">
                <a16:creationId xmlns:a16="http://schemas.microsoft.com/office/drawing/2014/main" id="{C4A86FBD-5AA1-4018-BCBD-14F141154AE8}"/>
              </a:ext>
            </a:extLst>
          </p:cNvPr>
          <p:cNvCxnSpPr>
            <a:cxnSpLocks/>
            <a:stCxn id="7" idx="2"/>
            <a:endCxn id="5" idx="0"/>
          </p:cNvCxnSpPr>
          <p:nvPr/>
        </p:nvCxnSpPr>
        <p:spPr>
          <a:xfrm>
            <a:off x="8578026" y="3227502"/>
            <a:ext cx="1167" cy="323473"/>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6EB27C82-23B5-415F-8773-EEA802F9AABC}"/>
              </a:ext>
            </a:extLst>
          </p:cNvPr>
          <p:cNvSpPr txBox="1"/>
          <p:nvPr/>
        </p:nvSpPr>
        <p:spPr>
          <a:xfrm>
            <a:off x="8582779" y="3260448"/>
            <a:ext cx="298480" cy="338554"/>
          </a:xfrm>
          <a:prstGeom prst="rect">
            <a:avLst/>
          </a:prstGeom>
          <a:noFill/>
        </p:spPr>
        <p:txBody>
          <a:bodyPr wrap="none" rtlCol="0">
            <a:spAutoFit/>
          </a:bodyPr>
          <a:lstStyle/>
          <a:p>
            <a:r>
              <a:rPr lang="en-US" sz="1600" dirty="0">
                <a:solidFill>
                  <a:srgbClr val="00549F"/>
                </a:solidFill>
              </a:rPr>
              <a:t>1</a:t>
            </a:r>
          </a:p>
        </p:txBody>
      </p:sp>
      <p:sp>
        <p:nvSpPr>
          <p:cNvPr id="11"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2"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4269960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1.4: </a:t>
            </a:r>
            <a:r>
              <a:rPr lang="de-DE" dirty="0" err="1"/>
              <a:t>Types</a:t>
            </a:r>
            <a:r>
              <a:rPr lang="de-DE" dirty="0"/>
              <a:t> </a:t>
            </a:r>
            <a:r>
              <a:rPr lang="de-DE" dirty="0" err="1"/>
              <a:t>and</a:t>
            </a:r>
            <a:r>
              <a:rPr lang="de-DE" dirty="0"/>
              <a:t> </a:t>
            </a:r>
            <a:r>
              <a:rPr lang="de-DE" dirty="0" err="1"/>
              <a:t>Expressions</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MCBasicTypes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de.monticore.MCBasics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de.monticore.types.TypeSymbols</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a:t>
            </a:r>
            <a:r>
              <a:rPr lang="de-DE" altLang="de-DE" sz="1400" dirty="0">
                <a:solidFill>
                  <a:schemeClr val="tx1"/>
                </a:solidFill>
                <a:latin typeface="Consolas" panose="020B0609020204030204" pitchFamily="49" charset="0"/>
                <a:cs typeface="Courier New" panose="02070309020205020404" pitchFamily="49" charset="0"/>
              </a:rPr>
              <a:t>:(Name || ".")+;</a:t>
            </a:r>
          </a:p>
          <a:p>
            <a:pPr lvl="0"/>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MCImportStatement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import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 Star:["*"])? ";"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MCPrimitiveType</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implements</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MCType</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primitive: [ "</a:t>
            </a:r>
            <a:r>
              <a:rPr lang="de-DE" altLang="de-DE" sz="1400" dirty="0" err="1">
                <a:solidFill>
                  <a:schemeClr val="tx1"/>
                </a:solidFill>
                <a:latin typeface="Consolas" panose="020B0609020204030204" pitchFamily="49" charset="0"/>
                <a:cs typeface="Courier New" panose="02070309020205020404" pitchFamily="49" charset="0"/>
              </a:rPr>
              <a:t>boolean</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byte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short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int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long</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char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float</a:t>
            </a:r>
            <a:r>
              <a:rPr lang="de-DE" altLang="de-DE" sz="1400" dirty="0">
                <a:solidFill>
                  <a:schemeClr val="tx1"/>
                </a:solidFill>
                <a:latin typeface="Consolas" panose="020B0609020204030204" pitchFamily="49" charset="0"/>
                <a:cs typeface="Courier New" panose="02070309020205020404" pitchFamily="49" charset="0"/>
              </a:rPr>
              <a:t>" | "double"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smtClean="0">
                <a:solidFill>
                  <a:schemeClr val="tx1"/>
                </a:solidFill>
                <a:latin typeface="Consolas" panose="020B0609020204030204" pitchFamily="49" charset="0"/>
                <a:cs typeface="Courier New" panose="02070309020205020404" pitchFamily="49" charset="0"/>
              </a:rPr>
              <a:t>MCObjectType</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MCObjectType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MCReturnType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void</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9" name="Rechteck 8"/>
          <p:cNvSpPr/>
          <p:nvPr/>
        </p:nvSpPr>
        <p:spPr>
          <a:xfrm>
            <a:off x="7100042" y="2528324"/>
            <a:ext cx="166257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rgbClr val="00549F"/>
                </a:solidFill>
                <a:latin typeface="Arial" panose="020B0604020202020204" pitchFamily="34" charset="0"/>
                <a:cs typeface="Arial" panose="020B0604020202020204" pitchFamily="34" charset="0"/>
              </a:rPr>
              <a:t>«interface»</a:t>
            </a:r>
          </a:p>
          <a:p>
            <a:pPr algn="ctr"/>
            <a:r>
              <a:rPr lang="en-US" sz="1600" dirty="0" err="1">
                <a:solidFill>
                  <a:srgbClr val="00549F"/>
                </a:solidFill>
                <a:latin typeface="Arial" panose="020B0604020202020204" pitchFamily="34" charset="0"/>
                <a:cs typeface="Arial" panose="020B0604020202020204" pitchFamily="34" charset="0"/>
              </a:rPr>
              <a:t>ASTMCType</a:t>
            </a:r>
            <a:endParaRPr lang="en-US" sz="1600" dirty="0">
              <a:solidFill>
                <a:srgbClr val="00549F"/>
              </a:solidFill>
              <a:latin typeface="Arial" panose="020B0604020202020204" pitchFamily="34" charset="0"/>
              <a:cs typeface="Arial" panose="020B0604020202020204" pitchFamily="34" charset="0"/>
            </a:endParaRPr>
          </a:p>
        </p:txBody>
      </p:sp>
      <p:sp>
        <p:nvSpPr>
          <p:cNvPr id="10" name="AutoShape 10">
            <a:extLst>
              <a:ext uri="{FF2B5EF4-FFF2-40B4-BE49-F238E27FC236}">
                <a16:creationId xmlns:a16="http://schemas.microsoft.com/office/drawing/2014/main" id="{4E540C58-E1FC-4745-BEB5-C0BB1CFE5D3F}"/>
              </a:ext>
            </a:extLst>
          </p:cNvPr>
          <p:cNvSpPr>
            <a:spLocks noChangeAspect="1" noChangeArrowheads="1"/>
          </p:cNvSpPr>
          <p:nvPr/>
        </p:nvSpPr>
        <p:spPr bwMode="auto">
          <a:xfrm>
            <a:off x="7823588" y="3057782"/>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solidFill>
                <a:srgbClr val="00549F"/>
              </a:solidFill>
              <a:cs typeface="Arial" panose="020B0604020202020204" pitchFamily="34" charset="0"/>
            </a:endParaRPr>
          </a:p>
        </p:txBody>
      </p:sp>
      <p:sp>
        <p:nvSpPr>
          <p:cNvPr id="11" name="Rechteck 10"/>
          <p:cNvSpPr/>
          <p:nvPr/>
        </p:nvSpPr>
        <p:spPr>
          <a:xfrm>
            <a:off x="6916189" y="3709482"/>
            <a:ext cx="2040561"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rgbClr val="00549F"/>
                </a:solidFill>
                <a:latin typeface="Arial" panose="020B0604020202020204" pitchFamily="34" charset="0"/>
                <a:cs typeface="Arial" panose="020B0604020202020204" pitchFamily="34" charset="0"/>
              </a:rPr>
              <a:t>ASTMCPrimitiveType</a:t>
            </a:r>
            <a:endParaRPr lang="en-US" sz="1600" dirty="0">
              <a:solidFill>
                <a:srgbClr val="00549F"/>
              </a:solidFill>
              <a:latin typeface="Arial" panose="020B0604020202020204" pitchFamily="34" charset="0"/>
              <a:cs typeface="Arial" panose="020B0604020202020204" pitchFamily="34" charset="0"/>
            </a:endParaRPr>
          </a:p>
        </p:txBody>
      </p:sp>
      <p:cxnSp>
        <p:nvCxnSpPr>
          <p:cNvPr id="12" name="Gerader Verbinder 11"/>
          <p:cNvCxnSpPr>
            <a:stCxn id="10" idx="3"/>
            <a:endCxn id="11" idx="0"/>
          </p:cNvCxnSpPr>
          <p:nvPr/>
        </p:nvCxnSpPr>
        <p:spPr>
          <a:xfrm flipH="1">
            <a:off x="7936470" y="3284101"/>
            <a:ext cx="171" cy="42538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5"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262275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1.4: </a:t>
            </a:r>
            <a:r>
              <a:rPr lang="de-DE" dirty="0" err="1"/>
              <a:t>Types</a:t>
            </a:r>
            <a:r>
              <a:rPr lang="de-DE" dirty="0"/>
              <a:t> </a:t>
            </a:r>
            <a:r>
              <a:rPr lang="de-DE" dirty="0" err="1"/>
              <a:t>and</a:t>
            </a:r>
            <a:r>
              <a:rPr lang="de-DE" dirty="0"/>
              <a:t> </a:t>
            </a:r>
            <a:r>
              <a:rPr lang="de-DE" dirty="0" err="1"/>
              <a:t>Expressions</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MCBasicTypes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de.monticore.MCBasics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de.monticore.types.TypeSymbols</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a:t>
            </a:r>
            <a:r>
              <a:rPr lang="de-DE" altLang="de-DE" sz="1400" dirty="0">
                <a:solidFill>
                  <a:schemeClr val="tx1"/>
                </a:solidFill>
                <a:latin typeface="Consolas" panose="020B0609020204030204" pitchFamily="49" charset="0"/>
                <a:cs typeface="Courier New" panose="02070309020205020404" pitchFamily="49" charset="0"/>
              </a:rPr>
              <a:t>:(Name || ".")+;</a:t>
            </a:r>
          </a:p>
          <a:p>
            <a:pPr lvl="0"/>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MCImportStatement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import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 Star:["*"])? ";"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MCPrimitiveType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primitive: [ "</a:t>
            </a:r>
            <a:r>
              <a:rPr lang="de-DE" altLang="de-DE" sz="1400" dirty="0" err="1">
                <a:solidFill>
                  <a:schemeClr val="tx1"/>
                </a:solidFill>
                <a:latin typeface="Consolas" panose="020B0609020204030204" pitchFamily="49" charset="0"/>
                <a:cs typeface="Courier New" panose="02070309020205020404" pitchFamily="49" charset="0"/>
              </a:rPr>
              <a:t>boolean</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byte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short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int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long</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char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float</a:t>
            </a:r>
            <a:r>
              <a:rPr lang="de-DE" altLang="de-DE" sz="1400" dirty="0">
                <a:solidFill>
                  <a:schemeClr val="tx1"/>
                </a:solidFill>
                <a:latin typeface="Consolas" panose="020B0609020204030204" pitchFamily="49" charset="0"/>
                <a:cs typeface="Courier New" panose="02070309020205020404" pitchFamily="49" charset="0"/>
              </a:rPr>
              <a:t>" | "double"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interface</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smtClean="0">
                <a:solidFill>
                  <a:srgbClr val="00549F"/>
                </a:solidFill>
                <a:latin typeface="Consolas" panose="020B0609020204030204" pitchFamily="49" charset="0"/>
                <a:cs typeface="Courier New" panose="02070309020205020404" pitchFamily="49" charset="0"/>
              </a:rPr>
              <a:t>MCObjectType</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extends</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MCObjectType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MCReturnType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void</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5" name="Rechteck 4"/>
          <p:cNvSpPr/>
          <p:nvPr/>
        </p:nvSpPr>
        <p:spPr>
          <a:xfrm>
            <a:off x="8155845" y="2773421"/>
            <a:ext cx="166257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rgbClr val="00549F"/>
                </a:solidFill>
                <a:latin typeface="Arial" panose="020B0604020202020204" pitchFamily="34" charset="0"/>
                <a:cs typeface="Arial" panose="020B0604020202020204" pitchFamily="34" charset="0"/>
              </a:rPr>
              <a:t>«interface»</a:t>
            </a:r>
          </a:p>
          <a:p>
            <a:pPr algn="ctr"/>
            <a:r>
              <a:rPr lang="en-US" sz="1600" dirty="0" err="1">
                <a:solidFill>
                  <a:srgbClr val="00549F"/>
                </a:solidFill>
                <a:latin typeface="Arial" panose="020B0604020202020204" pitchFamily="34" charset="0"/>
                <a:cs typeface="Arial" panose="020B0604020202020204" pitchFamily="34" charset="0"/>
              </a:rPr>
              <a:t>ASTMCType</a:t>
            </a:r>
            <a:endParaRPr lang="en-US" sz="1600" dirty="0">
              <a:solidFill>
                <a:srgbClr val="00549F"/>
              </a:solidFill>
              <a:latin typeface="Arial" panose="020B0604020202020204" pitchFamily="34" charset="0"/>
              <a:cs typeface="Arial" panose="020B0604020202020204" pitchFamily="34" charset="0"/>
            </a:endParaRPr>
          </a:p>
        </p:txBody>
      </p:sp>
      <p:sp>
        <p:nvSpPr>
          <p:cNvPr id="6" name="AutoShape 10">
            <a:extLst>
              <a:ext uri="{FF2B5EF4-FFF2-40B4-BE49-F238E27FC236}">
                <a16:creationId xmlns:a16="http://schemas.microsoft.com/office/drawing/2014/main" id="{4E540C58-E1FC-4745-BEB5-C0BB1CFE5D3F}"/>
              </a:ext>
            </a:extLst>
          </p:cNvPr>
          <p:cNvSpPr>
            <a:spLocks noChangeAspect="1" noChangeArrowheads="1"/>
          </p:cNvSpPr>
          <p:nvPr/>
        </p:nvSpPr>
        <p:spPr bwMode="auto">
          <a:xfrm>
            <a:off x="8869964" y="3302879"/>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solidFill>
                <a:srgbClr val="00549F"/>
              </a:solidFill>
              <a:cs typeface="Arial" panose="020B0604020202020204" pitchFamily="34" charset="0"/>
            </a:endParaRPr>
          </a:p>
        </p:txBody>
      </p:sp>
      <p:sp>
        <p:nvSpPr>
          <p:cNvPr id="7" name="Rechteck 6"/>
          <p:cNvSpPr/>
          <p:nvPr/>
        </p:nvSpPr>
        <p:spPr>
          <a:xfrm>
            <a:off x="8155845" y="3854921"/>
            <a:ext cx="166257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rgbClr val="00549F"/>
                </a:solidFill>
                <a:latin typeface="Arial" panose="020B0604020202020204" pitchFamily="34" charset="0"/>
                <a:cs typeface="Arial" panose="020B0604020202020204" pitchFamily="34" charset="0"/>
              </a:rPr>
              <a:t>«interface»</a:t>
            </a:r>
          </a:p>
          <a:p>
            <a:pPr algn="ctr"/>
            <a:r>
              <a:rPr lang="en-US" sz="1600" dirty="0" err="1">
                <a:solidFill>
                  <a:srgbClr val="00549F"/>
                </a:solidFill>
                <a:latin typeface="Arial" panose="020B0604020202020204" pitchFamily="34" charset="0"/>
                <a:cs typeface="Arial" panose="020B0604020202020204" pitchFamily="34" charset="0"/>
              </a:rPr>
              <a:t>ASTMCType</a:t>
            </a:r>
            <a:endParaRPr lang="en-US" sz="1600" dirty="0">
              <a:solidFill>
                <a:srgbClr val="00549F"/>
              </a:solidFill>
              <a:latin typeface="Arial" panose="020B0604020202020204" pitchFamily="34" charset="0"/>
              <a:cs typeface="Arial" panose="020B0604020202020204" pitchFamily="34" charset="0"/>
            </a:endParaRPr>
          </a:p>
        </p:txBody>
      </p:sp>
      <p:cxnSp>
        <p:nvCxnSpPr>
          <p:cNvPr id="9" name="Gerader Verbinder 8"/>
          <p:cNvCxnSpPr>
            <a:stCxn id="6" idx="3"/>
            <a:endCxn id="7" idx="0"/>
          </p:cNvCxnSpPr>
          <p:nvPr/>
        </p:nvCxnSpPr>
        <p:spPr>
          <a:xfrm>
            <a:off x="8983017" y="3529198"/>
            <a:ext cx="4114" cy="32572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3"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2422524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1.4: </a:t>
            </a:r>
            <a:r>
              <a:rPr lang="de-DE" dirty="0" err="1"/>
              <a:t>Types</a:t>
            </a:r>
            <a:r>
              <a:rPr lang="de-DE" dirty="0"/>
              <a:t> </a:t>
            </a:r>
            <a:r>
              <a:rPr lang="de-DE" dirty="0" err="1"/>
              <a:t>and</a:t>
            </a:r>
            <a:r>
              <a:rPr lang="de-DE" dirty="0"/>
              <a:t> </a:t>
            </a:r>
            <a:r>
              <a:rPr lang="de-DE" dirty="0" err="1"/>
              <a:t>Expressions</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MCBasicTypes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de.monticore.MCBasics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de.monticore.types.TypeSymbols</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a:t>
            </a:r>
            <a:r>
              <a:rPr lang="de-DE" altLang="de-DE" sz="1400" dirty="0">
                <a:solidFill>
                  <a:schemeClr val="tx1"/>
                </a:solidFill>
                <a:latin typeface="Consolas" panose="020B0609020204030204" pitchFamily="49" charset="0"/>
                <a:cs typeface="Courier New" panose="02070309020205020404" pitchFamily="49" charset="0"/>
              </a:rPr>
              <a:t>:(Name || ".")+;</a:t>
            </a:r>
          </a:p>
          <a:p>
            <a:pPr lvl="0"/>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MCImportStatement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import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 Star:["*"])? ";"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MCPrimitiveType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primitive: [ "</a:t>
            </a:r>
            <a:r>
              <a:rPr lang="de-DE" altLang="de-DE" sz="1400" dirty="0" err="1">
                <a:solidFill>
                  <a:schemeClr val="tx1"/>
                </a:solidFill>
                <a:latin typeface="Consolas" panose="020B0609020204030204" pitchFamily="49" charset="0"/>
                <a:cs typeface="Courier New" panose="02070309020205020404" pitchFamily="49" charset="0"/>
              </a:rPr>
              <a:t>boolean</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byte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short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int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long</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char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float</a:t>
            </a:r>
            <a:r>
              <a:rPr lang="de-DE" altLang="de-DE" sz="1400" dirty="0">
                <a:solidFill>
                  <a:schemeClr val="tx1"/>
                </a:solidFill>
                <a:latin typeface="Consolas" panose="020B0609020204030204" pitchFamily="49" charset="0"/>
                <a:cs typeface="Courier New" panose="02070309020205020404" pitchFamily="49" charset="0"/>
              </a:rPr>
              <a:t>" | "double"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smtClean="0">
                <a:solidFill>
                  <a:schemeClr val="tx1"/>
                </a:solidFill>
                <a:latin typeface="Consolas" panose="020B0609020204030204" pitchFamily="49" charset="0"/>
                <a:cs typeface="Courier New" panose="02070309020205020404" pitchFamily="49" charset="0"/>
              </a:rPr>
              <a:t>MCObjectType</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rgbClr val="00549F"/>
              </a:solidFill>
              <a:latin typeface="Consolas" panose="020B0609020204030204" pitchFamily="49" charset="0"/>
              <a:cs typeface="Courier New" panose="02070309020205020404" pitchFamily="49" charset="0"/>
            </a:endParaRPr>
          </a:p>
          <a:p>
            <a:pPr lvl="0"/>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MCQualifiedType</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implements</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MCObjectType</a:t>
            </a:r>
            <a:r>
              <a:rPr lang="de-DE" altLang="de-DE" sz="1400" dirty="0">
                <a:solidFill>
                  <a:srgbClr val="00549F"/>
                </a:solidFill>
                <a:latin typeface="Consolas" panose="020B0609020204030204" pitchFamily="49" charset="0"/>
                <a:cs typeface="Courier New" panose="02070309020205020404" pitchFamily="49" charset="0"/>
              </a:rPr>
              <a:t> = </a:t>
            </a:r>
            <a:r>
              <a:rPr lang="de-DE" altLang="de-DE" sz="1400" dirty="0" err="1">
                <a:solidFill>
                  <a:srgbClr val="00549F"/>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MCReturnType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void</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5" name="Rechteck 4"/>
          <p:cNvSpPr/>
          <p:nvPr/>
        </p:nvSpPr>
        <p:spPr>
          <a:xfrm>
            <a:off x="7826830" y="2512211"/>
            <a:ext cx="1918138"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rgbClr val="00549F"/>
                </a:solidFill>
                <a:latin typeface="Arial" panose="020B0604020202020204" pitchFamily="34" charset="0"/>
                <a:cs typeface="Arial" panose="020B0604020202020204" pitchFamily="34" charset="0"/>
              </a:rPr>
              <a:t>«interface»</a:t>
            </a:r>
          </a:p>
          <a:p>
            <a:pPr algn="ctr"/>
            <a:r>
              <a:rPr lang="en-US" sz="1600" dirty="0" err="1">
                <a:solidFill>
                  <a:srgbClr val="00549F"/>
                </a:solidFill>
                <a:latin typeface="Arial" panose="020B0604020202020204" pitchFamily="34" charset="0"/>
                <a:cs typeface="Arial" panose="020B0604020202020204" pitchFamily="34" charset="0"/>
              </a:rPr>
              <a:t>ASTMCObjectType</a:t>
            </a:r>
            <a:endParaRPr lang="en-US" sz="1600" dirty="0">
              <a:solidFill>
                <a:srgbClr val="00549F"/>
              </a:solidFill>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A9C03D8A-AAD5-420F-92BB-4ABA33792889}"/>
              </a:ext>
            </a:extLst>
          </p:cNvPr>
          <p:cNvSpPr/>
          <p:nvPr/>
        </p:nvSpPr>
        <p:spPr>
          <a:xfrm>
            <a:off x="7709613" y="3494184"/>
            <a:ext cx="2150117"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rgbClr val="00549F"/>
                </a:solidFill>
                <a:latin typeface="Arial" panose="020B0604020202020204" pitchFamily="34" charset="0"/>
                <a:cs typeface="Arial" panose="020B0604020202020204" pitchFamily="34" charset="0"/>
              </a:rPr>
              <a:t>ASTMCQualifiedType</a:t>
            </a:r>
            <a:endParaRPr lang="en-US" sz="1600" dirty="0">
              <a:solidFill>
                <a:srgbClr val="00549F"/>
              </a:solidFill>
              <a:latin typeface="Arial" panose="020B0604020202020204" pitchFamily="34" charset="0"/>
              <a:cs typeface="Arial" panose="020B0604020202020204" pitchFamily="34" charset="0"/>
            </a:endParaRPr>
          </a:p>
        </p:txBody>
      </p:sp>
      <p:sp>
        <p:nvSpPr>
          <p:cNvPr id="7" name="AutoShape 10">
            <a:extLst>
              <a:ext uri="{FF2B5EF4-FFF2-40B4-BE49-F238E27FC236}">
                <a16:creationId xmlns:a16="http://schemas.microsoft.com/office/drawing/2014/main" id="{42D672E6-70BE-4D4D-A739-49F4B44E80D1}"/>
              </a:ext>
            </a:extLst>
          </p:cNvPr>
          <p:cNvSpPr>
            <a:spLocks noChangeAspect="1" noChangeArrowheads="1"/>
          </p:cNvSpPr>
          <p:nvPr/>
        </p:nvSpPr>
        <p:spPr bwMode="auto">
          <a:xfrm>
            <a:off x="8672846" y="3022183"/>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solidFill>
                <a:srgbClr val="00549F"/>
              </a:solidFill>
              <a:cs typeface="Arial" panose="020B0604020202020204" pitchFamily="34" charset="0"/>
            </a:endParaRPr>
          </a:p>
        </p:txBody>
      </p:sp>
      <p:cxnSp>
        <p:nvCxnSpPr>
          <p:cNvPr id="8" name="Gerader Verbinder 7">
            <a:extLst>
              <a:ext uri="{FF2B5EF4-FFF2-40B4-BE49-F238E27FC236}">
                <a16:creationId xmlns:a16="http://schemas.microsoft.com/office/drawing/2014/main" id="{9A75D3FD-98FF-450E-9681-1F4C9752161C}"/>
              </a:ext>
            </a:extLst>
          </p:cNvPr>
          <p:cNvCxnSpPr>
            <a:cxnSpLocks/>
            <a:stCxn id="7" idx="3"/>
            <a:endCxn id="6" idx="0"/>
          </p:cNvCxnSpPr>
          <p:nvPr/>
        </p:nvCxnSpPr>
        <p:spPr>
          <a:xfrm flipH="1">
            <a:off x="8784672" y="3248502"/>
            <a:ext cx="1227" cy="245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5AC3FC12-B2B9-4872-9DE4-A2AB9E141BC9}"/>
              </a:ext>
            </a:extLst>
          </p:cNvPr>
          <p:cNvSpPr/>
          <p:nvPr/>
        </p:nvSpPr>
        <p:spPr>
          <a:xfrm>
            <a:off x="7546500" y="4559610"/>
            <a:ext cx="2476342"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rgbClr val="00549F"/>
                </a:solidFill>
                <a:latin typeface="Arial" panose="020B0604020202020204" pitchFamily="34" charset="0"/>
                <a:cs typeface="Arial" panose="020B0604020202020204" pitchFamily="34" charset="0"/>
              </a:rPr>
              <a:t>ASTMCQualifiedName</a:t>
            </a:r>
            <a:endParaRPr lang="en-US" sz="1600" dirty="0">
              <a:solidFill>
                <a:srgbClr val="00549F"/>
              </a:solidFill>
              <a:latin typeface="Arial" panose="020B0604020202020204" pitchFamily="34" charset="0"/>
              <a:cs typeface="Arial" panose="020B0604020202020204" pitchFamily="34" charset="0"/>
            </a:endParaRPr>
          </a:p>
        </p:txBody>
      </p:sp>
      <p:sp>
        <p:nvSpPr>
          <p:cNvPr id="10" name="Raute 9">
            <a:extLst>
              <a:ext uri="{FF2B5EF4-FFF2-40B4-BE49-F238E27FC236}">
                <a16:creationId xmlns:a16="http://schemas.microsoft.com/office/drawing/2014/main" id="{D037E4EE-9449-455A-BFF2-86D19C3E59BC}"/>
              </a:ext>
            </a:extLst>
          </p:cNvPr>
          <p:cNvSpPr/>
          <p:nvPr/>
        </p:nvSpPr>
        <p:spPr>
          <a:xfrm>
            <a:off x="8712478" y="3924672"/>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549F"/>
              </a:solidFill>
            </a:endParaRPr>
          </a:p>
        </p:txBody>
      </p:sp>
      <p:cxnSp>
        <p:nvCxnSpPr>
          <p:cNvPr id="11" name="Gerader Verbinder 10">
            <a:extLst>
              <a:ext uri="{FF2B5EF4-FFF2-40B4-BE49-F238E27FC236}">
                <a16:creationId xmlns:a16="http://schemas.microsoft.com/office/drawing/2014/main" id="{C4A86FBD-5AA1-4018-BCBD-14F141154AE8}"/>
              </a:ext>
            </a:extLst>
          </p:cNvPr>
          <p:cNvCxnSpPr>
            <a:cxnSpLocks/>
            <a:stCxn id="10" idx="2"/>
          </p:cNvCxnSpPr>
          <p:nvPr/>
        </p:nvCxnSpPr>
        <p:spPr>
          <a:xfrm>
            <a:off x="8807389" y="4229729"/>
            <a:ext cx="1167" cy="323473"/>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EB27C82-23B5-415F-8773-EEA802F9AABC}"/>
              </a:ext>
            </a:extLst>
          </p:cNvPr>
          <p:cNvSpPr txBox="1"/>
          <p:nvPr/>
        </p:nvSpPr>
        <p:spPr>
          <a:xfrm>
            <a:off x="8812142" y="4262675"/>
            <a:ext cx="298480" cy="338554"/>
          </a:xfrm>
          <a:prstGeom prst="rect">
            <a:avLst/>
          </a:prstGeom>
          <a:noFill/>
        </p:spPr>
        <p:txBody>
          <a:bodyPr wrap="none" rtlCol="0">
            <a:spAutoFit/>
          </a:bodyPr>
          <a:lstStyle/>
          <a:p>
            <a:r>
              <a:rPr lang="en-US" sz="1600" dirty="0">
                <a:solidFill>
                  <a:srgbClr val="00549F"/>
                </a:solidFill>
              </a:rPr>
              <a:t>1</a:t>
            </a:r>
          </a:p>
        </p:txBody>
      </p:sp>
      <p:sp>
        <p:nvSpPr>
          <p:cNvPr id="14"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5"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2354449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1.4: </a:t>
            </a:r>
            <a:r>
              <a:rPr lang="de-DE" dirty="0" err="1"/>
              <a:t>Types</a:t>
            </a:r>
            <a:r>
              <a:rPr lang="de-DE" dirty="0"/>
              <a:t> </a:t>
            </a:r>
            <a:r>
              <a:rPr lang="de-DE" dirty="0" err="1"/>
              <a:t>and</a:t>
            </a:r>
            <a:r>
              <a:rPr lang="de-DE" dirty="0"/>
              <a:t> </a:t>
            </a:r>
            <a:r>
              <a:rPr lang="de-DE" dirty="0" err="1"/>
              <a:t>Expressions</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MCBasicTypes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de.monticore.MCBasics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de.monticore.types.TypeSymbols</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a:t>
            </a:r>
            <a:r>
              <a:rPr lang="de-DE" altLang="de-DE" sz="1400" dirty="0">
                <a:solidFill>
                  <a:schemeClr val="tx1"/>
                </a:solidFill>
                <a:latin typeface="Consolas" panose="020B0609020204030204" pitchFamily="49" charset="0"/>
                <a:cs typeface="Courier New" panose="02070309020205020404" pitchFamily="49" charset="0"/>
              </a:rPr>
              <a:t>:(Name || ".")+;</a:t>
            </a:r>
          </a:p>
          <a:p>
            <a:pPr lvl="0"/>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MCImportStatement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import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 Star:["*"])? ";"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MCPrimitiveType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primitive: [ "</a:t>
            </a:r>
            <a:r>
              <a:rPr lang="de-DE" altLang="de-DE" sz="1400" dirty="0" err="1">
                <a:solidFill>
                  <a:schemeClr val="tx1"/>
                </a:solidFill>
                <a:latin typeface="Consolas" panose="020B0609020204030204" pitchFamily="49" charset="0"/>
                <a:cs typeface="Courier New" panose="02070309020205020404" pitchFamily="49" charset="0"/>
              </a:rPr>
              <a:t>boolean</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byte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short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int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long</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char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float</a:t>
            </a:r>
            <a:r>
              <a:rPr lang="de-DE" altLang="de-DE" sz="1400" dirty="0">
                <a:solidFill>
                  <a:schemeClr val="tx1"/>
                </a:solidFill>
                <a:latin typeface="Consolas" panose="020B0609020204030204" pitchFamily="49" charset="0"/>
                <a:cs typeface="Courier New" panose="02070309020205020404" pitchFamily="49" charset="0"/>
              </a:rPr>
              <a:t>" | "double"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smtClean="0">
                <a:solidFill>
                  <a:schemeClr val="tx1"/>
                </a:solidFill>
                <a:latin typeface="Consolas" panose="020B0609020204030204" pitchFamily="49" charset="0"/>
                <a:cs typeface="Courier New" panose="02070309020205020404" pitchFamily="49" charset="0"/>
              </a:rPr>
              <a:t>MCObjectType</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MCObjectType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MCReturnType</a:t>
            </a:r>
            <a:r>
              <a:rPr lang="de-DE" altLang="de-DE" sz="1400" dirty="0">
                <a:solidFill>
                  <a:srgbClr val="00549F"/>
                </a:solidFill>
                <a:latin typeface="Consolas" panose="020B0609020204030204" pitchFamily="49" charset="0"/>
                <a:cs typeface="Courier New" panose="02070309020205020404" pitchFamily="49" charset="0"/>
              </a:rPr>
              <a:t> = </a:t>
            </a:r>
            <a:r>
              <a:rPr lang="de-DE" altLang="de-DE" sz="1400" dirty="0" err="1">
                <a:solidFill>
                  <a:srgbClr val="00549F"/>
                </a:solidFill>
                <a:latin typeface="Consolas" panose="020B0609020204030204" pitchFamily="49" charset="0"/>
                <a:cs typeface="Courier New" panose="02070309020205020404" pitchFamily="49" charset="0"/>
              </a:rPr>
              <a:t>MCVoidType</a:t>
            </a:r>
            <a:r>
              <a:rPr lang="de-DE" altLang="de-DE" sz="1400" dirty="0">
                <a:solidFill>
                  <a:srgbClr val="00549F"/>
                </a:solidFill>
                <a:latin typeface="Consolas" panose="020B0609020204030204" pitchFamily="49" charset="0"/>
                <a:cs typeface="Courier New" panose="02070309020205020404" pitchFamily="49" charset="0"/>
              </a:rPr>
              <a:t> | </a:t>
            </a:r>
            <a:r>
              <a:rPr lang="de-DE" altLang="de-DE" sz="1400" dirty="0" err="1">
                <a:solidFill>
                  <a:srgbClr val="00549F"/>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void</a:t>
            </a:r>
            <a:r>
              <a:rPr lang="de-DE" altLang="de-DE" sz="1400" dirty="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5" name="Rechteck 4"/>
          <p:cNvSpPr/>
          <p:nvPr/>
        </p:nvSpPr>
        <p:spPr>
          <a:xfrm>
            <a:off x="6702836" y="3448480"/>
            <a:ext cx="166257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rgbClr val="00549F"/>
                </a:solidFill>
                <a:latin typeface="Arial" panose="020B0604020202020204" pitchFamily="34" charset="0"/>
                <a:cs typeface="Arial" panose="020B0604020202020204" pitchFamily="34" charset="0"/>
              </a:rPr>
              <a:t>«interface»</a:t>
            </a:r>
          </a:p>
          <a:p>
            <a:pPr algn="ctr"/>
            <a:r>
              <a:rPr lang="en-US" sz="1600" dirty="0" err="1">
                <a:solidFill>
                  <a:srgbClr val="00549F"/>
                </a:solidFill>
                <a:latin typeface="Arial" panose="020B0604020202020204" pitchFamily="34" charset="0"/>
                <a:cs typeface="Arial" panose="020B0604020202020204" pitchFamily="34" charset="0"/>
              </a:rPr>
              <a:t>ASTMCType</a:t>
            </a:r>
            <a:endParaRPr lang="en-US" sz="1600" dirty="0">
              <a:solidFill>
                <a:srgbClr val="00549F"/>
              </a:solidFill>
              <a:latin typeface="Arial" panose="020B0604020202020204" pitchFamily="34" charset="0"/>
              <a:cs typeface="Arial" panose="020B0604020202020204" pitchFamily="34" charset="0"/>
            </a:endParaRPr>
          </a:p>
        </p:txBody>
      </p:sp>
      <p:sp>
        <p:nvSpPr>
          <p:cNvPr id="7" name="Rechteck 6">
            <a:extLst>
              <a:ext uri="{FF2B5EF4-FFF2-40B4-BE49-F238E27FC236}">
                <a16:creationId xmlns:a16="http://schemas.microsoft.com/office/drawing/2014/main" id="{89872ADE-6008-4064-B4D3-A607BC398EB6}"/>
              </a:ext>
            </a:extLst>
          </p:cNvPr>
          <p:cNvSpPr/>
          <p:nvPr/>
        </p:nvSpPr>
        <p:spPr>
          <a:xfrm>
            <a:off x="8968956" y="3951873"/>
            <a:ext cx="1786708"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rgbClr val="00549F"/>
                </a:solidFill>
                <a:latin typeface="Arial" panose="020B0604020202020204" pitchFamily="34" charset="0"/>
                <a:cs typeface="Arial" panose="020B0604020202020204" pitchFamily="34" charset="0"/>
              </a:rPr>
              <a:t>ASTMCVoidType</a:t>
            </a:r>
            <a:endParaRPr lang="en-US" sz="1600" dirty="0">
              <a:solidFill>
                <a:srgbClr val="00549F"/>
              </a:solidFill>
              <a:latin typeface="Arial" panose="020B0604020202020204" pitchFamily="34" charset="0"/>
              <a:cs typeface="Arial" panose="020B0604020202020204" pitchFamily="34" charset="0"/>
            </a:endParaRPr>
          </a:p>
        </p:txBody>
      </p:sp>
      <p:sp>
        <p:nvSpPr>
          <p:cNvPr id="8" name="Rechteck 7">
            <a:extLst>
              <a:ext uri="{FF2B5EF4-FFF2-40B4-BE49-F238E27FC236}">
                <a16:creationId xmlns:a16="http://schemas.microsoft.com/office/drawing/2014/main" id="{F030646E-1BE4-443F-93F0-BC22542879FE}"/>
              </a:ext>
            </a:extLst>
          </p:cNvPr>
          <p:cNvSpPr/>
          <p:nvPr/>
        </p:nvSpPr>
        <p:spPr>
          <a:xfrm>
            <a:off x="8990360" y="2815416"/>
            <a:ext cx="1868038"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rgbClr val="00549F"/>
                </a:solidFill>
                <a:latin typeface="Arial" panose="020B0604020202020204" pitchFamily="34" charset="0"/>
                <a:cs typeface="Arial" panose="020B0604020202020204" pitchFamily="34" charset="0"/>
              </a:rPr>
              <a:t>ASTMCReturnType</a:t>
            </a:r>
            <a:endParaRPr lang="en-US" sz="1600" dirty="0">
              <a:solidFill>
                <a:srgbClr val="00549F"/>
              </a:solidFill>
              <a:latin typeface="Arial" panose="020B0604020202020204" pitchFamily="34" charset="0"/>
              <a:cs typeface="Arial" panose="020B0604020202020204" pitchFamily="34" charset="0"/>
            </a:endParaRPr>
          </a:p>
        </p:txBody>
      </p:sp>
      <p:sp>
        <p:nvSpPr>
          <p:cNvPr id="9" name="Raute 8">
            <a:extLst>
              <a:ext uri="{FF2B5EF4-FFF2-40B4-BE49-F238E27FC236}">
                <a16:creationId xmlns:a16="http://schemas.microsoft.com/office/drawing/2014/main" id="{819D5449-7034-4794-A14E-4C981D26BDB7}"/>
              </a:ext>
            </a:extLst>
          </p:cNvPr>
          <p:cNvSpPr/>
          <p:nvPr/>
        </p:nvSpPr>
        <p:spPr>
          <a:xfrm>
            <a:off x="9771127" y="3237716"/>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549F"/>
              </a:solidFill>
            </a:endParaRPr>
          </a:p>
        </p:txBody>
      </p:sp>
      <p:sp>
        <p:nvSpPr>
          <p:cNvPr id="10" name="Textfeld 9">
            <a:extLst>
              <a:ext uri="{FF2B5EF4-FFF2-40B4-BE49-F238E27FC236}">
                <a16:creationId xmlns:a16="http://schemas.microsoft.com/office/drawing/2014/main" id="{E375B4E4-E111-4D96-9CD3-EF2B6D43C8C4}"/>
              </a:ext>
            </a:extLst>
          </p:cNvPr>
          <p:cNvSpPr txBox="1"/>
          <p:nvPr/>
        </p:nvSpPr>
        <p:spPr>
          <a:xfrm>
            <a:off x="9865478" y="3621364"/>
            <a:ext cx="527709" cy="338554"/>
          </a:xfrm>
          <a:prstGeom prst="rect">
            <a:avLst/>
          </a:prstGeom>
          <a:noFill/>
        </p:spPr>
        <p:txBody>
          <a:bodyPr wrap="none" rtlCol="0">
            <a:spAutoFit/>
          </a:bodyPr>
          <a:lstStyle/>
          <a:p>
            <a:r>
              <a:rPr lang="en-US" sz="1600" dirty="0">
                <a:solidFill>
                  <a:srgbClr val="00549F"/>
                </a:solidFill>
              </a:rPr>
              <a:t>0..1</a:t>
            </a:r>
          </a:p>
        </p:txBody>
      </p:sp>
      <p:sp>
        <p:nvSpPr>
          <p:cNvPr id="11" name="Textfeld 10">
            <a:extLst>
              <a:ext uri="{FF2B5EF4-FFF2-40B4-BE49-F238E27FC236}">
                <a16:creationId xmlns:a16="http://schemas.microsoft.com/office/drawing/2014/main" id="{810CA118-7335-4FAF-BAF9-AB8CE2BE9259}"/>
              </a:ext>
            </a:extLst>
          </p:cNvPr>
          <p:cNvSpPr txBox="1"/>
          <p:nvPr/>
        </p:nvSpPr>
        <p:spPr>
          <a:xfrm>
            <a:off x="8374424" y="3372738"/>
            <a:ext cx="527709" cy="338554"/>
          </a:xfrm>
          <a:prstGeom prst="rect">
            <a:avLst/>
          </a:prstGeom>
          <a:noFill/>
        </p:spPr>
        <p:txBody>
          <a:bodyPr wrap="none" rtlCol="0">
            <a:spAutoFit/>
          </a:bodyPr>
          <a:lstStyle/>
          <a:p>
            <a:r>
              <a:rPr lang="en-US" sz="1600" dirty="0">
                <a:solidFill>
                  <a:srgbClr val="00549F"/>
                </a:solidFill>
              </a:rPr>
              <a:t>0..1</a:t>
            </a:r>
          </a:p>
        </p:txBody>
      </p:sp>
      <p:cxnSp>
        <p:nvCxnSpPr>
          <p:cNvPr id="14" name="Verbinder: gewinkelt 16">
            <a:extLst>
              <a:ext uri="{FF2B5EF4-FFF2-40B4-BE49-F238E27FC236}">
                <a16:creationId xmlns:a16="http://schemas.microsoft.com/office/drawing/2014/main" id="{0C5A5EF3-C80B-41F1-ACB0-EF676562E764}"/>
              </a:ext>
            </a:extLst>
          </p:cNvPr>
          <p:cNvCxnSpPr>
            <a:cxnSpLocks/>
            <a:stCxn id="9" idx="2"/>
            <a:endCxn id="5" idx="3"/>
          </p:cNvCxnSpPr>
          <p:nvPr/>
        </p:nvCxnSpPr>
        <p:spPr>
          <a:xfrm rot="5400000">
            <a:off x="9033063" y="2875118"/>
            <a:ext cx="165321" cy="1500630"/>
          </a:xfrm>
          <a:prstGeom prst="bentConnector2">
            <a:avLst/>
          </a:prstGeom>
          <a:ln w="95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9868815" y="3617757"/>
            <a:ext cx="0" cy="334116"/>
          </a:xfrm>
          <a:prstGeom prst="line">
            <a:avLst/>
          </a:prstGeom>
          <a:ln w="95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9"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601135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1.4: </a:t>
            </a:r>
            <a:r>
              <a:rPr lang="de-DE" dirty="0" err="1"/>
              <a:t>Types</a:t>
            </a:r>
            <a:r>
              <a:rPr lang="de-DE" dirty="0"/>
              <a:t> </a:t>
            </a:r>
            <a:r>
              <a:rPr lang="de-DE" dirty="0" err="1"/>
              <a:t>and</a:t>
            </a:r>
            <a:r>
              <a:rPr lang="de-DE" dirty="0"/>
              <a:t> </a:t>
            </a:r>
            <a:r>
              <a:rPr lang="de-DE" dirty="0" err="1"/>
              <a:t>Expressions</a:t>
            </a:r>
            <a:endParaRPr lang="de-DE" dirty="0"/>
          </a:p>
        </p:txBody>
      </p:sp>
      <p:sp>
        <p:nvSpPr>
          <p:cNvPr id="4" name="Rechteck 3"/>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a:solidFill>
                  <a:schemeClr val="tx1"/>
                </a:solidFill>
                <a:latin typeface="Consolas" panose="020B0609020204030204" pitchFamily="49" charset="0"/>
                <a:cs typeface="Courier New" panose="02070309020205020404" pitchFamily="49" charset="0"/>
              </a:rPr>
              <a:t>component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grammar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MCBasicTypes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de.monticore.MCBasics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de.monticore.types.TypeSymbols</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a:t>
            </a:r>
            <a:r>
              <a:rPr lang="de-DE" altLang="de-DE" sz="1400" dirty="0">
                <a:solidFill>
                  <a:schemeClr val="tx1"/>
                </a:solidFill>
                <a:latin typeface="Consolas" panose="020B0609020204030204" pitchFamily="49" charset="0"/>
                <a:cs typeface="Courier New" panose="02070309020205020404" pitchFamily="49" charset="0"/>
              </a:rPr>
              <a:t>:(Name || ".")+;</a:t>
            </a:r>
          </a:p>
          <a:p>
            <a:pPr lvl="0"/>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MCImportStatement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import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 ("." Star:["*"])? ";"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MCPrimitiveType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primitive: [ "</a:t>
            </a:r>
            <a:r>
              <a:rPr lang="de-DE" altLang="de-DE" sz="1400" dirty="0" err="1">
                <a:solidFill>
                  <a:schemeClr val="tx1"/>
                </a:solidFill>
                <a:latin typeface="Consolas" panose="020B0609020204030204" pitchFamily="49" charset="0"/>
                <a:cs typeface="Courier New" panose="02070309020205020404" pitchFamily="49" charset="0"/>
              </a:rPr>
              <a:t>boolean</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byte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short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int</a:t>
            </a:r>
            <a:r>
              <a:rPr lang="de-DE" altLang="de-DE" sz="1400" dirty="0">
                <a:solidFill>
                  <a:schemeClr val="tx1"/>
                </a:solidFill>
                <a:latin typeface="Consolas" panose="020B0609020204030204" pitchFamily="49" charset="0"/>
                <a:cs typeface="Courier New" panose="02070309020205020404" pitchFamily="49" charset="0"/>
              </a:rPr>
              <a:t>" </a:t>
            </a:r>
          </a:p>
          <a:p>
            <a:pPr lvl="0"/>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long</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char</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float</a:t>
            </a:r>
            <a:r>
              <a:rPr lang="de-DE" altLang="de-DE" sz="1400" dirty="0">
                <a:solidFill>
                  <a:schemeClr val="tx1"/>
                </a:solidFill>
                <a:latin typeface="Consolas" panose="020B0609020204030204" pitchFamily="49" charset="0"/>
                <a:cs typeface="Courier New" panose="02070309020205020404" pitchFamily="49" charset="0"/>
              </a:rPr>
              <a:t>" | "double" ];</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interface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smtClean="0">
                <a:solidFill>
                  <a:schemeClr val="tx1"/>
                </a:solidFill>
                <a:latin typeface="Consolas" panose="020B0609020204030204" pitchFamily="49" charset="0"/>
                <a:cs typeface="Courier New" panose="02070309020205020404" pitchFamily="49" charset="0"/>
              </a:rPr>
              <a:t>MCObjectType</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MCQualifiedType</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implements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MCObjectType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MCQualifiedName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MCReturnType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MCVoidType</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MCType</a:t>
            </a:r>
            <a:r>
              <a:rPr lang="de-DE" altLang="de-DE" sz="1400" dirty="0">
                <a:solidFill>
                  <a:schemeClr val="tx1"/>
                </a:solidFill>
                <a:latin typeface="Consolas" panose="020B0609020204030204" pitchFamily="49" charset="0"/>
                <a:cs typeface="Courier New" panose="02070309020205020404" pitchFamily="49" charset="0"/>
              </a:rPr>
              <a:t>;</a:t>
            </a:r>
          </a:p>
          <a:p>
            <a:pPr lvl="0"/>
            <a:endParaRPr lang="de-DE" altLang="de-DE" sz="1400" dirty="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MCVoidType</a:t>
            </a:r>
            <a:r>
              <a:rPr lang="de-DE" altLang="de-DE" sz="1400" dirty="0">
                <a:solidFill>
                  <a:srgbClr val="00549F"/>
                </a:solidFill>
                <a:latin typeface="Consolas" panose="020B0609020204030204" pitchFamily="49" charset="0"/>
                <a:cs typeface="Courier New" panose="02070309020205020404" pitchFamily="49" charset="0"/>
              </a:rPr>
              <a:t> = "</a:t>
            </a:r>
            <a:r>
              <a:rPr lang="de-DE" altLang="de-DE" sz="1400" dirty="0" err="1">
                <a:solidFill>
                  <a:srgbClr val="00549F"/>
                </a:solidFill>
                <a:latin typeface="Consolas" panose="020B0609020204030204" pitchFamily="49" charset="0"/>
                <a:cs typeface="Courier New" panose="02070309020205020404" pitchFamily="49" charset="0"/>
              </a:rPr>
              <a:t>void</a:t>
            </a:r>
            <a:r>
              <a:rPr lang="de-DE" altLang="de-DE" sz="1400" dirty="0">
                <a:solidFill>
                  <a:srgbClr val="00549F"/>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7" name="Rechteck 6">
            <a:extLst>
              <a:ext uri="{FF2B5EF4-FFF2-40B4-BE49-F238E27FC236}">
                <a16:creationId xmlns:a16="http://schemas.microsoft.com/office/drawing/2014/main" id="{89872ADE-6008-4064-B4D3-A607BC398EB6}"/>
              </a:ext>
            </a:extLst>
          </p:cNvPr>
          <p:cNvSpPr/>
          <p:nvPr/>
        </p:nvSpPr>
        <p:spPr>
          <a:xfrm>
            <a:off x="6806781" y="4951998"/>
            <a:ext cx="1786708"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rgbClr val="00549F"/>
                </a:solidFill>
                <a:latin typeface="Arial" panose="020B0604020202020204" pitchFamily="34" charset="0"/>
                <a:cs typeface="Arial" panose="020B0604020202020204" pitchFamily="34" charset="0"/>
              </a:rPr>
              <a:t>ASTMCVoidType</a:t>
            </a:r>
            <a:endParaRPr lang="en-US" sz="1600" dirty="0">
              <a:solidFill>
                <a:srgbClr val="00549F"/>
              </a:solidFill>
              <a:latin typeface="Arial" panose="020B0604020202020204" pitchFamily="34" charset="0"/>
              <a:cs typeface="Arial" panose="020B0604020202020204" pitchFamily="34" charset="0"/>
            </a:endParaRPr>
          </a:p>
        </p:txBody>
      </p:sp>
      <p:sp>
        <p:nvSpPr>
          <p:cNvPr id="12"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3"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Tree>
    <p:extLst>
      <p:ext uri="{BB962C8B-B14F-4D97-AF65-F5344CB8AC3E}">
        <p14:creationId xmlns:p14="http://schemas.microsoft.com/office/powerpoint/2010/main" val="4197043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de-DE"/>
          </a:p>
        </p:txBody>
      </p:sp>
      <p:sp>
        <p:nvSpPr>
          <p:cNvPr id="4" name="Rechteck 3"/>
          <p:cNvSpPr/>
          <p:nvPr/>
        </p:nvSpPr>
        <p:spPr>
          <a:xfrm>
            <a:off x="130243" y="64916"/>
            <a:ext cx="11823618" cy="3076051"/>
          </a:xfrm>
          <a:prstGeom prst="rect">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solidFill>
                  <a:schemeClr val="tx1"/>
                </a:solidFill>
                <a:latin typeface="Arial" panose="020B0604020202020204" pitchFamily="34" charset="0"/>
                <a:cs typeface="Arial" panose="020B0604020202020204" pitchFamily="34" charset="0"/>
              </a:rPr>
              <a:t>MCBasicTypes</a:t>
            </a:r>
            <a:endParaRPr lang="en-US" sz="1600" dirty="0">
              <a:solidFill>
                <a:schemeClr val="tx1"/>
              </a:solidFill>
              <a:latin typeface="Arial" panose="020B0604020202020204" pitchFamily="34" charset="0"/>
              <a:cs typeface="Arial" panose="020B0604020202020204" pitchFamily="34" charset="0"/>
            </a:endParaRPr>
          </a:p>
        </p:txBody>
      </p:sp>
      <p:sp>
        <p:nvSpPr>
          <p:cNvPr id="5" name="Rechteck 4"/>
          <p:cNvSpPr/>
          <p:nvPr/>
        </p:nvSpPr>
        <p:spPr>
          <a:xfrm>
            <a:off x="130244" y="3201801"/>
            <a:ext cx="11823618" cy="2285740"/>
          </a:xfrm>
          <a:prstGeom prst="rect">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solidFill>
                  <a:schemeClr val="tx1"/>
                </a:solidFill>
                <a:latin typeface="Arial" panose="020B0604020202020204" pitchFamily="34" charset="0"/>
                <a:cs typeface="Arial" panose="020B0604020202020204" pitchFamily="34" charset="0"/>
              </a:rPr>
              <a:t>MCCollectionTypes</a:t>
            </a:r>
            <a:endParaRPr lang="en-US" sz="1600" dirty="0">
              <a:solidFill>
                <a:schemeClr val="tx1"/>
              </a:solidFill>
              <a:latin typeface="Arial" panose="020B0604020202020204" pitchFamily="34" charset="0"/>
              <a:cs typeface="Arial" panose="020B0604020202020204" pitchFamily="34" charset="0"/>
            </a:endParaRPr>
          </a:p>
        </p:txBody>
      </p:sp>
      <p:cxnSp>
        <p:nvCxnSpPr>
          <p:cNvPr id="6" name="Gerader Verbinder 39"/>
          <p:cNvCxnSpPr>
            <a:cxnSpLocks/>
            <a:stCxn id="7" idx="3"/>
            <a:endCxn id="11" idx="0"/>
          </p:cNvCxnSpPr>
          <p:nvPr/>
        </p:nvCxnSpPr>
        <p:spPr>
          <a:xfrm rot="16200000" flipH="1">
            <a:off x="4389506" y="2929921"/>
            <a:ext cx="338284" cy="2880162"/>
          </a:xfrm>
          <a:prstGeom prst="bentConnector3">
            <a:avLst>
              <a:gd name="adj1" fmla="val 30493"/>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 name="AutoShape 10"/>
          <p:cNvSpPr>
            <a:spLocks noChangeAspect="1" noChangeArrowheads="1"/>
          </p:cNvSpPr>
          <p:nvPr/>
        </p:nvSpPr>
        <p:spPr bwMode="auto">
          <a:xfrm>
            <a:off x="3005514" y="3974541"/>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cs typeface="Arial" panose="020B0604020202020204" pitchFamily="34" charset="0"/>
            </a:endParaRPr>
          </a:p>
        </p:txBody>
      </p:sp>
      <p:sp>
        <p:nvSpPr>
          <p:cNvPr id="8" name="Rechteck 7"/>
          <p:cNvSpPr/>
          <p:nvPr/>
        </p:nvSpPr>
        <p:spPr>
          <a:xfrm>
            <a:off x="1095169" y="614683"/>
            <a:ext cx="166257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«interface»</a:t>
            </a:r>
          </a:p>
          <a:p>
            <a:pPr algn="ctr"/>
            <a:r>
              <a:rPr lang="en-US" sz="1600" dirty="0" err="1">
                <a:solidFill>
                  <a:schemeClr val="tx1"/>
                </a:solidFill>
                <a:latin typeface="Arial" panose="020B0604020202020204" pitchFamily="34" charset="0"/>
                <a:cs typeface="Arial" panose="020B0604020202020204" pitchFamily="34" charset="0"/>
              </a:rPr>
              <a:t>ASTMCType</a:t>
            </a:r>
            <a:endParaRPr lang="en-US" sz="1600" dirty="0">
              <a:solidFill>
                <a:schemeClr val="tx1"/>
              </a:solidFill>
              <a:latin typeface="Arial" panose="020B0604020202020204" pitchFamily="34" charset="0"/>
              <a:cs typeface="Arial" panose="020B0604020202020204" pitchFamily="34" charset="0"/>
            </a:endParaRPr>
          </a:p>
        </p:txBody>
      </p:sp>
      <p:sp>
        <p:nvSpPr>
          <p:cNvPr id="9" name="Rechteck 8"/>
          <p:cNvSpPr/>
          <p:nvPr/>
        </p:nvSpPr>
        <p:spPr>
          <a:xfrm>
            <a:off x="2269161" y="3469805"/>
            <a:ext cx="202571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«interface»</a:t>
            </a:r>
          </a:p>
          <a:p>
            <a:pPr algn="ctr"/>
            <a:r>
              <a:rPr lang="en-US" sz="1600" dirty="0" err="1">
                <a:solidFill>
                  <a:schemeClr val="tx1"/>
                </a:solidFill>
                <a:latin typeface="Arial" panose="020B0604020202020204" pitchFamily="34" charset="0"/>
                <a:cs typeface="Arial" panose="020B0604020202020204" pitchFamily="34" charset="0"/>
              </a:rPr>
              <a:t>ASTMCGenericType</a:t>
            </a:r>
            <a:endParaRPr lang="en-US" sz="1600" dirty="0">
              <a:solidFill>
                <a:schemeClr val="tx1"/>
              </a:solidFill>
              <a:latin typeface="Arial" panose="020B0604020202020204" pitchFamily="34" charset="0"/>
              <a:cs typeface="Arial" panose="020B0604020202020204" pitchFamily="34" charset="0"/>
            </a:endParaRPr>
          </a:p>
        </p:txBody>
      </p:sp>
      <p:grpSp>
        <p:nvGrpSpPr>
          <p:cNvPr id="10" name="Gruppieren 9"/>
          <p:cNvGrpSpPr/>
          <p:nvPr/>
        </p:nvGrpSpPr>
        <p:grpSpPr>
          <a:xfrm>
            <a:off x="692179" y="4476103"/>
            <a:ext cx="5820979" cy="582267"/>
            <a:chOff x="3993675" y="3566347"/>
            <a:chExt cx="6484318" cy="648621"/>
          </a:xfrm>
        </p:grpSpPr>
        <p:sp>
          <p:nvSpPr>
            <p:cNvPr id="11" name="Rechteck 10"/>
            <p:cNvSpPr/>
            <p:nvPr/>
          </p:nvSpPr>
          <p:spPr>
            <a:xfrm>
              <a:off x="9331892" y="3636571"/>
              <a:ext cx="1146101" cy="5783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ASTMC</a:t>
              </a:r>
            </a:p>
            <a:p>
              <a:pPr algn="ctr"/>
              <a:r>
                <a:rPr lang="en-US" sz="1600" dirty="0" err="1">
                  <a:solidFill>
                    <a:schemeClr val="tx1"/>
                  </a:solidFill>
                  <a:latin typeface="Arial" panose="020B0604020202020204" pitchFamily="34" charset="0"/>
                  <a:cs typeface="Arial" panose="020B0604020202020204" pitchFamily="34" charset="0"/>
                </a:rPr>
                <a:t>SetType</a:t>
              </a:r>
              <a:endParaRPr lang="en-US" sz="1600" dirty="0">
                <a:solidFill>
                  <a:schemeClr val="tx1"/>
                </a:solidFill>
                <a:latin typeface="Arial" panose="020B0604020202020204" pitchFamily="34" charset="0"/>
                <a:cs typeface="Arial" panose="020B0604020202020204" pitchFamily="34" charset="0"/>
              </a:endParaRPr>
            </a:p>
          </p:txBody>
        </p:sp>
        <p:sp>
          <p:nvSpPr>
            <p:cNvPr id="12" name="Rechteck 11"/>
            <p:cNvSpPr/>
            <p:nvPr/>
          </p:nvSpPr>
          <p:spPr>
            <a:xfrm>
              <a:off x="3993675" y="3566347"/>
              <a:ext cx="1254241" cy="57839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ASTMC</a:t>
              </a:r>
            </a:p>
            <a:p>
              <a:pPr algn="ctr"/>
              <a:r>
                <a:rPr lang="en-US" sz="1600" dirty="0" err="1">
                  <a:solidFill>
                    <a:schemeClr val="tx1"/>
                  </a:solidFill>
                  <a:latin typeface="Arial" panose="020B0604020202020204" pitchFamily="34" charset="0"/>
                  <a:cs typeface="Arial" panose="020B0604020202020204" pitchFamily="34" charset="0"/>
                </a:rPr>
                <a:t>ListType</a:t>
              </a:r>
              <a:endParaRPr lang="en-US" sz="1600" dirty="0">
                <a:solidFill>
                  <a:schemeClr val="tx1"/>
                </a:solidFill>
                <a:latin typeface="Arial" panose="020B0604020202020204" pitchFamily="34" charset="0"/>
                <a:cs typeface="Arial" panose="020B0604020202020204" pitchFamily="34" charset="0"/>
              </a:endParaRPr>
            </a:p>
          </p:txBody>
        </p:sp>
      </p:grpSp>
      <p:cxnSp>
        <p:nvCxnSpPr>
          <p:cNvPr id="13" name="Gerader Verbinder 94"/>
          <p:cNvCxnSpPr>
            <a:cxnSpLocks/>
            <a:stCxn id="12" idx="0"/>
            <a:endCxn id="7" idx="3"/>
          </p:cNvCxnSpPr>
          <p:nvPr/>
        </p:nvCxnSpPr>
        <p:spPr>
          <a:xfrm rot="5400000" flipH="1" flipV="1">
            <a:off x="2049235" y="3406772"/>
            <a:ext cx="275243" cy="1863421"/>
          </a:xfrm>
          <a:prstGeom prst="bentConnector3">
            <a:avLst>
              <a:gd name="adj1" fmla="val 637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4" name="Gruppieren 13"/>
          <p:cNvGrpSpPr>
            <a:grpSpLocks noChangeAspect="1"/>
          </p:cNvGrpSpPr>
          <p:nvPr/>
        </p:nvGrpSpPr>
        <p:grpSpPr>
          <a:xfrm>
            <a:off x="11543754" y="3343417"/>
            <a:ext cx="360000" cy="198621"/>
            <a:chOff x="8250612" y="5502002"/>
            <a:chExt cx="522000" cy="288000"/>
          </a:xfrm>
        </p:grpSpPr>
        <p:sp>
          <p:nvSpPr>
            <p:cNvPr id="15" name="Abgerundete rechteckige Legende 14"/>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hteck 15"/>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hteck 16"/>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ruppieren 17"/>
            <p:cNvGrpSpPr/>
            <p:nvPr/>
          </p:nvGrpSpPr>
          <p:grpSpPr>
            <a:xfrm>
              <a:off x="8483639" y="5590209"/>
              <a:ext cx="199061" cy="111586"/>
              <a:chOff x="13524325" y="2933530"/>
              <a:chExt cx="120534" cy="128515"/>
            </a:xfrm>
          </p:grpSpPr>
          <p:cxnSp>
            <p:nvCxnSpPr>
              <p:cNvPr id="19" name="Gerader Verbinder 18"/>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 name="Gruppieren 21"/>
          <p:cNvGrpSpPr>
            <a:grpSpLocks noChangeAspect="1"/>
          </p:cNvGrpSpPr>
          <p:nvPr/>
        </p:nvGrpSpPr>
        <p:grpSpPr>
          <a:xfrm>
            <a:off x="11496970" y="288374"/>
            <a:ext cx="360000" cy="198621"/>
            <a:chOff x="8250612" y="5502002"/>
            <a:chExt cx="522000" cy="288000"/>
          </a:xfrm>
        </p:grpSpPr>
        <p:sp>
          <p:nvSpPr>
            <p:cNvPr id="23" name="Abgerundete rechteckige Legende 22"/>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hteck 23"/>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hteck 24"/>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uppieren 25"/>
            <p:cNvGrpSpPr/>
            <p:nvPr/>
          </p:nvGrpSpPr>
          <p:grpSpPr>
            <a:xfrm>
              <a:off x="8483639" y="5590209"/>
              <a:ext cx="199061" cy="111586"/>
              <a:chOff x="13524325" y="2933530"/>
              <a:chExt cx="120534" cy="128515"/>
            </a:xfrm>
          </p:grpSpPr>
          <p:cxnSp>
            <p:nvCxnSpPr>
              <p:cNvPr id="27" name="Gerader Verbinder 26"/>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 name="Rechteck 29"/>
          <p:cNvSpPr/>
          <p:nvPr/>
        </p:nvSpPr>
        <p:spPr>
          <a:xfrm>
            <a:off x="455069" y="1607238"/>
            <a:ext cx="1918138"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«interface»</a:t>
            </a:r>
          </a:p>
          <a:p>
            <a:pPr algn="ctr"/>
            <a:r>
              <a:rPr lang="en-US" sz="1600" dirty="0" err="1">
                <a:solidFill>
                  <a:schemeClr val="tx1"/>
                </a:solidFill>
                <a:latin typeface="Arial" panose="020B0604020202020204" pitchFamily="34" charset="0"/>
                <a:cs typeface="Arial" panose="020B0604020202020204" pitchFamily="34" charset="0"/>
              </a:rPr>
              <a:t>ASTMCObjectType</a:t>
            </a:r>
            <a:endParaRPr lang="en-US" sz="1600" dirty="0">
              <a:solidFill>
                <a:schemeClr val="tx1"/>
              </a:solidFill>
              <a:latin typeface="Arial" panose="020B0604020202020204" pitchFamily="34" charset="0"/>
              <a:cs typeface="Arial" panose="020B0604020202020204" pitchFamily="34" charset="0"/>
            </a:endParaRPr>
          </a:p>
        </p:txBody>
      </p:sp>
      <p:sp>
        <p:nvSpPr>
          <p:cNvPr id="31" name="Rechteck 30"/>
          <p:cNvSpPr/>
          <p:nvPr/>
        </p:nvSpPr>
        <p:spPr>
          <a:xfrm>
            <a:off x="2520365" y="1587525"/>
            <a:ext cx="2040561"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ASTMCPrimitiveType</a:t>
            </a:r>
            <a:endParaRPr lang="en-US" sz="1600" dirty="0">
              <a:solidFill>
                <a:schemeClr val="tx1"/>
              </a:solidFill>
              <a:latin typeface="Arial" panose="020B0604020202020204" pitchFamily="34" charset="0"/>
              <a:cs typeface="Arial" panose="020B0604020202020204" pitchFamily="34" charset="0"/>
            </a:endParaRPr>
          </a:p>
        </p:txBody>
      </p:sp>
      <p:sp>
        <p:nvSpPr>
          <p:cNvPr id="32" name="Raute 31">
            <a:extLst>
              <a:ext uri="{FF2B5EF4-FFF2-40B4-BE49-F238E27FC236}">
                <a16:creationId xmlns:a16="http://schemas.microsoft.com/office/drawing/2014/main" id="{3F268DB5-A2F5-48CF-BBFA-BB28B65E3BE7}"/>
              </a:ext>
            </a:extLst>
          </p:cNvPr>
          <p:cNvSpPr/>
          <p:nvPr/>
        </p:nvSpPr>
        <p:spPr>
          <a:xfrm rot="16200000">
            <a:off x="2538984" y="2644076"/>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3" name="Gerader Verbinder 39">
            <a:extLst>
              <a:ext uri="{FF2B5EF4-FFF2-40B4-BE49-F238E27FC236}">
                <a16:creationId xmlns:a16="http://schemas.microsoft.com/office/drawing/2014/main" id="{10509C1E-6434-45F1-913B-ACD45FD381E8}"/>
              </a:ext>
            </a:extLst>
          </p:cNvPr>
          <p:cNvCxnSpPr>
            <a:cxnSpLocks/>
            <a:stCxn id="34" idx="3"/>
            <a:endCxn id="30" idx="0"/>
          </p:cNvCxnSpPr>
          <p:nvPr/>
        </p:nvCxnSpPr>
        <p:spPr>
          <a:xfrm rot="5400000">
            <a:off x="1526283" y="1258315"/>
            <a:ext cx="236778" cy="461068"/>
          </a:xfrm>
          <a:prstGeom prst="bentConnector3">
            <a:avLst>
              <a:gd name="adj1" fmla="val 46019"/>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4" name="AutoShape 10">
            <a:extLst>
              <a:ext uri="{FF2B5EF4-FFF2-40B4-BE49-F238E27FC236}">
                <a16:creationId xmlns:a16="http://schemas.microsoft.com/office/drawing/2014/main" id="{4E540C58-E1FC-4745-BEB5-C0BB1CFE5D3F}"/>
              </a:ext>
            </a:extLst>
          </p:cNvPr>
          <p:cNvSpPr>
            <a:spLocks noChangeAspect="1" noChangeArrowheads="1"/>
          </p:cNvSpPr>
          <p:nvPr/>
        </p:nvSpPr>
        <p:spPr bwMode="auto">
          <a:xfrm>
            <a:off x="1762153" y="1144141"/>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cs typeface="Arial" panose="020B0604020202020204" pitchFamily="34" charset="0"/>
            </a:endParaRPr>
          </a:p>
        </p:txBody>
      </p:sp>
      <p:cxnSp>
        <p:nvCxnSpPr>
          <p:cNvPr id="35" name="Gerader Verbinder 94">
            <a:extLst>
              <a:ext uri="{FF2B5EF4-FFF2-40B4-BE49-F238E27FC236}">
                <a16:creationId xmlns:a16="http://schemas.microsoft.com/office/drawing/2014/main" id="{DD8FC88F-7D6B-4F54-A264-BA786472E119}"/>
              </a:ext>
            </a:extLst>
          </p:cNvPr>
          <p:cNvCxnSpPr>
            <a:cxnSpLocks/>
            <a:stCxn id="31" idx="0"/>
            <a:endCxn id="34" idx="3"/>
          </p:cNvCxnSpPr>
          <p:nvPr/>
        </p:nvCxnSpPr>
        <p:spPr>
          <a:xfrm rot="16200000" flipV="1">
            <a:off x="2599394" y="646273"/>
            <a:ext cx="217065" cy="1665440"/>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6" name="Rechteck 35">
            <a:extLst>
              <a:ext uri="{FF2B5EF4-FFF2-40B4-BE49-F238E27FC236}">
                <a16:creationId xmlns:a16="http://schemas.microsoft.com/office/drawing/2014/main" id="{A9C03D8A-AAD5-420F-92BB-4ABA33792889}"/>
              </a:ext>
            </a:extLst>
          </p:cNvPr>
          <p:cNvSpPr/>
          <p:nvPr/>
        </p:nvSpPr>
        <p:spPr>
          <a:xfrm>
            <a:off x="337852" y="2589211"/>
            <a:ext cx="2150117"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ASTMCQualifiedType</a:t>
            </a:r>
            <a:endParaRPr lang="en-US" sz="1600" dirty="0">
              <a:solidFill>
                <a:schemeClr val="tx1"/>
              </a:solidFill>
              <a:latin typeface="Arial" panose="020B0604020202020204" pitchFamily="34" charset="0"/>
              <a:cs typeface="Arial" panose="020B0604020202020204" pitchFamily="34" charset="0"/>
            </a:endParaRPr>
          </a:p>
        </p:txBody>
      </p:sp>
      <p:sp>
        <p:nvSpPr>
          <p:cNvPr id="37" name="AutoShape 10">
            <a:extLst>
              <a:ext uri="{FF2B5EF4-FFF2-40B4-BE49-F238E27FC236}">
                <a16:creationId xmlns:a16="http://schemas.microsoft.com/office/drawing/2014/main" id="{42D672E6-70BE-4D4D-A739-49F4B44E80D1}"/>
              </a:ext>
            </a:extLst>
          </p:cNvPr>
          <p:cNvSpPr>
            <a:spLocks noChangeAspect="1" noChangeArrowheads="1"/>
          </p:cNvSpPr>
          <p:nvPr/>
        </p:nvSpPr>
        <p:spPr bwMode="auto">
          <a:xfrm>
            <a:off x="1301085" y="2117210"/>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cs typeface="Arial" panose="020B0604020202020204" pitchFamily="34" charset="0"/>
            </a:endParaRPr>
          </a:p>
        </p:txBody>
      </p:sp>
      <p:cxnSp>
        <p:nvCxnSpPr>
          <p:cNvPr id="38" name="Gerader Verbinder 37">
            <a:extLst>
              <a:ext uri="{FF2B5EF4-FFF2-40B4-BE49-F238E27FC236}">
                <a16:creationId xmlns:a16="http://schemas.microsoft.com/office/drawing/2014/main" id="{9A75D3FD-98FF-450E-9681-1F4C9752161C}"/>
              </a:ext>
            </a:extLst>
          </p:cNvPr>
          <p:cNvCxnSpPr>
            <a:cxnSpLocks/>
            <a:stCxn id="37" idx="3"/>
            <a:endCxn id="36" idx="0"/>
          </p:cNvCxnSpPr>
          <p:nvPr/>
        </p:nvCxnSpPr>
        <p:spPr>
          <a:xfrm flipH="1">
            <a:off x="1412911" y="2343529"/>
            <a:ext cx="1227" cy="245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5AC3FC12-B2B9-4872-9DE4-A2AB9E141BC9}"/>
              </a:ext>
            </a:extLst>
          </p:cNvPr>
          <p:cNvSpPr/>
          <p:nvPr/>
        </p:nvSpPr>
        <p:spPr>
          <a:xfrm>
            <a:off x="7652107" y="1580773"/>
            <a:ext cx="2476342"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ASTMCQualifiedName</a:t>
            </a:r>
            <a:endParaRPr lang="en-US" sz="1600" dirty="0">
              <a:solidFill>
                <a:schemeClr val="tx1"/>
              </a:solidFill>
              <a:latin typeface="Arial" panose="020B0604020202020204" pitchFamily="34" charset="0"/>
              <a:cs typeface="Arial" panose="020B0604020202020204" pitchFamily="34" charset="0"/>
            </a:endParaRPr>
          </a:p>
        </p:txBody>
      </p:sp>
      <p:sp>
        <p:nvSpPr>
          <p:cNvPr id="40" name="Rechteck 39">
            <a:extLst>
              <a:ext uri="{FF2B5EF4-FFF2-40B4-BE49-F238E27FC236}">
                <a16:creationId xmlns:a16="http://schemas.microsoft.com/office/drawing/2014/main" id="{6BD2D6F3-DDCA-4C41-B56D-29A859E54412}"/>
              </a:ext>
            </a:extLst>
          </p:cNvPr>
          <p:cNvSpPr/>
          <p:nvPr/>
        </p:nvSpPr>
        <p:spPr>
          <a:xfrm>
            <a:off x="7652107" y="538952"/>
            <a:ext cx="2476342"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ASTMCImportStatement</a:t>
            </a:r>
            <a:endParaRPr lang="en-US" sz="1600" dirty="0">
              <a:solidFill>
                <a:schemeClr val="tx1"/>
              </a:solidFill>
              <a:latin typeface="Arial" panose="020B0604020202020204" pitchFamily="34" charset="0"/>
              <a:cs typeface="Arial" panose="020B0604020202020204" pitchFamily="34" charset="0"/>
            </a:endParaRPr>
          </a:p>
        </p:txBody>
      </p:sp>
      <p:sp>
        <p:nvSpPr>
          <p:cNvPr id="41" name="Rechteck 40">
            <a:extLst>
              <a:ext uri="{FF2B5EF4-FFF2-40B4-BE49-F238E27FC236}">
                <a16:creationId xmlns:a16="http://schemas.microsoft.com/office/drawing/2014/main" id="{89872ADE-6008-4064-B4D3-A607BC398EB6}"/>
              </a:ext>
            </a:extLst>
          </p:cNvPr>
          <p:cNvSpPr/>
          <p:nvPr/>
        </p:nvSpPr>
        <p:spPr>
          <a:xfrm>
            <a:off x="4981418" y="1623452"/>
            <a:ext cx="1786708"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ASTMCVoidType</a:t>
            </a:r>
            <a:endParaRPr lang="en-US" sz="1600" dirty="0">
              <a:solidFill>
                <a:schemeClr val="tx1"/>
              </a:solidFill>
              <a:latin typeface="Arial" panose="020B0604020202020204" pitchFamily="34" charset="0"/>
              <a:cs typeface="Arial" panose="020B0604020202020204" pitchFamily="34" charset="0"/>
            </a:endParaRPr>
          </a:p>
        </p:txBody>
      </p:sp>
      <p:sp>
        <p:nvSpPr>
          <p:cNvPr id="42" name="Rechteck 41">
            <a:extLst>
              <a:ext uri="{FF2B5EF4-FFF2-40B4-BE49-F238E27FC236}">
                <a16:creationId xmlns:a16="http://schemas.microsoft.com/office/drawing/2014/main" id="{F030646E-1BE4-443F-93F0-BC22542879FE}"/>
              </a:ext>
            </a:extLst>
          </p:cNvPr>
          <p:cNvSpPr/>
          <p:nvPr/>
        </p:nvSpPr>
        <p:spPr>
          <a:xfrm>
            <a:off x="5002822" y="486995"/>
            <a:ext cx="1868038" cy="4147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ASTMCReturnType</a:t>
            </a:r>
            <a:endParaRPr lang="en-US" sz="1600" dirty="0">
              <a:solidFill>
                <a:schemeClr val="tx1"/>
              </a:solidFill>
              <a:latin typeface="Arial" panose="020B0604020202020204" pitchFamily="34" charset="0"/>
              <a:cs typeface="Arial" panose="020B0604020202020204" pitchFamily="34" charset="0"/>
            </a:endParaRPr>
          </a:p>
        </p:txBody>
      </p:sp>
      <p:sp>
        <p:nvSpPr>
          <p:cNvPr id="43" name="Raute 42">
            <a:extLst>
              <a:ext uri="{FF2B5EF4-FFF2-40B4-BE49-F238E27FC236}">
                <a16:creationId xmlns:a16="http://schemas.microsoft.com/office/drawing/2014/main" id="{819D5449-7034-4794-A14E-4C981D26BDB7}"/>
              </a:ext>
            </a:extLst>
          </p:cNvPr>
          <p:cNvSpPr/>
          <p:nvPr/>
        </p:nvSpPr>
        <p:spPr>
          <a:xfrm>
            <a:off x="5783589" y="909295"/>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4" name="Textfeld 43">
            <a:extLst>
              <a:ext uri="{FF2B5EF4-FFF2-40B4-BE49-F238E27FC236}">
                <a16:creationId xmlns:a16="http://schemas.microsoft.com/office/drawing/2014/main" id="{E375B4E4-E111-4D96-9CD3-EF2B6D43C8C4}"/>
              </a:ext>
            </a:extLst>
          </p:cNvPr>
          <p:cNvSpPr txBox="1"/>
          <p:nvPr/>
        </p:nvSpPr>
        <p:spPr>
          <a:xfrm>
            <a:off x="5868513" y="1358932"/>
            <a:ext cx="527709" cy="338554"/>
          </a:xfrm>
          <a:prstGeom prst="rect">
            <a:avLst/>
          </a:prstGeom>
          <a:noFill/>
        </p:spPr>
        <p:txBody>
          <a:bodyPr wrap="none" rtlCol="0">
            <a:spAutoFit/>
          </a:bodyPr>
          <a:lstStyle/>
          <a:p>
            <a:r>
              <a:rPr lang="en-US" sz="1600" dirty="0"/>
              <a:t>0..1</a:t>
            </a:r>
          </a:p>
        </p:txBody>
      </p:sp>
      <p:sp>
        <p:nvSpPr>
          <p:cNvPr id="45" name="Textfeld 44">
            <a:extLst>
              <a:ext uri="{FF2B5EF4-FFF2-40B4-BE49-F238E27FC236}">
                <a16:creationId xmlns:a16="http://schemas.microsoft.com/office/drawing/2014/main" id="{810CA118-7335-4FAF-BAF9-AB8CE2BE9259}"/>
              </a:ext>
            </a:extLst>
          </p:cNvPr>
          <p:cNvSpPr txBox="1"/>
          <p:nvPr/>
        </p:nvSpPr>
        <p:spPr>
          <a:xfrm>
            <a:off x="2715298" y="570741"/>
            <a:ext cx="527709" cy="338554"/>
          </a:xfrm>
          <a:prstGeom prst="rect">
            <a:avLst/>
          </a:prstGeom>
          <a:noFill/>
        </p:spPr>
        <p:txBody>
          <a:bodyPr wrap="none" rtlCol="0">
            <a:spAutoFit/>
          </a:bodyPr>
          <a:lstStyle/>
          <a:p>
            <a:r>
              <a:rPr lang="en-US" sz="1600" dirty="0"/>
              <a:t>0..1</a:t>
            </a:r>
          </a:p>
        </p:txBody>
      </p:sp>
      <p:cxnSp>
        <p:nvCxnSpPr>
          <p:cNvPr id="48" name="Verbinder: gewinkelt 16">
            <a:extLst>
              <a:ext uri="{FF2B5EF4-FFF2-40B4-BE49-F238E27FC236}">
                <a16:creationId xmlns:a16="http://schemas.microsoft.com/office/drawing/2014/main" id="{0C5A5EF3-C80B-41F1-ACB0-EF676562E764}"/>
              </a:ext>
            </a:extLst>
          </p:cNvPr>
          <p:cNvCxnSpPr>
            <a:cxnSpLocks/>
            <a:stCxn id="43" idx="2"/>
            <a:endCxn id="8" idx="3"/>
          </p:cNvCxnSpPr>
          <p:nvPr/>
        </p:nvCxnSpPr>
        <p:spPr>
          <a:xfrm rot="5400000" flipH="1">
            <a:off x="4148093" y="-516054"/>
            <a:ext cx="340055" cy="3120759"/>
          </a:xfrm>
          <a:prstGeom prst="bentConnector4">
            <a:avLst>
              <a:gd name="adj1" fmla="val -25642"/>
              <a:gd name="adj2" fmla="val 5152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FD7546F-93EF-41B2-998D-A0C4A62666CE}"/>
              </a:ext>
            </a:extLst>
          </p:cNvPr>
          <p:cNvCxnSpPr>
            <a:cxnSpLocks/>
            <a:stCxn id="43" idx="2"/>
            <a:endCxn id="41" idx="0"/>
          </p:cNvCxnSpPr>
          <p:nvPr/>
        </p:nvCxnSpPr>
        <p:spPr>
          <a:xfrm flipH="1">
            <a:off x="5874772" y="1214352"/>
            <a:ext cx="3728" cy="409100"/>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0" name="Raute 49">
            <a:extLst>
              <a:ext uri="{FF2B5EF4-FFF2-40B4-BE49-F238E27FC236}">
                <a16:creationId xmlns:a16="http://schemas.microsoft.com/office/drawing/2014/main" id="{D037E4EE-9449-455A-BFF2-86D19C3E59BC}"/>
              </a:ext>
            </a:extLst>
          </p:cNvPr>
          <p:cNvSpPr/>
          <p:nvPr/>
        </p:nvSpPr>
        <p:spPr>
          <a:xfrm>
            <a:off x="8794200" y="952243"/>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1" name="Verbinder: gewinkelt 127">
            <a:extLst>
              <a:ext uri="{FF2B5EF4-FFF2-40B4-BE49-F238E27FC236}">
                <a16:creationId xmlns:a16="http://schemas.microsoft.com/office/drawing/2014/main" id="{94A46446-20F1-4846-B3A2-CF5BA11506AB}"/>
              </a:ext>
            </a:extLst>
          </p:cNvPr>
          <p:cNvCxnSpPr>
            <a:cxnSpLocks/>
            <a:stCxn id="32" idx="2"/>
            <a:endCxn id="39" idx="2"/>
          </p:cNvCxnSpPr>
          <p:nvPr/>
        </p:nvCxnSpPr>
        <p:spPr>
          <a:xfrm flipV="1">
            <a:off x="2786424" y="1995561"/>
            <a:ext cx="6103854" cy="801044"/>
          </a:xfrm>
          <a:prstGeom prst="bentConnector2">
            <a:avLst/>
          </a:prstGeom>
          <a:ln>
            <a:solidFill>
              <a:schemeClr val="tx1"/>
            </a:solidFill>
            <a:headEnd type="none"/>
            <a:tailEnd type="arrow"/>
          </a:ln>
        </p:spPr>
        <p:style>
          <a:lnRef idx="1">
            <a:schemeClr val="accent2"/>
          </a:lnRef>
          <a:fillRef idx="0">
            <a:schemeClr val="accent2"/>
          </a:fillRef>
          <a:effectRef idx="0">
            <a:schemeClr val="accent2"/>
          </a:effectRef>
          <a:fontRef idx="minor">
            <a:schemeClr val="tx1"/>
          </a:fontRef>
        </p:style>
      </p:cxnSp>
      <p:cxnSp>
        <p:nvCxnSpPr>
          <p:cNvPr id="52" name="Gerader Verbinder 51">
            <a:extLst>
              <a:ext uri="{FF2B5EF4-FFF2-40B4-BE49-F238E27FC236}">
                <a16:creationId xmlns:a16="http://schemas.microsoft.com/office/drawing/2014/main" id="{C4A86FBD-5AA1-4018-BCBD-14F141154AE8}"/>
              </a:ext>
            </a:extLst>
          </p:cNvPr>
          <p:cNvCxnSpPr>
            <a:cxnSpLocks/>
            <a:stCxn id="50" idx="2"/>
            <a:endCxn id="39" idx="0"/>
          </p:cNvCxnSpPr>
          <p:nvPr/>
        </p:nvCxnSpPr>
        <p:spPr>
          <a:xfrm>
            <a:off x="8889111" y="1257300"/>
            <a:ext cx="1167" cy="323473"/>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ED699465-C681-4A54-93F9-ED9529E93B9A}"/>
              </a:ext>
            </a:extLst>
          </p:cNvPr>
          <p:cNvSpPr txBox="1"/>
          <p:nvPr/>
        </p:nvSpPr>
        <p:spPr>
          <a:xfrm>
            <a:off x="8851634" y="2023427"/>
            <a:ext cx="298480" cy="338554"/>
          </a:xfrm>
          <a:prstGeom prst="rect">
            <a:avLst/>
          </a:prstGeom>
          <a:noFill/>
        </p:spPr>
        <p:txBody>
          <a:bodyPr wrap="none" rtlCol="0">
            <a:spAutoFit/>
          </a:bodyPr>
          <a:lstStyle/>
          <a:p>
            <a:r>
              <a:rPr lang="en-US" sz="1600" dirty="0"/>
              <a:t>1</a:t>
            </a:r>
          </a:p>
        </p:txBody>
      </p:sp>
      <p:sp>
        <p:nvSpPr>
          <p:cNvPr id="55" name="Textfeld 54">
            <a:extLst>
              <a:ext uri="{FF2B5EF4-FFF2-40B4-BE49-F238E27FC236}">
                <a16:creationId xmlns:a16="http://schemas.microsoft.com/office/drawing/2014/main" id="{6EB27C82-23B5-415F-8773-EEA802F9AABC}"/>
              </a:ext>
            </a:extLst>
          </p:cNvPr>
          <p:cNvSpPr txBox="1"/>
          <p:nvPr/>
        </p:nvSpPr>
        <p:spPr>
          <a:xfrm>
            <a:off x="8893864" y="1290246"/>
            <a:ext cx="298480" cy="338554"/>
          </a:xfrm>
          <a:prstGeom prst="rect">
            <a:avLst/>
          </a:prstGeom>
          <a:noFill/>
        </p:spPr>
        <p:txBody>
          <a:bodyPr wrap="none" rtlCol="0">
            <a:spAutoFit/>
          </a:bodyPr>
          <a:lstStyle/>
          <a:p>
            <a:r>
              <a:rPr lang="en-US" sz="1600" dirty="0"/>
              <a:t>1</a:t>
            </a:r>
          </a:p>
        </p:txBody>
      </p:sp>
      <p:sp>
        <p:nvSpPr>
          <p:cNvPr id="56" name="Rechteck 55">
            <a:extLst>
              <a:ext uri="{FF2B5EF4-FFF2-40B4-BE49-F238E27FC236}">
                <a16:creationId xmlns:a16="http://schemas.microsoft.com/office/drawing/2014/main" id="{4F685AD7-93DE-4690-B04A-9B1E4B1F93F8}"/>
              </a:ext>
            </a:extLst>
          </p:cNvPr>
          <p:cNvSpPr/>
          <p:nvPr/>
        </p:nvSpPr>
        <p:spPr>
          <a:xfrm>
            <a:off x="8364490" y="4534887"/>
            <a:ext cx="2191319"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«interface»</a:t>
            </a:r>
          </a:p>
          <a:p>
            <a:pPr algn="ctr"/>
            <a:r>
              <a:rPr lang="en-US" sz="1600" dirty="0" err="1">
                <a:solidFill>
                  <a:schemeClr val="tx1"/>
                </a:solidFill>
                <a:latin typeface="Arial" panose="020B0604020202020204" pitchFamily="34" charset="0"/>
                <a:cs typeface="Arial" panose="020B0604020202020204" pitchFamily="34" charset="0"/>
              </a:rPr>
              <a:t>ASTMCTypeArgument</a:t>
            </a:r>
            <a:endParaRPr lang="en-US" sz="1600" dirty="0">
              <a:solidFill>
                <a:schemeClr val="tx1"/>
              </a:solidFill>
              <a:latin typeface="Arial" panose="020B0604020202020204" pitchFamily="34" charset="0"/>
              <a:cs typeface="Arial" panose="020B0604020202020204" pitchFamily="34" charset="0"/>
            </a:endParaRPr>
          </a:p>
        </p:txBody>
      </p:sp>
      <p:cxnSp>
        <p:nvCxnSpPr>
          <p:cNvPr id="57" name="Gerader Verbinder 39">
            <a:extLst>
              <a:ext uri="{FF2B5EF4-FFF2-40B4-BE49-F238E27FC236}">
                <a16:creationId xmlns:a16="http://schemas.microsoft.com/office/drawing/2014/main" id="{4A8675EA-1A90-41CA-8548-E6A8B84C0E60}"/>
              </a:ext>
            </a:extLst>
          </p:cNvPr>
          <p:cNvCxnSpPr>
            <a:cxnSpLocks/>
            <a:stCxn id="58" idx="3"/>
            <a:endCxn id="60" idx="2"/>
          </p:cNvCxnSpPr>
          <p:nvPr/>
        </p:nvCxnSpPr>
        <p:spPr>
          <a:xfrm rot="5400000" flipH="1" flipV="1">
            <a:off x="9864501" y="3657058"/>
            <a:ext cx="241330" cy="1039060"/>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8" name="AutoShape 10">
            <a:extLst>
              <a:ext uri="{FF2B5EF4-FFF2-40B4-BE49-F238E27FC236}">
                <a16:creationId xmlns:a16="http://schemas.microsoft.com/office/drawing/2014/main" id="{04CF3B3F-EAD4-4678-891B-174B0FF6DB9B}"/>
              </a:ext>
            </a:extLst>
          </p:cNvPr>
          <p:cNvSpPr>
            <a:spLocks noChangeAspect="1" noChangeArrowheads="1"/>
          </p:cNvSpPr>
          <p:nvPr/>
        </p:nvSpPr>
        <p:spPr bwMode="auto">
          <a:xfrm rot="10800000">
            <a:off x="9352584" y="4297253"/>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cs typeface="Arial" panose="020B0604020202020204" pitchFamily="34" charset="0"/>
            </a:endParaRPr>
          </a:p>
        </p:txBody>
      </p:sp>
      <p:grpSp>
        <p:nvGrpSpPr>
          <p:cNvPr id="59" name="Gruppieren 58">
            <a:extLst>
              <a:ext uri="{FF2B5EF4-FFF2-40B4-BE49-F238E27FC236}">
                <a16:creationId xmlns:a16="http://schemas.microsoft.com/office/drawing/2014/main" id="{8F018F17-32C5-4BC0-BB9C-E8CC1082C137}"/>
              </a:ext>
            </a:extLst>
          </p:cNvPr>
          <p:cNvGrpSpPr/>
          <p:nvPr/>
        </p:nvGrpSpPr>
        <p:grpSpPr>
          <a:xfrm>
            <a:off x="7302506" y="3516494"/>
            <a:ext cx="4157478" cy="539429"/>
            <a:chOff x="5572107" y="3579413"/>
            <a:chExt cx="3165965" cy="600900"/>
          </a:xfrm>
        </p:grpSpPr>
        <p:sp>
          <p:nvSpPr>
            <p:cNvPr id="60" name="Rechteck 59">
              <a:extLst>
                <a:ext uri="{FF2B5EF4-FFF2-40B4-BE49-F238E27FC236}">
                  <a16:creationId xmlns:a16="http://schemas.microsoft.com/office/drawing/2014/main" id="{3EBDA767-886D-40FB-B42E-45EBD5F6A17A}"/>
                </a:ext>
              </a:extLst>
            </p:cNvPr>
            <p:cNvSpPr/>
            <p:nvPr/>
          </p:nvSpPr>
          <p:spPr>
            <a:xfrm>
              <a:off x="7283147" y="3601916"/>
              <a:ext cx="1454925" cy="5783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endParaRPr lang="en-US" sz="1600" dirty="0">
                <a:solidFill>
                  <a:schemeClr val="tx1"/>
                </a:solidFill>
                <a:latin typeface="Arial" panose="020B0604020202020204" pitchFamily="34" charset="0"/>
                <a:cs typeface="Arial" panose="020B0604020202020204" pitchFamily="34" charset="0"/>
              </a:endParaRPr>
            </a:p>
          </p:txBody>
        </p:sp>
        <p:sp>
          <p:nvSpPr>
            <p:cNvPr id="61" name="Rechteck 60">
              <a:extLst>
                <a:ext uri="{FF2B5EF4-FFF2-40B4-BE49-F238E27FC236}">
                  <a16:creationId xmlns:a16="http://schemas.microsoft.com/office/drawing/2014/main" id="{88B71094-4280-4D69-AFC3-5551C6B151DD}"/>
                </a:ext>
              </a:extLst>
            </p:cNvPr>
            <p:cNvSpPr/>
            <p:nvPr/>
          </p:nvSpPr>
          <p:spPr>
            <a:xfrm>
              <a:off x="5572107" y="3579413"/>
              <a:ext cx="1388907" cy="5783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ASTMCBasic</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err="1">
                  <a:solidFill>
                    <a:schemeClr val="tx1"/>
                  </a:solidFill>
                  <a:latin typeface="Arial" panose="020B0604020202020204" pitchFamily="34" charset="0"/>
                  <a:cs typeface="Arial" panose="020B0604020202020204" pitchFamily="34" charset="0"/>
                </a:rPr>
                <a:t>TypeArgument</a:t>
              </a:r>
              <a:endParaRPr lang="en-US" sz="1600" dirty="0">
                <a:solidFill>
                  <a:schemeClr val="tx1"/>
                </a:solidFill>
                <a:latin typeface="Arial" panose="020B0604020202020204" pitchFamily="34" charset="0"/>
                <a:cs typeface="Arial" panose="020B0604020202020204" pitchFamily="34" charset="0"/>
              </a:endParaRPr>
            </a:p>
          </p:txBody>
        </p:sp>
      </p:grpSp>
      <p:cxnSp>
        <p:nvCxnSpPr>
          <p:cNvPr id="62" name="Gerader Verbinder 94">
            <a:extLst>
              <a:ext uri="{FF2B5EF4-FFF2-40B4-BE49-F238E27FC236}">
                <a16:creationId xmlns:a16="http://schemas.microsoft.com/office/drawing/2014/main" id="{E0D84BD9-4C8C-4E7F-9C4F-559FDC36B27E}"/>
              </a:ext>
            </a:extLst>
          </p:cNvPr>
          <p:cNvCxnSpPr>
            <a:cxnSpLocks/>
            <a:stCxn id="61" idx="2"/>
            <a:endCxn id="58" idx="3"/>
          </p:cNvCxnSpPr>
          <p:nvPr/>
        </p:nvCxnSpPr>
        <p:spPr>
          <a:xfrm rot="16200000" flipH="1">
            <a:off x="8709277" y="3540893"/>
            <a:ext cx="261531" cy="1251188"/>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Rechteck 62">
            <a:extLst>
              <a:ext uri="{FF2B5EF4-FFF2-40B4-BE49-F238E27FC236}">
                <a16:creationId xmlns:a16="http://schemas.microsoft.com/office/drawing/2014/main" id="{8E234775-FF4D-497A-9C1D-EC63A95AFB00}"/>
              </a:ext>
            </a:extLst>
          </p:cNvPr>
          <p:cNvSpPr/>
          <p:nvPr/>
        </p:nvSpPr>
        <p:spPr>
          <a:xfrm>
            <a:off x="9613780" y="3473144"/>
            <a:ext cx="2026363" cy="646331"/>
          </a:xfrm>
          <a:prstGeom prst="rect">
            <a:avLst/>
          </a:prstGeom>
        </p:spPr>
        <p:txBody>
          <a:bodyPr wrap="square">
            <a:spAutoFit/>
          </a:bodyPr>
          <a:lstStyle/>
          <a:p>
            <a:r>
              <a:rPr lang="de-DE" dirty="0" err="1"/>
              <a:t>ASTMCPrimitive</a:t>
            </a:r>
            <a:endParaRPr lang="de-DE" dirty="0"/>
          </a:p>
          <a:p>
            <a:r>
              <a:rPr lang="de-DE" dirty="0" err="1"/>
              <a:t>TypeArgument</a:t>
            </a:r>
            <a:endParaRPr lang="de-DE" dirty="0"/>
          </a:p>
        </p:txBody>
      </p:sp>
      <p:sp>
        <p:nvSpPr>
          <p:cNvPr id="64" name="Rechteck 63">
            <a:extLst>
              <a:ext uri="{FF2B5EF4-FFF2-40B4-BE49-F238E27FC236}">
                <a16:creationId xmlns:a16="http://schemas.microsoft.com/office/drawing/2014/main" id="{2923F828-F9AE-4491-A8BC-B3F2D71AEE4A}"/>
              </a:ext>
            </a:extLst>
          </p:cNvPr>
          <p:cNvSpPr/>
          <p:nvPr/>
        </p:nvSpPr>
        <p:spPr>
          <a:xfrm>
            <a:off x="2361345" y="4539141"/>
            <a:ext cx="1390356" cy="5192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ASTMC</a:t>
            </a:r>
          </a:p>
          <a:p>
            <a:pPr algn="ctr"/>
            <a:r>
              <a:rPr lang="en-US" sz="1600" dirty="0" err="1">
                <a:solidFill>
                  <a:schemeClr val="tx1"/>
                </a:solidFill>
                <a:latin typeface="Arial" panose="020B0604020202020204" pitchFamily="34" charset="0"/>
                <a:cs typeface="Arial" panose="020B0604020202020204" pitchFamily="34" charset="0"/>
              </a:rPr>
              <a:t>OptionalType</a:t>
            </a:r>
            <a:endParaRPr lang="en-US" sz="1600" dirty="0">
              <a:solidFill>
                <a:schemeClr val="tx1"/>
              </a:solidFill>
              <a:latin typeface="Arial" panose="020B0604020202020204" pitchFamily="34" charset="0"/>
              <a:cs typeface="Arial" panose="020B0604020202020204" pitchFamily="34" charset="0"/>
            </a:endParaRPr>
          </a:p>
        </p:txBody>
      </p:sp>
      <p:sp>
        <p:nvSpPr>
          <p:cNvPr id="65" name="Rechteck 64">
            <a:extLst>
              <a:ext uri="{FF2B5EF4-FFF2-40B4-BE49-F238E27FC236}">
                <a16:creationId xmlns:a16="http://schemas.microsoft.com/office/drawing/2014/main" id="{DA2B5CCB-0B96-488C-BC20-48B0EFA8188F}"/>
              </a:ext>
            </a:extLst>
          </p:cNvPr>
          <p:cNvSpPr/>
          <p:nvPr/>
        </p:nvSpPr>
        <p:spPr>
          <a:xfrm>
            <a:off x="3924193" y="4563048"/>
            <a:ext cx="1196918" cy="5192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ASTMC</a:t>
            </a:r>
          </a:p>
          <a:p>
            <a:pPr algn="ctr"/>
            <a:r>
              <a:rPr lang="en-US" sz="1600" dirty="0" err="1">
                <a:solidFill>
                  <a:schemeClr val="tx1"/>
                </a:solidFill>
                <a:latin typeface="Arial" panose="020B0604020202020204" pitchFamily="34" charset="0"/>
                <a:cs typeface="Arial" panose="020B0604020202020204" pitchFamily="34" charset="0"/>
              </a:rPr>
              <a:t>MapType</a:t>
            </a:r>
            <a:endParaRPr lang="en-US" sz="1600" dirty="0">
              <a:solidFill>
                <a:schemeClr val="tx1"/>
              </a:solidFill>
              <a:latin typeface="Arial" panose="020B0604020202020204" pitchFamily="34" charset="0"/>
              <a:cs typeface="Arial" panose="020B0604020202020204" pitchFamily="34" charset="0"/>
            </a:endParaRPr>
          </a:p>
        </p:txBody>
      </p:sp>
      <p:sp>
        <p:nvSpPr>
          <p:cNvPr id="66" name="Raute 65">
            <a:extLst>
              <a:ext uri="{FF2B5EF4-FFF2-40B4-BE49-F238E27FC236}">
                <a16:creationId xmlns:a16="http://schemas.microsoft.com/office/drawing/2014/main" id="{F3376B3A-AD32-4A5D-A727-F950A8C36317}"/>
              </a:ext>
            </a:extLst>
          </p:cNvPr>
          <p:cNvSpPr/>
          <p:nvPr/>
        </p:nvSpPr>
        <p:spPr>
          <a:xfrm rot="16200000">
            <a:off x="4375738" y="3579754"/>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7" name="Verbinder: gewinkelt 167">
            <a:extLst>
              <a:ext uri="{FF2B5EF4-FFF2-40B4-BE49-F238E27FC236}">
                <a16:creationId xmlns:a16="http://schemas.microsoft.com/office/drawing/2014/main" id="{1C1CD216-1B0C-4A7A-AA54-246C9CA9E053}"/>
              </a:ext>
            </a:extLst>
          </p:cNvPr>
          <p:cNvCxnSpPr>
            <a:cxnSpLocks/>
            <a:stCxn id="7" idx="3"/>
            <a:endCxn id="64" idx="0"/>
          </p:cNvCxnSpPr>
          <p:nvPr/>
        </p:nvCxnSpPr>
        <p:spPr>
          <a:xfrm rot="5400000">
            <a:off x="2918405" y="4338978"/>
            <a:ext cx="338281" cy="62044"/>
          </a:xfrm>
          <a:prstGeom prst="bentConnector3">
            <a:avLst>
              <a:gd name="adj1" fmla="val 3049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Gerader Verbinder 39">
            <a:extLst>
              <a:ext uri="{FF2B5EF4-FFF2-40B4-BE49-F238E27FC236}">
                <a16:creationId xmlns:a16="http://schemas.microsoft.com/office/drawing/2014/main" id="{86093805-62C9-45B3-9359-523EBC1CF656}"/>
              </a:ext>
            </a:extLst>
          </p:cNvPr>
          <p:cNvCxnSpPr>
            <a:cxnSpLocks/>
            <a:stCxn id="7" idx="3"/>
            <a:endCxn id="65" idx="0"/>
          </p:cNvCxnSpPr>
          <p:nvPr/>
        </p:nvCxnSpPr>
        <p:spPr>
          <a:xfrm rot="16200000" flipH="1">
            <a:off x="3639515" y="3679911"/>
            <a:ext cx="362188" cy="1404085"/>
          </a:xfrm>
          <a:prstGeom prst="bentConnector3">
            <a:avLst>
              <a:gd name="adj1" fmla="val 29178"/>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Gerader Verbinder 94">
            <a:extLst>
              <a:ext uri="{FF2B5EF4-FFF2-40B4-BE49-F238E27FC236}">
                <a16:creationId xmlns:a16="http://schemas.microsoft.com/office/drawing/2014/main" id="{55A921F2-F074-4B6D-B22A-26977446EFE9}"/>
              </a:ext>
            </a:extLst>
          </p:cNvPr>
          <p:cNvCxnSpPr>
            <a:cxnSpLocks/>
            <a:stCxn id="9" idx="0"/>
            <a:endCxn id="37" idx="3"/>
          </p:cNvCxnSpPr>
          <p:nvPr/>
        </p:nvCxnSpPr>
        <p:spPr>
          <a:xfrm rot="16200000" flipV="1">
            <a:off x="1784940" y="1972727"/>
            <a:ext cx="1126276" cy="1867879"/>
          </a:xfrm>
          <a:prstGeom prst="bentConnector3">
            <a:avLst>
              <a:gd name="adj1" fmla="val 8850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Verbinder: gewinkelt 198">
            <a:extLst>
              <a:ext uri="{FF2B5EF4-FFF2-40B4-BE49-F238E27FC236}">
                <a16:creationId xmlns:a16="http://schemas.microsoft.com/office/drawing/2014/main" id="{B01F53D2-5F6F-4F31-B1B3-43956D452386}"/>
              </a:ext>
            </a:extLst>
          </p:cNvPr>
          <p:cNvCxnSpPr>
            <a:cxnSpLocks/>
            <a:stCxn id="56" idx="1"/>
            <a:endCxn id="66" idx="2"/>
          </p:cNvCxnSpPr>
          <p:nvPr/>
        </p:nvCxnSpPr>
        <p:spPr>
          <a:xfrm rot="10800000">
            <a:off x="4623178" y="3732283"/>
            <a:ext cx="3741312" cy="1062218"/>
          </a:xfrm>
          <a:prstGeom prst="bentConnector3">
            <a:avLst>
              <a:gd name="adj1" fmla="val 45969"/>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aute 70">
            <a:extLst>
              <a:ext uri="{FF2B5EF4-FFF2-40B4-BE49-F238E27FC236}">
                <a16:creationId xmlns:a16="http://schemas.microsoft.com/office/drawing/2014/main" id="{58B3A366-1D41-4EFA-BFD4-094EAC0593FD}"/>
              </a:ext>
            </a:extLst>
          </p:cNvPr>
          <p:cNvSpPr/>
          <p:nvPr/>
        </p:nvSpPr>
        <p:spPr>
          <a:xfrm rot="16200000">
            <a:off x="7062289" y="3455458"/>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aute 71">
            <a:extLst>
              <a:ext uri="{FF2B5EF4-FFF2-40B4-BE49-F238E27FC236}">
                <a16:creationId xmlns:a16="http://schemas.microsoft.com/office/drawing/2014/main" id="{8EC069E4-284D-47F5-8E25-4EA0E025E738}"/>
              </a:ext>
            </a:extLst>
          </p:cNvPr>
          <p:cNvSpPr/>
          <p:nvPr/>
        </p:nvSpPr>
        <p:spPr>
          <a:xfrm>
            <a:off x="10323144" y="3221537"/>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3" name="Verbinder: gewinkelt 216">
            <a:extLst>
              <a:ext uri="{FF2B5EF4-FFF2-40B4-BE49-F238E27FC236}">
                <a16:creationId xmlns:a16="http://schemas.microsoft.com/office/drawing/2014/main" id="{D373C054-174E-4815-AA8D-626D1681D84F}"/>
              </a:ext>
            </a:extLst>
          </p:cNvPr>
          <p:cNvCxnSpPr>
            <a:cxnSpLocks/>
            <a:stCxn id="71" idx="0"/>
          </p:cNvCxnSpPr>
          <p:nvPr/>
        </p:nvCxnSpPr>
        <p:spPr>
          <a:xfrm rot="10800000">
            <a:off x="2487970" y="2932267"/>
            <a:ext cx="4516703" cy="675721"/>
          </a:xfrm>
          <a:prstGeom prst="bentConnector3">
            <a:avLst>
              <a:gd name="adj1" fmla="val 50000"/>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4" name="Verbinder: gewinkelt 223">
            <a:extLst>
              <a:ext uri="{FF2B5EF4-FFF2-40B4-BE49-F238E27FC236}">
                <a16:creationId xmlns:a16="http://schemas.microsoft.com/office/drawing/2014/main" id="{33188BD0-F662-4B26-AF9D-60FFA5867DDC}"/>
              </a:ext>
            </a:extLst>
          </p:cNvPr>
          <p:cNvCxnSpPr>
            <a:cxnSpLocks/>
            <a:stCxn id="72" idx="0"/>
            <a:endCxn id="31" idx="2"/>
          </p:cNvCxnSpPr>
          <p:nvPr/>
        </p:nvCxnSpPr>
        <p:spPr>
          <a:xfrm rot="16200000" flipV="1">
            <a:off x="6369739" y="-826780"/>
            <a:ext cx="1219224" cy="6877409"/>
          </a:xfrm>
          <a:prstGeom prst="bentConnector3">
            <a:avLst>
              <a:gd name="adj1" fmla="val 4536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3B97867A-2084-47A7-BD03-47C4B4DB022B}"/>
              </a:ext>
            </a:extLst>
          </p:cNvPr>
          <p:cNvSpPr txBox="1"/>
          <p:nvPr/>
        </p:nvSpPr>
        <p:spPr>
          <a:xfrm>
            <a:off x="3540645" y="1986558"/>
            <a:ext cx="298480" cy="338554"/>
          </a:xfrm>
          <a:prstGeom prst="rect">
            <a:avLst/>
          </a:prstGeom>
          <a:noFill/>
        </p:spPr>
        <p:txBody>
          <a:bodyPr wrap="none" rtlCol="0">
            <a:spAutoFit/>
          </a:bodyPr>
          <a:lstStyle/>
          <a:p>
            <a:r>
              <a:rPr lang="en-US" sz="1600" dirty="0"/>
              <a:t>1</a:t>
            </a:r>
          </a:p>
        </p:txBody>
      </p:sp>
      <p:sp>
        <p:nvSpPr>
          <p:cNvPr id="77" name="Textfeld 76">
            <a:extLst>
              <a:ext uri="{FF2B5EF4-FFF2-40B4-BE49-F238E27FC236}">
                <a16:creationId xmlns:a16="http://schemas.microsoft.com/office/drawing/2014/main" id="{59CCDE4E-8B47-4C7A-8472-DCDFFD467B93}"/>
              </a:ext>
            </a:extLst>
          </p:cNvPr>
          <p:cNvSpPr txBox="1"/>
          <p:nvPr/>
        </p:nvSpPr>
        <p:spPr>
          <a:xfrm>
            <a:off x="2481366" y="2871926"/>
            <a:ext cx="298480" cy="338554"/>
          </a:xfrm>
          <a:prstGeom prst="rect">
            <a:avLst/>
          </a:prstGeom>
          <a:noFill/>
        </p:spPr>
        <p:txBody>
          <a:bodyPr wrap="none" rtlCol="0">
            <a:spAutoFit/>
          </a:bodyPr>
          <a:lstStyle/>
          <a:p>
            <a:r>
              <a:rPr lang="en-US" sz="1600" dirty="0"/>
              <a:t>1</a:t>
            </a:r>
          </a:p>
        </p:txBody>
      </p:sp>
      <p:sp>
        <p:nvSpPr>
          <p:cNvPr id="80" name="Textfeld 79">
            <a:extLst>
              <a:ext uri="{FF2B5EF4-FFF2-40B4-BE49-F238E27FC236}">
                <a16:creationId xmlns:a16="http://schemas.microsoft.com/office/drawing/2014/main" id="{0CE7BB16-A097-4E1A-9821-8017AEA50E46}"/>
              </a:ext>
            </a:extLst>
          </p:cNvPr>
          <p:cNvSpPr txBox="1"/>
          <p:nvPr/>
        </p:nvSpPr>
        <p:spPr>
          <a:xfrm>
            <a:off x="8043028" y="4511352"/>
            <a:ext cx="264816" cy="338554"/>
          </a:xfrm>
          <a:prstGeom prst="rect">
            <a:avLst/>
          </a:prstGeom>
          <a:noFill/>
        </p:spPr>
        <p:txBody>
          <a:bodyPr wrap="none" rtlCol="0">
            <a:spAutoFit/>
          </a:bodyPr>
          <a:lstStyle/>
          <a:p>
            <a:r>
              <a:rPr lang="en-US" sz="1600" dirty="0"/>
              <a:t>*</a:t>
            </a:r>
          </a:p>
        </p:txBody>
      </p:sp>
    </p:spTree>
    <p:extLst>
      <p:ext uri="{BB962C8B-B14F-4D97-AF65-F5344CB8AC3E}">
        <p14:creationId xmlns:p14="http://schemas.microsoft.com/office/powerpoint/2010/main" val="1311516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rgbClr val="000000"/>
                </a:solidFill>
                <a:latin typeface="Consolas" panose="020B0609020204030204" pitchFamily="49" charset="0"/>
                <a:cs typeface="Courier New" panose="02070309020205020404" pitchFamily="49" charset="0"/>
              </a:rPr>
              <a:t>grammar</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extends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de.monticore.literals.MCCommonLiterals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appointment</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name:String</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a:solidFill>
                  <a:srgbClr val="00549F"/>
                </a:solidFill>
                <a:latin typeface="Consolas" panose="020B0609020204030204" pitchFamily="49" charset="0"/>
                <a:cs typeface="Courier New" panose="02070309020205020404" pitchFamily="49" charset="0"/>
              </a:rPr>
              <a:t/>
            </a:r>
            <a:br>
              <a:rPr lang="de-DE" altLang="de-DE" sz="1400" dirty="0">
                <a:solidFill>
                  <a:srgbClr val="00549F"/>
                </a:solidFill>
                <a:latin typeface="Consolas" panose="020B0609020204030204" pitchFamily="49" charset="0"/>
                <a:cs typeface="Courier New" panose="02070309020205020404" pitchFamily="49" charset="0"/>
              </a:rPr>
            </a:b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a:t>
            </a:r>
          </a:p>
          <a:p>
            <a:pPr lvl="0"/>
            <a:r>
              <a:rPr lang="de-DE" altLang="de-DE" sz="1400" dirty="0" smtClean="0">
                <a:solidFill>
                  <a:srgbClr val="000000"/>
                </a:solidFill>
                <a:latin typeface="Consolas" panose="020B0609020204030204" pitchFamily="49" charset="0"/>
                <a:cs typeface="Courier New" panose="02070309020205020404" pitchFamily="49" charset="0"/>
              </a:rPr>
              <a:t>  Start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End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Date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Time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Break = </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10" name="Rechteck 9"/>
          <p:cNvSpPr/>
          <p:nvPr/>
        </p:nvSpPr>
        <p:spPr>
          <a:xfrm>
            <a:off x="5815039" y="4045241"/>
            <a:ext cx="5352629" cy="1384995"/>
          </a:xfrm>
          <a:prstGeom prst="rect">
            <a:avLst/>
          </a:prstGeom>
          <a:ln>
            <a:solidFill>
              <a:schemeClr val="accent1"/>
            </a:solidFill>
          </a:ln>
        </p:spPr>
        <p:txBody>
          <a:bodyPr wrap="square">
            <a:spAutoFit/>
          </a:bodyPr>
          <a:lstStyle/>
          <a:p>
            <a:r>
              <a:rPr lang="de-DE" sz="1400" dirty="0" err="1">
                <a:solidFill>
                  <a:srgbClr val="00549F"/>
                </a:solidFill>
                <a:latin typeface="Consolas" panose="020B0609020204030204" pitchFamily="49" charset="0"/>
              </a:rPr>
              <a:t>appointment</a:t>
            </a:r>
            <a:r>
              <a:rPr lang="de-DE" sz="1400" dirty="0">
                <a:solidFill>
                  <a:srgbClr val="00549F"/>
                </a:solidFill>
                <a:latin typeface="Consolas" panose="020B0609020204030204" pitchFamily="49" charset="0"/>
              </a:rPr>
              <a:t> "Kuchen" {</a:t>
            </a:r>
          </a:p>
          <a:p>
            <a:r>
              <a:rPr lang="de-DE" sz="1400" dirty="0">
                <a:latin typeface="Consolas" panose="020B0609020204030204" pitchFamily="49" charset="0"/>
              </a:rPr>
              <a:t>  </a:t>
            </a:r>
            <a:r>
              <a:rPr lang="de-DE" sz="1400" dirty="0" err="1">
                <a:latin typeface="Consolas" panose="020B0609020204030204" pitchFamily="49" charset="0"/>
              </a:rPr>
              <a:t>start</a:t>
            </a:r>
            <a:r>
              <a:rPr lang="de-DE" sz="1400" dirty="0">
                <a:latin typeface="Consolas" panose="020B0609020204030204" pitchFamily="49" charset="0"/>
              </a:rPr>
              <a:t>: 01/10/19 13:00</a:t>
            </a:r>
          </a:p>
          <a:p>
            <a:r>
              <a:rPr lang="de-DE" sz="1400" dirty="0">
                <a:latin typeface="Consolas" panose="020B0609020204030204" pitchFamily="49" charset="0"/>
              </a:rPr>
              <a:t>  end:   13:30</a:t>
            </a:r>
          </a:p>
          <a:p>
            <a:r>
              <a:rPr lang="de-DE" sz="1400" dirty="0">
                <a:latin typeface="Consolas" panose="020B0609020204030204" pitchFamily="49" charset="0"/>
              </a:rPr>
              <a:t>  </a:t>
            </a:r>
            <a:r>
              <a:rPr lang="de-DE" sz="1400" dirty="0" err="1">
                <a:latin typeface="Consolas" panose="020B0609020204030204" pitchFamily="49" charset="0"/>
              </a:rPr>
              <a:t>participants</a:t>
            </a:r>
            <a:r>
              <a:rPr lang="de-DE" sz="1400" dirty="0">
                <a:latin typeface="Consolas" panose="020B0609020204030204" pitchFamily="49" charset="0"/>
              </a:rPr>
              <a:t>: "Peter"</a:t>
            </a:r>
          </a:p>
          <a:p>
            <a:r>
              <a:rPr lang="de-DE" sz="1400" dirty="0">
                <a:latin typeface="Consolas" panose="020B0609020204030204" pitchFamily="49" charset="0"/>
              </a:rPr>
              <a:t>  </a:t>
            </a:r>
            <a:r>
              <a:rPr lang="de-DE" sz="1400" dirty="0" err="1">
                <a:latin typeface="Consolas" panose="020B0609020204030204" pitchFamily="49" charset="0"/>
              </a:rPr>
              <a:t>once</a:t>
            </a:r>
            <a:endParaRPr lang="de-DE" sz="1400" dirty="0">
              <a:latin typeface="Consolas" panose="020B0609020204030204" pitchFamily="49" charset="0"/>
            </a:endParaRPr>
          </a:p>
          <a:p>
            <a:r>
              <a:rPr lang="de-DE" sz="1400" dirty="0">
                <a:solidFill>
                  <a:srgbClr val="00549F"/>
                </a:solidFill>
                <a:latin typeface="Consolas" panose="020B0609020204030204" pitchFamily="49" charset="0"/>
              </a:rPr>
              <a:t>}</a:t>
            </a:r>
          </a:p>
        </p:txBody>
      </p:sp>
      <p:sp>
        <p:nvSpPr>
          <p:cNvPr id="11"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2"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13"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03707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4"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92864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3743561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ln>
            <a:noFill/>
          </a:ln>
        </p:spPr>
        <p:txBody>
          <a:bodyPr/>
          <a:lstStyle/>
          <a:p>
            <a:pPr marL="342900" lvl="0" indent="-342900">
              <a:buFont typeface="+mj-lt"/>
              <a:buAutoNum type="alphaLcPeriod"/>
            </a:pPr>
            <a:endParaRPr lang="en-US" dirty="0" smtClean="0"/>
          </a:p>
          <a:p>
            <a:pPr marL="342900" lvl="0" indent="-342900">
              <a:buFont typeface="+mj-lt"/>
              <a:buAutoNum type="alphaLcPeriod"/>
            </a:pPr>
            <a:endParaRPr lang="en-US" dirty="0"/>
          </a:p>
          <a:p>
            <a:pPr marL="342900" lvl="0" indent="-342900">
              <a:buFont typeface="+mj-lt"/>
              <a:buAutoNum type="alphaLcPeriod"/>
            </a:pPr>
            <a:endParaRPr lang="en-US" dirty="0"/>
          </a:p>
          <a:p>
            <a:pPr marL="342900" lvl="0" indent="-342900">
              <a:buFont typeface="+mj-lt"/>
              <a:buAutoNum type="alphaLcPeriod"/>
            </a:pPr>
            <a:r>
              <a:rPr lang="en-US" dirty="0" smtClean="0"/>
              <a:t>Draw </a:t>
            </a:r>
            <a:r>
              <a:rPr lang="en-US" dirty="0"/>
              <a:t>the AST structure of the grammars </a:t>
            </a:r>
            <a:r>
              <a:rPr lang="de-DE" dirty="0" err="1"/>
              <a:t>MCBasicTypes</a:t>
            </a:r>
            <a:r>
              <a:rPr lang="en-US" dirty="0"/>
              <a:t> and </a:t>
            </a:r>
            <a:r>
              <a:rPr lang="de-DE" dirty="0" err="1"/>
              <a:t>MCCollectionTypes</a:t>
            </a:r>
            <a:r>
              <a:rPr lang="en-US" dirty="0"/>
              <a:t>. </a:t>
            </a:r>
            <a:endParaRPr lang="en-US" dirty="0" smtClean="0"/>
          </a:p>
          <a:p>
            <a:pPr marL="342900" lvl="0" indent="-342900">
              <a:buFont typeface="+mj-lt"/>
              <a:buAutoNum type="alphaLcPeriod"/>
            </a:pPr>
            <a:endParaRPr lang="en-US" dirty="0"/>
          </a:p>
          <a:p>
            <a:pPr marL="342900" lvl="0" indent="-342900">
              <a:buFont typeface="+mj-lt"/>
              <a:buAutoNum type="alphaLcPeriod"/>
            </a:pPr>
            <a:endParaRPr lang="en-US" dirty="0" smtClean="0"/>
          </a:p>
          <a:p>
            <a:pPr marL="342900" lvl="0" indent="-342900">
              <a:buFont typeface="+mj-lt"/>
              <a:buAutoNum type="alphaLcPeriod"/>
            </a:pPr>
            <a:endParaRPr lang="en-GB" dirty="0"/>
          </a:p>
          <a:p>
            <a:pPr marL="342900" indent="-342900">
              <a:buFont typeface="+mj-lt"/>
              <a:buAutoNum type="alphaLcPeriod"/>
            </a:pPr>
            <a:r>
              <a:rPr lang="en-US" dirty="0">
                <a:solidFill>
                  <a:srgbClr val="00549F"/>
                </a:solidFill>
              </a:rPr>
              <a:t>Draw the tree structure of AST nodes that is created if this Expression is parsed by an empty grammar that extends </a:t>
            </a:r>
            <a:r>
              <a:rPr lang="de-DE" dirty="0" err="1">
                <a:solidFill>
                  <a:srgbClr val="00549F"/>
                </a:solidFill>
              </a:rPr>
              <a:t>CommonExpressions</a:t>
            </a:r>
            <a:r>
              <a:rPr lang="en-US" dirty="0">
                <a:solidFill>
                  <a:srgbClr val="00549F"/>
                </a:solidFill>
              </a:rPr>
              <a:t> and </a:t>
            </a:r>
            <a:r>
              <a:rPr lang="en-US" dirty="0" err="1">
                <a:solidFill>
                  <a:srgbClr val="00549F"/>
                </a:solidFill>
              </a:rPr>
              <a:t>MCCommonLiterals</a:t>
            </a:r>
            <a:r>
              <a:rPr lang="en-US" dirty="0">
                <a:solidFill>
                  <a:srgbClr val="00549F"/>
                </a:solidFill>
              </a:rPr>
              <a:t>:</a:t>
            </a:r>
            <a:br>
              <a:rPr lang="en-US" dirty="0">
                <a:solidFill>
                  <a:srgbClr val="00549F"/>
                </a:solidFill>
              </a:rPr>
            </a:br>
            <a:endParaRPr lang="en-US" dirty="0" smtClean="0">
              <a:solidFill>
                <a:srgbClr val="00549F"/>
              </a:solidFill>
            </a:endParaRPr>
          </a:p>
          <a:p>
            <a:pPr marL="0" indent="0">
              <a:buNone/>
            </a:pPr>
            <a:r>
              <a:rPr lang="en-US" dirty="0">
                <a:solidFill>
                  <a:srgbClr val="00549F"/>
                </a:solidFill>
              </a:rPr>
              <a:t>	</a:t>
            </a:r>
            <a:r>
              <a:rPr lang="en-US" dirty="0" smtClean="0">
                <a:solidFill>
                  <a:srgbClr val="00549F"/>
                </a:solidFill>
              </a:rPr>
              <a:t>										((</a:t>
            </a:r>
            <a:r>
              <a:rPr lang="en-US" dirty="0">
                <a:solidFill>
                  <a:srgbClr val="00549F"/>
                </a:solidFill>
              </a:rPr>
              <a:t>4 &gt; 17) || (call(25) + 3 != 7)) &amp;&amp; !(a || false</a:t>
            </a:r>
            <a:r>
              <a:rPr lang="en-US" dirty="0" smtClean="0">
                <a:solidFill>
                  <a:srgbClr val="00549F"/>
                </a:solidFill>
              </a:rPr>
              <a:t>)</a:t>
            </a:r>
          </a:p>
          <a:p>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Tree>
    <p:extLst>
      <p:ext uri="{BB962C8B-B14F-4D97-AF65-F5344CB8AC3E}">
        <p14:creationId xmlns:p14="http://schemas.microsoft.com/office/powerpoint/2010/main" val="161490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1312473"/>
            <a:ext cx="11483975" cy="4385455"/>
          </a:xfrm>
          <a:ln>
            <a:noFill/>
          </a:ln>
        </p:spPr>
        <p:txBody>
          <a:bodyPr/>
          <a:lstStyle/>
          <a:p>
            <a:pPr marL="0" indent="0">
              <a:buNone/>
            </a:pPr>
            <a:r>
              <a:rPr lang="en-US" dirty="0"/>
              <a:t>	</a:t>
            </a:r>
            <a:r>
              <a:rPr lang="en-US" dirty="0" smtClean="0"/>
              <a:t>										((</a:t>
            </a:r>
            <a:r>
              <a:rPr lang="en-US" dirty="0"/>
              <a:t>4 &gt; 17) || (call(25) + 3 != 7</a:t>
            </a:r>
            <a:r>
              <a:rPr lang="en-US" dirty="0" smtClean="0"/>
              <a:t>)) </a:t>
            </a:r>
            <a:r>
              <a:rPr lang="en-US" dirty="0"/>
              <a:t>&amp;&amp;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Tree>
    <p:extLst>
      <p:ext uri="{BB962C8B-B14F-4D97-AF65-F5344CB8AC3E}">
        <p14:creationId xmlns:p14="http://schemas.microsoft.com/office/powerpoint/2010/main" val="39883550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1312473"/>
            <a:ext cx="11483975" cy="4385455"/>
          </a:xfrm>
          <a:ln>
            <a:noFill/>
          </a:ln>
        </p:spPr>
        <p:txBody>
          <a:bodyPr/>
          <a:lstStyle/>
          <a:p>
            <a:pPr marL="0" indent="0">
              <a:buNone/>
            </a:pPr>
            <a:r>
              <a:rPr lang="en-US" dirty="0"/>
              <a:t>	</a:t>
            </a:r>
            <a:r>
              <a:rPr lang="en-US" dirty="0" smtClean="0"/>
              <a:t>										((</a:t>
            </a:r>
            <a:r>
              <a:rPr lang="en-US" dirty="0"/>
              <a:t>4 &gt; 17) || (call(25) + 3 != 7</a:t>
            </a:r>
            <a:r>
              <a:rPr lang="en-US" dirty="0" smtClean="0"/>
              <a:t>)) </a:t>
            </a:r>
            <a:r>
              <a:rPr lang="en-US" dirty="0">
                <a:solidFill>
                  <a:srgbClr val="00549F"/>
                </a:solidFill>
              </a:rPr>
              <a:t>&amp;&amp;</a:t>
            </a:r>
            <a:r>
              <a:rPr lang="en-US" dirty="0"/>
              <a:t>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
        <p:nvSpPr>
          <p:cNvPr id="4" name="Geschweifte Klammer rechts 3"/>
          <p:cNvSpPr/>
          <p:nvPr/>
        </p:nvSpPr>
        <p:spPr>
          <a:xfrm rot="5400000">
            <a:off x="5778674" y="-476251"/>
            <a:ext cx="201549" cy="44085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Rechteck 4"/>
          <p:cNvSpPr/>
          <p:nvPr/>
        </p:nvSpPr>
        <p:spPr>
          <a:xfrm>
            <a:off x="4523907" y="1828799"/>
            <a:ext cx="2890535" cy="369332"/>
          </a:xfrm>
          <a:prstGeom prst="rect">
            <a:avLst/>
          </a:prstGeom>
        </p:spPr>
        <p:txBody>
          <a:bodyPr wrap="none">
            <a:spAutoFit/>
          </a:bodyPr>
          <a:lstStyle/>
          <a:p>
            <a:r>
              <a:rPr lang="de-DE" dirty="0" err="1">
                <a:solidFill>
                  <a:srgbClr val="00549F"/>
                </a:solidFill>
              </a:rPr>
              <a:t>BooleanAndOpExpression</a:t>
            </a:r>
            <a:endParaRPr lang="de-DE" dirty="0">
              <a:solidFill>
                <a:srgbClr val="00549F"/>
              </a:solidFill>
            </a:endParaRPr>
          </a:p>
        </p:txBody>
      </p:sp>
      <p:sp>
        <p:nvSpPr>
          <p:cNvPr id="7" name="Rechteck 6"/>
          <p:cNvSpPr/>
          <p:nvPr/>
        </p:nvSpPr>
        <p:spPr>
          <a:xfrm>
            <a:off x="1247775" y="3410164"/>
            <a:ext cx="10620200" cy="646331"/>
          </a:xfrm>
          <a:prstGeom prst="rect">
            <a:avLst/>
          </a:prstGeom>
        </p:spPr>
        <p:txBody>
          <a:bodyPr wrap="square">
            <a:spAutoFit/>
          </a:bodyPr>
          <a:lstStyle/>
          <a:p>
            <a:r>
              <a:rPr lang="de-DE" dirty="0" err="1">
                <a:latin typeface="Consolas" panose="020B0609020204030204" pitchFamily="49" charset="0"/>
              </a:rPr>
              <a:t>BooleanAndOpExpression</a:t>
            </a:r>
            <a:r>
              <a:rPr lang="de-DE" dirty="0">
                <a:latin typeface="Consolas" panose="020B0609020204030204" pitchFamily="49" charset="0"/>
              </a:rPr>
              <a:t> </a:t>
            </a:r>
            <a:r>
              <a:rPr lang="de-DE" dirty="0" err="1">
                <a:latin typeface="Consolas" panose="020B0609020204030204" pitchFamily="49" charset="0"/>
              </a:rPr>
              <a:t>implements</a:t>
            </a:r>
            <a:r>
              <a:rPr lang="de-DE" dirty="0">
                <a:latin typeface="Consolas" panose="020B0609020204030204" pitchFamily="49" charset="0"/>
              </a:rPr>
              <a:t> Expression &lt;120&gt;, </a:t>
            </a:r>
            <a:r>
              <a:rPr lang="de-DE" dirty="0" err="1">
                <a:latin typeface="Consolas" panose="020B0609020204030204" pitchFamily="49" charset="0"/>
              </a:rPr>
              <a:t>InfixExpression</a:t>
            </a:r>
            <a:r>
              <a:rPr lang="de-DE" dirty="0">
                <a:latin typeface="Consolas" panose="020B0609020204030204" pitchFamily="49" charset="0"/>
              </a:rPr>
              <a:t> =</a:t>
            </a:r>
          </a:p>
          <a:p>
            <a:r>
              <a:rPr lang="de-DE" dirty="0">
                <a:latin typeface="Consolas" panose="020B0609020204030204" pitchFamily="49" charset="0"/>
              </a:rPr>
              <a:t>	</a:t>
            </a:r>
            <a:r>
              <a:rPr lang="de-DE" dirty="0" err="1">
                <a:latin typeface="Consolas" panose="020B0609020204030204" pitchFamily="49" charset="0"/>
              </a:rPr>
              <a:t>left:Expression</a:t>
            </a:r>
            <a:r>
              <a:rPr lang="de-DE" dirty="0">
                <a:latin typeface="Consolas" panose="020B0609020204030204" pitchFamily="49" charset="0"/>
              </a:rPr>
              <a:t> </a:t>
            </a:r>
            <a:r>
              <a:rPr lang="de-DE" dirty="0" err="1">
                <a:latin typeface="Consolas" panose="020B0609020204030204" pitchFamily="49" charset="0"/>
              </a:rPr>
              <a:t>operator</a:t>
            </a:r>
            <a:r>
              <a:rPr lang="de-DE" dirty="0">
                <a:latin typeface="Consolas" panose="020B0609020204030204" pitchFamily="49" charset="0"/>
              </a:rPr>
              <a:t>:"</a:t>
            </a:r>
            <a:r>
              <a:rPr lang="de-DE" dirty="0">
                <a:solidFill>
                  <a:srgbClr val="00549F"/>
                </a:solidFill>
                <a:latin typeface="Consolas" panose="020B0609020204030204" pitchFamily="49" charset="0"/>
              </a:rPr>
              <a:t>&amp;&amp;</a:t>
            </a:r>
            <a:r>
              <a:rPr lang="de-DE" dirty="0">
                <a:latin typeface="Consolas" panose="020B0609020204030204" pitchFamily="49" charset="0"/>
              </a:rPr>
              <a:t>" </a:t>
            </a:r>
            <a:r>
              <a:rPr lang="de-DE" dirty="0" err="1">
                <a:latin typeface="Consolas" panose="020B0609020204030204" pitchFamily="49" charset="0"/>
              </a:rPr>
              <a:t>right:Expression</a:t>
            </a:r>
            <a:r>
              <a:rPr lang="de-DE" dirty="0">
                <a:latin typeface="Consolas" panose="020B0609020204030204" pitchFamily="49" charset="0"/>
              </a:rPr>
              <a:t>;</a:t>
            </a:r>
          </a:p>
        </p:txBody>
      </p:sp>
    </p:spTree>
    <p:extLst>
      <p:ext uri="{BB962C8B-B14F-4D97-AF65-F5344CB8AC3E}">
        <p14:creationId xmlns:p14="http://schemas.microsoft.com/office/powerpoint/2010/main" val="8839319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1312473"/>
            <a:ext cx="11483975" cy="4385455"/>
          </a:xfrm>
          <a:ln>
            <a:noFill/>
          </a:ln>
        </p:spPr>
        <p:txBody>
          <a:bodyPr/>
          <a:lstStyle/>
          <a:p>
            <a:pPr marL="0" indent="0">
              <a:buNone/>
            </a:pPr>
            <a:r>
              <a:rPr lang="en-US" dirty="0"/>
              <a:t>	</a:t>
            </a:r>
            <a:r>
              <a:rPr lang="en-US" dirty="0" smtClean="0"/>
              <a:t>										</a:t>
            </a:r>
            <a:r>
              <a:rPr lang="en-US" dirty="0" smtClean="0">
                <a:solidFill>
                  <a:srgbClr val="00549F"/>
                </a:solidFill>
              </a:rPr>
              <a:t>(</a:t>
            </a:r>
            <a:r>
              <a:rPr lang="en-US" dirty="0" smtClean="0"/>
              <a:t>(</a:t>
            </a:r>
            <a:r>
              <a:rPr lang="en-US" dirty="0"/>
              <a:t>4 &gt; 17) || (call(25) + 3 != 7</a:t>
            </a:r>
            <a:r>
              <a:rPr lang="en-US" dirty="0" smtClean="0"/>
              <a:t>)</a:t>
            </a:r>
            <a:r>
              <a:rPr lang="en-US" dirty="0" smtClean="0">
                <a:solidFill>
                  <a:srgbClr val="00549F"/>
                </a:solidFill>
              </a:rPr>
              <a:t>)</a:t>
            </a:r>
            <a:r>
              <a:rPr lang="en-US" dirty="0" smtClean="0"/>
              <a:t> </a:t>
            </a:r>
            <a:r>
              <a:rPr lang="en-US" dirty="0"/>
              <a:t>&amp;&amp;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
        <p:nvSpPr>
          <p:cNvPr id="4" name="Geschweifte Klammer rechts 3"/>
          <p:cNvSpPr/>
          <p:nvPr/>
        </p:nvSpPr>
        <p:spPr>
          <a:xfrm rot="5400000">
            <a:off x="5778674" y="-476251"/>
            <a:ext cx="201549" cy="44085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Rechteck 4"/>
          <p:cNvSpPr/>
          <p:nvPr/>
        </p:nvSpPr>
        <p:spPr>
          <a:xfrm>
            <a:off x="4523907" y="1828799"/>
            <a:ext cx="2890535" cy="369332"/>
          </a:xfrm>
          <a:prstGeom prst="rect">
            <a:avLst/>
          </a:prstGeom>
        </p:spPr>
        <p:txBody>
          <a:bodyPr wrap="none">
            <a:spAutoFit/>
          </a:bodyPr>
          <a:lstStyle/>
          <a:p>
            <a:r>
              <a:rPr lang="de-DE" dirty="0" err="1"/>
              <a:t>BooleanAndOpExpression</a:t>
            </a:r>
            <a:endParaRPr lang="de-DE" dirty="0"/>
          </a:p>
        </p:txBody>
      </p:sp>
      <p:sp>
        <p:nvSpPr>
          <p:cNvPr id="9" name="Geschweifte Klammer rechts 8"/>
          <p:cNvSpPr/>
          <p:nvPr/>
        </p:nvSpPr>
        <p:spPr>
          <a:xfrm rot="5400000">
            <a:off x="5022399" y="894906"/>
            <a:ext cx="201549" cy="280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 name="Rechteck 5"/>
          <p:cNvSpPr/>
          <p:nvPr/>
        </p:nvSpPr>
        <p:spPr>
          <a:xfrm>
            <a:off x="4069038" y="2396072"/>
            <a:ext cx="2108269" cy="369332"/>
          </a:xfrm>
          <a:prstGeom prst="rect">
            <a:avLst/>
          </a:prstGeom>
        </p:spPr>
        <p:txBody>
          <a:bodyPr wrap="none">
            <a:spAutoFit/>
          </a:bodyPr>
          <a:lstStyle/>
          <a:p>
            <a:r>
              <a:rPr lang="de-DE" dirty="0" err="1">
                <a:solidFill>
                  <a:srgbClr val="00549F"/>
                </a:solidFill>
              </a:rPr>
              <a:t>BracketExpression</a:t>
            </a:r>
            <a:endParaRPr lang="de-DE" dirty="0">
              <a:solidFill>
                <a:srgbClr val="00549F"/>
              </a:solidFill>
            </a:endParaRPr>
          </a:p>
        </p:txBody>
      </p:sp>
      <p:sp>
        <p:nvSpPr>
          <p:cNvPr id="11" name="Rechteck 10"/>
          <p:cNvSpPr/>
          <p:nvPr/>
        </p:nvSpPr>
        <p:spPr>
          <a:xfrm>
            <a:off x="1396912" y="3994225"/>
            <a:ext cx="9458175" cy="369332"/>
          </a:xfrm>
          <a:prstGeom prst="rect">
            <a:avLst/>
          </a:prstGeom>
        </p:spPr>
        <p:txBody>
          <a:bodyPr wrap="square">
            <a:spAutoFit/>
          </a:bodyPr>
          <a:lstStyle/>
          <a:p>
            <a:r>
              <a:rPr lang="de-DE" dirty="0" err="1">
                <a:latin typeface="Consolas" panose="020B0609020204030204" pitchFamily="49" charset="0"/>
              </a:rPr>
              <a:t>BracketExpression</a:t>
            </a:r>
            <a:r>
              <a:rPr lang="de-DE" dirty="0">
                <a:latin typeface="Consolas" panose="020B0609020204030204" pitchFamily="49" charset="0"/>
              </a:rPr>
              <a:t> </a:t>
            </a:r>
            <a:r>
              <a:rPr lang="de-DE" dirty="0" err="1">
                <a:latin typeface="Consolas" panose="020B0609020204030204" pitchFamily="49" charset="0"/>
              </a:rPr>
              <a:t>implements</a:t>
            </a:r>
            <a:r>
              <a:rPr lang="de-DE" dirty="0">
                <a:latin typeface="Consolas" panose="020B0609020204030204" pitchFamily="49" charset="0"/>
              </a:rPr>
              <a:t> Expression &lt;310</a:t>
            </a:r>
            <a:r>
              <a:rPr lang="de-DE" dirty="0" smtClean="0">
                <a:latin typeface="Consolas" panose="020B0609020204030204" pitchFamily="49" charset="0"/>
              </a:rPr>
              <a:t>&gt; </a:t>
            </a:r>
            <a:r>
              <a:rPr lang="de-DE" dirty="0">
                <a:latin typeface="Consolas" panose="020B0609020204030204" pitchFamily="49" charset="0"/>
              </a:rPr>
              <a:t>=  "</a:t>
            </a:r>
            <a:r>
              <a:rPr lang="de-DE" dirty="0">
                <a:solidFill>
                  <a:srgbClr val="00549F"/>
                </a:solidFill>
                <a:latin typeface="Consolas" panose="020B0609020204030204" pitchFamily="49" charset="0"/>
              </a:rPr>
              <a:t>(</a:t>
            </a:r>
            <a:r>
              <a:rPr lang="de-DE" dirty="0">
                <a:latin typeface="Consolas" panose="020B0609020204030204" pitchFamily="49" charset="0"/>
              </a:rPr>
              <a:t>" Expression "</a:t>
            </a:r>
            <a:r>
              <a:rPr lang="de-DE" dirty="0">
                <a:solidFill>
                  <a:srgbClr val="00549F"/>
                </a:solidFill>
                <a:latin typeface="Consolas" panose="020B0609020204030204" pitchFamily="49" charset="0"/>
              </a:rPr>
              <a:t>)</a:t>
            </a:r>
            <a:r>
              <a:rPr lang="de-DE" dirty="0">
                <a:latin typeface="Consolas" panose="020B0609020204030204" pitchFamily="49" charset="0"/>
              </a:rPr>
              <a:t>";</a:t>
            </a:r>
          </a:p>
        </p:txBody>
      </p:sp>
    </p:spTree>
    <p:extLst>
      <p:ext uri="{BB962C8B-B14F-4D97-AF65-F5344CB8AC3E}">
        <p14:creationId xmlns:p14="http://schemas.microsoft.com/office/powerpoint/2010/main" val="3342627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1312473"/>
            <a:ext cx="11483975" cy="4385455"/>
          </a:xfrm>
          <a:ln>
            <a:noFill/>
          </a:ln>
        </p:spPr>
        <p:txBody>
          <a:bodyPr/>
          <a:lstStyle/>
          <a:p>
            <a:pPr marL="0" indent="0">
              <a:buNone/>
            </a:pPr>
            <a:r>
              <a:rPr lang="en-US" dirty="0"/>
              <a:t>	</a:t>
            </a:r>
            <a:r>
              <a:rPr lang="en-US" dirty="0" smtClean="0"/>
              <a:t>										((</a:t>
            </a:r>
            <a:r>
              <a:rPr lang="en-US" dirty="0"/>
              <a:t>4 &gt; 17) </a:t>
            </a:r>
            <a:r>
              <a:rPr lang="en-US" dirty="0">
                <a:solidFill>
                  <a:srgbClr val="00549F"/>
                </a:solidFill>
              </a:rPr>
              <a:t>||</a:t>
            </a:r>
            <a:r>
              <a:rPr lang="en-US" dirty="0"/>
              <a:t> (call(25) + 3 != 7</a:t>
            </a:r>
            <a:r>
              <a:rPr lang="en-US" dirty="0" smtClean="0"/>
              <a:t>)) </a:t>
            </a:r>
            <a:r>
              <a:rPr lang="en-US" dirty="0"/>
              <a:t>&amp;&amp;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
        <p:nvSpPr>
          <p:cNvPr id="4" name="Geschweifte Klammer rechts 3"/>
          <p:cNvSpPr/>
          <p:nvPr/>
        </p:nvSpPr>
        <p:spPr>
          <a:xfrm rot="5400000">
            <a:off x="5778674" y="-476251"/>
            <a:ext cx="201549" cy="44085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Rechteck 4"/>
          <p:cNvSpPr/>
          <p:nvPr/>
        </p:nvSpPr>
        <p:spPr>
          <a:xfrm>
            <a:off x="4523907" y="1828799"/>
            <a:ext cx="2890535" cy="369332"/>
          </a:xfrm>
          <a:prstGeom prst="rect">
            <a:avLst/>
          </a:prstGeom>
        </p:spPr>
        <p:txBody>
          <a:bodyPr wrap="none">
            <a:spAutoFit/>
          </a:bodyPr>
          <a:lstStyle/>
          <a:p>
            <a:r>
              <a:rPr lang="de-DE" dirty="0" err="1"/>
              <a:t>BooleanAndOpExpression</a:t>
            </a:r>
            <a:endParaRPr lang="de-DE" dirty="0"/>
          </a:p>
        </p:txBody>
      </p:sp>
      <p:sp>
        <p:nvSpPr>
          <p:cNvPr id="9" name="Geschweifte Klammer rechts 8"/>
          <p:cNvSpPr/>
          <p:nvPr/>
        </p:nvSpPr>
        <p:spPr>
          <a:xfrm rot="5400000">
            <a:off x="5022399" y="894906"/>
            <a:ext cx="201549" cy="280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 name="Rechteck 5"/>
          <p:cNvSpPr/>
          <p:nvPr/>
        </p:nvSpPr>
        <p:spPr>
          <a:xfrm>
            <a:off x="4069038" y="2396072"/>
            <a:ext cx="2108269" cy="369332"/>
          </a:xfrm>
          <a:prstGeom prst="rect">
            <a:avLst/>
          </a:prstGeom>
        </p:spPr>
        <p:txBody>
          <a:bodyPr wrap="none">
            <a:spAutoFit/>
          </a:bodyPr>
          <a:lstStyle/>
          <a:p>
            <a:r>
              <a:rPr lang="de-DE" dirty="0" err="1"/>
              <a:t>BracketExpression</a:t>
            </a:r>
            <a:endParaRPr lang="de-DE" dirty="0"/>
          </a:p>
        </p:txBody>
      </p:sp>
      <p:sp>
        <p:nvSpPr>
          <p:cNvPr id="10" name="Geschweifte Klammer rechts 9"/>
          <p:cNvSpPr/>
          <p:nvPr/>
        </p:nvSpPr>
        <p:spPr>
          <a:xfrm rot="5400000">
            <a:off x="4995348" y="1464668"/>
            <a:ext cx="201549" cy="273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p:cNvSpPr/>
          <p:nvPr/>
        </p:nvSpPr>
        <p:spPr>
          <a:xfrm>
            <a:off x="3790527" y="2939816"/>
            <a:ext cx="2736647" cy="369332"/>
          </a:xfrm>
          <a:prstGeom prst="rect">
            <a:avLst/>
          </a:prstGeom>
        </p:spPr>
        <p:txBody>
          <a:bodyPr wrap="none">
            <a:spAutoFit/>
          </a:bodyPr>
          <a:lstStyle/>
          <a:p>
            <a:r>
              <a:rPr lang="de-DE" dirty="0" err="1">
                <a:solidFill>
                  <a:srgbClr val="00549F"/>
                </a:solidFill>
              </a:rPr>
              <a:t>BooleanOrOpExpression</a:t>
            </a:r>
            <a:endParaRPr lang="de-DE" dirty="0">
              <a:solidFill>
                <a:srgbClr val="00549F"/>
              </a:solidFill>
            </a:endParaRPr>
          </a:p>
        </p:txBody>
      </p:sp>
      <p:sp>
        <p:nvSpPr>
          <p:cNvPr id="8" name="Rechteck 7"/>
          <p:cNvSpPr/>
          <p:nvPr/>
        </p:nvSpPr>
        <p:spPr>
          <a:xfrm>
            <a:off x="1333500" y="4099023"/>
            <a:ext cx="9848850" cy="646331"/>
          </a:xfrm>
          <a:prstGeom prst="rect">
            <a:avLst/>
          </a:prstGeom>
        </p:spPr>
        <p:txBody>
          <a:bodyPr wrap="square">
            <a:spAutoFit/>
          </a:bodyPr>
          <a:lstStyle/>
          <a:p>
            <a:r>
              <a:rPr lang="de-DE" dirty="0">
                <a:latin typeface="Consolas" panose="020B0609020204030204" pitchFamily="49" charset="0"/>
              </a:rPr>
              <a:t> </a:t>
            </a:r>
            <a:r>
              <a:rPr lang="de-DE" dirty="0" err="1">
                <a:latin typeface="Consolas" panose="020B0609020204030204" pitchFamily="49" charset="0"/>
              </a:rPr>
              <a:t>BooleanOrOpExpression</a:t>
            </a:r>
            <a:r>
              <a:rPr lang="de-DE" dirty="0">
                <a:latin typeface="Consolas" panose="020B0609020204030204" pitchFamily="49" charset="0"/>
              </a:rPr>
              <a:t> </a:t>
            </a:r>
            <a:r>
              <a:rPr lang="de-DE" dirty="0" err="1">
                <a:latin typeface="Consolas" panose="020B0609020204030204" pitchFamily="49" charset="0"/>
              </a:rPr>
              <a:t>implements</a:t>
            </a:r>
            <a:r>
              <a:rPr lang="de-DE" dirty="0">
                <a:latin typeface="Consolas" panose="020B0609020204030204" pitchFamily="49" charset="0"/>
              </a:rPr>
              <a:t> Expression &lt;117&gt;, </a:t>
            </a:r>
            <a:r>
              <a:rPr lang="de-DE" dirty="0" err="1">
                <a:latin typeface="Consolas" panose="020B0609020204030204" pitchFamily="49" charset="0"/>
              </a:rPr>
              <a:t>InfixExpression</a:t>
            </a:r>
            <a:r>
              <a:rPr lang="de-DE" dirty="0">
                <a:latin typeface="Consolas" panose="020B0609020204030204" pitchFamily="49" charset="0"/>
              </a:rPr>
              <a:t> =</a:t>
            </a:r>
          </a:p>
          <a:p>
            <a:r>
              <a:rPr lang="de-DE" dirty="0">
                <a:latin typeface="Consolas" panose="020B0609020204030204" pitchFamily="49" charset="0"/>
              </a:rPr>
              <a:t>	</a:t>
            </a:r>
            <a:r>
              <a:rPr lang="de-DE" dirty="0" err="1">
                <a:latin typeface="Consolas" panose="020B0609020204030204" pitchFamily="49" charset="0"/>
              </a:rPr>
              <a:t>left:Expression</a:t>
            </a:r>
            <a:r>
              <a:rPr lang="de-DE" dirty="0">
                <a:latin typeface="Consolas" panose="020B0609020204030204" pitchFamily="49" charset="0"/>
              </a:rPr>
              <a:t> </a:t>
            </a:r>
            <a:r>
              <a:rPr lang="de-DE" dirty="0" err="1">
                <a:latin typeface="Consolas" panose="020B0609020204030204" pitchFamily="49" charset="0"/>
              </a:rPr>
              <a:t>operator</a:t>
            </a:r>
            <a:r>
              <a:rPr lang="de-DE" dirty="0">
                <a:latin typeface="Consolas" panose="020B0609020204030204" pitchFamily="49" charset="0"/>
              </a:rPr>
              <a:t>:"</a:t>
            </a:r>
            <a:r>
              <a:rPr lang="de-DE" dirty="0">
                <a:solidFill>
                  <a:srgbClr val="00549F"/>
                </a:solidFill>
                <a:latin typeface="Consolas" panose="020B0609020204030204" pitchFamily="49" charset="0"/>
              </a:rPr>
              <a:t>||</a:t>
            </a:r>
            <a:r>
              <a:rPr lang="de-DE" dirty="0">
                <a:latin typeface="Consolas" panose="020B0609020204030204" pitchFamily="49" charset="0"/>
              </a:rPr>
              <a:t>" </a:t>
            </a:r>
            <a:r>
              <a:rPr lang="de-DE" dirty="0" err="1">
                <a:latin typeface="Consolas" panose="020B0609020204030204" pitchFamily="49" charset="0"/>
              </a:rPr>
              <a:t>right:Expression</a:t>
            </a:r>
            <a:r>
              <a:rPr lang="de-DE" dirty="0">
                <a:latin typeface="Consolas" panose="020B0609020204030204" pitchFamily="49" charset="0"/>
              </a:rPr>
              <a:t>;</a:t>
            </a:r>
          </a:p>
        </p:txBody>
      </p:sp>
    </p:spTree>
    <p:extLst>
      <p:ext uri="{BB962C8B-B14F-4D97-AF65-F5344CB8AC3E}">
        <p14:creationId xmlns:p14="http://schemas.microsoft.com/office/powerpoint/2010/main" val="3450851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1312473"/>
            <a:ext cx="11483975" cy="4385455"/>
          </a:xfrm>
          <a:ln>
            <a:noFill/>
          </a:ln>
        </p:spPr>
        <p:txBody>
          <a:bodyPr/>
          <a:lstStyle/>
          <a:p>
            <a:pPr marL="0" indent="0">
              <a:buNone/>
            </a:pPr>
            <a:r>
              <a:rPr lang="en-US" dirty="0"/>
              <a:t>	</a:t>
            </a:r>
            <a:r>
              <a:rPr lang="en-US" dirty="0" smtClean="0"/>
              <a:t>										(</a:t>
            </a:r>
            <a:r>
              <a:rPr lang="en-US" dirty="0" smtClean="0">
                <a:solidFill>
                  <a:srgbClr val="00549F"/>
                </a:solidFill>
              </a:rPr>
              <a:t>(</a:t>
            </a:r>
            <a:r>
              <a:rPr lang="en-US" dirty="0"/>
              <a:t>4 &gt; 17</a:t>
            </a:r>
            <a:r>
              <a:rPr lang="en-US" dirty="0">
                <a:solidFill>
                  <a:srgbClr val="00549F"/>
                </a:solidFill>
              </a:rPr>
              <a:t>)</a:t>
            </a:r>
            <a:r>
              <a:rPr lang="en-US" dirty="0"/>
              <a:t> || (call(25) + 3 != 7</a:t>
            </a:r>
            <a:r>
              <a:rPr lang="en-US" dirty="0" smtClean="0"/>
              <a:t>)) </a:t>
            </a:r>
            <a:r>
              <a:rPr lang="en-US" dirty="0"/>
              <a:t>&amp;&amp;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
        <p:nvSpPr>
          <p:cNvPr id="4" name="Geschweifte Klammer rechts 3"/>
          <p:cNvSpPr/>
          <p:nvPr/>
        </p:nvSpPr>
        <p:spPr>
          <a:xfrm rot="5400000">
            <a:off x="5778674" y="-476251"/>
            <a:ext cx="201549" cy="44085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Rechteck 4"/>
          <p:cNvSpPr/>
          <p:nvPr/>
        </p:nvSpPr>
        <p:spPr>
          <a:xfrm>
            <a:off x="4523907" y="1828799"/>
            <a:ext cx="2890535" cy="369332"/>
          </a:xfrm>
          <a:prstGeom prst="rect">
            <a:avLst/>
          </a:prstGeom>
        </p:spPr>
        <p:txBody>
          <a:bodyPr wrap="none">
            <a:spAutoFit/>
          </a:bodyPr>
          <a:lstStyle/>
          <a:p>
            <a:r>
              <a:rPr lang="de-DE" dirty="0" err="1"/>
              <a:t>BooleanAndOpExpression</a:t>
            </a:r>
            <a:endParaRPr lang="de-DE" dirty="0"/>
          </a:p>
        </p:txBody>
      </p:sp>
      <p:sp>
        <p:nvSpPr>
          <p:cNvPr id="9" name="Geschweifte Klammer rechts 8"/>
          <p:cNvSpPr/>
          <p:nvPr/>
        </p:nvSpPr>
        <p:spPr>
          <a:xfrm rot="5400000">
            <a:off x="5022399" y="894906"/>
            <a:ext cx="201549" cy="280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 name="Rechteck 5"/>
          <p:cNvSpPr/>
          <p:nvPr/>
        </p:nvSpPr>
        <p:spPr>
          <a:xfrm>
            <a:off x="4069038" y="2396072"/>
            <a:ext cx="2108269" cy="369332"/>
          </a:xfrm>
          <a:prstGeom prst="rect">
            <a:avLst/>
          </a:prstGeom>
        </p:spPr>
        <p:txBody>
          <a:bodyPr wrap="none">
            <a:spAutoFit/>
          </a:bodyPr>
          <a:lstStyle/>
          <a:p>
            <a:r>
              <a:rPr lang="de-DE" dirty="0" err="1"/>
              <a:t>BracketExpression</a:t>
            </a:r>
            <a:endParaRPr lang="de-DE" dirty="0"/>
          </a:p>
        </p:txBody>
      </p:sp>
      <p:sp>
        <p:nvSpPr>
          <p:cNvPr id="10" name="Geschweifte Klammer rechts 9"/>
          <p:cNvSpPr/>
          <p:nvPr/>
        </p:nvSpPr>
        <p:spPr>
          <a:xfrm rot="5400000">
            <a:off x="4995348" y="1464668"/>
            <a:ext cx="201549" cy="273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p:cNvSpPr/>
          <p:nvPr/>
        </p:nvSpPr>
        <p:spPr>
          <a:xfrm>
            <a:off x="3790527" y="2939816"/>
            <a:ext cx="2736647" cy="369332"/>
          </a:xfrm>
          <a:prstGeom prst="rect">
            <a:avLst/>
          </a:prstGeom>
        </p:spPr>
        <p:txBody>
          <a:bodyPr wrap="none">
            <a:spAutoFit/>
          </a:bodyPr>
          <a:lstStyle/>
          <a:p>
            <a:r>
              <a:rPr lang="de-DE" dirty="0" err="1"/>
              <a:t>BooleanOrOpExpression</a:t>
            </a:r>
            <a:endParaRPr lang="de-DE" dirty="0"/>
          </a:p>
        </p:txBody>
      </p:sp>
      <p:sp>
        <p:nvSpPr>
          <p:cNvPr id="12" name="Geschweifte Klammer rechts 11"/>
          <p:cNvSpPr/>
          <p:nvPr/>
        </p:nvSpPr>
        <p:spPr>
          <a:xfrm rot="5400000">
            <a:off x="4032255" y="3023273"/>
            <a:ext cx="201549" cy="75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4" name="Rechteck 13"/>
          <p:cNvSpPr/>
          <p:nvPr/>
        </p:nvSpPr>
        <p:spPr>
          <a:xfrm>
            <a:off x="3192738" y="3515219"/>
            <a:ext cx="2108269" cy="369332"/>
          </a:xfrm>
          <a:prstGeom prst="rect">
            <a:avLst/>
          </a:prstGeom>
        </p:spPr>
        <p:txBody>
          <a:bodyPr wrap="none">
            <a:spAutoFit/>
          </a:bodyPr>
          <a:lstStyle/>
          <a:p>
            <a:r>
              <a:rPr lang="de-DE" dirty="0" err="1">
                <a:solidFill>
                  <a:srgbClr val="00549F"/>
                </a:solidFill>
              </a:rPr>
              <a:t>BracketExpression</a:t>
            </a:r>
            <a:endParaRPr lang="de-DE" dirty="0">
              <a:solidFill>
                <a:srgbClr val="00549F"/>
              </a:solidFill>
            </a:endParaRPr>
          </a:p>
        </p:txBody>
      </p:sp>
      <p:sp>
        <p:nvSpPr>
          <p:cNvPr id="15" name="Rechteck 14"/>
          <p:cNvSpPr/>
          <p:nvPr/>
        </p:nvSpPr>
        <p:spPr>
          <a:xfrm>
            <a:off x="1150360" y="4417761"/>
            <a:ext cx="9458175" cy="369332"/>
          </a:xfrm>
          <a:prstGeom prst="rect">
            <a:avLst/>
          </a:prstGeom>
        </p:spPr>
        <p:txBody>
          <a:bodyPr wrap="square">
            <a:spAutoFit/>
          </a:bodyPr>
          <a:lstStyle/>
          <a:p>
            <a:r>
              <a:rPr lang="de-DE" dirty="0" err="1">
                <a:latin typeface="Consolas" panose="020B0609020204030204" pitchFamily="49" charset="0"/>
              </a:rPr>
              <a:t>BracketExpression</a:t>
            </a:r>
            <a:r>
              <a:rPr lang="de-DE" dirty="0">
                <a:latin typeface="Consolas" panose="020B0609020204030204" pitchFamily="49" charset="0"/>
              </a:rPr>
              <a:t> </a:t>
            </a:r>
            <a:r>
              <a:rPr lang="de-DE" dirty="0" err="1">
                <a:latin typeface="Consolas" panose="020B0609020204030204" pitchFamily="49" charset="0"/>
              </a:rPr>
              <a:t>implements</a:t>
            </a:r>
            <a:r>
              <a:rPr lang="de-DE" dirty="0">
                <a:latin typeface="Consolas" panose="020B0609020204030204" pitchFamily="49" charset="0"/>
              </a:rPr>
              <a:t> Expression &lt;310</a:t>
            </a:r>
            <a:r>
              <a:rPr lang="de-DE" dirty="0" smtClean="0">
                <a:latin typeface="Consolas" panose="020B0609020204030204" pitchFamily="49" charset="0"/>
              </a:rPr>
              <a:t>&gt; </a:t>
            </a:r>
            <a:r>
              <a:rPr lang="de-DE" dirty="0">
                <a:latin typeface="Consolas" panose="020B0609020204030204" pitchFamily="49" charset="0"/>
              </a:rPr>
              <a:t>=  "</a:t>
            </a:r>
            <a:r>
              <a:rPr lang="de-DE" dirty="0">
                <a:solidFill>
                  <a:srgbClr val="00549F"/>
                </a:solidFill>
                <a:latin typeface="Consolas" panose="020B0609020204030204" pitchFamily="49" charset="0"/>
              </a:rPr>
              <a:t>(</a:t>
            </a:r>
            <a:r>
              <a:rPr lang="de-DE" dirty="0">
                <a:latin typeface="Consolas" panose="020B0609020204030204" pitchFamily="49" charset="0"/>
              </a:rPr>
              <a:t>" Expression "</a:t>
            </a:r>
            <a:r>
              <a:rPr lang="de-DE" dirty="0">
                <a:solidFill>
                  <a:srgbClr val="00549F"/>
                </a:solidFill>
                <a:latin typeface="Consolas" panose="020B0609020204030204" pitchFamily="49" charset="0"/>
              </a:rPr>
              <a:t>)</a:t>
            </a:r>
            <a:r>
              <a:rPr lang="de-DE" dirty="0">
                <a:latin typeface="Consolas" panose="020B0609020204030204" pitchFamily="49" charset="0"/>
              </a:rPr>
              <a:t>";</a:t>
            </a:r>
          </a:p>
        </p:txBody>
      </p:sp>
    </p:spTree>
    <p:extLst>
      <p:ext uri="{BB962C8B-B14F-4D97-AF65-F5344CB8AC3E}">
        <p14:creationId xmlns:p14="http://schemas.microsoft.com/office/powerpoint/2010/main" val="33593761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1312473"/>
            <a:ext cx="11483975" cy="4385455"/>
          </a:xfrm>
          <a:ln>
            <a:noFill/>
          </a:ln>
        </p:spPr>
        <p:txBody>
          <a:bodyPr/>
          <a:lstStyle/>
          <a:p>
            <a:pPr marL="0" indent="0">
              <a:buNone/>
            </a:pPr>
            <a:r>
              <a:rPr lang="en-US" dirty="0"/>
              <a:t>	</a:t>
            </a:r>
            <a:r>
              <a:rPr lang="en-US" dirty="0" smtClean="0"/>
              <a:t>										((</a:t>
            </a:r>
            <a:r>
              <a:rPr lang="en-US" dirty="0">
                <a:solidFill>
                  <a:srgbClr val="00549F"/>
                </a:solidFill>
              </a:rPr>
              <a:t>4 &gt; 17</a:t>
            </a:r>
            <a:r>
              <a:rPr lang="en-US" dirty="0"/>
              <a:t>) || (call(25) + 3 != 7</a:t>
            </a:r>
            <a:r>
              <a:rPr lang="en-US" dirty="0" smtClean="0"/>
              <a:t>)) </a:t>
            </a:r>
            <a:r>
              <a:rPr lang="en-US" dirty="0"/>
              <a:t>&amp;&amp;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
        <p:nvSpPr>
          <p:cNvPr id="4" name="Geschweifte Klammer rechts 3"/>
          <p:cNvSpPr/>
          <p:nvPr/>
        </p:nvSpPr>
        <p:spPr>
          <a:xfrm rot="5400000">
            <a:off x="5778674" y="-476251"/>
            <a:ext cx="201549" cy="44085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Rechteck 4"/>
          <p:cNvSpPr/>
          <p:nvPr/>
        </p:nvSpPr>
        <p:spPr>
          <a:xfrm>
            <a:off x="4523907" y="1828799"/>
            <a:ext cx="2890535" cy="369332"/>
          </a:xfrm>
          <a:prstGeom prst="rect">
            <a:avLst/>
          </a:prstGeom>
        </p:spPr>
        <p:txBody>
          <a:bodyPr wrap="none">
            <a:spAutoFit/>
          </a:bodyPr>
          <a:lstStyle/>
          <a:p>
            <a:r>
              <a:rPr lang="de-DE" dirty="0" err="1"/>
              <a:t>BooleanAndOpExpression</a:t>
            </a:r>
            <a:endParaRPr lang="de-DE" dirty="0"/>
          </a:p>
        </p:txBody>
      </p:sp>
      <p:sp>
        <p:nvSpPr>
          <p:cNvPr id="9" name="Geschweifte Klammer rechts 8"/>
          <p:cNvSpPr/>
          <p:nvPr/>
        </p:nvSpPr>
        <p:spPr>
          <a:xfrm rot="5400000">
            <a:off x="5022399" y="894906"/>
            <a:ext cx="201549" cy="280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 name="Rechteck 5"/>
          <p:cNvSpPr/>
          <p:nvPr/>
        </p:nvSpPr>
        <p:spPr>
          <a:xfrm>
            <a:off x="4069038" y="2396072"/>
            <a:ext cx="2108269" cy="369332"/>
          </a:xfrm>
          <a:prstGeom prst="rect">
            <a:avLst/>
          </a:prstGeom>
        </p:spPr>
        <p:txBody>
          <a:bodyPr wrap="none">
            <a:spAutoFit/>
          </a:bodyPr>
          <a:lstStyle/>
          <a:p>
            <a:r>
              <a:rPr lang="de-DE" dirty="0" err="1"/>
              <a:t>BracketExpression</a:t>
            </a:r>
            <a:endParaRPr lang="de-DE" dirty="0"/>
          </a:p>
        </p:txBody>
      </p:sp>
      <p:sp>
        <p:nvSpPr>
          <p:cNvPr id="10" name="Geschweifte Klammer rechts 9"/>
          <p:cNvSpPr/>
          <p:nvPr/>
        </p:nvSpPr>
        <p:spPr>
          <a:xfrm rot="5400000">
            <a:off x="4995348" y="1464668"/>
            <a:ext cx="201549" cy="273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p:cNvSpPr/>
          <p:nvPr/>
        </p:nvSpPr>
        <p:spPr>
          <a:xfrm>
            <a:off x="3790527" y="2939816"/>
            <a:ext cx="2736647" cy="369332"/>
          </a:xfrm>
          <a:prstGeom prst="rect">
            <a:avLst/>
          </a:prstGeom>
        </p:spPr>
        <p:txBody>
          <a:bodyPr wrap="none">
            <a:spAutoFit/>
          </a:bodyPr>
          <a:lstStyle/>
          <a:p>
            <a:r>
              <a:rPr lang="de-DE" dirty="0" err="1"/>
              <a:t>BooleanOrOpExpression</a:t>
            </a:r>
            <a:endParaRPr lang="de-DE" dirty="0"/>
          </a:p>
        </p:txBody>
      </p:sp>
      <p:sp>
        <p:nvSpPr>
          <p:cNvPr id="12" name="Geschweifte Klammer rechts 11"/>
          <p:cNvSpPr/>
          <p:nvPr/>
        </p:nvSpPr>
        <p:spPr>
          <a:xfrm rot="5400000">
            <a:off x="4032255" y="3023273"/>
            <a:ext cx="201549" cy="75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4" name="Rechteck 13"/>
          <p:cNvSpPr/>
          <p:nvPr/>
        </p:nvSpPr>
        <p:spPr>
          <a:xfrm>
            <a:off x="2449788" y="3515219"/>
            <a:ext cx="2108269" cy="369332"/>
          </a:xfrm>
          <a:prstGeom prst="rect">
            <a:avLst/>
          </a:prstGeom>
        </p:spPr>
        <p:txBody>
          <a:bodyPr wrap="none">
            <a:spAutoFit/>
          </a:bodyPr>
          <a:lstStyle/>
          <a:p>
            <a:r>
              <a:rPr lang="de-DE" dirty="0" err="1"/>
              <a:t>BracketExpression</a:t>
            </a:r>
            <a:endParaRPr lang="de-DE" dirty="0"/>
          </a:p>
        </p:txBody>
      </p:sp>
      <p:sp>
        <p:nvSpPr>
          <p:cNvPr id="13" name="Geschweifte Klammer rechts 12"/>
          <p:cNvSpPr/>
          <p:nvPr/>
        </p:nvSpPr>
        <p:spPr>
          <a:xfrm rot="5400000">
            <a:off x="3996873" y="3630380"/>
            <a:ext cx="201549" cy="64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6" name="Rechteck 15"/>
          <p:cNvSpPr/>
          <p:nvPr/>
        </p:nvSpPr>
        <p:spPr>
          <a:xfrm>
            <a:off x="1911127" y="4062155"/>
            <a:ext cx="2634054" cy="369332"/>
          </a:xfrm>
          <a:prstGeom prst="rect">
            <a:avLst/>
          </a:prstGeom>
        </p:spPr>
        <p:txBody>
          <a:bodyPr wrap="none">
            <a:spAutoFit/>
          </a:bodyPr>
          <a:lstStyle/>
          <a:p>
            <a:r>
              <a:rPr lang="de-DE" dirty="0" err="1">
                <a:solidFill>
                  <a:srgbClr val="00549F"/>
                </a:solidFill>
              </a:rPr>
              <a:t>GreaterThanExpression</a:t>
            </a:r>
            <a:endParaRPr lang="de-DE" dirty="0">
              <a:solidFill>
                <a:srgbClr val="00549F"/>
              </a:solidFill>
            </a:endParaRPr>
          </a:p>
        </p:txBody>
      </p:sp>
      <p:sp>
        <p:nvSpPr>
          <p:cNvPr id="8" name="Rechteck 7"/>
          <p:cNvSpPr/>
          <p:nvPr/>
        </p:nvSpPr>
        <p:spPr>
          <a:xfrm>
            <a:off x="1485900" y="4877634"/>
            <a:ext cx="9591675" cy="646331"/>
          </a:xfrm>
          <a:prstGeom prst="rect">
            <a:avLst/>
          </a:prstGeom>
        </p:spPr>
        <p:txBody>
          <a:bodyPr wrap="square">
            <a:spAutoFit/>
          </a:bodyPr>
          <a:lstStyle/>
          <a:p>
            <a:r>
              <a:rPr lang="de-DE" dirty="0">
                <a:latin typeface="Consolas" panose="020B0609020204030204" pitchFamily="49" charset="0"/>
              </a:rPr>
              <a:t> </a:t>
            </a:r>
            <a:r>
              <a:rPr lang="de-DE" dirty="0" err="1">
                <a:latin typeface="Consolas" panose="020B0609020204030204" pitchFamily="49" charset="0"/>
              </a:rPr>
              <a:t>GreaterThanExpression</a:t>
            </a:r>
            <a:r>
              <a:rPr lang="de-DE" dirty="0">
                <a:latin typeface="Consolas" panose="020B0609020204030204" pitchFamily="49" charset="0"/>
              </a:rPr>
              <a:t> </a:t>
            </a:r>
            <a:r>
              <a:rPr lang="de-DE" dirty="0" err="1">
                <a:latin typeface="Consolas" panose="020B0609020204030204" pitchFamily="49" charset="0"/>
              </a:rPr>
              <a:t>implements</a:t>
            </a:r>
            <a:r>
              <a:rPr lang="de-DE" dirty="0">
                <a:latin typeface="Consolas" panose="020B0609020204030204" pitchFamily="49" charset="0"/>
              </a:rPr>
              <a:t> Expression &lt;150&gt;, </a:t>
            </a:r>
            <a:r>
              <a:rPr lang="de-DE" dirty="0" err="1">
                <a:latin typeface="Consolas" panose="020B0609020204030204" pitchFamily="49" charset="0"/>
              </a:rPr>
              <a:t>InfixExpression</a:t>
            </a:r>
            <a:r>
              <a:rPr lang="de-DE" dirty="0">
                <a:latin typeface="Consolas" panose="020B0609020204030204" pitchFamily="49" charset="0"/>
              </a:rPr>
              <a:t> =</a:t>
            </a:r>
          </a:p>
          <a:p>
            <a:r>
              <a:rPr lang="de-DE" dirty="0">
                <a:latin typeface="Consolas" panose="020B0609020204030204" pitchFamily="49" charset="0"/>
              </a:rPr>
              <a:t>	</a:t>
            </a:r>
            <a:r>
              <a:rPr lang="de-DE" dirty="0" err="1">
                <a:latin typeface="Consolas" panose="020B0609020204030204" pitchFamily="49" charset="0"/>
              </a:rPr>
              <a:t>left:Expression</a:t>
            </a:r>
            <a:r>
              <a:rPr lang="de-DE" dirty="0">
                <a:latin typeface="Consolas" panose="020B0609020204030204" pitchFamily="49" charset="0"/>
              </a:rPr>
              <a:t> </a:t>
            </a:r>
            <a:r>
              <a:rPr lang="de-DE" dirty="0" err="1">
                <a:latin typeface="Consolas" panose="020B0609020204030204" pitchFamily="49" charset="0"/>
              </a:rPr>
              <a:t>operator</a:t>
            </a:r>
            <a:r>
              <a:rPr lang="de-DE" dirty="0">
                <a:latin typeface="Consolas" panose="020B0609020204030204" pitchFamily="49" charset="0"/>
              </a:rPr>
              <a:t>:"</a:t>
            </a:r>
            <a:r>
              <a:rPr lang="de-DE" dirty="0">
                <a:solidFill>
                  <a:srgbClr val="00549F"/>
                </a:solidFill>
                <a:latin typeface="Consolas" panose="020B0609020204030204" pitchFamily="49" charset="0"/>
              </a:rPr>
              <a:t>&gt;</a:t>
            </a:r>
            <a:r>
              <a:rPr lang="de-DE" dirty="0">
                <a:latin typeface="Consolas" panose="020B0609020204030204" pitchFamily="49" charset="0"/>
              </a:rPr>
              <a:t>" </a:t>
            </a:r>
            <a:r>
              <a:rPr lang="de-DE" dirty="0" err="1">
                <a:latin typeface="Consolas" panose="020B0609020204030204" pitchFamily="49" charset="0"/>
              </a:rPr>
              <a:t>right:Expression</a:t>
            </a:r>
            <a:r>
              <a:rPr lang="de-DE" dirty="0">
                <a:latin typeface="Consolas" panose="020B0609020204030204" pitchFamily="49" charset="0"/>
              </a:rPr>
              <a:t>;</a:t>
            </a:r>
          </a:p>
        </p:txBody>
      </p:sp>
    </p:spTree>
    <p:extLst>
      <p:ext uri="{BB962C8B-B14F-4D97-AF65-F5344CB8AC3E}">
        <p14:creationId xmlns:p14="http://schemas.microsoft.com/office/powerpoint/2010/main" val="558784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1312473"/>
            <a:ext cx="11483975" cy="4385455"/>
          </a:xfrm>
          <a:ln>
            <a:noFill/>
          </a:ln>
        </p:spPr>
        <p:txBody>
          <a:bodyPr/>
          <a:lstStyle/>
          <a:p>
            <a:pPr marL="0" indent="0">
              <a:buNone/>
            </a:pPr>
            <a:r>
              <a:rPr lang="en-US" dirty="0"/>
              <a:t>	</a:t>
            </a:r>
            <a:r>
              <a:rPr lang="en-US" dirty="0" smtClean="0"/>
              <a:t>										((</a:t>
            </a:r>
            <a:r>
              <a:rPr lang="en-US" dirty="0"/>
              <a:t>4 &gt; 17) || </a:t>
            </a:r>
            <a:r>
              <a:rPr lang="en-US" dirty="0">
                <a:solidFill>
                  <a:srgbClr val="00549F"/>
                </a:solidFill>
              </a:rPr>
              <a:t>(</a:t>
            </a:r>
            <a:r>
              <a:rPr lang="en-US" dirty="0"/>
              <a:t>call(25) + 3 != 7</a:t>
            </a:r>
            <a:r>
              <a:rPr lang="en-US" dirty="0" smtClean="0">
                <a:solidFill>
                  <a:srgbClr val="00549F"/>
                </a:solidFill>
              </a:rPr>
              <a:t>)</a:t>
            </a:r>
            <a:r>
              <a:rPr lang="en-US" dirty="0" smtClean="0"/>
              <a:t>) </a:t>
            </a:r>
            <a:r>
              <a:rPr lang="en-US" dirty="0"/>
              <a:t>&amp;&amp;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
        <p:nvSpPr>
          <p:cNvPr id="4" name="Geschweifte Klammer rechts 3"/>
          <p:cNvSpPr/>
          <p:nvPr/>
        </p:nvSpPr>
        <p:spPr>
          <a:xfrm rot="5400000">
            <a:off x="5778674" y="-476251"/>
            <a:ext cx="201549" cy="44085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Rechteck 4"/>
          <p:cNvSpPr/>
          <p:nvPr/>
        </p:nvSpPr>
        <p:spPr>
          <a:xfrm>
            <a:off x="4523907" y="1828799"/>
            <a:ext cx="2890535" cy="369332"/>
          </a:xfrm>
          <a:prstGeom prst="rect">
            <a:avLst/>
          </a:prstGeom>
        </p:spPr>
        <p:txBody>
          <a:bodyPr wrap="none">
            <a:spAutoFit/>
          </a:bodyPr>
          <a:lstStyle/>
          <a:p>
            <a:r>
              <a:rPr lang="de-DE" dirty="0" err="1"/>
              <a:t>BooleanAndOpExpression</a:t>
            </a:r>
            <a:endParaRPr lang="de-DE" dirty="0"/>
          </a:p>
        </p:txBody>
      </p:sp>
      <p:sp>
        <p:nvSpPr>
          <p:cNvPr id="9" name="Geschweifte Klammer rechts 8"/>
          <p:cNvSpPr/>
          <p:nvPr/>
        </p:nvSpPr>
        <p:spPr>
          <a:xfrm rot="5400000">
            <a:off x="5022399" y="894906"/>
            <a:ext cx="201549" cy="280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 name="Rechteck 5"/>
          <p:cNvSpPr/>
          <p:nvPr/>
        </p:nvSpPr>
        <p:spPr>
          <a:xfrm>
            <a:off x="4069038" y="2396072"/>
            <a:ext cx="2108269" cy="369332"/>
          </a:xfrm>
          <a:prstGeom prst="rect">
            <a:avLst/>
          </a:prstGeom>
        </p:spPr>
        <p:txBody>
          <a:bodyPr wrap="none">
            <a:spAutoFit/>
          </a:bodyPr>
          <a:lstStyle/>
          <a:p>
            <a:r>
              <a:rPr lang="de-DE" dirty="0" err="1"/>
              <a:t>BracketExpression</a:t>
            </a:r>
            <a:endParaRPr lang="de-DE" dirty="0"/>
          </a:p>
        </p:txBody>
      </p:sp>
      <p:sp>
        <p:nvSpPr>
          <p:cNvPr id="10" name="Geschweifte Klammer rechts 9"/>
          <p:cNvSpPr/>
          <p:nvPr/>
        </p:nvSpPr>
        <p:spPr>
          <a:xfrm rot="5400000">
            <a:off x="4995348" y="1464668"/>
            <a:ext cx="201549" cy="273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p:cNvSpPr/>
          <p:nvPr/>
        </p:nvSpPr>
        <p:spPr>
          <a:xfrm>
            <a:off x="3790527" y="2939816"/>
            <a:ext cx="2736647" cy="369332"/>
          </a:xfrm>
          <a:prstGeom prst="rect">
            <a:avLst/>
          </a:prstGeom>
        </p:spPr>
        <p:txBody>
          <a:bodyPr wrap="none">
            <a:spAutoFit/>
          </a:bodyPr>
          <a:lstStyle/>
          <a:p>
            <a:r>
              <a:rPr lang="de-DE" dirty="0" err="1"/>
              <a:t>BooleanOrOpExpression</a:t>
            </a:r>
            <a:endParaRPr lang="de-DE" dirty="0"/>
          </a:p>
        </p:txBody>
      </p:sp>
      <p:sp>
        <p:nvSpPr>
          <p:cNvPr id="12" name="Geschweifte Klammer rechts 11"/>
          <p:cNvSpPr/>
          <p:nvPr/>
        </p:nvSpPr>
        <p:spPr>
          <a:xfrm rot="5400000">
            <a:off x="4032255" y="3023273"/>
            <a:ext cx="201549" cy="75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4" name="Rechteck 13"/>
          <p:cNvSpPr/>
          <p:nvPr/>
        </p:nvSpPr>
        <p:spPr>
          <a:xfrm>
            <a:off x="2449788" y="3515219"/>
            <a:ext cx="2108269" cy="369332"/>
          </a:xfrm>
          <a:prstGeom prst="rect">
            <a:avLst/>
          </a:prstGeom>
        </p:spPr>
        <p:txBody>
          <a:bodyPr wrap="none">
            <a:spAutoFit/>
          </a:bodyPr>
          <a:lstStyle/>
          <a:p>
            <a:r>
              <a:rPr lang="de-DE" dirty="0" err="1"/>
              <a:t>BracketExpression</a:t>
            </a:r>
            <a:endParaRPr lang="de-DE" dirty="0"/>
          </a:p>
        </p:txBody>
      </p:sp>
      <p:sp>
        <p:nvSpPr>
          <p:cNvPr id="13" name="Geschweifte Klammer rechts 12"/>
          <p:cNvSpPr/>
          <p:nvPr/>
        </p:nvSpPr>
        <p:spPr>
          <a:xfrm rot="5400000">
            <a:off x="3996873" y="3630380"/>
            <a:ext cx="201549" cy="64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6" name="Rechteck 15"/>
          <p:cNvSpPr/>
          <p:nvPr/>
        </p:nvSpPr>
        <p:spPr>
          <a:xfrm>
            <a:off x="1911127" y="4062155"/>
            <a:ext cx="2634054" cy="369332"/>
          </a:xfrm>
          <a:prstGeom prst="rect">
            <a:avLst/>
          </a:prstGeom>
        </p:spPr>
        <p:txBody>
          <a:bodyPr wrap="none">
            <a:spAutoFit/>
          </a:bodyPr>
          <a:lstStyle/>
          <a:p>
            <a:r>
              <a:rPr lang="de-DE" dirty="0" err="1"/>
              <a:t>GreaterThanExpression</a:t>
            </a:r>
            <a:endParaRPr lang="de-DE" dirty="0"/>
          </a:p>
        </p:txBody>
      </p:sp>
      <p:sp>
        <p:nvSpPr>
          <p:cNvPr id="17" name="Geschweifte Klammer rechts 16"/>
          <p:cNvSpPr/>
          <p:nvPr/>
        </p:nvSpPr>
        <p:spPr>
          <a:xfrm rot="5400000">
            <a:off x="5504455" y="2531483"/>
            <a:ext cx="201549" cy="172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8" name="Rechteck 17"/>
          <p:cNvSpPr/>
          <p:nvPr/>
        </p:nvSpPr>
        <p:spPr>
          <a:xfrm>
            <a:off x="4509964" y="3523738"/>
            <a:ext cx="2108269" cy="369332"/>
          </a:xfrm>
          <a:prstGeom prst="rect">
            <a:avLst/>
          </a:prstGeom>
        </p:spPr>
        <p:txBody>
          <a:bodyPr wrap="none">
            <a:spAutoFit/>
          </a:bodyPr>
          <a:lstStyle/>
          <a:p>
            <a:r>
              <a:rPr lang="de-DE" dirty="0" err="1">
                <a:solidFill>
                  <a:srgbClr val="00549F"/>
                </a:solidFill>
              </a:rPr>
              <a:t>BracketExpression</a:t>
            </a:r>
            <a:endParaRPr lang="de-DE" dirty="0">
              <a:solidFill>
                <a:srgbClr val="00549F"/>
              </a:solidFill>
            </a:endParaRPr>
          </a:p>
        </p:txBody>
      </p:sp>
      <p:sp>
        <p:nvSpPr>
          <p:cNvPr id="19" name="Rechteck 18"/>
          <p:cNvSpPr/>
          <p:nvPr/>
        </p:nvSpPr>
        <p:spPr>
          <a:xfrm>
            <a:off x="1150360" y="4884486"/>
            <a:ext cx="9458175" cy="369332"/>
          </a:xfrm>
          <a:prstGeom prst="rect">
            <a:avLst/>
          </a:prstGeom>
        </p:spPr>
        <p:txBody>
          <a:bodyPr wrap="square">
            <a:spAutoFit/>
          </a:bodyPr>
          <a:lstStyle/>
          <a:p>
            <a:r>
              <a:rPr lang="de-DE" dirty="0" err="1">
                <a:latin typeface="Consolas" panose="020B0609020204030204" pitchFamily="49" charset="0"/>
              </a:rPr>
              <a:t>BracketExpression</a:t>
            </a:r>
            <a:r>
              <a:rPr lang="de-DE" dirty="0">
                <a:latin typeface="Consolas" panose="020B0609020204030204" pitchFamily="49" charset="0"/>
              </a:rPr>
              <a:t> </a:t>
            </a:r>
            <a:r>
              <a:rPr lang="de-DE" dirty="0" err="1">
                <a:latin typeface="Consolas" panose="020B0609020204030204" pitchFamily="49" charset="0"/>
              </a:rPr>
              <a:t>implements</a:t>
            </a:r>
            <a:r>
              <a:rPr lang="de-DE" dirty="0">
                <a:latin typeface="Consolas" panose="020B0609020204030204" pitchFamily="49" charset="0"/>
              </a:rPr>
              <a:t> Expression &lt;310</a:t>
            </a:r>
            <a:r>
              <a:rPr lang="de-DE" dirty="0" smtClean="0">
                <a:latin typeface="Consolas" panose="020B0609020204030204" pitchFamily="49" charset="0"/>
              </a:rPr>
              <a:t>&gt; </a:t>
            </a:r>
            <a:r>
              <a:rPr lang="de-DE" dirty="0">
                <a:latin typeface="Consolas" panose="020B0609020204030204" pitchFamily="49" charset="0"/>
              </a:rPr>
              <a:t>=  "</a:t>
            </a:r>
            <a:r>
              <a:rPr lang="de-DE" dirty="0">
                <a:solidFill>
                  <a:srgbClr val="00549F"/>
                </a:solidFill>
                <a:latin typeface="Consolas" panose="020B0609020204030204" pitchFamily="49" charset="0"/>
              </a:rPr>
              <a:t>(</a:t>
            </a:r>
            <a:r>
              <a:rPr lang="de-DE" dirty="0">
                <a:latin typeface="Consolas" panose="020B0609020204030204" pitchFamily="49" charset="0"/>
              </a:rPr>
              <a:t>" Expression "</a:t>
            </a:r>
            <a:r>
              <a:rPr lang="de-DE" dirty="0">
                <a:solidFill>
                  <a:srgbClr val="00549F"/>
                </a:solidFill>
                <a:latin typeface="Consolas" panose="020B0609020204030204" pitchFamily="49" charset="0"/>
              </a:rPr>
              <a:t>)</a:t>
            </a:r>
            <a:r>
              <a:rPr lang="de-DE" dirty="0">
                <a:latin typeface="Consolas" panose="020B0609020204030204" pitchFamily="49" charset="0"/>
              </a:rPr>
              <a:t>";</a:t>
            </a:r>
          </a:p>
        </p:txBody>
      </p:sp>
    </p:spTree>
    <p:extLst>
      <p:ext uri="{BB962C8B-B14F-4D97-AF65-F5344CB8AC3E}">
        <p14:creationId xmlns:p14="http://schemas.microsoft.com/office/powerpoint/2010/main" val="9313005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1312473"/>
            <a:ext cx="11483975" cy="4385455"/>
          </a:xfrm>
          <a:ln>
            <a:noFill/>
          </a:ln>
        </p:spPr>
        <p:txBody>
          <a:bodyPr/>
          <a:lstStyle/>
          <a:p>
            <a:pPr marL="0" indent="0">
              <a:buNone/>
            </a:pPr>
            <a:r>
              <a:rPr lang="en-US" dirty="0"/>
              <a:t>	</a:t>
            </a:r>
            <a:r>
              <a:rPr lang="en-US" dirty="0" smtClean="0"/>
              <a:t>										((</a:t>
            </a:r>
            <a:r>
              <a:rPr lang="en-US" dirty="0"/>
              <a:t>4 &gt; 17) || (call(25) + 3</a:t>
            </a:r>
            <a:r>
              <a:rPr lang="en-US" dirty="0">
                <a:solidFill>
                  <a:srgbClr val="00549F"/>
                </a:solidFill>
              </a:rPr>
              <a:t> != </a:t>
            </a:r>
            <a:r>
              <a:rPr lang="en-US" dirty="0"/>
              <a:t>7</a:t>
            </a:r>
            <a:r>
              <a:rPr lang="en-US" dirty="0" smtClean="0"/>
              <a:t>)) </a:t>
            </a:r>
            <a:r>
              <a:rPr lang="en-US" dirty="0"/>
              <a:t>&amp;&amp;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
        <p:nvSpPr>
          <p:cNvPr id="4" name="Geschweifte Klammer rechts 3"/>
          <p:cNvSpPr/>
          <p:nvPr/>
        </p:nvSpPr>
        <p:spPr>
          <a:xfrm rot="5400000">
            <a:off x="5778674" y="-476251"/>
            <a:ext cx="201549" cy="44085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Rechteck 4"/>
          <p:cNvSpPr/>
          <p:nvPr/>
        </p:nvSpPr>
        <p:spPr>
          <a:xfrm>
            <a:off x="4523907" y="1828799"/>
            <a:ext cx="2890535" cy="369332"/>
          </a:xfrm>
          <a:prstGeom prst="rect">
            <a:avLst/>
          </a:prstGeom>
        </p:spPr>
        <p:txBody>
          <a:bodyPr wrap="none">
            <a:spAutoFit/>
          </a:bodyPr>
          <a:lstStyle/>
          <a:p>
            <a:r>
              <a:rPr lang="de-DE" dirty="0" err="1"/>
              <a:t>BooleanAndOpExpression</a:t>
            </a:r>
            <a:endParaRPr lang="de-DE" dirty="0"/>
          </a:p>
        </p:txBody>
      </p:sp>
      <p:sp>
        <p:nvSpPr>
          <p:cNvPr id="9" name="Geschweifte Klammer rechts 8"/>
          <p:cNvSpPr/>
          <p:nvPr/>
        </p:nvSpPr>
        <p:spPr>
          <a:xfrm rot="5400000">
            <a:off x="5022399" y="894906"/>
            <a:ext cx="201549" cy="280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 name="Rechteck 5"/>
          <p:cNvSpPr/>
          <p:nvPr/>
        </p:nvSpPr>
        <p:spPr>
          <a:xfrm>
            <a:off x="4069038" y="2396072"/>
            <a:ext cx="2108269" cy="369332"/>
          </a:xfrm>
          <a:prstGeom prst="rect">
            <a:avLst/>
          </a:prstGeom>
        </p:spPr>
        <p:txBody>
          <a:bodyPr wrap="none">
            <a:spAutoFit/>
          </a:bodyPr>
          <a:lstStyle/>
          <a:p>
            <a:r>
              <a:rPr lang="de-DE" dirty="0" err="1"/>
              <a:t>BracketExpression</a:t>
            </a:r>
            <a:endParaRPr lang="de-DE" dirty="0"/>
          </a:p>
        </p:txBody>
      </p:sp>
      <p:sp>
        <p:nvSpPr>
          <p:cNvPr id="10" name="Geschweifte Klammer rechts 9"/>
          <p:cNvSpPr/>
          <p:nvPr/>
        </p:nvSpPr>
        <p:spPr>
          <a:xfrm rot="5400000">
            <a:off x="4995348" y="1464668"/>
            <a:ext cx="201549" cy="273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p:cNvSpPr/>
          <p:nvPr/>
        </p:nvSpPr>
        <p:spPr>
          <a:xfrm>
            <a:off x="3790527" y="2939816"/>
            <a:ext cx="2736647" cy="369332"/>
          </a:xfrm>
          <a:prstGeom prst="rect">
            <a:avLst/>
          </a:prstGeom>
        </p:spPr>
        <p:txBody>
          <a:bodyPr wrap="none">
            <a:spAutoFit/>
          </a:bodyPr>
          <a:lstStyle/>
          <a:p>
            <a:r>
              <a:rPr lang="de-DE" dirty="0" err="1"/>
              <a:t>BooleanOrOpExpression</a:t>
            </a:r>
            <a:endParaRPr lang="de-DE" dirty="0"/>
          </a:p>
        </p:txBody>
      </p:sp>
      <p:sp>
        <p:nvSpPr>
          <p:cNvPr id="12" name="Geschweifte Klammer rechts 11"/>
          <p:cNvSpPr/>
          <p:nvPr/>
        </p:nvSpPr>
        <p:spPr>
          <a:xfrm rot="5400000">
            <a:off x="4032255" y="3023273"/>
            <a:ext cx="201549" cy="75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4" name="Rechteck 13"/>
          <p:cNvSpPr/>
          <p:nvPr/>
        </p:nvSpPr>
        <p:spPr>
          <a:xfrm>
            <a:off x="2449788" y="3515219"/>
            <a:ext cx="2108269" cy="369332"/>
          </a:xfrm>
          <a:prstGeom prst="rect">
            <a:avLst/>
          </a:prstGeom>
        </p:spPr>
        <p:txBody>
          <a:bodyPr wrap="none">
            <a:spAutoFit/>
          </a:bodyPr>
          <a:lstStyle/>
          <a:p>
            <a:r>
              <a:rPr lang="de-DE" dirty="0" err="1"/>
              <a:t>BracketExpression</a:t>
            </a:r>
            <a:endParaRPr lang="de-DE" dirty="0"/>
          </a:p>
        </p:txBody>
      </p:sp>
      <p:sp>
        <p:nvSpPr>
          <p:cNvPr id="13" name="Geschweifte Klammer rechts 12"/>
          <p:cNvSpPr/>
          <p:nvPr/>
        </p:nvSpPr>
        <p:spPr>
          <a:xfrm rot="5400000">
            <a:off x="3996873" y="3630380"/>
            <a:ext cx="201549" cy="64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6" name="Rechteck 15"/>
          <p:cNvSpPr/>
          <p:nvPr/>
        </p:nvSpPr>
        <p:spPr>
          <a:xfrm>
            <a:off x="1911127" y="4062155"/>
            <a:ext cx="2634054" cy="369332"/>
          </a:xfrm>
          <a:prstGeom prst="rect">
            <a:avLst/>
          </a:prstGeom>
        </p:spPr>
        <p:txBody>
          <a:bodyPr wrap="none">
            <a:spAutoFit/>
          </a:bodyPr>
          <a:lstStyle/>
          <a:p>
            <a:r>
              <a:rPr lang="de-DE" dirty="0" err="1"/>
              <a:t>GreaterThanExpression</a:t>
            </a:r>
            <a:endParaRPr lang="de-DE" dirty="0"/>
          </a:p>
        </p:txBody>
      </p:sp>
      <p:sp>
        <p:nvSpPr>
          <p:cNvPr id="17" name="Geschweifte Klammer rechts 16"/>
          <p:cNvSpPr/>
          <p:nvPr/>
        </p:nvSpPr>
        <p:spPr>
          <a:xfrm rot="5400000">
            <a:off x="5504455" y="2531483"/>
            <a:ext cx="201549" cy="172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8" name="Rechteck 17"/>
          <p:cNvSpPr/>
          <p:nvPr/>
        </p:nvSpPr>
        <p:spPr>
          <a:xfrm>
            <a:off x="4509964" y="3523738"/>
            <a:ext cx="2108269" cy="369332"/>
          </a:xfrm>
          <a:prstGeom prst="rect">
            <a:avLst/>
          </a:prstGeom>
        </p:spPr>
        <p:txBody>
          <a:bodyPr wrap="none">
            <a:spAutoFit/>
          </a:bodyPr>
          <a:lstStyle/>
          <a:p>
            <a:r>
              <a:rPr lang="de-DE" dirty="0" err="1"/>
              <a:t>BracketExpression</a:t>
            </a:r>
            <a:endParaRPr lang="de-DE" dirty="0"/>
          </a:p>
        </p:txBody>
      </p:sp>
      <p:sp>
        <p:nvSpPr>
          <p:cNvPr id="19" name="Rechteck 18"/>
          <p:cNvSpPr/>
          <p:nvPr/>
        </p:nvSpPr>
        <p:spPr>
          <a:xfrm>
            <a:off x="1150360" y="4884486"/>
            <a:ext cx="9458175" cy="646331"/>
          </a:xfrm>
          <a:prstGeom prst="rect">
            <a:avLst/>
          </a:prstGeom>
        </p:spPr>
        <p:txBody>
          <a:bodyPr wrap="square">
            <a:spAutoFit/>
          </a:bodyPr>
          <a:lstStyle/>
          <a:p>
            <a:r>
              <a:rPr lang="de-DE" dirty="0" err="1">
                <a:latin typeface="Consolas" panose="020B0609020204030204" pitchFamily="49" charset="0"/>
              </a:rPr>
              <a:t>NotEqualsExpression</a:t>
            </a:r>
            <a:r>
              <a:rPr lang="de-DE" dirty="0">
                <a:latin typeface="Consolas" panose="020B0609020204030204" pitchFamily="49" charset="0"/>
              </a:rPr>
              <a:t> </a:t>
            </a:r>
            <a:r>
              <a:rPr lang="de-DE" dirty="0" err="1">
                <a:latin typeface="Consolas" panose="020B0609020204030204" pitchFamily="49" charset="0"/>
              </a:rPr>
              <a:t>implements</a:t>
            </a:r>
            <a:r>
              <a:rPr lang="de-DE" dirty="0">
                <a:latin typeface="Consolas" panose="020B0609020204030204" pitchFamily="49" charset="0"/>
              </a:rPr>
              <a:t> Expression &lt;130&gt;, </a:t>
            </a:r>
            <a:r>
              <a:rPr lang="de-DE" dirty="0" err="1">
                <a:latin typeface="Consolas" panose="020B0609020204030204" pitchFamily="49" charset="0"/>
              </a:rPr>
              <a:t>InfixExpression</a:t>
            </a:r>
            <a:r>
              <a:rPr lang="de-DE" dirty="0">
                <a:latin typeface="Consolas" panose="020B0609020204030204" pitchFamily="49" charset="0"/>
              </a:rPr>
              <a:t> =</a:t>
            </a:r>
          </a:p>
          <a:p>
            <a:r>
              <a:rPr lang="de-DE" dirty="0">
                <a:latin typeface="Consolas" panose="020B0609020204030204" pitchFamily="49" charset="0"/>
              </a:rPr>
              <a:t>	</a:t>
            </a:r>
            <a:r>
              <a:rPr lang="de-DE" dirty="0" err="1">
                <a:latin typeface="Consolas" panose="020B0609020204030204" pitchFamily="49" charset="0"/>
              </a:rPr>
              <a:t>left:Expression</a:t>
            </a:r>
            <a:r>
              <a:rPr lang="de-DE" dirty="0">
                <a:latin typeface="Consolas" panose="020B0609020204030204" pitchFamily="49" charset="0"/>
              </a:rPr>
              <a:t> </a:t>
            </a:r>
            <a:r>
              <a:rPr lang="de-DE" dirty="0" err="1">
                <a:latin typeface="Consolas" panose="020B0609020204030204" pitchFamily="49" charset="0"/>
              </a:rPr>
              <a:t>operator</a:t>
            </a:r>
            <a:r>
              <a:rPr lang="de-DE" dirty="0">
                <a:latin typeface="Consolas" panose="020B0609020204030204" pitchFamily="49" charset="0"/>
              </a:rPr>
              <a:t>:"</a:t>
            </a:r>
            <a:r>
              <a:rPr lang="de-DE" dirty="0">
                <a:solidFill>
                  <a:srgbClr val="00549F"/>
                </a:solidFill>
                <a:latin typeface="Consolas" panose="020B0609020204030204" pitchFamily="49" charset="0"/>
              </a:rPr>
              <a:t>!=</a:t>
            </a:r>
            <a:r>
              <a:rPr lang="de-DE" dirty="0">
                <a:latin typeface="Consolas" panose="020B0609020204030204" pitchFamily="49" charset="0"/>
              </a:rPr>
              <a:t>" </a:t>
            </a:r>
            <a:r>
              <a:rPr lang="de-DE" dirty="0" err="1">
                <a:latin typeface="Consolas" panose="020B0609020204030204" pitchFamily="49" charset="0"/>
              </a:rPr>
              <a:t>right:Expression</a:t>
            </a:r>
            <a:r>
              <a:rPr lang="de-DE" dirty="0">
                <a:latin typeface="Consolas" panose="020B0609020204030204" pitchFamily="49" charset="0"/>
              </a:rPr>
              <a:t>;</a:t>
            </a:r>
          </a:p>
        </p:txBody>
      </p:sp>
      <p:sp>
        <p:nvSpPr>
          <p:cNvPr id="20" name="Geschweifte Klammer rechts 19"/>
          <p:cNvSpPr/>
          <p:nvPr/>
        </p:nvSpPr>
        <p:spPr>
          <a:xfrm rot="5400000">
            <a:off x="5514198" y="3184665"/>
            <a:ext cx="201549" cy="1584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1" name="Rechteck 20"/>
          <p:cNvSpPr/>
          <p:nvPr/>
        </p:nvSpPr>
        <p:spPr>
          <a:xfrm>
            <a:off x="4509963" y="4031545"/>
            <a:ext cx="2390398" cy="369332"/>
          </a:xfrm>
          <a:prstGeom prst="rect">
            <a:avLst/>
          </a:prstGeom>
        </p:spPr>
        <p:txBody>
          <a:bodyPr wrap="none">
            <a:spAutoFit/>
          </a:bodyPr>
          <a:lstStyle/>
          <a:p>
            <a:r>
              <a:rPr lang="de-DE" dirty="0" err="1">
                <a:solidFill>
                  <a:srgbClr val="00549F"/>
                </a:solidFill>
              </a:rPr>
              <a:t>NotEqualsExpression</a:t>
            </a:r>
            <a:endParaRPr lang="de-DE" dirty="0">
              <a:solidFill>
                <a:srgbClr val="00549F"/>
              </a:solidFill>
            </a:endParaRPr>
          </a:p>
        </p:txBody>
      </p:sp>
    </p:spTree>
    <p:extLst>
      <p:ext uri="{BB962C8B-B14F-4D97-AF65-F5344CB8AC3E}">
        <p14:creationId xmlns:p14="http://schemas.microsoft.com/office/powerpoint/2010/main" val="3411841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1312473"/>
            <a:ext cx="11483975" cy="4385455"/>
          </a:xfrm>
          <a:ln>
            <a:noFill/>
          </a:ln>
        </p:spPr>
        <p:txBody>
          <a:bodyPr/>
          <a:lstStyle/>
          <a:p>
            <a:pPr marL="0" indent="0">
              <a:buNone/>
            </a:pPr>
            <a:r>
              <a:rPr lang="en-US" dirty="0"/>
              <a:t>	</a:t>
            </a:r>
            <a:r>
              <a:rPr lang="en-US" dirty="0" smtClean="0"/>
              <a:t>										((</a:t>
            </a:r>
            <a:r>
              <a:rPr lang="en-US" dirty="0"/>
              <a:t>4 &gt; 17) || (call(25) </a:t>
            </a:r>
            <a:r>
              <a:rPr lang="en-US" dirty="0">
                <a:solidFill>
                  <a:srgbClr val="00549F"/>
                </a:solidFill>
              </a:rPr>
              <a:t>+</a:t>
            </a:r>
            <a:r>
              <a:rPr lang="en-US" dirty="0"/>
              <a:t> 3 != 7</a:t>
            </a:r>
            <a:r>
              <a:rPr lang="en-US" dirty="0" smtClean="0"/>
              <a:t>)) </a:t>
            </a:r>
            <a:r>
              <a:rPr lang="en-US" dirty="0"/>
              <a:t>&amp;&amp;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
        <p:nvSpPr>
          <p:cNvPr id="4" name="Geschweifte Klammer rechts 3"/>
          <p:cNvSpPr/>
          <p:nvPr/>
        </p:nvSpPr>
        <p:spPr>
          <a:xfrm rot="5400000">
            <a:off x="5778674" y="-476251"/>
            <a:ext cx="201549" cy="44085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Rechteck 4"/>
          <p:cNvSpPr/>
          <p:nvPr/>
        </p:nvSpPr>
        <p:spPr>
          <a:xfrm>
            <a:off x="4523907" y="1828799"/>
            <a:ext cx="2890535" cy="369332"/>
          </a:xfrm>
          <a:prstGeom prst="rect">
            <a:avLst/>
          </a:prstGeom>
        </p:spPr>
        <p:txBody>
          <a:bodyPr wrap="none">
            <a:spAutoFit/>
          </a:bodyPr>
          <a:lstStyle/>
          <a:p>
            <a:r>
              <a:rPr lang="de-DE" dirty="0" err="1"/>
              <a:t>BooleanAndOpExpression</a:t>
            </a:r>
            <a:endParaRPr lang="de-DE" dirty="0"/>
          </a:p>
        </p:txBody>
      </p:sp>
      <p:sp>
        <p:nvSpPr>
          <p:cNvPr id="9" name="Geschweifte Klammer rechts 8"/>
          <p:cNvSpPr/>
          <p:nvPr/>
        </p:nvSpPr>
        <p:spPr>
          <a:xfrm rot="5400000">
            <a:off x="5022399" y="894906"/>
            <a:ext cx="201549" cy="280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 name="Rechteck 5"/>
          <p:cNvSpPr/>
          <p:nvPr/>
        </p:nvSpPr>
        <p:spPr>
          <a:xfrm>
            <a:off x="4069038" y="2396072"/>
            <a:ext cx="2108269" cy="369332"/>
          </a:xfrm>
          <a:prstGeom prst="rect">
            <a:avLst/>
          </a:prstGeom>
        </p:spPr>
        <p:txBody>
          <a:bodyPr wrap="none">
            <a:spAutoFit/>
          </a:bodyPr>
          <a:lstStyle/>
          <a:p>
            <a:r>
              <a:rPr lang="de-DE" dirty="0" err="1"/>
              <a:t>BracketExpression</a:t>
            </a:r>
            <a:endParaRPr lang="de-DE" dirty="0"/>
          </a:p>
        </p:txBody>
      </p:sp>
      <p:sp>
        <p:nvSpPr>
          <p:cNvPr id="10" name="Geschweifte Klammer rechts 9"/>
          <p:cNvSpPr/>
          <p:nvPr/>
        </p:nvSpPr>
        <p:spPr>
          <a:xfrm rot="5400000">
            <a:off x="4995348" y="1464668"/>
            <a:ext cx="201549" cy="273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p:cNvSpPr/>
          <p:nvPr/>
        </p:nvSpPr>
        <p:spPr>
          <a:xfrm>
            <a:off x="3790527" y="2939816"/>
            <a:ext cx="2736647" cy="369332"/>
          </a:xfrm>
          <a:prstGeom prst="rect">
            <a:avLst/>
          </a:prstGeom>
        </p:spPr>
        <p:txBody>
          <a:bodyPr wrap="none">
            <a:spAutoFit/>
          </a:bodyPr>
          <a:lstStyle/>
          <a:p>
            <a:r>
              <a:rPr lang="de-DE" dirty="0" err="1"/>
              <a:t>BooleanOrOpExpression</a:t>
            </a:r>
            <a:endParaRPr lang="de-DE" dirty="0"/>
          </a:p>
        </p:txBody>
      </p:sp>
      <p:sp>
        <p:nvSpPr>
          <p:cNvPr id="12" name="Geschweifte Klammer rechts 11"/>
          <p:cNvSpPr/>
          <p:nvPr/>
        </p:nvSpPr>
        <p:spPr>
          <a:xfrm rot="5400000">
            <a:off x="4032255" y="3023273"/>
            <a:ext cx="201549" cy="75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4" name="Rechteck 13"/>
          <p:cNvSpPr/>
          <p:nvPr/>
        </p:nvSpPr>
        <p:spPr>
          <a:xfrm>
            <a:off x="2449788" y="3515219"/>
            <a:ext cx="2108269" cy="369332"/>
          </a:xfrm>
          <a:prstGeom prst="rect">
            <a:avLst/>
          </a:prstGeom>
        </p:spPr>
        <p:txBody>
          <a:bodyPr wrap="none">
            <a:spAutoFit/>
          </a:bodyPr>
          <a:lstStyle/>
          <a:p>
            <a:r>
              <a:rPr lang="de-DE" dirty="0" err="1"/>
              <a:t>BracketExpression</a:t>
            </a:r>
            <a:endParaRPr lang="de-DE" dirty="0"/>
          </a:p>
        </p:txBody>
      </p:sp>
      <p:sp>
        <p:nvSpPr>
          <p:cNvPr id="13" name="Geschweifte Klammer rechts 12"/>
          <p:cNvSpPr/>
          <p:nvPr/>
        </p:nvSpPr>
        <p:spPr>
          <a:xfrm rot="5400000">
            <a:off x="3996873" y="3630380"/>
            <a:ext cx="201549" cy="64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6" name="Rechteck 15"/>
          <p:cNvSpPr/>
          <p:nvPr/>
        </p:nvSpPr>
        <p:spPr>
          <a:xfrm>
            <a:off x="1911127" y="4062155"/>
            <a:ext cx="2634054" cy="369332"/>
          </a:xfrm>
          <a:prstGeom prst="rect">
            <a:avLst/>
          </a:prstGeom>
        </p:spPr>
        <p:txBody>
          <a:bodyPr wrap="none">
            <a:spAutoFit/>
          </a:bodyPr>
          <a:lstStyle/>
          <a:p>
            <a:r>
              <a:rPr lang="de-DE" dirty="0" err="1"/>
              <a:t>GreaterThanExpression</a:t>
            </a:r>
            <a:endParaRPr lang="de-DE" dirty="0"/>
          </a:p>
        </p:txBody>
      </p:sp>
      <p:sp>
        <p:nvSpPr>
          <p:cNvPr id="17" name="Geschweifte Klammer rechts 16"/>
          <p:cNvSpPr/>
          <p:nvPr/>
        </p:nvSpPr>
        <p:spPr>
          <a:xfrm rot="5400000">
            <a:off x="5504455" y="2531483"/>
            <a:ext cx="201549" cy="172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8" name="Rechteck 17"/>
          <p:cNvSpPr/>
          <p:nvPr/>
        </p:nvSpPr>
        <p:spPr>
          <a:xfrm>
            <a:off x="4509964" y="3523738"/>
            <a:ext cx="2108269" cy="369332"/>
          </a:xfrm>
          <a:prstGeom prst="rect">
            <a:avLst/>
          </a:prstGeom>
        </p:spPr>
        <p:txBody>
          <a:bodyPr wrap="none">
            <a:spAutoFit/>
          </a:bodyPr>
          <a:lstStyle/>
          <a:p>
            <a:r>
              <a:rPr lang="de-DE" dirty="0" err="1"/>
              <a:t>BracketExpression</a:t>
            </a:r>
            <a:endParaRPr lang="de-DE" dirty="0"/>
          </a:p>
        </p:txBody>
      </p:sp>
      <p:sp>
        <p:nvSpPr>
          <p:cNvPr id="20" name="Geschweifte Klammer rechts 19"/>
          <p:cNvSpPr/>
          <p:nvPr/>
        </p:nvSpPr>
        <p:spPr>
          <a:xfrm rot="5400000">
            <a:off x="5514198" y="3184665"/>
            <a:ext cx="201549" cy="1584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1" name="Rechteck 20"/>
          <p:cNvSpPr/>
          <p:nvPr/>
        </p:nvSpPr>
        <p:spPr>
          <a:xfrm>
            <a:off x="4509963" y="4031545"/>
            <a:ext cx="2390398" cy="369332"/>
          </a:xfrm>
          <a:prstGeom prst="rect">
            <a:avLst/>
          </a:prstGeom>
        </p:spPr>
        <p:txBody>
          <a:bodyPr wrap="none">
            <a:spAutoFit/>
          </a:bodyPr>
          <a:lstStyle/>
          <a:p>
            <a:r>
              <a:rPr lang="de-DE" dirty="0" err="1"/>
              <a:t>NotEqualsExpression</a:t>
            </a:r>
            <a:endParaRPr lang="de-DE" dirty="0"/>
          </a:p>
        </p:txBody>
      </p:sp>
      <p:sp>
        <p:nvSpPr>
          <p:cNvPr id="22" name="Geschweifte Klammer rechts 21"/>
          <p:cNvSpPr/>
          <p:nvPr/>
        </p:nvSpPr>
        <p:spPr>
          <a:xfrm rot="5400000">
            <a:off x="5292399" y="3953780"/>
            <a:ext cx="201549" cy="115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3" name="Rechteck 22"/>
          <p:cNvSpPr/>
          <p:nvPr/>
        </p:nvSpPr>
        <p:spPr>
          <a:xfrm>
            <a:off x="4558057" y="4630555"/>
            <a:ext cx="1774845" cy="369332"/>
          </a:xfrm>
          <a:prstGeom prst="rect">
            <a:avLst/>
          </a:prstGeom>
        </p:spPr>
        <p:txBody>
          <a:bodyPr wrap="none">
            <a:spAutoFit/>
          </a:bodyPr>
          <a:lstStyle/>
          <a:p>
            <a:r>
              <a:rPr lang="de-DE" dirty="0" err="1" smtClean="0">
                <a:solidFill>
                  <a:srgbClr val="00549F"/>
                </a:solidFill>
              </a:rPr>
              <a:t>PlusExpression</a:t>
            </a:r>
            <a:endParaRPr lang="de-DE" dirty="0">
              <a:solidFill>
                <a:srgbClr val="00549F"/>
              </a:solidFill>
            </a:endParaRPr>
          </a:p>
        </p:txBody>
      </p:sp>
      <p:sp>
        <p:nvSpPr>
          <p:cNvPr id="8" name="Rechteck 7"/>
          <p:cNvSpPr/>
          <p:nvPr/>
        </p:nvSpPr>
        <p:spPr>
          <a:xfrm>
            <a:off x="1605307" y="5120103"/>
            <a:ext cx="9144000" cy="646331"/>
          </a:xfrm>
          <a:prstGeom prst="rect">
            <a:avLst/>
          </a:prstGeom>
        </p:spPr>
        <p:txBody>
          <a:bodyPr wrap="square">
            <a:spAutoFit/>
          </a:bodyPr>
          <a:lstStyle/>
          <a:p>
            <a:r>
              <a:rPr lang="de-DE" dirty="0">
                <a:latin typeface="Consolas" panose="020B0609020204030204" pitchFamily="49" charset="0"/>
              </a:rPr>
              <a:t> </a:t>
            </a:r>
            <a:r>
              <a:rPr lang="de-DE" dirty="0" err="1">
                <a:latin typeface="Consolas" panose="020B0609020204030204" pitchFamily="49" charset="0"/>
              </a:rPr>
              <a:t>PlusExpression</a:t>
            </a:r>
            <a:r>
              <a:rPr lang="de-DE" dirty="0">
                <a:latin typeface="Consolas" panose="020B0609020204030204" pitchFamily="49" charset="0"/>
              </a:rPr>
              <a:t> </a:t>
            </a:r>
            <a:r>
              <a:rPr lang="de-DE" dirty="0" err="1">
                <a:latin typeface="Consolas" panose="020B0609020204030204" pitchFamily="49" charset="0"/>
              </a:rPr>
              <a:t>implements</a:t>
            </a:r>
            <a:r>
              <a:rPr lang="de-DE" dirty="0">
                <a:latin typeface="Consolas" panose="020B0609020204030204" pitchFamily="49" charset="0"/>
              </a:rPr>
              <a:t> Expression &lt;170&gt;, </a:t>
            </a:r>
            <a:r>
              <a:rPr lang="de-DE" dirty="0" err="1">
                <a:latin typeface="Consolas" panose="020B0609020204030204" pitchFamily="49" charset="0"/>
              </a:rPr>
              <a:t>InfixExpression</a:t>
            </a:r>
            <a:r>
              <a:rPr lang="de-DE" dirty="0">
                <a:latin typeface="Consolas" panose="020B0609020204030204" pitchFamily="49" charset="0"/>
              </a:rPr>
              <a:t> =</a:t>
            </a:r>
          </a:p>
          <a:p>
            <a:r>
              <a:rPr lang="de-DE" dirty="0">
                <a:latin typeface="Consolas" panose="020B0609020204030204" pitchFamily="49" charset="0"/>
              </a:rPr>
              <a:t>	</a:t>
            </a:r>
            <a:r>
              <a:rPr lang="de-DE" dirty="0" err="1">
                <a:latin typeface="Consolas" panose="020B0609020204030204" pitchFamily="49" charset="0"/>
              </a:rPr>
              <a:t>left:Expression</a:t>
            </a:r>
            <a:r>
              <a:rPr lang="de-DE" dirty="0">
                <a:latin typeface="Consolas" panose="020B0609020204030204" pitchFamily="49" charset="0"/>
              </a:rPr>
              <a:t> </a:t>
            </a:r>
            <a:r>
              <a:rPr lang="de-DE" dirty="0" err="1">
                <a:latin typeface="Consolas" panose="020B0609020204030204" pitchFamily="49" charset="0"/>
              </a:rPr>
              <a:t>operator</a:t>
            </a:r>
            <a:r>
              <a:rPr lang="de-DE" dirty="0">
                <a:latin typeface="Consolas" panose="020B0609020204030204" pitchFamily="49" charset="0"/>
              </a:rPr>
              <a:t>:"</a:t>
            </a:r>
            <a:r>
              <a:rPr lang="de-DE" dirty="0">
                <a:solidFill>
                  <a:srgbClr val="00549F"/>
                </a:solidFill>
                <a:latin typeface="Consolas" panose="020B0609020204030204" pitchFamily="49" charset="0"/>
              </a:rPr>
              <a:t>+</a:t>
            </a:r>
            <a:r>
              <a:rPr lang="de-DE" dirty="0">
                <a:latin typeface="Consolas" panose="020B0609020204030204" pitchFamily="49" charset="0"/>
              </a:rPr>
              <a:t>" </a:t>
            </a:r>
            <a:r>
              <a:rPr lang="de-DE" dirty="0" err="1">
                <a:latin typeface="Consolas" panose="020B0609020204030204" pitchFamily="49" charset="0"/>
              </a:rPr>
              <a:t>right:Expression</a:t>
            </a:r>
            <a:r>
              <a:rPr lang="de-DE" dirty="0">
                <a:latin typeface="Consolas" panose="020B0609020204030204" pitchFamily="49" charset="0"/>
              </a:rPr>
              <a:t>;</a:t>
            </a:r>
          </a:p>
        </p:txBody>
      </p:sp>
    </p:spTree>
    <p:extLst>
      <p:ext uri="{BB962C8B-B14F-4D97-AF65-F5344CB8AC3E}">
        <p14:creationId xmlns:p14="http://schemas.microsoft.com/office/powerpoint/2010/main" val="219297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rgbClr val="000000"/>
                </a:solidFill>
                <a:latin typeface="Consolas" panose="020B0609020204030204" pitchFamily="49" charset="0"/>
                <a:cs typeface="Courier New" panose="02070309020205020404" pitchFamily="49" charset="0"/>
              </a:rPr>
              <a:t>grammar</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extends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de.monticore.literals.MCCommonLiterals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name:String</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smtClean="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Start</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Start </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start</a:t>
            </a:r>
            <a:r>
              <a:rPr lang="de-DE" altLang="de-DE" sz="1400" dirty="0">
                <a:solidFill>
                  <a:srgbClr val="00549F"/>
                </a:solidFill>
                <a:latin typeface="Consolas" panose="020B0609020204030204" pitchFamily="49" charset="0"/>
                <a:cs typeface="Courier New" panose="02070309020205020404" pitchFamily="49" charset="0"/>
              </a:rPr>
              <a:t>" ":" Date? Time</a:t>
            </a:r>
            <a:r>
              <a:rPr lang="de-DE" altLang="de-DE" sz="1400" dirty="0" smtClean="0">
                <a:solidFill>
                  <a:srgbClr val="00549F"/>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End </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 </a:t>
            </a:r>
            <a:r>
              <a:rPr lang="de-DE" altLang="de-DE" sz="1400" dirty="0">
                <a:solidFill>
                  <a:srgbClr val="00549F"/>
                </a:solidFill>
                <a:latin typeface="Consolas" panose="020B0609020204030204" pitchFamily="49" charset="0"/>
                <a:cs typeface="Courier New" panose="02070309020205020404" pitchFamily="49" charset="0"/>
              </a:rPr>
              <a:t>Date = </a:t>
            </a:r>
            <a:r>
              <a:rPr lang="de-DE" altLang="de-DE" sz="1400" dirty="0" err="1">
                <a:solidFill>
                  <a:srgbClr val="00549F"/>
                </a:solidFill>
                <a:latin typeface="Consolas" panose="020B0609020204030204" pitchFamily="49" charset="0"/>
                <a:cs typeface="Courier New" panose="02070309020205020404" pitchFamily="49" charset="0"/>
              </a:rPr>
              <a:t>day:NatLiteral</a:t>
            </a:r>
            <a:r>
              <a:rPr lang="de-DE" altLang="de-DE" sz="1400" dirty="0">
                <a:solidFill>
                  <a:srgbClr val="00549F"/>
                </a:solidFill>
                <a:latin typeface="Consolas" panose="020B0609020204030204" pitchFamily="49" charset="0"/>
                <a:cs typeface="Courier New" panose="02070309020205020404" pitchFamily="49" charset="0"/>
              </a:rPr>
              <a:t> "/" </a:t>
            </a:r>
            <a:r>
              <a:rPr lang="de-DE" altLang="de-DE" sz="1400" dirty="0" err="1">
                <a:solidFill>
                  <a:srgbClr val="00549F"/>
                </a:solidFill>
                <a:latin typeface="Consolas" panose="020B0609020204030204" pitchFamily="49" charset="0"/>
                <a:cs typeface="Courier New" panose="02070309020205020404" pitchFamily="49" charset="0"/>
              </a:rPr>
              <a:t>month:NatLiteral</a:t>
            </a:r>
            <a:r>
              <a:rPr lang="de-DE" altLang="de-DE" sz="1400" dirty="0">
                <a:solidFill>
                  <a:srgbClr val="00549F"/>
                </a:solidFill>
                <a:latin typeface="Consolas" panose="020B0609020204030204" pitchFamily="49" charset="0"/>
                <a:cs typeface="Courier New" panose="02070309020205020404" pitchFamily="49" charset="0"/>
              </a:rPr>
              <a:t>  "/" </a:t>
            </a:r>
            <a:r>
              <a:rPr lang="de-DE" altLang="de-DE" sz="1400" dirty="0" err="1">
                <a:solidFill>
                  <a:srgbClr val="00549F"/>
                </a:solidFill>
                <a:latin typeface="Consolas" panose="020B0609020204030204" pitchFamily="49" charset="0"/>
                <a:cs typeface="Courier New" panose="02070309020205020404" pitchFamily="49" charset="0"/>
              </a:rPr>
              <a:t>year:NatLiteral</a:t>
            </a:r>
            <a:r>
              <a:rPr lang="de-DE" altLang="de-DE" sz="1400" dirty="0">
                <a:solidFill>
                  <a:srgbClr val="00549F"/>
                </a:solidFill>
                <a:latin typeface="Consolas" panose="020B0609020204030204" pitchFamily="49" charset="0"/>
                <a:cs typeface="Courier New" panose="02070309020205020404" pitchFamily="49" charset="0"/>
              </a:rPr>
              <a:t>;</a:t>
            </a:r>
            <a:br>
              <a:rPr lang="de-DE" altLang="de-DE" sz="1400" dirty="0">
                <a:solidFill>
                  <a:srgbClr val="00549F"/>
                </a:solidFill>
                <a:latin typeface="Consolas" panose="020B0609020204030204" pitchFamily="49" charset="0"/>
                <a:cs typeface="Courier New" panose="02070309020205020404" pitchFamily="49" charset="0"/>
              </a:rPr>
            </a:br>
            <a:r>
              <a:rPr lang="de-DE" altLang="de-DE" sz="1400" dirty="0">
                <a:solidFill>
                  <a:srgbClr val="00549F"/>
                </a:solidFill>
                <a:latin typeface="Consolas" panose="020B0609020204030204" pitchFamily="49" charset="0"/>
                <a:cs typeface="Courier New" panose="02070309020205020404" pitchFamily="49" charset="0"/>
              </a:rPr>
              <a:t>  Time = </a:t>
            </a:r>
            <a:r>
              <a:rPr lang="de-DE" altLang="de-DE" sz="1400" dirty="0" err="1">
                <a:solidFill>
                  <a:srgbClr val="00549F"/>
                </a:solidFill>
                <a:latin typeface="Consolas" panose="020B0609020204030204" pitchFamily="49" charset="0"/>
                <a:cs typeface="Courier New" panose="02070309020205020404" pitchFamily="49" charset="0"/>
              </a:rPr>
              <a:t>hour:NatLiteral</a:t>
            </a:r>
            <a:r>
              <a:rPr lang="de-DE" altLang="de-DE" sz="1400" dirty="0">
                <a:solidFill>
                  <a:srgbClr val="00549F"/>
                </a:solidFill>
                <a:latin typeface="Consolas" panose="020B0609020204030204" pitchFamily="49" charset="0"/>
                <a:cs typeface="Courier New" panose="02070309020205020404" pitchFamily="49" charset="0"/>
              </a:rPr>
              <a:t> ":" </a:t>
            </a:r>
            <a:r>
              <a:rPr lang="de-DE" altLang="de-DE" sz="1400" dirty="0" err="1">
                <a:solidFill>
                  <a:srgbClr val="00549F"/>
                </a:solidFill>
                <a:latin typeface="Consolas" panose="020B0609020204030204" pitchFamily="49" charset="0"/>
                <a:cs typeface="Courier New" panose="02070309020205020404" pitchFamily="49" charset="0"/>
              </a:rPr>
              <a:t>min:NatLiteral</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Break = </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10" name="Rechteck 9"/>
          <p:cNvSpPr/>
          <p:nvPr/>
        </p:nvSpPr>
        <p:spPr>
          <a:xfrm>
            <a:off x="5815039" y="4045241"/>
            <a:ext cx="5352629" cy="1384995"/>
          </a:xfrm>
          <a:prstGeom prst="rect">
            <a:avLst/>
          </a:prstGeom>
          <a:ln>
            <a:solidFill>
              <a:schemeClr val="accent1"/>
            </a:solidFill>
          </a:ln>
        </p:spPr>
        <p:txBody>
          <a:bodyPr wrap="square">
            <a:spAutoFit/>
          </a:bodyPr>
          <a:lstStyle/>
          <a:p>
            <a:r>
              <a:rPr lang="de-DE" sz="1400" dirty="0" err="1">
                <a:latin typeface="Consolas" panose="020B0609020204030204" pitchFamily="49" charset="0"/>
              </a:rPr>
              <a:t>appointment</a:t>
            </a:r>
            <a:r>
              <a:rPr lang="de-DE" sz="1400" dirty="0">
                <a:latin typeface="Consolas" panose="020B0609020204030204" pitchFamily="49" charset="0"/>
              </a:rPr>
              <a:t> "Kuchen" {</a:t>
            </a:r>
          </a:p>
          <a:p>
            <a:r>
              <a:rPr lang="de-DE" sz="1400" dirty="0">
                <a:latin typeface="Consolas" panose="020B0609020204030204" pitchFamily="49" charset="0"/>
              </a:rPr>
              <a:t>  </a:t>
            </a:r>
            <a:r>
              <a:rPr lang="de-DE" sz="1400" dirty="0" err="1">
                <a:solidFill>
                  <a:srgbClr val="00549F"/>
                </a:solidFill>
                <a:latin typeface="Consolas" panose="020B0609020204030204" pitchFamily="49" charset="0"/>
              </a:rPr>
              <a:t>start</a:t>
            </a:r>
            <a:r>
              <a:rPr lang="de-DE" sz="1400" dirty="0">
                <a:solidFill>
                  <a:srgbClr val="00549F"/>
                </a:solidFill>
                <a:latin typeface="Consolas" panose="020B0609020204030204" pitchFamily="49" charset="0"/>
              </a:rPr>
              <a:t>: 01/10/19 13:00</a:t>
            </a:r>
          </a:p>
          <a:p>
            <a:r>
              <a:rPr lang="de-DE" sz="1400" dirty="0">
                <a:latin typeface="Consolas" panose="020B0609020204030204" pitchFamily="49" charset="0"/>
              </a:rPr>
              <a:t>  end:   13:30</a:t>
            </a:r>
          </a:p>
          <a:p>
            <a:r>
              <a:rPr lang="de-DE" sz="1400" dirty="0">
                <a:latin typeface="Consolas" panose="020B0609020204030204" pitchFamily="49" charset="0"/>
              </a:rPr>
              <a:t>  </a:t>
            </a:r>
            <a:r>
              <a:rPr lang="de-DE" sz="1400" dirty="0" err="1">
                <a:latin typeface="Consolas" panose="020B0609020204030204" pitchFamily="49" charset="0"/>
              </a:rPr>
              <a:t>participants</a:t>
            </a:r>
            <a:r>
              <a:rPr lang="de-DE" sz="1400" dirty="0">
                <a:latin typeface="Consolas" panose="020B0609020204030204" pitchFamily="49" charset="0"/>
              </a:rPr>
              <a:t>: "Peter"</a:t>
            </a:r>
          </a:p>
          <a:p>
            <a:r>
              <a:rPr lang="de-DE" sz="1400" dirty="0">
                <a:latin typeface="Consolas" panose="020B0609020204030204" pitchFamily="49" charset="0"/>
              </a:rPr>
              <a:t>  </a:t>
            </a:r>
            <a:r>
              <a:rPr lang="de-DE" sz="1400" dirty="0" err="1">
                <a:latin typeface="Consolas" panose="020B0609020204030204" pitchFamily="49" charset="0"/>
              </a:rPr>
              <a:t>once</a:t>
            </a:r>
            <a:endParaRPr lang="de-DE" sz="1400" dirty="0">
              <a:latin typeface="Consolas" panose="020B0609020204030204" pitchFamily="49" charset="0"/>
            </a:endParaRPr>
          </a:p>
          <a:p>
            <a:r>
              <a:rPr lang="de-DE" sz="1400" dirty="0">
                <a:latin typeface="Consolas" panose="020B0609020204030204" pitchFamily="49" charset="0"/>
              </a:rPr>
              <a:t>}</a:t>
            </a:r>
          </a:p>
        </p:txBody>
      </p:sp>
      <p:sp>
        <p:nvSpPr>
          <p:cNvPr id="11"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2"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13"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03707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4"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92864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40445448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a:xfrm>
            <a:off x="1247775" y="902898"/>
            <a:ext cx="11483975" cy="4385455"/>
          </a:xfrm>
          <a:ln>
            <a:noFill/>
          </a:ln>
        </p:spPr>
        <p:txBody>
          <a:bodyPr/>
          <a:lstStyle/>
          <a:p>
            <a:pPr marL="0" indent="0">
              <a:buNone/>
            </a:pPr>
            <a:r>
              <a:rPr lang="en-US" dirty="0"/>
              <a:t>	</a:t>
            </a:r>
            <a:r>
              <a:rPr lang="en-US" dirty="0" smtClean="0"/>
              <a:t>										((</a:t>
            </a:r>
            <a:r>
              <a:rPr lang="en-US" dirty="0"/>
              <a:t>4 &gt; 17) || (call(25) + 3 != 7</a:t>
            </a:r>
            <a:r>
              <a:rPr lang="en-US" dirty="0" smtClean="0"/>
              <a:t>)) </a:t>
            </a:r>
            <a:r>
              <a:rPr lang="en-US" dirty="0"/>
              <a:t>&amp;&amp; !(a || false</a:t>
            </a:r>
            <a:r>
              <a:rPr lang="en-US" dirty="0" smtClean="0"/>
              <a:t>)</a:t>
            </a:r>
          </a:p>
          <a:p>
            <a:endParaRPr lang="de-DE" dirty="0" smtClean="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sp>
        <p:nvSpPr>
          <p:cNvPr id="4" name="Geschweifte Klammer rechts 3"/>
          <p:cNvSpPr/>
          <p:nvPr/>
        </p:nvSpPr>
        <p:spPr>
          <a:xfrm rot="5400000">
            <a:off x="5778674" y="-895351"/>
            <a:ext cx="201549" cy="44085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Rechteck 4"/>
          <p:cNvSpPr/>
          <p:nvPr/>
        </p:nvSpPr>
        <p:spPr>
          <a:xfrm>
            <a:off x="4523907" y="1409699"/>
            <a:ext cx="2890535" cy="369332"/>
          </a:xfrm>
          <a:prstGeom prst="rect">
            <a:avLst/>
          </a:prstGeom>
        </p:spPr>
        <p:txBody>
          <a:bodyPr wrap="none">
            <a:spAutoFit/>
          </a:bodyPr>
          <a:lstStyle/>
          <a:p>
            <a:r>
              <a:rPr lang="de-DE" dirty="0" err="1"/>
              <a:t>BooleanAndOpExpression</a:t>
            </a:r>
            <a:endParaRPr lang="de-DE" dirty="0"/>
          </a:p>
        </p:txBody>
      </p:sp>
      <p:sp>
        <p:nvSpPr>
          <p:cNvPr id="9" name="Geschweifte Klammer rechts 8"/>
          <p:cNvSpPr/>
          <p:nvPr/>
        </p:nvSpPr>
        <p:spPr>
          <a:xfrm rot="5400000">
            <a:off x="5022399" y="475806"/>
            <a:ext cx="201549" cy="280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 name="Rechteck 5"/>
          <p:cNvSpPr/>
          <p:nvPr/>
        </p:nvSpPr>
        <p:spPr>
          <a:xfrm>
            <a:off x="4069038" y="1976972"/>
            <a:ext cx="2108269" cy="369332"/>
          </a:xfrm>
          <a:prstGeom prst="rect">
            <a:avLst/>
          </a:prstGeom>
        </p:spPr>
        <p:txBody>
          <a:bodyPr wrap="none">
            <a:spAutoFit/>
          </a:bodyPr>
          <a:lstStyle/>
          <a:p>
            <a:r>
              <a:rPr lang="de-DE" dirty="0" err="1"/>
              <a:t>BracketExpression</a:t>
            </a:r>
            <a:endParaRPr lang="de-DE" dirty="0"/>
          </a:p>
        </p:txBody>
      </p:sp>
      <p:sp>
        <p:nvSpPr>
          <p:cNvPr id="10" name="Geschweifte Klammer rechts 9"/>
          <p:cNvSpPr/>
          <p:nvPr/>
        </p:nvSpPr>
        <p:spPr>
          <a:xfrm rot="5400000">
            <a:off x="4995348" y="1045568"/>
            <a:ext cx="201549" cy="273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p:cNvSpPr/>
          <p:nvPr/>
        </p:nvSpPr>
        <p:spPr>
          <a:xfrm>
            <a:off x="3790527" y="2520716"/>
            <a:ext cx="2736647" cy="369332"/>
          </a:xfrm>
          <a:prstGeom prst="rect">
            <a:avLst/>
          </a:prstGeom>
        </p:spPr>
        <p:txBody>
          <a:bodyPr wrap="none">
            <a:spAutoFit/>
          </a:bodyPr>
          <a:lstStyle/>
          <a:p>
            <a:r>
              <a:rPr lang="de-DE" dirty="0" err="1"/>
              <a:t>BooleanOrOpExpression</a:t>
            </a:r>
            <a:endParaRPr lang="de-DE" dirty="0"/>
          </a:p>
        </p:txBody>
      </p:sp>
      <p:sp>
        <p:nvSpPr>
          <p:cNvPr id="12" name="Geschweifte Klammer rechts 11"/>
          <p:cNvSpPr/>
          <p:nvPr/>
        </p:nvSpPr>
        <p:spPr>
          <a:xfrm rot="5400000">
            <a:off x="4032255" y="2604173"/>
            <a:ext cx="201549" cy="75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4" name="Rechteck 13"/>
          <p:cNvSpPr/>
          <p:nvPr/>
        </p:nvSpPr>
        <p:spPr>
          <a:xfrm>
            <a:off x="2449788" y="3096119"/>
            <a:ext cx="2108269" cy="369332"/>
          </a:xfrm>
          <a:prstGeom prst="rect">
            <a:avLst/>
          </a:prstGeom>
        </p:spPr>
        <p:txBody>
          <a:bodyPr wrap="none">
            <a:spAutoFit/>
          </a:bodyPr>
          <a:lstStyle/>
          <a:p>
            <a:r>
              <a:rPr lang="de-DE" dirty="0" err="1"/>
              <a:t>BracketExpression</a:t>
            </a:r>
            <a:endParaRPr lang="de-DE" dirty="0"/>
          </a:p>
        </p:txBody>
      </p:sp>
      <p:sp>
        <p:nvSpPr>
          <p:cNvPr id="13" name="Geschweifte Klammer rechts 12"/>
          <p:cNvSpPr/>
          <p:nvPr/>
        </p:nvSpPr>
        <p:spPr>
          <a:xfrm rot="5400000">
            <a:off x="3996873" y="3211280"/>
            <a:ext cx="201549" cy="64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6" name="Rechteck 15"/>
          <p:cNvSpPr/>
          <p:nvPr/>
        </p:nvSpPr>
        <p:spPr>
          <a:xfrm>
            <a:off x="1911127" y="3643055"/>
            <a:ext cx="2634054" cy="369332"/>
          </a:xfrm>
          <a:prstGeom prst="rect">
            <a:avLst/>
          </a:prstGeom>
        </p:spPr>
        <p:txBody>
          <a:bodyPr wrap="none">
            <a:spAutoFit/>
          </a:bodyPr>
          <a:lstStyle/>
          <a:p>
            <a:r>
              <a:rPr lang="de-DE" dirty="0" err="1"/>
              <a:t>GreaterThanExpression</a:t>
            </a:r>
            <a:endParaRPr lang="de-DE" dirty="0"/>
          </a:p>
        </p:txBody>
      </p:sp>
      <p:sp>
        <p:nvSpPr>
          <p:cNvPr id="17" name="Geschweifte Klammer rechts 16"/>
          <p:cNvSpPr/>
          <p:nvPr/>
        </p:nvSpPr>
        <p:spPr>
          <a:xfrm rot="5400000">
            <a:off x="5504455" y="2112383"/>
            <a:ext cx="201549" cy="172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8" name="Rechteck 17"/>
          <p:cNvSpPr/>
          <p:nvPr/>
        </p:nvSpPr>
        <p:spPr>
          <a:xfrm>
            <a:off x="4509964" y="3104638"/>
            <a:ext cx="2108269" cy="369332"/>
          </a:xfrm>
          <a:prstGeom prst="rect">
            <a:avLst/>
          </a:prstGeom>
        </p:spPr>
        <p:txBody>
          <a:bodyPr wrap="none">
            <a:spAutoFit/>
          </a:bodyPr>
          <a:lstStyle/>
          <a:p>
            <a:r>
              <a:rPr lang="de-DE" dirty="0" err="1"/>
              <a:t>BracketExpression</a:t>
            </a:r>
            <a:endParaRPr lang="de-DE" dirty="0"/>
          </a:p>
        </p:txBody>
      </p:sp>
      <p:sp>
        <p:nvSpPr>
          <p:cNvPr id="20" name="Geschweifte Klammer rechts 19"/>
          <p:cNvSpPr/>
          <p:nvPr/>
        </p:nvSpPr>
        <p:spPr>
          <a:xfrm rot="5400000">
            <a:off x="5514198" y="2765565"/>
            <a:ext cx="201549" cy="1584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1" name="Rechteck 20"/>
          <p:cNvSpPr/>
          <p:nvPr/>
        </p:nvSpPr>
        <p:spPr>
          <a:xfrm>
            <a:off x="4509963" y="3612445"/>
            <a:ext cx="2390398" cy="369332"/>
          </a:xfrm>
          <a:prstGeom prst="rect">
            <a:avLst/>
          </a:prstGeom>
        </p:spPr>
        <p:txBody>
          <a:bodyPr wrap="none">
            <a:spAutoFit/>
          </a:bodyPr>
          <a:lstStyle/>
          <a:p>
            <a:r>
              <a:rPr lang="de-DE" dirty="0" err="1"/>
              <a:t>NotEqualsExpression</a:t>
            </a:r>
            <a:endParaRPr lang="de-DE" dirty="0"/>
          </a:p>
        </p:txBody>
      </p:sp>
      <p:sp>
        <p:nvSpPr>
          <p:cNvPr id="22" name="Geschweifte Klammer rechts 21"/>
          <p:cNvSpPr/>
          <p:nvPr/>
        </p:nvSpPr>
        <p:spPr>
          <a:xfrm rot="5400000">
            <a:off x="5292399" y="3534680"/>
            <a:ext cx="201549" cy="115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3" name="Rechteck 22"/>
          <p:cNvSpPr/>
          <p:nvPr/>
        </p:nvSpPr>
        <p:spPr>
          <a:xfrm>
            <a:off x="4510432" y="4211455"/>
            <a:ext cx="1774845" cy="369332"/>
          </a:xfrm>
          <a:prstGeom prst="rect">
            <a:avLst/>
          </a:prstGeom>
        </p:spPr>
        <p:txBody>
          <a:bodyPr wrap="none">
            <a:spAutoFit/>
          </a:bodyPr>
          <a:lstStyle/>
          <a:p>
            <a:r>
              <a:rPr lang="de-DE" dirty="0" err="1" smtClean="0"/>
              <a:t>PlusExpression</a:t>
            </a:r>
            <a:endParaRPr lang="de-DE" dirty="0"/>
          </a:p>
        </p:txBody>
      </p:sp>
      <p:sp>
        <p:nvSpPr>
          <p:cNvPr id="24" name="Geschweifte Klammer rechts 23"/>
          <p:cNvSpPr/>
          <p:nvPr/>
        </p:nvSpPr>
        <p:spPr>
          <a:xfrm rot="5400000">
            <a:off x="5103323" y="4303130"/>
            <a:ext cx="201549" cy="720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5" name="Rechteck 24"/>
          <p:cNvSpPr/>
          <p:nvPr/>
        </p:nvSpPr>
        <p:spPr>
          <a:xfrm>
            <a:off x="3897773" y="4745141"/>
            <a:ext cx="1723549" cy="369332"/>
          </a:xfrm>
          <a:prstGeom prst="rect">
            <a:avLst/>
          </a:prstGeom>
        </p:spPr>
        <p:txBody>
          <a:bodyPr wrap="none">
            <a:spAutoFit/>
          </a:bodyPr>
          <a:lstStyle/>
          <a:p>
            <a:r>
              <a:rPr lang="de-DE" dirty="0" err="1" smtClean="0">
                <a:solidFill>
                  <a:srgbClr val="00549F"/>
                </a:solidFill>
              </a:rPr>
              <a:t>CallExpression</a:t>
            </a:r>
            <a:endParaRPr lang="de-DE" dirty="0">
              <a:solidFill>
                <a:srgbClr val="00549F"/>
              </a:solidFill>
            </a:endParaRPr>
          </a:p>
        </p:txBody>
      </p:sp>
      <p:sp>
        <p:nvSpPr>
          <p:cNvPr id="26" name="Geschweifte Klammer rechts 25"/>
          <p:cNvSpPr/>
          <p:nvPr/>
        </p:nvSpPr>
        <p:spPr>
          <a:xfrm rot="5400000">
            <a:off x="4194873" y="3938150"/>
            <a:ext cx="201549" cy="25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7" name="Geschweifte Klammer rechts 26"/>
          <p:cNvSpPr/>
          <p:nvPr/>
        </p:nvSpPr>
        <p:spPr>
          <a:xfrm rot="5400000">
            <a:off x="3744398" y="3947145"/>
            <a:ext cx="201549" cy="25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5" name="Rechteck 14"/>
          <p:cNvSpPr/>
          <p:nvPr/>
        </p:nvSpPr>
        <p:spPr>
          <a:xfrm>
            <a:off x="3614007" y="4215503"/>
            <a:ext cx="1005403" cy="369332"/>
          </a:xfrm>
          <a:prstGeom prst="rect">
            <a:avLst/>
          </a:prstGeom>
        </p:spPr>
        <p:txBody>
          <a:bodyPr wrap="none">
            <a:spAutoFit/>
          </a:bodyPr>
          <a:lstStyle/>
          <a:p>
            <a:r>
              <a:rPr lang="de-DE" dirty="0" err="1" smtClean="0">
                <a:solidFill>
                  <a:srgbClr val="00549F"/>
                </a:solidFill>
              </a:rPr>
              <a:t>Number</a:t>
            </a:r>
            <a:endParaRPr lang="de-DE" dirty="0"/>
          </a:p>
        </p:txBody>
      </p:sp>
      <p:sp>
        <p:nvSpPr>
          <p:cNvPr id="28" name="Geschweifte Klammer rechts 27"/>
          <p:cNvSpPr/>
          <p:nvPr/>
        </p:nvSpPr>
        <p:spPr>
          <a:xfrm rot="5400000">
            <a:off x="5292804" y="5079923"/>
            <a:ext cx="201549" cy="25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9" name="Geschweifte Klammer rechts 28"/>
          <p:cNvSpPr/>
          <p:nvPr/>
        </p:nvSpPr>
        <p:spPr>
          <a:xfrm rot="5400000">
            <a:off x="4901579" y="5052918"/>
            <a:ext cx="201549" cy="324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30" name="Rechteck 29"/>
          <p:cNvSpPr/>
          <p:nvPr/>
        </p:nvSpPr>
        <p:spPr>
          <a:xfrm>
            <a:off x="5208735" y="5301127"/>
            <a:ext cx="1005403" cy="369332"/>
          </a:xfrm>
          <a:prstGeom prst="rect">
            <a:avLst/>
          </a:prstGeom>
        </p:spPr>
        <p:txBody>
          <a:bodyPr wrap="none">
            <a:spAutoFit/>
          </a:bodyPr>
          <a:lstStyle/>
          <a:p>
            <a:r>
              <a:rPr lang="de-DE" dirty="0" err="1" smtClean="0">
                <a:solidFill>
                  <a:srgbClr val="00549F"/>
                </a:solidFill>
              </a:rPr>
              <a:t>Number</a:t>
            </a:r>
            <a:endParaRPr lang="de-DE" dirty="0"/>
          </a:p>
        </p:txBody>
      </p:sp>
      <p:sp>
        <p:nvSpPr>
          <p:cNvPr id="31" name="Rechteck 30"/>
          <p:cNvSpPr/>
          <p:nvPr/>
        </p:nvSpPr>
        <p:spPr>
          <a:xfrm>
            <a:off x="4467127" y="5301127"/>
            <a:ext cx="800219" cy="369332"/>
          </a:xfrm>
          <a:prstGeom prst="rect">
            <a:avLst/>
          </a:prstGeom>
        </p:spPr>
        <p:txBody>
          <a:bodyPr wrap="none">
            <a:spAutoFit/>
          </a:bodyPr>
          <a:lstStyle/>
          <a:p>
            <a:r>
              <a:rPr lang="de-DE" dirty="0" smtClean="0">
                <a:solidFill>
                  <a:srgbClr val="00549F"/>
                </a:solidFill>
              </a:rPr>
              <a:t>Name</a:t>
            </a:r>
            <a:endParaRPr lang="de-DE" dirty="0"/>
          </a:p>
        </p:txBody>
      </p:sp>
      <p:sp>
        <p:nvSpPr>
          <p:cNvPr id="33" name="Geschweifte Klammer rechts 32"/>
          <p:cNvSpPr/>
          <p:nvPr/>
        </p:nvSpPr>
        <p:spPr>
          <a:xfrm rot="5400000">
            <a:off x="5771422" y="4543951"/>
            <a:ext cx="201549" cy="21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34" name="Rechteck 33"/>
          <p:cNvSpPr/>
          <p:nvPr/>
        </p:nvSpPr>
        <p:spPr>
          <a:xfrm>
            <a:off x="5544802" y="4725758"/>
            <a:ext cx="1005403" cy="369332"/>
          </a:xfrm>
          <a:prstGeom prst="rect">
            <a:avLst/>
          </a:prstGeom>
        </p:spPr>
        <p:txBody>
          <a:bodyPr wrap="none">
            <a:spAutoFit/>
          </a:bodyPr>
          <a:lstStyle/>
          <a:p>
            <a:r>
              <a:rPr lang="de-DE" dirty="0" err="1" smtClean="0">
                <a:solidFill>
                  <a:srgbClr val="00549F"/>
                </a:solidFill>
              </a:rPr>
              <a:t>Number</a:t>
            </a:r>
            <a:endParaRPr lang="de-DE" dirty="0">
              <a:solidFill>
                <a:srgbClr val="00549F"/>
              </a:solidFill>
            </a:endParaRPr>
          </a:p>
        </p:txBody>
      </p:sp>
      <p:sp>
        <p:nvSpPr>
          <p:cNvPr id="35" name="Geschweifte Klammer rechts 34"/>
          <p:cNvSpPr/>
          <p:nvPr/>
        </p:nvSpPr>
        <p:spPr>
          <a:xfrm rot="5400000">
            <a:off x="6249938" y="3985120"/>
            <a:ext cx="201549" cy="21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36" name="Rechteck 35"/>
          <p:cNvSpPr/>
          <p:nvPr/>
        </p:nvSpPr>
        <p:spPr>
          <a:xfrm>
            <a:off x="6156988" y="4207723"/>
            <a:ext cx="1005403" cy="369332"/>
          </a:xfrm>
          <a:prstGeom prst="rect">
            <a:avLst/>
          </a:prstGeom>
        </p:spPr>
        <p:txBody>
          <a:bodyPr wrap="none">
            <a:spAutoFit/>
          </a:bodyPr>
          <a:lstStyle/>
          <a:p>
            <a:r>
              <a:rPr lang="de-DE" dirty="0" err="1" smtClean="0">
                <a:solidFill>
                  <a:srgbClr val="00549F"/>
                </a:solidFill>
              </a:rPr>
              <a:t>Number</a:t>
            </a:r>
            <a:endParaRPr lang="de-DE" dirty="0">
              <a:solidFill>
                <a:srgbClr val="00549F"/>
              </a:solidFill>
            </a:endParaRPr>
          </a:p>
        </p:txBody>
      </p:sp>
      <p:sp>
        <p:nvSpPr>
          <p:cNvPr id="37" name="Geschweifte Klammer rechts 36"/>
          <p:cNvSpPr/>
          <p:nvPr/>
        </p:nvSpPr>
        <p:spPr>
          <a:xfrm rot="5400000">
            <a:off x="7393161" y="1349299"/>
            <a:ext cx="201549" cy="1044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39" name="Rechteck 38"/>
          <p:cNvSpPr/>
          <p:nvPr/>
        </p:nvSpPr>
        <p:spPr>
          <a:xfrm>
            <a:off x="6492698" y="1949834"/>
            <a:ext cx="2416046" cy="369332"/>
          </a:xfrm>
          <a:prstGeom prst="rect">
            <a:avLst/>
          </a:prstGeom>
        </p:spPr>
        <p:txBody>
          <a:bodyPr wrap="none">
            <a:spAutoFit/>
          </a:bodyPr>
          <a:lstStyle/>
          <a:p>
            <a:r>
              <a:rPr lang="de-DE" dirty="0" err="1">
                <a:solidFill>
                  <a:srgbClr val="00549F"/>
                </a:solidFill>
              </a:rPr>
              <a:t>LogicalNotExpression</a:t>
            </a:r>
            <a:endParaRPr lang="de-DE" dirty="0">
              <a:solidFill>
                <a:srgbClr val="00549F"/>
              </a:solidFill>
            </a:endParaRPr>
          </a:p>
        </p:txBody>
      </p:sp>
      <p:sp>
        <p:nvSpPr>
          <p:cNvPr id="40" name="Geschweifte Klammer rechts 39"/>
          <p:cNvSpPr/>
          <p:nvPr/>
        </p:nvSpPr>
        <p:spPr>
          <a:xfrm rot="5400000">
            <a:off x="7449324" y="1927521"/>
            <a:ext cx="201549" cy="97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41" name="Rechteck 40"/>
          <p:cNvSpPr/>
          <p:nvPr/>
        </p:nvSpPr>
        <p:spPr>
          <a:xfrm>
            <a:off x="6575278" y="2512927"/>
            <a:ext cx="2108269" cy="369332"/>
          </a:xfrm>
          <a:prstGeom prst="rect">
            <a:avLst/>
          </a:prstGeom>
        </p:spPr>
        <p:txBody>
          <a:bodyPr wrap="none">
            <a:spAutoFit/>
          </a:bodyPr>
          <a:lstStyle/>
          <a:p>
            <a:r>
              <a:rPr lang="de-DE" dirty="0" err="1">
                <a:solidFill>
                  <a:srgbClr val="00549F"/>
                </a:solidFill>
              </a:rPr>
              <a:t>BracketExpression</a:t>
            </a:r>
            <a:endParaRPr lang="de-DE" dirty="0">
              <a:solidFill>
                <a:srgbClr val="00549F"/>
              </a:solidFill>
            </a:endParaRPr>
          </a:p>
        </p:txBody>
      </p:sp>
      <p:sp>
        <p:nvSpPr>
          <p:cNvPr id="42" name="Geschweifte Klammer rechts 41"/>
          <p:cNvSpPr/>
          <p:nvPr/>
        </p:nvSpPr>
        <p:spPr>
          <a:xfrm rot="5400000">
            <a:off x="7446987" y="2539864"/>
            <a:ext cx="201549" cy="82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43" name="Rechteck 42"/>
          <p:cNvSpPr/>
          <p:nvPr/>
        </p:nvSpPr>
        <p:spPr>
          <a:xfrm>
            <a:off x="6659689" y="3110165"/>
            <a:ext cx="2736647" cy="369332"/>
          </a:xfrm>
          <a:prstGeom prst="rect">
            <a:avLst/>
          </a:prstGeom>
        </p:spPr>
        <p:txBody>
          <a:bodyPr wrap="none">
            <a:spAutoFit/>
          </a:bodyPr>
          <a:lstStyle/>
          <a:p>
            <a:r>
              <a:rPr lang="de-DE" dirty="0" err="1">
                <a:solidFill>
                  <a:srgbClr val="00549F"/>
                </a:solidFill>
              </a:rPr>
              <a:t>BooleanOrOpExpression</a:t>
            </a:r>
            <a:endParaRPr lang="de-DE" dirty="0">
              <a:solidFill>
                <a:srgbClr val="00549F"/>
              </a:solidFill>
            </a:endParaRPr>
          </a:p>
        </p:txBody>
      </p:sp>
      <p:sp>
        <p:nvSpPr>
          <p:cNvPr id="44" name="Geschweifte Klammer rechts 43"/>
          <p:cNvSpPr/>
          <p:nvPr/>
        </p:nvSpPr>
        <p:spPr>
          <a:xfrm rot="5400000">
            <a:off x="7095777" y="3436414"/>
            <a:ext cx="201549" cy="21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45" name="Geschweifte Klammer rechts 44"/>
          <p:cNvSpPr/>
          <p:nvPr/>
        </p:nvSpPr>
        <p:spPr>
          <a:xfrm rot="5400000">
            <a:off x="7636512" y="3312488"/>
            <a:ext cx="201549" cy="46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46" name="Rechteck 45"/>
          <p:cNvSpPr/>
          <p:nvPr/>
        </p:nvSpPr>
        <p:spPr>
          <a:xfrm>
            <a:off x="6826467" y="3618310"/>
            <a:ext cx="800219" cy="369332"/>
          </a:xfrm>
          <a:prstGeom prst="rect">
            <a:avLst/>
          </a:prstGeom>
        </p:spPr>
        <p:txBody>
          <a:bodyPr wrap="none">
            <a:spAutoFit/>
          </a:bodyPr>
          <a:lstStyle/>
          <a:p>
            <a:r>
              <a:rPr lang="de-DE" dirty="0" smtClean="0">
                <a:solidFill>
                  <a:srgbClr val="00549F"/>
                </a:solidFill>
              </a:rPr>
              <a:t>Name</a:t>
            </a:r>
            <a:endParaRPr lang="de-DE" dirty="0"/>
          </a:p>
        </p:txBody>
      </p:sp>
      <p:sp>
        <p:nvSpPr>
          <p:cNvPr id="47" name="Rechteck 46"/>
          <p:cNvSpPr/>
          <p:nvPr/>
        </p:nvSpPr>
        <p:spPr>
          <a:xfrm>
            <a:off x="7550224" y="3620295"/>
            <a:ext cx="1659429" cy="369332"/>
          </a:xfrm>
          <a:prstGeom prst="rect">
            <a:avLst/>
          </a:prstGeom>
        </p:spPr>
        <p:txBody>
          <a:bodyPr wrap="none">
            <a:spAutoFit/>
          </a:bodyPr>
          <a:lstStyle/>
          <a:p>
            <a:r>
              <a:rPr lang="de-DE" dirty="0" err="1" smtClean="0">
                <a:solidFill>
                  <a:srgbClr val="00549F"/>
                </a:solidFill>
              </a:rPr>
              <a:t>BooleanLiteral</a:t>
            </a:r>
            <a:endParaRPr lang="de-DE" dirty="0"/>
          </a:p>
        </p:txBody>
      </p:sp>
    </p:spTree>
    <p:extLst>
      <p:ext uri="{BB962C8B-B14F-4D97-AF65-F5344CB8AC3E}">
        <p14:creationId xmlns:p14="http://schemas.microsoft.com/office/powerpoint/2010/main" val="868893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err="1" smtClean="0"/>
              <a:t>Exercise</a:t>
            </a:r>
            <a:r>
              <a:rPr lang="de-DE" dirty="0" smtClean="0"/>
              <a:t> 1.4: </a:t>
            </a:r>
            <a:r>
              <a:rPr lang="de-DE" dirty="0" err="1" smtClean="0"/>
              <a:t>Types</a:t>
            </a:r>
            <a:r>
              <a:rPr lang="de-DE" dirty="0" smtClean="0"/>
              <a:t> </a:t>
            </a:r>
            <a:r>
              <a:rPr lang="de-DE" dirty="0" err="1" smtClean="0"/>
              <a:t>and</a:t>
            </a:r>
            <a:r>
              <a:rPr lang="de-DE" dirty="0" smtClean="0"/>
              <a:t> </a:t>
            </a:r>
            <a:r>
              <a:rPr lang="de-DE" dirty="0" err="1" smtClean="0"/>
              <a:t>Expressions</a:t>
            </a:r>
            <a:endParaRPr lang="de-DE" dirty="0"/>
          </a:p>
        </p:txBody>
      </p:sp>
      <p:grpSp>
        <p:nvGrpSpPr>
          <p:cNvPr id="48" name="Group 34">
            <a:extLst>
              <a:ext uri="{FF2B5EF4-FFF2-40B4-BE49-F238E27FC236}">
                <a16:creationId xmlns:a16="http://schemas.microsoft.com/office/drawing/2014/main" id="{3C5923F8-A4F7-43A7-8394-F9F5B69C1AB6}"/>
              </a:ext>
            </a:extLst>
          </p:cNvPr>
          <p:cNvGrpSpPr>
            <a:grpSpLocks/>
          </p:cNvGrpSpPr>
          <p:nvPr/>
        </p:nvGrpSpPr>
        <p:grpSpPr bwMode="auto">
          <a:xfrm>
            <a:off x="9313845" y="2854264"/>
            <a:ext cx="1141528" cy="365680"/>
            <a:chOff x="1429" y="2976"/>
            <a:chExt cx="1179" cy="376"/>
          </a:xfrm>
        </p:grpSpPr>
        <p:sp>
          <p:nvSpPr>
            <p:cNvPr id="49" name="Rectangle 6">
              <a:extLst>
                <a:ext uri="{FF2B5EF4-FFF2-40B4-BE49-F238E27FC236}">
                  <a16:creationId xmlns:a16="http://schemas.microsoft.com/office/drawing/2014/main" id="{E80D85F9-71E9-4DD1-8AD6-86854A1C4C2D}"/>
                </a:ext>
              </a:extLst>
            </p:cNvPr>
            <p:cNvSpPr>
              <a:spLocks noChangeArrowheads="1"/>
            </p:cNvSpPr>
            <p:nvPr/>
          </p:nvSpPr>
          <p:spPr bwMode="auto">
            <a:xfrm>
              <a:off x="1429" y="2976"/>
              <a:ext cx="1169" cy="376"/>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50" name="Rectangle 7">
              <a:extLst>
                <a:ext uri="{FF2B5EF4-FFF2-40B4-BE49-F238E27FC236}">
                  <a16:creationId xmlns:a16="http://schemas.microsoft.com/office/drawing/2014/main" id="{020E516C-E172-41E2-A2CA-D0C9BAEBC129}"/>
                </a:ext>
              </a:extLst>
            </p:cNvPr>
            <p:cNvSpPr>
              <a:spLocks noChangeArrowheads="1"/>
            </p:cNvSpPr>
            <p:nvPr/>
          </p:nvSpPr>
          <p:spPr bwMode="auto">
            <a:xfrm>
              <a:off x="1429" y="3067"/>
              <a:ext cx="1179"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endParaRPr lang="de-DE" sz="1200" dirty="0"/>
            </a:p>
          </p:txBody>
        </p:sp>
      </p:grpSp>
      <p:grpSp>
        <p:nvGrpSpPr>
          <p:cNvPr id="51" name="Group 37">
            <a:extLst>
              <a:ext uri="{FF2B5EF4-FFF2-40B4-BE49-F238E27FC236}">
                <a16:creationId xmlns:a16="http://schemas.microsoft.com/office/drawing/2014/main" id="{823C8D6D-71B6-4EA3-A556-0D33E6EBD3F7}"/>
              </a:ext>
            </a:extLst>
          </p:cNvPr>
          <p:cNvGrpSpPr>
            <a:grpSpLocks/>
          </p:cNvGrpSpPr>
          <p:nvPr/>
        </p:nvGrpSpPr>
        <p:grpSpPr bwMode="auto">
          <a:xfrm>
            <a:off x="7128687" y="2851138"/>
            <a:ext cx="1000787" cy="365680"/>
            <a:chOff x="1429" y="2976"/>
            <a:chExt cx="1179" cy="376"/>
          </a:xfrm>
        </p:grpSpPr>
        <p:sp>
          <p:nvSpPr>
            <p:cNvPr id="52" name="Rectangle 6">
              <a:extLst>
                <a:ext uri="{FF2B5EF4-FFF2-40B4-BE49-F238E27FC236}">
                  <a16:creationId xmlns:a16="http://schemas.microsoft.com/office/drawing/2014/main" id="{19D7141C-AB65-4F32-BE0A-59857071C515}"/>
                </a:ext>
              </a:extLst>
            </p:cNvPr>
            <p:cNvSpPr>
              <a:spLocks noChangeArrowheads="1"/>
            </p:cNvSpPr>
            <p:nvPr/>
          </p:nvSpPr>
          <p:spPr bwMode="auto">
            <a:xfrm>
              <a:off x="1429" y="2976"/>
              <a:ext cx="1169" cy="376"/>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53" name="Rectangle 7">
              <a:extLst>
                <a:ext uri="{FF2B5EF4-FFF2-40B4-BE49-F238E27FC236}">
                  <a16:creationId xmlns:a16="http://schemas.microsoft.com/office/drawing/2014/main" id="{3A9576A7-7006-47F4-8079-6CE27D3BDA5B}"/>
                </a:ext>
              </a:extLst>
            </p:cNvPr>
            <p:cNvSpPr>
              <a:spLocks noChangeArrowheads="1"/>
            </p:cNvSpPr>
            <p:nvPr/>
          </p:nvSpPr>
          <p:spPr bwMode="auto">
            <a:xfrm>
              <a:off x="1429" y="3067"/>
              <a:ext cx="1179"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t>NAME</a:t>
              </a:r>
            </a:p>
          </p:txBody>
        </p:sp>
      </p:grpSp>
      <p:grpSp>
        <p:nvGrpSpPr>
          <p:cNvPr id="54" name="Group 46">
            <a:extLst>
              <a:ext uri="{FF2B5EF4-FFF2-40B4-BE49-F238E27FC236}">
                <a16:creationId xmlns:a16="http://schemas.microsoft.com/office/drawing/2014/main" id="{81D90B02-C52C-4841-B694-F3B1C8E7E6B9}"/>
              </a:ext>
            </a:extLst>
          </p:cNvPr>
          <p:cNvGrpSpPr>
            <a:grpSpLocks/>
          </p:cNvGrpSpPr>
          <p:nvPr/>
        </p:nvGrpSpPr>
        <p:grpSpPr bwMode="auto">
          <a:xfrm>
            <a:off x="6969402" y="4681032"/>
            <a:ext cx="810511" cy="510591"/>
            <a:chOff x="1429" y="2976"/>
            <a:chExt cx="1179" cy="525"/>
          </a:xfrm>
        </p:grpSpPr>
        <p:sp>
          <p:nvSpPr>
            <p:cNvPr id="55" name="Rectangle 6">
              <a:extLst>
                <a:ext uri="{FF2B5EF4-FFF2-40B4-BE49-F238E27FC236}">
                  <a16:creationId xmlns:a16="http://schemas.microsoft.com/office/drawing/2014/main" id="{1DC55A66-864C-4256-BE47-70A7FE60CB9A}"/>
                </a:ext>
              </a:extLst>
            </p:cNvPr>
            <p:cNvSpPr>
              <a:spLocks noChangeArrowheads="1"/>
            </p:cNvSpPr>
            <p:nvPr/>
          </p:nvSpPr>
          <p:spPr bwMode="auto">
            <a:xfrm>
              <a:off x="1429" y="2976"/>
              <a:ext cx="1169" cy="376"/>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56" name="Rectangle 7">
              <a:extLst>
                <a:ext uri="{FF2B5EF4-FFF2-40B4-BE49-F238E27FC236}">
                  <a16:creationId xmlns:a16="http://schemas.microsoft.com/office/drawing/2014/main" id="{CEF91797-184A-4DB4-B999-135EC4A21196}"/>
                </a:ext>
              </a:extLst>
            </p:cNvPr>
            <p:cNvSpPr>
              <a:spLocks noChangeArrowheads="1"/>
            </p:cNvSpPr>
            <p:nvPr/>
          </p:nvSpPr>
          <p:spPr bwMode="auto">
            <a:xfrm>
              <a:off x="1429" y="3067"/>
              <a:ext cx="1179" cy="434"/>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a:t>NUMBER</a:t>
              </a:r>
            </a:p>
          </p:txBody>
        </p:sp>
      </p:grpSp>
      <p:grpSp>
        <p:nvGrpSpPr>
          <p:cNvPr id="57" name="Group 17">
            <a:extLst>
              <a:ext uri="{FF2B5EF4-FFF2-40B4-BE49-F238E27FC236}">
                <a16:creationId xmlns:a16="http://schemas.microsoft.com/office/drawing/2014/main" id="{8FF29A51-2770-4CF1-A744-CE405481EBF5}"/>
              </a:ext>
            </a:extLst>
          </p:cNvPr>
          <p:cNvGrpSpPr>
            <a:grpSpLocks/>
          </p:cNvGrpSpPr>
          <p:nvPr/>
        </p:nvGrpSpPr>
        <p:grpSpPr bwMode="auto">
          <a:xfrm>
            <a:off x="4681479" y="953810"/>
            <a:ext cx="2201140" cy="316365"/>
            <a:chOff x="2301" y="2296"/>
            <a:chExt cx="1169" cy="479"/>
          </a:xfrm>
        </p:grpSpPr>
        <p:sp>
          <p:nvSpPr>
            <p:cNvPr id="58" name="Rectangle 6">
              <a:extLst>
                <a:ext uri="{FF2B5EF4-FFF2-40B4-BE49-F238E27FC236}">
                  <a16:creationId xmlns:a16="http://schemas.microsoft.com/office/drawing/2014/main" id="{18121F4E-D589-46E3-B2DF-B1AB7F934515}"/>
                </a:ext>
              </a:extLst>
            </p:cNvPr>
            <p:cNvSpPr>
              <a:spLocks noChangeArrowheads="1"/>
            </p:cNvSpPr>
            <p:nvPr/>
          </p:nvSpPr>
          <p:spPr bwMode="auto">
            <a:xfrm>
              <a:off x="2301" y="2296"/>
              <a:ext cx="1169" cy="376"/>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59" name="Rectangle 7">
              <a:extLst>
                <a:ext uri="{FF2B5EF4-FFF2-40B4-BE49-F238E27FC236}">
                  <a16:creationId xmlns:a16="http://schemas.microsoft.com/office/drawing/2014/main" id="{A9C6C7C2-F483-4274-9E93-E528F37C3CC0}"/>
                </a:ext>
              </a:extLst>
            </p:cNvPr>
            <p:cNvSpPr>
              <a:spLocks noChangeArrowheads="1"/>
            </p:cNvSpPr>
            <p:nvPr/>
          </p:nvSpPr>
          <p:spPr bwMode="auto">
            <a:xfrm>
              <a:off x="2428" y="2387"/>
              <a:ext cx="97" cy="388"/>
            </a:xfrm>
            <a:prstGeom prst="rect">
              <a:avLst/>
            </a:prstGeom>
            <a:noFill/>
            <a:ln w="12700">
              <a:noFill/>
              <a:miter lim="800000"/>
              <a:headEnd/>
              <a:tailEnd/>
            </a:ln>
          </p:spPr>
          <p:txBody>
            <a:bodyPr wrap="none" lIns="90487" tIns="44450" rIns="90487" bIns="44450">
              <a:spAutoFit/>
            </a:bodyPr>
            <a:lstStyle/>
            <a:p>
              <a:pPr defTabSz="762000" eaLnBrk="0" hangingPunct="0">
                <a:lnSpc>
                  <a:spcPct val="90000"/>
                </a:lnSpc>
              </a:pPr>
              <a:endParaRPr lang="de-DE" sz="1200" dirty="0"/>
            </a:p>
          </p:txBody>
        </p:sp>
      </p:grpSp>
      <p:sp>
        <p:nvSpPr>
          <p:cNvPr id="60" name="Rectangle 6">
            <a:extLst>
              <a:ext uri="{FF2B5EF4-FFF2-40B4-BE49-F238E27FC236}">
                <a16:creationId xmlns:a16="http://schemas.microsoft.com/office/drawing/2014/main" id="{ECBF67FA-796E-4CB4-BB04-7506B71CC4DF}"/>
              </a:ext>
            </a:extLst>
          </p:cNvPr>
          <p:cNvSpPr>
            <a:spLocks noChangeArrowheads="1"/>
          </p:cNvSpPr>
          <p:nvPr/>
        </p:nvSpPr>
        <p:spPr bwMode="auto">
          <a:xfrm>
            <a:off x="2986737" y="1562330"/>
            <a:ext cx="1413044" cy="265508"/>
          </a:xfrm>
          <a:prstGeom prst="rect">
            <a:avLst/>
          </a:prstGeom>
          <a:solidFill>
            <a:schemeClr val="bg1"/>
          </a:solidFill>
          <a:ln w="12700">
            <a:solidFill>
              <a:schemeClr val="tx1"/>
            </a:solidFill>
            <a:miter lim="800000"/>
            <a:headEnd/>
            <a:tailEnd/>
          </a:ln>
        </p:spPr>
        <p:txBody>
          <a:bodyPr wrap="none" anchor="ctr"/>
          <a:lstStyle/>
          <a:p>
            <a:r>
              <a:rPr lang="de-DE" sz="1200" dirty="0" err="1"/>
              <a:t>BracketExpression</a:t>
            </a:r>
            <a:endParaRPr lang="de-DE" sz="1200" dirty="0"/>
          </a:p>
        </p:txBody>
      </p:sp>
      <p:sp>
        <p:nvSpPr>
          <p:cNvPr id="61" name="Rectangle 6">
            <a:extLst>
              <a:ext uri="{FF2B5EF4-FFF2-40B4-BE49-F238E27FC236}">
                <a16:creationId xmlns:a16="http://schemas.microsoft.com/office/drawing/2014/main" id="{E08167BA-FB8C-46B0-8CF9-54EE1517449F}"/>
              </a:ext>
            </a:extLst>
          </p:cNvPr>
          <p:cNvSpPr>
            <a:spLocks noChangeArrowheads="1"/>
          </p:cNvSpPr>
          <p:nvPr/>
        </p:nvSpPr>
        <p:spPr bwMode="auto">
          <a:xfrm>
            <a:off x="7886783" y="1528691"/>
            <a:ext cx="1662852" cy="278151"/>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62" name="Rectangle 7">
            <a:extLst>
              <a:ext uri="{FF2B5EF4-FFF2-40B4-BE49-F238E27FC236}">
                <a16:creationId xmlns:a16="http://schemas.microsoft.com/office/drawing/2014/main" id="{C373E54F-A20F-438F-B22A-E6049FB05E7F}"/>
              </a:ext>
            </a:extLst>
          </p:cNvPr>
          <p:cNvSpPr>
            <a:spLocks noChangeArrowheads="1"/>
          </p:cNvSpPr>
          <p:nvPr/>
        </p:nvSpPr>
        <p:spPr bwMode="auto">
          <a:xfrm>
            <a:off x="7840002" y="1541334"/>
            <a:ext cx="1771200"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err="1"/>
              <a:t>LogicalNotExpression</a:t>
            </a:r>
            <a:endParaRPr lang="de-DE" sz="1200" dirty="0"/>
          </a:p>
        </p:txBody>
      </p:sp>
      <p:sp>
        <p:nvSpPr>
          <p:cNvPr id="63" name="Rectangle 6">
            <a:extLst>
              <a:ext uri="{FF2B5EF4-FFF2-40B4-BE49-F238E27FC236}">
                <a16:creationId xmlns:a16="http://schemas.microsoft.com/office/drawing/2014/main" id="{35F60798-C796-44C5-A01B-929547367752}"/>
              </a:ext>
            </a:extLst>
          </p:cNvPr>
          <p:cNvSpPr>
            <a:spLocks noChangeArrowheads="1"/>
          </p:cNvSpPr>
          <p:nvPr/>
        </p:nvSpPr>
        <p:spPr bwMode="auto">
          <a:xfrm>
            <a:off x="5674290" y="1498141"/>
            <a:ext cx="850458" cy="21979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grpSp>
        <p:nvGrpSpPr>
          <p:cNvPr id="64" name="Group 89">
            <a:extLst>
              <a:ext uri="{FF2B5EF4-FFF2-40B4-BE49-F238E27FC236}">
                <a16:creationId xmlns:a16="http://schemas.microsoft.com/office/drawing/2014/main" id="{65176F95-4E12-44C2-A5CF-1EDDED27B1DB}"/>
              </a:ext>
            </a:extLst>
          </p:cNvPr>
          <p:cNvGrpSpPr>
            <a:grpSpLocks/>
          </p:cNvGrpSpPr>
          <p:nvPr/>
        </p:nvGrpSpPr>
        <p:grpSpPr bwMode="auto">
          <a:xfrm>
            <a:off x="7128687" y="3174027"/>
            <a:ext cx="1000787" cy="255782"/>
            <a:chOff x="158" y="3944"/>
            <a:chExt cx="952" cy="263"/>
          </a:xfrm>
        </p:grpSpPr>
        <p:sp>
          <p:nvSpPr>
            <p:cNvPr id="65" name="Rectangle 6">
              <a:extLst>
                <a:ext uri="{FF2B5EF4-FFF2-40B4-BE49-F238E27FC236}">
                  <a16:creationId xmlns:a16="http://schemas.microsoft.com/office/drawing/2014/main" id="{D142CC56-D095-4EE9-8D66-576BE3EFDA69}"/>
                </a:ext>
              </a:extLst>
            </p:cNvPr>
            <p:cNvSpPr>
              <a:spLocks noChangeArrowheads="1"/>
            </p:cNvSpPr>
            <p:nvPr/>
          </p:nvSpPr>
          <p:spPr bwMode="auto">
            <a:xfrm>
              <a:off x="158" y="3944"/>
              <a:ext cx="944" cy="257"/>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66" name="Rectangle 7">
              <a:extLst>
                <a:ext uri="{FF2B5EF4-FFF2-40B4-BE49-F238E27FC236}">
                  <a16:creationId xmlns:a16="http://schemas.microsoft.com/office/drawing/2014/main" id="{73370BCA-D66A-4D65-ABE3-2269D99D99C4}"/>
                </a:ext>
              </a:extLst>
            </p:cNvPr>
            <p:cNvSpPr>
              <a:spLocks noChangeArrowheads="1"/>
            </p:cNvSpPr>
            <p:nvPr/>
          </p:nvSpPr>
          <p:spPr bwMode="auto">
            <a:xfrm>
              <a:off x="158" y="3944"/>
              <a:ext cx="952"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t>a</a:t>
              </a:r>
            </a:p>
          </p:txBody>
        </p:sp>
      </p:grpSp>
      <p:grpSp>
        <p:nvGrpSpPr>
          <p:cNvPr id="67" name="Group 93">
            <a:extLst>
              <a:ext uri="{FF2B5EF4-FFF2-40B4-BE49-F238E27FC236}">
                <a16:creationId xmlns:a16="http://schemas.microsoft.com/office/drawing/2014/main" id="{AE643F4F-37E4-4A93-A6EE-9303078028D4}"/>
              </a:ext>
            </a:extLst>
          </p:cNvPr>
          <p:cNvGrpSpPr>
            <a:grpSpLocks/>
          </p:cNvGrpSpPr>
          <p:nvPr/>
        </p:nvGrpSpPr>
        <p:grpSpPr bwMode="auto">
          <a:xfrm>
            <a:off x="9313845" y="3162564"/>
            <a:ext cx="1141528" cy="255782"/>
            <a:chOff x="158" y="3944"/>
            <a:chExt cx="952" cy="263"/>
          </a:xfrm>
        </p:grpSpPr>
        <p:sp>
          <p:nvSpPr>
            <p:cNvPr id="68" name="Rectangle 6">
              <a:extLst>
                <a:ext uri="{FF2B5EF4-FFF2-40B4-BE49-F238E27FC236}">
                  <a16:creationId xmlns:a16="http://schemas.microsoft.com/office/drawing/2014/main" id="{C1FEC58E-F61B-40B4-A063-BA203952BCCF}"/>
                </a:ext>
              </a:extLst>
            </p:cNvPr>
            <p:cNvSpPr>
              <a:spLocks noChangeArrowheads="1"/>
            </p:cNvSpPr>
            <p:nvPr/>
          </p:nvSpPr>
          <p:spPr bwMode="auto">
            <a:xfrm>
              <a:off x="158" y="3944"/>
              <a:ext cx="944" cy="257"/>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69" name="Rectangle 7">
              <a:extLst>
                <a:ext uri="{FF2B5EF4-FFF2-40B4-BE49-F238E27FC236}">
                  <a16:creationId xmlns:a16="http://schemas.microsoft.com/office/drawing/2014/main" id="{50D4666F-003B-4ACF-853A-9C646C5D337F}"/>
                </a:ext>
              </a:extLst>
            </p:cNvPr>
            <p:cNvSpPr>
              <a:spLocks noChangeArrowheads="1"/>
            </p:cNvSpPr>
            <p:nvPr/>
          </p:nvSpPr>
          <p:spPr bwMode="auto">
            <a:xfrm>
              <a:off x="158" y="3944"/>
              <a:ext cx="952"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err="1"/>
                <a:t>false</a:t>
              </a:r>
              <a:endParaRPr lang="de-DE" sz="1200" dirty="0"/>
            </a:p>
          </p:txBody>
        </p:sp>
      </p:grpSp>
      <p:grpSp>
        <p:nvGrpSpPr>
          <p:cNvPr id="70" name="Group 99">
            <a:extLst>
              <a:ext uri="{FF2B5EF4-FFF2-40B4-BE49-F238E27FC236}">
                <a16:creationId xmlns:a16="http://schemas.microsoft.com/office/drawing/2014/main" id="{82A006E9-1792-478F-934A-AEB8083DBF13}"/>
              </a:ext>
            </a:extLst>
          </p:cNvPr>
          <p:cNvGrpSpPr>
            <a:grpSpLocks/>
          </p:cNvGrpSpPr>
          <p:nvPr/>
        </p:nvGrpSpPr>
        <p:grpSpPr bwMode="auto">
          <a:xfrm>
            <a:off x="6969402" y="4989333"/>
            <a:ext cx="810511" cy="255782"/>
            <a:chOff x="158" y="3944"/>
            <a:chExt cx="952" cy="263"/>
          </a:xfrm>
        </p:grpSpPr>
        <p:sp>
          <p:nvSpPr>
            <p:cNvPr id="71" name="Rectangle 6">
              <a:extLst>
                <a:ext uri="{FF2B5EF4-FFF2-40B4-BE49-F238E27FC236}">
                  <a16:creationId xmlns:a16="http://schemas.microsoft.com/office/drawing/2014/main" id="{6EC971C4-4002-4589-9BEC-8AB6DB82B49D}"/>
                </a:ext>
              </a:extLst>
            </p:cNvPr>
            <p:cNvSpPr>
              <a:spLocks noChangeArrowheads="1"/>
            </p:cNvSpPr>
            <p:nvPr/>
          </p:nvSpPr>
          <p:spPr bwMode="auto">
            <a:xfrm>
              <a:off x="158" y="3944"/>
              <a:ext cx="944" cy="257"/>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72" name="Rectangle 7">
              <a:extLst>
                <a:ext uri="{FF2B5EF4-FFF2-40B4-BE49-F238E27FC236}">
                  <a16:creationId xmlns:a16="http://schemas.microsoft.com/office/drawing/2014/main" id="{1CA2E1E0-3FF7-4DFE-861A-52A92DA39F20}"/>
                </a:ext>
              </a:extLst>
            </p:cNvPr>
            <p:cNvSpPr>
              <a:spLocks noChangeArrowheads="1"/>
            </p:cNvSpPr>
            <p:nvPr/>
          </p:nvSpPr>
          <p:spPr bwMode="auto">
            <a:xfrm>
              <a:off x="158" y="3944"/>
              <a:ext cx="952"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t>3</a:t>
              </a:r>
            </a:p>
          </p:txBody>
        </p:sp>
      </p:grpSp>
      <p:sp>
        <p:nvSpPr>
          <p:cNvPr id="73" name="Rectangle 6">
            <a:extLst>
              <a:ext uri="{FF2B5EF4-FFF2-40B4-BE49-F238E27FC236}">
                <a16:creationId xmlns:a16="http://schemas.microsoft.com/office/drawing/2014/main" id="{3D072081-A655-4C33-8DA7-8ECB4A51A226}"/>
              </a:ext>
            </a:extLst>
          </p:cNvPr>
          <p:cNvSpPr>
            <a:spLocks noChangeArrowheads="1"/>
          </p:cNvSpPr>
          <p:nvPr/>
        </p:nvSpPr>
        <p:spPr bwMode="auto">
          <a:xfrm>
            <a:off x="6194455" y="4650910"/>
            <a:ext cx="614974" cy="30830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74" name="Rectangle 7">
            <a:extLst>
              <a:ext uri="{FF2B5EF4-FFF2-40B4-BE49-F238E27FC236}">
                <a16:creationId xmlns:a16="http://schemas.microsoft.com/office/drawing/2014/main" id="{D1AA60A3-8DFC-495A-82A0-CD34D95463AA}"/>
              </a:ext>
            </a:extLst>
          </p:cNvPr>
          <p:cNvSpPr>
            <a:spLocks noChangeArrowheads="1"/>
          </p:cNvSpPr>
          <p:nvPr/>
        </p:nvSpPr>
        <p:spPr bwMode="auto">
          <a:xfrm>
            <a:off x="6194454" y="4739413"/>
            <a:ext cx="620235"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a:solidFill>
                  <a:schemeClr val="accent2"/>
                </a:solidFill>
              </a:rPr>
              <a:t>PLUS</a:t>
            </a:r>
          </a:p>
        </p:txBody>
      </p:sp>
      <p:sp>
        <p:nvSpPr>
          <p:cNvPr id="75" name="Rectangle 7">
            <a:extLst>
              <a:ext uri="{FF2B5EF4-FFF2-40B4-BE49-F238E27FC236}">
                <a16:creationId xmlns:a16="http://schemas.microsoft.com/office/drawing/2014/main" id="{920ABC31-964E-447C-92DE-14A2396394B3}"/>
              </a:ext>
            </a:extLst>
          </p:cNvPr>
          <p:cNvSpPr>
            <a:spLocks noChangeArrowheads="1"/>
          </p:cNvSpPr>
          <p:nvPr/>
        </p:nvSpPr>
        <p:spPr bwMode="auto">
          <a:xfrm>
            <a:off x="5667006" y="1503800"/>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AND</a:t>
            </a:r>
          </a:p>
        </p:txBody>
      </p:sp>
      <p:sp>
        <p:nvSpPr>
          <p:cNvPr id="76" name="Rectangle 6">
            <a:extLst>
              <a:ext uri="{FF2B5EF4-FFF2-40B4-BE49-F238E27FC236}">
                <a16:creationId xmlns:a16="http://schemas.microsoft.com/office/drawing/2014/main" id="{C38D5FC7-6848-4B11-B690-28CE5E82D4FA}"/>
              </a:ext>
            </a:extLst>
          </p:cNvPr>
          <p:cNvSpPr>
            <a:spLocks noChangeArrowheads="1"/>
          </p:cNvSpPr>
          <p:nvPr/>
        </p:nvSpPr>
        <p:spPr bwMode="auto">
          <a:xfrm>
            <a:off x="6194454" y="4959210"/>
            <a:ext cx="613980" cy="249947"/>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77" name="Rectangle 7">
            <a:extLst>
              <a:ext uri="{FF2B5EF4-FFF2-40B4-BE49-F238E27FC236}">
                <a16:creationId xmlns:a16="http://schemas.microsoft.com/office/drawing/2014/main" id="{9DFE2AB2-0FF9-4A9A-A54A-37CD91977B00}"/>
              </a:ext>
            </a:extLst>
          </p:cNvPr>
          <p:cNvSpPr>
            <a:spLocks noChangeArrowheads="1"/>
          </p:cNvSpPr>
          <p:nvPr/>
        </p:nvSpPr>
        <p:spPr bwMode="auto">
          <a:xfrm>
            <a:off x="6194455" y="4959210"/>
            <a:ext cx="619184"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a:solidFill>
                  <a:schemeClr val="accent2"/>
                </a:solidFill>
              </a:rPr>
              <a:t>+</a:t>
            </a:r>
          </a:p>
        </p:txBody>
      </p:sp>
      <p:sp>
        <p:nvSpPr>
          <p:cNvPr id="78" name="Rectangle 6">
            <a:extLst>
              <a:ext uri="{FF2B5EF4-FFF2-40B4-BE49-F238E27FC236}">
                <a16:creationId xmlns:a16="http://schemas.microsoft.com/office/drawing/2014/main" id="{422989CA-77C2-40E4-B2AB-CEA773EE48E9}"/>
              </a:ext>
            </a:extLst>
          </p:cNvPr>
          <p:cNvSpPr>
            <a:spLocks noChangeArrowheads="1"/>
          </p:cNvSpPr>
          <p:nvPr/>
        </p:nvSpPr>
        <p:spPr bwMode="auto">
          <a:xfrm>
            <a:off x="5674290" y="1717939"/>
            <a:ext cx="850609" cy="219799"/>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79" name="Rectangle 7">
            <a:extLst>
              <a:ext uri="{FF2B5EF4-FFF2-40B4-BE49-F238E27FC236}">
                <a16:creationId xmlns:a16="http://schemas.microsoft.com/office/drawing/2014/main" id="{4F84F197-C72A-4C50-9DB9-7E93140B2012}"/>
              </a:ext>
            </a:extLst>
          </p:cNvPr>
          <p:cNvSpPr>
            <a:spLocks noChangeArrowheads="1"/>
          </p:cNvSpPr>
          <p:nvPr/>
        </p:nvSpPr>
        <p:spPr bwMode="auto">
          <a:xfrm>
            <a:off x="5651570" y="1713789"/>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&amp;&amp;</a:t>
            </a:r>
          </a:p>
        </p:txBody>
      </p:sp>
      <p:sp>
        <p:nvSpPr>
          <p:cNvPr id="80"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9144449" y="914546"/>
            <a:ext cx="1572286"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81"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105112" y="925906"/>
            <a:ext cx="1649723" cy="276999"/>
          </a:xfrm>
          <a:prstGeom prst="rect">
            <a:avLst/>
          </a:prstGeom>
          <a:noFill/>
          <a:ln w="9525">
            <a:noFill/>
            <a:miter lim="800000"/>
            <a:headEnd/>
            <a:tailEnd/>
          </a:ln>
          <a:effectLst/>
        </p:spPr>
        <p:txBody>
          <a:bodyPr wrap="square">
            <a:spAutoFit/>
          </a:bodyPr>
          <a:lstStyle/>
          <a:p>
            <a:pPr algn="ctr">
              <a:spcBef>
                <a:spcPct val="50000"/>
              </a:spcBef>
            </a:pPr>
            <a:r>
              <a:rPr lang="de-DE" sz="1200" dirty="0"/>
              <a:t>Abstract Syntax: OD</a:t>
            </a:r>
          </a:p>
        </p:txBody>
      </p:sp>
      <p:sp>
        <p:nvSpPr>
          <p:cNvPr id="82" name="Rechteck 81">
            <a:extLst>
              <a:ext uri="{FF2B5EF4-FFF2-40B4-BE49-F238E27FC236}">
                <a16:creationId xmlns:a16="http://schemas.microsoft.com/office/drawing/2014/main" id="{8692053B-2C62-45B6-B341-4F84FCAEFF5C}"/>
              </a:ext>
            </a:extLst>
          </p:cNvPr>
          <p:cNvSpPr/>
          <p:nvPr/>
        </p:nvSpPr>
        <p:spPr>
          <a:xfrm>
            <a:off x="4824354" y="923343"/>
            <a:ext cx="1981633" cy="276999"/>
          </a:xfrm>
          <a:prstGeom prst="rect">
            <a:avLst/>
          </a:prstGeom>
        </p:spPr>
        <p:txBody>
          <a:bodyPr wrap="none">
            <a:spAutoFit/>
          </a:bodyPr>
          <a:lstStyle/>
          <a:p>
            <a:pPr algn="ctr"/>
            <a:r>
              <a:rPr lang="de-DE" sz="1200" dirty="0" err="1"/>
              <a:t>BooleanAndOpExpression</a:t>
            </a:r>
            <a:endParaRPr lang="de-DE" sz="1200" dirty="0"/>
          </a:p>
        </p:txBody>
      </p:sp>
      <p:cxnSp>
        <p:nvCxnSpPr>
          <p:cNvPr id="83" name="Gerade Verbindung mit Pfeil 82">
            <a:extLst>
              <a:ext uri="{FF2B5EF4-FFF2-40B4-BE49-F238E27FC236}">
                <a16:creationId xmlns:a16="http://schemas.microsoft.com/office/drawing/2014/main" id="{0A4ABECC-A0F8-4101-938F-10D6F39FAC66}"/>
              </a:ext>
            </a:extLst>
          </p:cNvPr>
          <p:cNvCxnSpPr>
            <a:cxnSpLocks/>
            <a:stCxn id="58" idx="2"/>
            <a:endCxn id="60" idx="0"/>
          </p:cNvCxnSpPr>
          <p:nvPr/>
        </p:nvCxnSpPr>
        <p:spPr>
          <a:xfrm flipH="1">
            <a:off x="3693259" y="1202149"/>
            <a:ext cx="2088791" cy="360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6">
            <a:extLst>
              <a:ext uri="{FF2B5EF4-FFF2-40B4-BE49-F238E27FC236}">
                <a16:creationId xmlns:a16="http://schemas.microsoft.com/office/drawing/2014/main" id="{E9A7F5B5-A476-4B34-8D29-FC82BE4BF5E5}"/>
              </a:ext>
            </a:extLst>
          </p:cNvPr>
          <p:cNvSpPr>
            <a:spLocks noChangeArrowheads="1"/>
          </p:cNvSpPr>
          <p:nvPr/>
        </p:nvSpPr>
        <p:spPr bwMode="auto">
          <a:xfrm>
            <a:off x="8011687" y="1965203"/>
            <a:ext cx="1413044" cy="265508"/>
          </a:xfrm>
          <a:prstGeom prst="rect">
            <a:avLst/>
          </a:prstGeom>
          <a:solidFill>
            <a:schemeClr val="bg1"/>
          </a:solidFill>
          <a:ln w="12700">
            <a:solidFill>
              <a:schemeClr val="tx1"/>
            </a:solidFill>
            <a:miter lim="800000"/>
            <a:headEnd/>
            <a:tailEnd/>
          </a:ln>
        </p:spPr>
        <p:txBody>
          <a:bodyPr wrap="none" anchor="ctr"/>
          <a:lstStyle/>
          <a:p>
            <a:r>
              <a:rPr lang="de-DE" sz="1200"/>
              <a:t>BracketExpression</a:t>
            </a:r>
          </a:p>
        </p:txBody>
      </p:sp>
      <p:sp>
        <p:nvSpPr>
          <p:cNvPr id="85" name="Rectangle 6">
            <a:extLst>
              <a:ext uri="{FF2B5EF4-FFF2-40B4-BE49-F238E27FC236}">
                <a16:creationId xmlns:a16="http://schemas.microsoft.com/office/drawing/2014/main" id="{56936687-5748-47D5-A19D-0C42DD1AAEBC}"/>
              </a:ext>
            </a:extLst>
          </p:cNvPr>
          <p:cNvSpPr>
            <a:spLocks noChangeArrowheads="1"/>
          </p:cNvSpPr>
          <p:nvPr/>
        </p:nvSpPr>
        <p:spPr bwMode="auto">
          <a:xfrm>
            <a:off x="2796790" y="2122606"/>
            <a:ext cx="1792938" cy="265508"/>
          </a:xfrm>
          <a:prstGeom prst="rect">
            <a:avLst/>
          </a:prstGeom>
          <a:solidFill>
            <a:schemeClr val="bg1"/>
          </a:solidFill>
          <a:ln w="12700">
            <a:solidFill>
              <a:schemeClr val="tx1"/>
            </a:solidFill>
            <a:miter lim="800000"/>
            <a:headEnd/>
            <a:tailEnd/>
          </a:ln>
        </p:spPr>
        <p:txBody>
          <a:bodyPr wrap="none" anchor="ctr"/>
          <a:lstStyle/>
          <a:p>
            <a:r>
              <a:rPr lang="de-DE" sz="1200" dirty="0" err="1"/>
              <a:t>BooleanOrOpExpression</a:t>
            </a:r>
            <a:endParaRPr lang="de-DE" sz="1200" dirty="0"/>
          </a:p>
        </p:txBody>
      </p:sp>
      <p:sp>
        <p:nvSpPr>
          <p:cNvPr id="86" name="Rectangle 6">
            <a:extLst>
              <a:ext uri="{FF2B5EF4-FFF2-40B4-BE49-F238E27FC236}">
                <a16:creationId xmlns:a16="http://schemas.microsoft.com/office/drawing/2014/main" id="{183ED47D-5FEF-4234-A4B5-DAB060E8EFAB}"/>
              </a:ext>
            </a:extLst>
          </p:cNvPr>
          <p:cNvSpPr>
            <a:spLocks noChangeArrowheads="1"/>
          </p:cNvSpPr>
          <p:nvPr/>
        </p:nvSpPr>
        <p:spPr bwMode="auto">
          <a:xfrm>
            <a:off x="4680042" y="2096310"/>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87" name="Rectangle 7">
            <a:extLst>
              <a:ext uri="{FF2B5EF4-FFF2-40B4-BE49-F238E27FC236}">
                <a16:creationId xmlns:a16="http://schemas.microsoft.com/office/drawing/2014/main" id="{4380587C-A201-46A6-AFA1-F8165882F84F}"/>
              </a:ext>
            </a:extLst>
          </p:cNvPr>
          <p:cNvSpPr>
            <a:spLocks noChangeArrowheads="1"/>
          </p:cNvSpPr>
          <p:nvPr/>
        </p:nvSpPr>
        <p:spPr bwMode="auto">
          <a:xfrm>
            <a:off x="4651876" y="2071611"/>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88" name="Rectangle 6">
            <a:extLst>
              <a:ext uri="{FF2B5EF4-FFF2-40B4-BE49-F238E27FC236}">
                <a16:creationId xmlns:a16="http://schemas.microsoft.com/office/drawing/2014/main" id="{22FA60CF-A251-4342-8F2F-5C9D7EB7A99C}"/>
              </a:ext>
            </a:extLst>
          </p:cNvPr>
          <p:cNvSpPr>
            <a:spLocks noChangeArrowheads="1"/>
          </p:cNvSpPr>
          <p:nvPr/>
        </p:nvSpPr>
        <p:spPr bwMode="auto">
          <a:xfrm>
            <a:off x="4680042" y="2274289"/>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89" name="Rectangle 7">
            <a:extLst>
              <a:ext uri="{FF2B5EF4-FFF2-40B4-BE49-F238E27FC236}">
                <a16:creationId xmlns:a16="http://schemas.microsoft.com/office/drawing/2014/main" id="{E378AF23-8131-46B6-A4D3-4C0B5BEF40EB}"/>
              </a:ext>
            </a:extLst>
          </p:cNvPr>
          <p:cNvSpPr>
            <a:spLocks noChangeArrowheads="1"/>
          </p:cNvSpPr>
          <p:nvPr/>
        </p:nvSpPr>
        <p:spPr bwMode="auto">
          <a:xfrm>
            <a:off x="4664005" y="2247234"/>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90" name="Rectangle 6">
            <a:extLst>
              <a:ext uri="{FF2B5EF4-FFF2-40B4-BE49-F238E27FC236}">
                <a16:creationId xmlns:a16="http://schemas.microsoft.com/office/drawing/2014/main" id="{81B051FD-9EC0-4337-B533-A529B06FE3A2}"/>
              </a:ext>
            </a:extLst>
          </p:cNvPr>
          <p:cNvSpPr>
            <a:spLocks noChangeArrowheads="1"/>
          </p:cNvSpPr>
          <p:nvPr/>
        </p:nvSpPr>
        <p:spPr bwMode="auto">
          <a:xfrm>
            <a:off x="1820189" y="2072915"/>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91" name="Rectangle 7">
            <a:extLst>
              <a:ext uri="{FF2B5EF4-FFF2-40B4-BE49-F238E27FC236}">
                <a16:creationId xmlns:a16="http://schemas.microsoft.com/office/drawing/2014/main" id="{173E8344-CCB4-49D5-AE79-5F011C5B854C}"/>
              </a:ext>
            </a:extLst>
          </p:cNvPr>
          <p:cNvSpPr>
            <a:spLocks noChangeArrowheads="1"/>
          </p:cNvSpPr>
          <p:nvPr/>
        </p:nvSpPr>
        <p:spPr bwMode="auto">
          <a:xfrm>
            <a:off x="1792023" y="2048216"/>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92" name="Rectangle 6">
            <a:extLst>
              <a:ext uri="{FF2B5EF4-FFF2-40B4-BE49-F238E27FC236}">
                <a16:creationId xmlns:a16="http://schemas.microsoft.com/office/drawing/2014/main" id="{E9C15D6B-40B6-4DE2-865E-C78D5DF2B37C}"/>
              </a:ext>
            </a:extLst>
          </p:cNvPr>
          <p:cNvSpPr>
            <a:spLocks noChangeArrowheads="1"/>
          </p:cNvSpPr>
          <p:nvPr/>
        </p:nvSpPr>
        <p:spPr bwMode="auto">
          <a:xfrm>
            <a:off x="1820189" y="2250894"/>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93" name="Rectangle 7">
            <a:extLst>
              <a:ext uri="{FF2B5EF4-FFF2-40B4-BE49-F238E27FC236}">
                <a16:creationId xmlns:a16="http://schemas.microsoft.com/office/drawing/2014/main" id="{C4FAAA2D-B8FF-4A3C-99C6-92FF417EE45C}"/>
              </a:ext>
            </a:extLst>
          </p:cNvPr>
          <p:cNvSpPr>
            <a:spLocks noChangeArrowheads="1"/>
          </p:cNvSpPr>
          <p:nvPr/>
        </p:nvSpPr>
        <p:spPr bwMode="auto">
          <a:xfrm>
            <a:off x="1804152" y="2223839"/>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94" name="Rectangle 6">
            <a:extLst>
              <a:ext uri="{FF2B5EF4-FFF2-40B4-BE49-F238E27FC236}">
                <a16:creationId xmlns:a16="http://schemas.microsoft.com/office/drawing/2014/main" id="{01E6A40C-2475-4E57-A012-7CB6A4F3B7B5}"/>
              </a:ext>
            </a:extLst>
          </p:cNvPr>
          <p:cNvSpPr>
            <a:spLocks noChangeArrowheads="1"/>
          </p:cNvSpPr>
          <p:nvPr/>
        </p:nvSpPr>
        <p:spPr bwMode="auto">
          <a:xfrm>
            <a:off x="1587373" y="2751827"/>
            <a:ext cx="1413044" cy="265508"/>
          </a:xfrm>
          <a:prstGeom prst="rect">
            <a:avLst/>
          </a:prstGeom>
          <a:solidFill>
            <a:schemeClr val="bg1"/>
          </a:solidFill>
          <a:ln w="12700">
            <a:solidFill>
              <a:schemeClr val="tx1"/>
            </a:solidFill>
            <a:miter lim="800000"/>
            <a:headEnd/>
            <a:tailEnd/>
          </a:ln>
        </p:spPr>
        <p:txBody>
          <a:bodyPr wrap="none" anchor="ctr"/>
          <a:lstStyle/>
          <a:p>
            <a:r>
              <a:rPr lang="de-DE" sz="1200" dirty="0" err="1"/>
              <a:t>BracketExpression</a:t>
            </a:r>
            <a:endParaRPr lang="de-DE" sz="1200" dirty="0"/>
          </a:p>
        </p:txBody>
      </p:sp>
      <p:sp>
        <p:nvSpPr>
          <p:cNvPr id="95" name="Rectangle 6">
            <a:extLst>
              <a:ext uri="{FF2B5EF4-FFF2-40B4-BE49-F238E27FC236}">
                <a16:creationId xmlns:a16="http://schemas.microsoft.com/office/drawing/2014/main" id="{A391EAA3-B4DA-46BA-B0F9-3F1549CC10FD}"/>
              </a:ext>
            </a:extLst>
          </p:cNvPr>
          <p:cNvSpPr>
            <a:spLocks noChangeArrowheads="1"/>
          </p:cNvSpPr>
          <p:nvPr/>
        </p:nvSpPr>
        <p:spPr bwMode="auto">
          <a:xfrm>
            <a:off x="7829133" y="2436059"/>
            <a:ext cx="1792938" cy="265508"/>
          </a:xfrm>
          <a:prstGeom prst="rect">
            <a:avLst/>
          </a:prstGeom>
          <a:solidFill>
            <a:schemeClr val="bg1"/>
          </a:solidFill>
          <a:ln w="12700">
            <a:solidFill>
              <a:schemeClr val="tx1"/>
            </a:solidFill>
            <a:miter lim="800000"/>
            <a:headEnd/>
            <a:tailEnd/>
          </a:ln>
        </p:spPr>
        <p:txBody>
          <a:bodyPr wrap="none" anchor="ctr"/>
          <a:lstStyle/>
          <a:p>
            <a:r>
              <a:rPr lang="de-DE" sz="1200" dirty="0" err="1"/>
              <a:t>BooleanOrOpExpression</a:t>
            </a:r>
            <a:endParaRPr lang="de-DE" sz="1200" dirty="0"/>
          </a:p>
        </p:txBody>
      </p:sp>
      <p:sp>
        <p:nvSpPr>
          <p:cNvPr id="96" name="Rectangle 6">
            <a:extLst>
              <a:ext uri="{FF2B5EF4-FFF2-40B4-BE49-F238E27FC236}">
                <a16:creationId xmlns:a16="http://schemas.microsoft.com/office/drawing/2014/main" id="{29C52F3F-27F5-4D54-BDC2-70BD6B3E21FF}"/>
              </a:ext>
            </a:extLst>
          </p:cNvPr>
          <p:cNvSpPr>
            <a:spLocks noChangeArrowheads="1"/>
          </p:cNvSpPr>
          <p:nvPr/>
        </p:nvSpPr>
        <p:spPr bwMode="auto">
          <a:xfrm>
            <a:off x="7093348" y="1948111"/>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97" name="Rectangle 7">
            <a:extLst>
              <a:ext uri="{FF2B5EF4-FFF2-40B4-BE49-F238E27FC236}">
                <a16:creationId xmlns:a16="http://schemas.microsoft.com/office/drawing/2014/main" id="{992BC78B-A288-4FE3-B50C-A1BCE4822208}"/>
              </a:ext>
            </a:extLst>
          </p:cNvPr>
          <p:cNvSpPr>
            <a:spLocks noChangeArrowheads="1"/>
          </p:cNvSpPr>
          <p:nvPr/>
        </p:nvSpPr>
        <p:spPr bwMode="auto">
          <a:xfrm>
            <a:off x="7065183" y="1923412"/>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NOT</a:t>
            </a:r>
          </a:p>
        </p:txBody>
      </p:sp>
      <p:sp>
        <p:nvSpPr>
          <p:cNvPr id="98" name="Rectangle 6">
            <a:extLst>
              <a:ext uri="{FF2B5EF4-FFF2-40B4-BE49-F238E27FC236}">
                <a16:creationId xmlns:a16="http://schemas.microsoft.com/office/drawing/2014/main" id="{094C4757-8FD5-49D3-8541-7C9C4A7C333E}"/>
              </a:ext>
            </a:extLst>
          </p:cNvPr>
          <p:cNvSpPr>
            <a:spLocks noChangeArrowheads="1"/>
          </p:cNvSpPr>
          <p:nvPr/>
        </p:nvSpPr>
        <p:spPr bwMode="auto">
          <a:xfrm>
            <a:off x="7093348" y="2126090"/>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99" name="Rectangle 7">
            <a:extLst>
              <a:ext uri="{FF2B5EF4-FFF2-40B4-BE49-F238E27FC236}">
                <a16:creationId xmlns:a16="http://schemas.microsoft.com/office/drawing/2014/main" id="{E4C48F1A-AF77-4923-87EE-58FA0C94AC41}"/>
              </a:ext>
            </a:extLst>
          </p:cNvPr>
          <p:cNvSpPr>
            <a:spLocks noChangeArrowheads="1"/>
          </p:cNvSpPr>
          <p:nvPr/>
        </p:nvSpPr>
        <p:spPr bwMode="auto">
          <a:xfrm>
            <a:off x="7077311" y="2099035"/>
            <a:ext cx="857817"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00" name="Rectangle 6">
            <a:extLst>
              <a:ext uri="{FF2B5EF4-FFF2-40B4-BE49-F238E27FC236}">
                <a16:creationId xmlns:a16="http://schemas.microsoft.com/office/drawing/2014/main" id="{E54309A9-9280-4030-A2FA-199991EB5EB9}"/>
              </a:ext>
            </a:extLst>
          </p:cNvPr>
          <p:cNvSpPr>
            <a:spLocks noChangeArrowheads="1"/>
          </p:cNvSpPr>
          <p:nvPr/>
        </p:nvSpPr>
        <p:spPr bwMode="auto">
          <a:xfrm>
            <a:off x="9678271" y="2410120"/>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01" name="Rectangle 7">
            <a:extLst>
              <a:ext uri="{FF2B5EF4-FFF2-40B4-BE49-F238E27FC236}">
                <a16:creationId xmlns:a16="http://schemas.microsoft.com/office/drawing/2014/main" id="{AB8037A8-1837-4961-BB21-D5B20ED3E574}"/>
              </a:ext>
            </a:extLst>
          </p:cNvPr>
          <p:cNvSpPr>
            <a:spLocks noChangeArrowheads="1"/>
          </p:cNvSpPr>
          <p:nvPr/>
        </p:nvSpPr>
        <p:spPr bwMode="auto">
          <a:xfrm>
            <a:off x="9650105" y="2385422"/>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102" name="Rectangle 6">
            <a:extLst>
              <a:ext uri="{FF2B5EF4-FFF2-40B4-BE49-F238E27FC236}">
                <a16:creationId xmlns:a16="http://schemas.microsoft.com/office/drawing/2014/main" id="{4143DDFA-3F00-455C-A8F5-7E088B3C4134}"/>
              </a:ext>
            </a:extLst>
          </p:cNvPr>
          <p:cNvSpPr>
            <a:spLocks noChangeArrowheads="1"/>
          </p:cNvSpPr>
          <p:nvPr/>
        </p:nvSpPr>
        <p:spPr bwMode="auto">
          <a:xfrm>
            <a:off x="9678271" y="2588100"/>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03" name="Rectangle 7">
            <a:extLst>
              <a:ext uri="{FF2B5EF4-FFF2-40B4-BE49-F238E27FC236}">
                <a16:creationId xmlns:a16="http://schemas.microsoft.com/office/drawing/2014/main" id="{DCF411DF-B72F-4615-8BB0-892F10D7ABBD}"/>
              </a:ext>
            </a:extLst>
          </p:cNvPr>
          <p:cNvSpPr>
            <a:spLocks noChangeArrowheads="1"/>
          </p:cNvSpPr>
          <p:nvPr/>
        </p:nvSpPr>
        <p:spPr bwMode="auto">
          <a:xfrm>
            <a:off x="9662234" y="2561044"/>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04" name="Rectangle 6">
            <a:extLst>
              <a:ext uri="{FF2B5EF4-FFF2-40B4-BE49-F238E27FC236}">
                <a16:creationId xmlns:a16="http://schemas.microsoft.com/office/drawing/2014/main" id="{E9A2DEF3-A3F2-48D8-8E33-D7D7B55D6A49}"/>
              </a:ext>
            </a:extLst>
          </p:cNvPr>
          <p:cNvSpPr>
            <a:spLocks noChangeArrowheads="1"/>
          </p:cNvSpPr>
          <p:nvPr/>
        </p:nvSpPr>
        <p:spPr bwMode="auto">
          <a:xfrm>
            <a:off x="6907585" y="2402713"/>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05" name="Rectangle 7">
            <a:extLst>
              <a:ext uri="{FF2B5EF4-FFF2-40B4-BE49-F238E27FC236}">
                <a16:creationId xmlns:a16="http://schemas.microsoft.com/office/drawing/2014/main" id="{74EE1A76-30D7-4E17-9787-473D270CA35C}"/>
              </a:ext>
            </a:extLst>
          </p:cNvPr>
          <p:cNvSpPr>
            <a:spLocks noChangeArrowheads="1"/>
          </p:cNvSpPr>
          <p:nvPr/>
        </p:nvSpPr>
        <p:spPr bwMode="auto">
          <a:xfrm>
            <a:off x="6879419" y="2378015"/>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106" name="Rectangle 6">
            <a:extLst>
              <a:ext uri="{FF2B5EF4-FFF2-40B4-BE49-F238E27FC236}">
                <a16:creationId xmlns:a16="http://schemas.microsoft.com/office/drawing/2014/main" id="{E623B6A8-D063-4730-A515-34369313853E}"/>
              </a:ext>
            </a:extLst>
          </p:cNvPr>
          <p:cNvSpPr>
            <a:spLocks noChangeArrowheads="1"/>
          </p:cNvSpPr>
          <p:nvPr/>
        </p:nvSpPr>
        <p:spPr bwMode="auto">
          <a:xfrm>
            <a:off x="6907585" y="2580693"/>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07" name="Rectangle 7">
            <a:extLst>
              <a:ext uri="{FF2B5EF4-FFF2-40B4-BE49-F238E27FC236}">
                <a16:creationId xmlns:a16="http://schemas.microsoft.com/office/drawing/2014/main" id="{CCEFD8B4-6C60-45A8-9726-D1362FB990AB}"/>
              </a:ext>
            </a:extLst>
          </p:cNvPr>
          <p:cNvSpPr>
            <a:spLocks noChangeArrowheads="1"/>
          </p:cNvSpPr>
          <p:nvPr/>
        </p:nvSpPr>
        <p:spPr bwMode="auto">
          <a:xfrm>
            <a:off x="6891548" y="2553637"/>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08" name="Rectangle 6">
            <a:extLst>
              <a:ext uri="{FF2B5EF4-FFF2-40B4-BE49-F238E27FC236}">
                <a16:creationId xmlns:a16="http://schemas.microsoft.com/office/drawing/2014/main" id="{2C820CF0-B9F7-455D-A5D5-EB9EAC2020A0}"/>
              </a:ext>
            </a:extLst>
          </p:cNvPr>
          <p:cNvSpPr>
            <a:spLocks noChangeArrowheads="1"/>
          </p:cNvSpPr>
          <p:nvPr/>
        </p:nvSpPr>
        <p:spPr bwMode="auto">
          <a:xfrm>
            <a:off x="4711966" y="2765948"/>
            <a:ext cx="1413044" cy="265508"/>
          </a:xfrm>
          <a:prstGeom prst="rect">
            <a:avLst/>
          </a:prstGeom>
          <a:solidFill>
            <a:schemeClr val="bg1"/>
          </a:solidFill>
          <a:ln w="12700">
            <a:solidFill>
              <a:schemeClr val="tx1"/>
            </a:solidFill>
            <a:miter lim="800000"/>
            <a:headEnd/>
            <a:tailEnd/>
          </a:ln>
        </p:spPr>
        <p:txBody>
          <a:bodyPr wrap="none" anchor="ctr"/>
          <a:lstStyle/>
          <a:p>
            <a:r>
              <a:rPr lang="de-DE" sz="1200"/>
              <a:t>BracketExpression</a:t>
            </a:r>
          </a:p>
        </p:txBody>
      </p:sp>
      <p:sp>
        <p:nvSpPr>
          <p:cNvPr id="109" name="Rechteck 108">
            <a:extLst>
              <a:ext uri="{FF2B5EF4-FFF2-40B4-BE49-F238E27FC236}">
                <a16:creationId xmlns:a16="http://schemas.microsoft.com/office/drawing/2014/main" id="{0EB433A3-293C-4A37-AE3C-CD6BA183199F}"/>
              </a:ext>
            </a:extLst>
          </p:cNvPr>
          <p:cNvSpPr/>
          <p:nvPr/>
        </p:nvSpPr>
        <p:spPr>
          <a:xfrm>
            <a:off x="9278344" y="2915061"/>
            <a:ext cx="1297635" cy="278807"/>
          </a:xfrm>
          <a:prstGeom prst="rect">
            <a:avLst/>
          </a:prstGeom>
        </p:spPr>
        <p:txBody>
          <a:bodyPr wrap="square">
            <a:spAutoFit/>
          </a:bodyPr>
          <a:lstStyle/>
          <a:p>
            <a:r>
              <a:rPr lang="de-DE" sz="1200" dirty="0" err="1"/>
              <a:t>BooleanLiteral</a:t>
            </a:r>
            <a:endParaRPr lang="de-DE" sz="1200" dirty="0"/>
          </a:p>
        </p:txBody>
      </p:sp>
      <p:sp>
        <p:nvSpPr>
          <p:cNvPr id="110" name="Rectangle 6">
            <a:extLst>
              <a:ext uri="{FF2B5EF4-FFF2-40B4-BE49-F238E27FC236}">
                <a16:creationId xmlns:a16="http://schemas.microsoft.com/office/drawing/2014/main" id="{4EDEC723-94AF-4965-B344-F62E969C3996}"/>
              </a:ext>
            </a:extLst>
          </p:cNvPr>
          <p:cNvSpPr>
            <a:spLocks noChangeArrowheads="1"/>
          </p:cNvSpPr>
          <p:nvPr/>
        </p:nvSpPr>
        <p:spPr bwMode="auto">
          <a:xfrm>
            <a:off x="8293078" y="2978769"/>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11" name="Rectangle 7">
            <a:extLst>
              <a:ext uri="{FF2B5EF4-FFF2-40B4-BE49-F238E27FC236}">
                <a16:creationId xmlns:a16="http://schemas.microsoft.com/office/drawing/2014/main" id="{22B88EE3-8639-4566-924A-5FE08660A403}"/>
              </a:ext>
            </a:extLst>
          </p:cNvPr>
          <p:cNvSpPr>
            <a:spLocks noChangeArrowheads="1"/>
          </p:cNvSpPr>
          <p:nvPr/>
        </p:nvSpPr>
        <p:spPr bwMode="auto">
          <a:xfrm>
            <a:off x="8264912" y="2954070"/>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OR</a:t>
            </a:r>
          </a:p>
        </p:txBody>
      </p:sp>
      <p:sp>
        <p:nvSpPr>
          <p:cNvPr id="112" name="Rectangle 6">
            <a:extLst>
              <a:ext uri="{FF2B5EF4-FFF2-40B4-BE49-F238E27FC236}">
                <a16:creationId xmlns:a16="http://schemas.microsoft.com/office/drawing/2014/main" id="{D9DF8970-CEF6-412F-AFE8-8B0DF1623D27}"/>
              </a:ext>
            </a:extLst>
          </p:cNvPr>
          <p:cNvSpPr>
            <a:spLocks noChangeArrowheads="1"/>
          </p:cNvSpPr>
          <p:nvPr/>
        </p:nvSpPr>
        <p:spPr bwMode="auto">
          <a:xfrm>
            <a:off x="8293078" y="3156748"/>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13" name="Rectangle 7">
            <a:extLst>
              <a:ext uri="{FF2B5EF4-FFF2-40B4-BE49-F238E27FC236}">
                <a16:creationId xmlns:a16="http://schemas.microsoft.com/office/drawing/2014/main" id="{6D903B8A-FFA7-427B-A37F-1697C66CF7FA}"/>
              </a:ext>
            </a:extLst>
          </p:cNvPr>
          <p:cNvSpPr>
            <a:spLocks noChangeArrowheads="1"/>
          </p:cNvSpPr>
          <p:nvPr/>
        </p:nvSpPr>
        <p:spPr bwMode="auto">
          <a:xfrm>
            <a:off x="8277041" y="3129693"/>
            <a:ext cx="857817"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14" name="Rectangle 6">
            <a:extLst>
              <a:ext uri="{FF2B5EF4-FFF2-40B4-BE49-F238E27FC236}">
                <a16:creationId xmlns:a16="http://schemas.microsoft.com/office/drawing/2014/main" id="{9DE28A49-91D4-41CD-9552-A56C180F16F7}"/>
              </a:ext>
            </a:extLst>
          </p:cNvPr>
          <p:cNvSpPr>
            <a:spLocks noChangeArrowheads="1"/>
          </p:cNvSpPr>
          <p:nvPr/>
        </p:nvSpPr>
        <p:spPr bwMode="auto">
          <a:xfrm>
            <a:off x="3272738" y="2723548"/>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15" name="Rectangle 7">
            <a:extLst>
              <a:ext uri="{FF2B5EF4-FFF2-40B4-BE49-F238E27FC236}">
                <a16:creationId xmlns:a16="http://schemas.microsoft.com/office/drawing/2014/main" id="{68F19B19-AEE4-4E6B-ADA0-CD589C3E6833}"/>
              </a:ext>
            </a:extLst>
          </p:cNvPr>
          <p:cNvSpPr>
            <a:spLocks noChangeArrowheads="1"/>
          </p:cNvSpPr>
          <p:nvPr/>
        </p:nvSpPr>
        <p:spPr bwMode="auto">
          <a:xfrm>
            <a:off x="3244572" y="2698849"/>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OR</a:t>
            </a:r>
          </a:p>
        </p:txBody>
      </p:sp>
      <p:sp>
        <p:nvSpPr>
          <p:cNvPr id="116" name="Rectangle 6">
            <a:extLst>
              <a:ext uri="{FF2B5EF4-FFF2-40B4-BE49-F238E27FC236}">
                <a16:creationId xmlns:a16="http://schemas.microsoft.com/office/drawing/2014/main" id="{D3ECDF7D-D8B8-43B9-BFD6-AB20E6AF5BFD}"/>
              </a:ext>
            </a:extLst>
          </p:cNvPr>
          <p:cNvSpPr>
            <a:spLocks noChangeArrowheads="1"/>
          </p:cNvSpPr>
          <p:nvPr/>
        </p:nvSpPr>
        <p:spPr bwMode="auto">
          <a:xfrm>
            <a:off x="3272738" y="2901527"/>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17" name="Rectangle 7">
            <a:extLst>
              <a:ext uri="{FF2B5EF4-FFF2-40B4-BE49-F238E27FC236}">
                <a16:creationId xmlns:a16="http://schemas.microsoft.com/office/drawing/2014/main" id="{105C1E33-6750-4A09-8E5D-C74D64C3F89A}"/>
              </a:ext>
            </a:extLst>
          </p:cNvPr>
          <p:cNvSpPr>
            <a:spLocks noChangeArrowheads="1"/>
          </p:cNvSpPr>
          <p:nvPr/>
        </p:nvSpPr>
        <p:spPr bwMode="auto">
          <a:xfrm>
            <a:off x="3256701" y="2874472"/>
            <a:ext cx="857817"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18" name="Rectangle 6">
            <a:extLst>
              <a:ext uri="{FF2B5EF4-FFF2-40B4-BE49-F238E27FC236}">
                <a16:creationId xmlns:a16="http://schemas.microsoft.com/office/drawing/2014/main" id="{DEC07A61-A021-4718-9968-430161A6DABA}"/>
              </a:ext>
            </a:extLst>
          </p:cNvPr>
          <p:cNvSpPr>
            <a:spLocks noChangeArrowheads="1"/>
          </p:cNvSpPr>
          <p:nvPr/>
        </p:nvSpPr>
        <p:spPr bwMode="auto">
          <a:xfrm>
            <a:off x="2419946" y="3552888"/>
            <a:ext cx="1760888" cy="265508"/>
          </a:xfrm>
          <a:prstGeom prst="rect">
            <a:avLst/>
          </a:prstGeom>
          <a:solidFill>
            <a:schemeClr val="bg1"/>
          </a:solidFill>
          <a:ln w="12700">
            <a:solidFill>
              <a:schemeClr val="tx1"/>
            </a:solidFill>
            <a:miter lim="800000"/>
            <a:headEnd/>
            <a:tailEnd/>
          </a:ln>
        </p:spPr>
        <p:txBody>
          <a:bodyPr wrap="none" anchor="ctr"/>
          <a:lstStyle/>
          <a:p>
            <a:r>
              <a:rPr lang="de-DE" sz="1200" dirty="0" err="1"/>
              <a:t>GreaterThanExpression</a:t>
            </a:r>
            <a:endParaRPr lang="de-DE" sz="1200" dirty="0"/>
          </a:p>
        </p:txBody>
      </p:sp>
      <p:sp>
        <p:nvSpPr>
          <p:cNvPr id="119" name="Rectangle 6">
            <a:extLst>
              <a:ext uri="{FF2B5EF4-FFF2-40B4-BE49-F238E27FC236}">
                <a16:creationId xmlns:a16="http://schemas.microsoft.com/office/drawing/2014/main" id="{35854E9A-A64F-4BF8-9235-5258295A5BAF}"/>
              </a:ext>
            </a:extLst>
          </p:cNvPr>
          <p:cNvSpPr>
            <a:spLocks noChangeArrowheads="1"/>
          </p:cNvSpPr>
          <p:nvPr/>
        </p:nvSpPr>
        <p:spPr bwMode="auto">
          <a:xfrm>
            <a:off x="6267342" y="3571365"/>
            <a:ext cx="1622756" cy="265508"/>
          </a:xfrm>
          <a:prstGeom prst="rect">
            <a:avLst/>
          </a:prstGeom>
          <a:solidFill>
            <a:schemeClr val="bg1"/>
          </a:solidFill>
          <a:ln w="12700">
            <a:solidFill>
              <a:schemeClr val="tx1"/>
            </a:solidFill>
            <a:miter lim="800000"/>
            <a:headEnd/>
            <a:tailEnd/>
          </a:ln>
        </p:spPr>
        <p:txBody>
          <a:bodyPr wrap="none" anchor="ctr"/>
          <a:lstStyle/>
          <a:p>
            <a:pPr algn="ctr"/>
            <a:r>
              <a:rPr lang="de-DE" sz="1200" dirty="0" err="1"/>
              <a:t>NotEqualsExpression</a:t>
            </a:r>
            <a:endParaRPr lang="de-DE" sz="1200" dirty="0"/>
          </a:p>
        </p:txBody>
      </p:sp>
      <p:grpSp>
        <p:nvGrpSpPr>
          <p:cNvPr id="120" name="Group 46">
            <a:extLst>
              <a:ext uri="{FF2B5EF4-FFF2-40B4-BE49-F238E27FC236}">
                <a16:creationId xmlns:a16="http://schemas.microsoft.com/office/drawing/2014/main" id="{6D24A0D8-2A81-402F-A6C3-6217958954D4}"/>
              </a:ext>
            </a:extLst>
          </p:cNvPr>
          <p:cNvGrpSpPr>
            <a:grpSpLocks/>
          </p:cNvGrpSpPr>
          <p:nvPr/>
        </p:nvGrpSpPr>
        <p:grpSpPr bwMode="auto">
          <a:xfrm>
            <a:off x="1510065" y="4254545"/>
            <a:ext cx="810511" cy="510591"/>
            <a:chOff x="1429" y="2976"/>
            <a:chExt cx="1179" cy="525"/>
          </a:xfrm>
        </p:grpSpPr>
        <p:sp>
          <p:nvSpPr>
            <p:cNvPr id="121" name="Rectangle 6">
              <a:extLst>
                <a:ext uri="{FF2B5EF4-FFF2-40B4-BE49-F238E27FC236}">
                  <a16:creationId xmlns:a16="http://schemas.microsoft.com/office/drawing/2014/main" id="{6A7165D8-8D63-40F6-9740-E1728F8643A0}"/>
                </a:ext>
              </a:extLst>
            </p:cNvPr>
            <p:cNvSpPr>
              <a:spLocks noChangeArrowheads="1"/>
            </p:cNvSpPr>
            <p:nvPr/>
          </p:nvSpPr>
          <p:spPr bwMode="auto">
            <a:xfrm>
              <a:off x="1429" y="2976"/>
              <a:ext cx="1169" cy="376"/>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122" name="Rectangle 7">
              <a:extLst>
                <a:ext uri="{FF2B5EF4-FFF2-40B4-BE49-F238E27FC236}">
                  <a16:creationId xmlns:a16="http://schemas.microsoft.com/office/drawing/2014/main" id="{C8F06EB6-2F70-43D1-9544-F842897877AB}"/>
                </a:ext>
              </a:extLst>
            </p:cNvPr>
            <p:cNvSpPr>
              <a:spLocks noChangeArrowheads="1"/>
            </p:cNvSpPr>
            <p:nvPr/>
          </p:nvSpPr>
          <p:spPr bwMode="auto">
            <a:xfrm>
              <a:off x="1429" y="3067"/>
              <a:ext cx="1179" cy="434"/>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a:t>NUMBER</a:t>
              </a:r>
            </a:p>
          </p:txBody>
        </p:sp>
      </p:grpSp>
      <p:grpSp>
        <p:nvGrpSpPr>
          <p:cNvPr id="123" name="Group 99">
            <a:extLst>
              <a:ext uri="{FF2B5EF4-FFF2-40B4-BE49-F238E27FC236}">
                <a16:creationId xmlns:a16="http://schemas.microsoft.com/office/drawing/2014/main" id="{32594BE5-0C3B-4294-B2A1-196B2DF11273}"/>
              </a:ext>
            </a:extLst>
          </p:cNvPr>
          <p:cNvGrpSpPr>
            <a:grpSpLocks/>
          </p:cNvGrpSpPr>
          <p:nvPr/>
        </p:nvGrpSpPr>
        <p:grpSpPr bwMode="auto">
          <a:xfrm>
            <a:off x="1510065" y="4562846"/>
            <a:ext cx="810511" cy="255782"/>
            <a:chOff x="158" y="3944"/>
            <a:chExt cx="952" cy="263"/>
          </a:xfrm>
        </p:grpSpPr>
        <p:sp>
          <p:nvSpPr>
            <p:cNvPr id="124" name="Rectangle 6">
              <a:extLst>
                <a:ext uri="{FF2B5EF4-FFF2-40B4-BE49-F238E27FC236}">
                  <a16:creationId xmlns:a16="http://schemas.microsoft.com/office/drawing/2014/main" id="{D9DC12A5-FB33-418F-B8B3-47EB3E0843AC}"/>
                </a:ext>
              </a:extLst>
            </p:cNvPr>
            <p:cNvSpPr>
              <a:spLocks noChangeArrowheads="1"/>
            </p:cNvSpPr>
            <p:nvPr/>
          </p:nvSpPr>
          <p:spPr bwMode="auto">
            <a:xfrm>
              <a:off x="158" y="3944"/>
              <a:ext cx="944" cy="257"/>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125" name="Rectangle 7">
              <a:extLst>
                <a:ext uri="{FF2B5EF4-FFF2-40B4-BE49-F238E27FC236}">
                  <a16:creationId xmlns:a16="http://schemas.microsoft.com/office/drawing/2014/main" id="{CF803B8E-0BD4-4F9E-8317-9B02524DFEC9}"/>
                </a:ext>
              </a:extLst>
            </p:cNvPr>
            <p:cNvSpPr>
              <a:spLocks noChangeArrowheads="1"/>
            </p:cNvSpPr>
            <p:nvPr/>
          </p:nvSpPr>
          <p:spPr bwMode="auto">
            <a:xfrm>
              <a:off x="158" y="3944"/>
              <a:ext cx="952"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t>4</a:t>
              </a:r>
            </a:p>
          </p:txBody>
        </p:sp>
      </p:grpSp>
      <p:grpSp>
        <p:nvGrpSpPr>
          <p:cNvPr id="126" name="Group 46">
            <a:extLst>
              <a:ext uri="{FF2B5EF4-FFF2-40B4-BE49-F238E27FC236}">
                <a16:creationId xmlns:a16="http://schemas.microsoft.com/office/drawing/2014/main" id="{C32B4BA1-E6EB-4681-A539-4EEDF29D99B2}"/>
              </a:ext>
            </a:extLst>
          </p:cNvPr>
          <p:cNvGrpSpPr>
            <a:grpSpLocks/>
          </p:cNvGrpSpPr>
          <p:nvPr/>
        </p:nvGrpSpPr>
        <p:grpSpPr bwMode="auto">
          <a:xfrm>
            <a:off x="3296495" y="4247327"/>
            <a:ext cx="810511" cy="510591"/>
            <a:chOff x="1429" y="2976"/>
            <a:chExt cx="1179" cy="525"/>
          </a:xfrm>
        </p:grpSpPr>
        <p:sp>
          <p:nvSpPr>
            <p:cNvPr id="127" name="Rectangle 6">
              <a:extLst>
                <a:ext uri="{FF2B5EF4-FFF2-40B4-BE49-F238E27FC236}">
                  <a16:creationId xmlns:a16="http://schemas.microsoft.com/office/drawing/2014/main" id="{59584766-2431-431C-B9C7-D966B9E84679}"/>
                </a:ext>
              </a:extLst>
            </p:cNvPr>
            <p:cNvSpPr>
              <a:spLocks noChangeArrowheads="1"/>
            </p:cNvSpPr>
            <p:nvPr/>
          </p:nvSpPr>
          <p:spPr bwMode="auto">
            <a:xfrm>
              <a:off x="1429" y="2976"/>
              <a:ext cx="1169" cy="376"/>
            </a:xfrm>
            <a:prstGeom prst="rect">
              <a:avLst/>
            </a:prstGeom>
            <a:solidFill>
              <a:schemeClr val="bg1"/>
            </a:solidFill>
            <a:ln w="12700">
              <a:solidFill>
                <a:schemeClr val="tx1"/>
              </a:solidFill>
              <a:miter lim="800000"/>
              <a:headEnd/>
              <a:tailEnd/>
            </a:ln>
          </p:spPr>
          <p:txBody>
            <a:bodyPr wrap="none" anchor="ctr"/>
            <a:lstStyle/>
            <a:p>
              <a:endParaRPr lang="de-DE" sz="1200" dirty="0"/>
            </a:p>
          </p:txBody>
        </p:sp>
        <p:sp>
          <p:nvSpPr>
            <p:cNvPr id="128" name="Rectangle 7">
              <a:extLst>
                <a:ext uri="{FF2B5EF4-FFF2-40B4-BE49-F238E27FC236}">
                  <a16:creationId xmlns:a16="http://schemas.microsoft.com/office/drawing/2014/main" id="{3529CDBD-926A-46EE-9B79-2DFE92696D3F}"/>
                </a:ext>
              </a:extLst>
            </p:cNvPr>
            <p:cNvSpPr>
              <a:spLocks noChangeArrowheads="1"/>
            </p:cNvSpPr>
            <p:nvPr/>
          </p:nvSpPr>
          <p:spPr bwMode="auto">
            <a:xfrm>
              <a:off x="1429" y="3067"/>
              <a:ext cx="1179" cy="434"/>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a:t>NUMBER</a:t>
              </a:r>
            </a:p>
          </p:txBody>
        </p:sp>
      </p:grpSp>
      <p:grpSp>
        <p:nvGrpSpPr>
          <p:cNvPr id="129" name="Group 99">
            <a:extLst>
              <a:ext uri="{FF2B5EF4-FFF2-40B4-BE49-F238E27FC236}">
                <a16:creationId xmlns:a16="http://schemas.microsoft.com/office/drawing/2014/main" id="{D5086628-38A2-452C-8F3D-354EABB5AC37}"/>
              </a:ext>
            </a:extLst>
          </p:cNvPr>
          <p:cNvGrpSpPr>
            <a:grpSpLocks/>
          </p:cNvGrpSpPr>
          <p:nvPr/>
        </p:nvGrpSpPr>
        <p:grpSpPr bwMode="auto">
          <a:xfrm>
            <a:off x="3296494" y="4617122"/>
            <a:ext cx="810511" cy="255782"/>
            <a:chOff x="158" y="3944"/>
            <a:chExt cx="952" cy="263"/>
          </a:xfrm>
        </p:grpSpPr>
        <p:sp>
          <p:nvSpPr>
            <p:cNvPr id="130" name="Rectangle 6">
              <a:extLst>
                <a:ext uri="{FF2B5EF4-FFF2-40B4-BE49-F238E27FC236}">
                  <a16:creationId xmlns:a16="http://schemas.microsoft.com/office/drawing/2014/main" id="{A5D5F8CD-9CFB-4EB2-87CC-0FC02C50F2E1}"/>
                </a:ext>
              </a:extLst>
            </p:cNvPr>
            <p:cNvSpPr>
              <a:spLocks noChangeArrowheads="1"/>
            </p:cNvSpPr>
            <p:nvPr/>
          </p:nvSpPr>
          <p:spPr bwMode="auto">
            <a:xfrm>
              <a:off x="158" y="3944"/>
              <a:ext cx="944" cy="257"/>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131" name="Rectangle 7">
              <a:extLst>
                <a:ext uri="{FF2B5EF4-FFF2-40B4-BE49-F238E27FC236}">
                  <a16:creationId xmlns:a16="http://schemas.microsoft.com/office/drawing/2014/main" id="{F4E162F4-9554-423F-A725-2FD0B1C8935F}"/>
                </a:ext>
              </a:extLst>
            </p:cNvPr>
            <p:cNvSpPr>
              <a:spLocks noChangeArrowheads="1"/>
            </p:cNvSpPr>
            <p:nvPr/>
          </p:nvSpPr>
          <p:spPr bwMode="auto">
            <a:xfrm>
              <a:off x="178" y="3944"/>
              <a:ext cx="932" cy="263"/>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t>17</a:t>
              </a:r>
            </a:p>
          </p:txBody>
        </p:sp>
      </p:grpSp>
      <p:sp>
        <p:nvSpPr>
          <p:cNvPr id="132" name="Rectangle 6">
            <a:extLst>
              <a:ext uri="{FF2B5EF4-FFF2-40B4-BE49-F238E27FC236}">
                <a16:creationId xmlns:a16="http://schemas.microsoft.com/office/drawing/2014/main" id="{76464D1A-773D-4F04-B990-751E310CC544}"/>
              </a:ext>
            </a:extLst>
          </p:cNvPr>
          <p:cNvSpPr>
            <a:spLocks noChangeArrowheads="1"/>
          </p:cNvSpPr>
          <p:nvPr/>
        </p:nvSpPr>
        <p:spPr bwMode="auto">
          <a:xfrm>
            <a:off x="2386168" y="4332403"/>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33" name="Rectangle 7">
            <a:extLst>
              <a:ext uri="{FF2B5EF4-FFF2-40B4-BE49-F238E27FC236}">
                <a16:creationId xmlns:a16="http://schemas.microsoft.com/office/drawing/2014/main" id="{51E9133B-798A-4991-80B5-369DB70FC23B}"/>
              </a:ext>
            </a:extLst>
          </p:cNvPr>
          <p:cNvSpPr>
            <a:spLocks noChangeArrowheads="1"/>
          </p:cNvSpPr>
          <p:nvPr/>
        </p:nvSpPr>
        <p:spPr bwMode="auto">
          <a:xfrm>
            <a:off x="2358002" y="4307704"/>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GREATER</a:t>
            </a:r>
          </a:p>
        </p:txBody>
      </p:sp>
      <p:sp>
        <p:nvSpPr>
          <p:cNvPr id="134" name="Rectangle 6">
            <a:extLst>
              <a:ext uri="{FF2B5EF4-FFF2-40B4-BE49-F238E27FC236}">
                <a16:creationId xmlns:a16="http://schemas.microsoft.com/office/drawing/2014/main" id="{EC1DDE7E-27BD-4BE5-B67A-8294CD5A11FE}"/>
              </a:ext>
            </a:extLst>
          </p:cNvPr>
          <p:cNvSpPr>
            <a:spLocks noChangeArrowheads="1"/>
          </p:cNvSpPr>
          <p:nvPr/>
        </p:nvSpPr>
        <p:spPr bwMode="auto">
          <a:xfrm>
            <a:off x="2386168" y="4510382"/>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35" name="Rectangle 7">
            <a:extLst>
              <a:ext uri="{FF2B5EF4-FFF2-40B4-BE49-F238E27FC236}">
                <a16:creationId xmlns:a16="http://schemas.microsoft.com/office/drawing/2014/main" id="{E826AEED-6AB1-4A8F-A9A8-557874940042}"/>
              </a:ext>
            </a:extLst>
          </p:cNvPr>
          <p:cNvSpPr>
            <a:spLocks noChangeArrowheads="1"/>
          </p:cNvSpPr>
          <p:nvPr/>
        </p:nvSpPr>
        <p:spPr bwMode="auto">
          <a:xfrm>
            <a:off x="2370131" y="4483326"/>
            <a:ext cx="857817"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&gt;</a:t>
            </a:r>
          </a:p>
        </p:txBody>
      </p:sp>
      <p:sp>
        <p:nvSpPr>
          <p:cNvPr id="136" name="Rectangle 6">
            <a:extLst>
              <a:ext uri="{FF2B5EF4-FFF2-40B4-BE49-F238E27FC236}">
                <a16:creationId xmlns:a16="http://schemas.microsoft.com/office/drawing/2014/main" id="{52EB6318-BB08-4F32-B80B-3791D4E226C4}"/>
              </a:ext>
            </a:extLst>
          </p:cNvPr>
          <p:cNvSpPr>
            <a:spLocks noChangeArrowheads="1"/>
          </p:cNvSpPr>
          <p:nvPr/>
        </p:nvSpPr>
        <p:spPr bwMode="auto">
          <a:xfrm>
            <a:off x="8116628" y="3534950"/>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37" name="Rectangle 7">
            <a:extLst>
              <a:ext uri="{FF2B5EF4-FFF2-40B4-BE49-F238E27FC236}">
                <a16:creationId xmlns:a16="http://schemas.microsoft.com/office/drawing/2014/main" id="{A626869B-D578-4753-85E5-6448B189E6D7}"/>
              </a:ext>
            </a:extLst>
          </p:cNvPr>
          <p:cNvSpPr>
            <a:spLocks noChangeArrowheads="1"/>
          </p:cNvSpPr>
          <p:nvPr/>
        </p:nvSpPr>
        <p:spPr bwMode="auto">
          <a:xfrm>
            <a:off x="8088462" y="3510251"/>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138" name="Rectangle 6">
            <a:extLst>
              <a:ext uri="{FF2B5EF4-FFF2-40B4-BE49-F238E27FC236}">
                <a16:creationId xmlns:a16="http://schemas.microsoft.com/office/drawing/2014/main" id="{92C635C7-33F7-4B15-BA9D-AA546B93E13D}"/>
              </a:ext>
            </a:extLst>
          </p:cNvPr>
          <p:cNvSpPr>
            <a:spLocks noChangeArrowheads="1"/>
          </p:cNvSpPr>
          <p:nvPr/>
        </p:nvSpPr>
        <p:spPr bwMode="auto">
          <a:xfrm>
            <a:off x="8116628" y="3712929"/>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39" name="Rectangle 7">
            <a:extLst>
              <a:ext uri="{FF2B5EF4-FFF2-40B4-BE49-F238E27FC236}">
                <a16:creationId xmlns:a16="http://schemas.microsoft.com/office/drawing/2014/main" id="{A914E0C6-B27D-482E-912A-37C7CA020AA3}"/>
              </a:ext>
            </a:extLst>
          </p:cNvPr>
          <p:cNvSpPr>
            <a:spLocks noChangeArrowheads="1"/>
          </p:cNvSpPr>
          <p:nvPr/>
        </p:nvSpPr>
        <p:spPr bwMode="auto">
          <a:xfrm>
            <a:off x="8100591" y="3685874"/>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40" name="Rectangle 6">
            <a:extLst>
              <a:ext uri="{FF2B5EF4-FFF2-40B4-BE49-F238E27FC236}">
                <a16:creationId xmlns:a16="http://schemas.microsoft.com/office/drawing/2014/main" id="{847227C4-4063-4BF5-B857-6CD81E7DD0E5}"/>
              </a:ext>
            </a:extLst>
          </p:cNvPr>
          <p:cNvSpPr>
            <a:spLocks noChangeArrowheads="1"/>
          </p:cNvSpPr>
          <p:nvPr/>
        </p:nvSpPr>
        <p:spPr bwMode="auto">
          <a:xfrm>
            <a:off x="5341723" y="3524507"/>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41" name="Rectangle 7">
            <a:extLst>
              <a:ext uri="{FF2B5EF4-FFF2-40B4-BE49-F238E27FC236}">
                <a16:creationId xmlns:a16="http://schemas.microsoft.com/office/drawing/2014/main" id="{EA4718AC-67C7-4370-AD25-75BA5BFF3775}"/>
              </a:ext>
            </a:extLst>
          </p:cNvPr>
          <p:cNvSpPr>
            <a:spLocks noChangeArrowheads="1"/>
          </p:cNvSpPr>
          <p:nvPr/>
        </p:nvSpPr>
        <p:spPr bwMode="auto">
          <a:xfrm>
            <a:off x="5313557" y="3499809"/>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142" name="Rectangle 6">
            <a:extLst>
              <a:ext uri="{FF2B5EF4-FFF2-40B4-BE49-F238E27FC236}">
                <a16:creationId xmlns:a16="http://schemas.microsoft.com/office/drawing/2014/main" id="{B074363F-F471-4510-8884-4A4DC0B19A93}"/>
              </a:ext>
            </a:extLst>
          </p:cNvPr>
          <p:cNvSpPr>
            <a:spLocks noChangeArrowheads="1"/>
          </p:cNvSpPr>
          <p:nvPr/>
        </p:nvSpPr>
        <p:spPr bwMode="auto">
          <a:xfrm>
            <a:off x="5341723" y="3702486"/>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43" name="Rectangle 7">
            <a:extLst>
              <a:ext uri="{FF2B5EF4-FFF2-40B4-BE49-F238E27FC236}">
                <a16:creationId xmlns:a16="http://schemas.microsoft.com/office/drawing/2014/main" id="{564EA984-C262-4055-B483-B80FD3D2DF75}"/>
              </a:ext>
            </a:extLst>
          </p:cNvPr>
          <p:cNvSpPr>
            <a:spLocks noChangeArrowheads="1"/>
          </p:cNvSpPr>
          <p:nvPr/>
        </p:nvSpPr>
        <p:spPr bwMode="auto">
          <a:xfrm>
            <a:off x="5325686" y="3675431"/>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44" name="Rectangle 6">
            <a:extLst>
              <a:ext uri="{FF2B5EF4-FFF2-40B4-BE49-F238E27FC236}">
                <a16:creationId xmlns:a16="http://schemas.microsoft.com/office/drawing/2014/main" id="{FC8184FD-3912-418E-9E78-89F33E26E3E0}"/>
              </a:ext>
            </a:extLst>
          </p:cNvPr>
          <p:cNvSpPr>
            <a:spLocks noChangeArrowheads="1"/>
          </p:cNvSpPr>
          <p:nvPr/>
        </p:nvSpPr>
        <p:spPr bwMode="auto">
          <a:xfrm>
            <a:off x="4889105" y="4740162"/>
            <a:ext cx="1202706" cy="265508"/>
          </a:xfrm>
          <a:prstGeom prst="rect">
            <a:avLst/>
          </a:prstGeom>
          <a:solidFill>
            <a:schemeClr val="bg1"/>
          </a:solidFill>
          <a:ln w="12700">
            <a:solidFill>
              <a:schemeClr val="tx1"/>
            </a:solidFill>
            <a:miter lim="800000"/>
            <a:headEnd/>
            <a:tailEnd/>
          </a:ln>
        </p:spPr>
        <p:txBody>
          <a:bodyPr wrap="none" anchor="ctr"/>
          <a:lstStyle/>
          <a:p>
            <a:pPr algn="ctr"/>
            <a:r>
              <a:rPr lang="de-DE" sz="1200" dirty="0" err="1"/>
              <a:t>CallExpression</a:t>
            </a:r>
            <a:endParaRPr lang="de-DE" sz="1200" dirty="0"/>
          </a:p>
        </p:txBody>
      </p:sp>
      <p:sp>
        <p:nvSpPr>
          <p:cNvPr id="145" name="Rectangle 6">
            <a:extLst>
              <a:ext uri="{FF2B5EF4-FFF2-40B4-BE49-F238E27FC236}">
                <a16:creationId xmlns:a16="http://schemas.microsoft.com/office/drawing/2014/main" id="{5B370614-9895-42A4-850A-6D2B73FD091A}"/>
              </a:ext>
            </a:extLst>
          </p:cNvPr>
          <p:cNvSpPr>
            <a:spLocks noChangeArrowheads="1"/>
          </p:cNvSpPr>
          <p:nvPr/>
        </p:nvSpPr>
        <p:spPr bwMode="auto">
          <a:xfrm>
            <a:off x="5814713" y="4267112"/>
            <a:ext cx="1582693" cy="265508"/>
          </a:xfrm>
          <a:prstGeom prst="rect">
            <a:avLst/>
          </a:prstGeom>
          <a:solidFill>
            <a:schemeClr val="bg1"/>
          </a:solidFill>
          <a:ln w="12700">
            <a:solidFill>
              <a:schemeClr val="tx1"/>
            </a:solidFill>
            <a:miter lim="800000"/>
            <a:headEnd/>
            <a:tailEnd/>
          </a:ln>
        </p:spPr>
        <p:txBody>
          <a:bodyPr wrap="none" anchor="ctr"/>
          <a:lstStyle/>
          <a:p>
            <a:pPr algn="ctr"/>
            <a:r>
              <a:rPr lang="de-DE" sz="1200" dirty="0" err="1"/>
              <a:t>PlusExpression</a:t>
            </a:r>
            <a:endParaRPr lang="de-DE" sz="1200" dirty="0"/>
          </a:p>
        </p:txBody>
      </p:sp>
      <p:grpSp>
        <p:nvGrpSpPr>
          <p:cNvPr id="146" name="Group 31">
            <a:extLst>
              <a:ext uri="{FF2B5EF4-FFF2-40B4-BE49-F238E27FC236}">
                <a16:creationId xmlns:a16="http://schemas.microsoft.com/office/drawing/2014/main" id="{74EF296A-71FE-4144-9DFB-595ED67358AD}"/>
              </a:ext>
            </a:extLst>
          </p:cNvPr>
          <p:cNvGrpSpPr>
            <a:grpSpLocks/>
          </p:cNvGrpSpPr>
          <p:nvPr/>
        </p:nvGrpSpPr>
        <p:grpSpPr bwMode="auto">
          <a:xfrm>
            <a:off x="3662236" y="5369077"/>
            <a:ext cx="1000787" cy="365680"/>
            <a:chOff x="1429" y="2976"/>
            <a:chExt cx="1179" cy="376"/>
          </a:xfrm>
        </p:grpSpPr>
        <p:sp>
          <p:nvSpPr>
            <p:cNvPr id="147" name="Rectangle 6">
              <a:extLst>
                <a:ext uri="{FF2B5EF4-FFF2-40B4-BE49-F238E27FC236}">
                  <a16:creationId xmlns:a16="http://schemas.microsoft.com/office/drawing/2014/main" id="{4AD19DF8-6205-4C0A-9FD3-40CD894B4289}"/>
                </a:ext>
              </a:extLst>
            </p:cNvPr>
            <p:cNvSpPr>
              <a:spLocks noChangeArrowheads="1"/>
            </p:cNvSpPr>
            <p:nvPr/>
          </p:nvSpPr>
          <p:spPr bwMode="auto">
            <a:xfrm>
              <a:off x="1429" y="2976"/>
              <a:ext cx="1169" cy="376"/>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148" name="Rectangle 7">
              <a:extLst>
                <a:ext uri="{FF2B5EF4-FFF2-40B4-BE49-F238E27FC236}">
                  <a16:creationId xmlns:a16="http://schemas.microsoft.com/office/drawing/2014/main" id="{D66D7F23-7E29-407E-8A17-685161745AB8}"/>
                </a:ext>
              </a:extLst>
            </p:cNvPr>
            <p:cNvSpPr>
              <a:spLocks noChangeArrowheads="1"/>
            </p:cNvSpPr>
            <p:nvPr/>
          </p:nvSpPr>
          <p:spPr bwMode="auto">
            <a:xfrm>
              <a:off x="1429" y="3067"/>
              <a:ext cx="1179"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t>NAME</a:t>
              </a:r>
            </a:p>
          </p:txBody>
        </p:sp>
      </p:grpSp>
      <p:grpSp>
        <p:nvGrpSpPr>
          <p:cNvPr id="149" name="Group 90">
            <a:extLst>
              <a:ext uri="{FF2B5EF4-FFF2-40B4-BE49-F238E27FC236}">
                <a16:creationId xmlns:a16="http://schemas.microsoft.com/office/drawing/2014/main" id="{09908FDC-28F5-4C5E-9933-C8CDA897395F}"/>
              </a:ext>
            </a:extLst>
          </p:cNvPr>
          <p:cNvGrpSpPr>
            <a:grpSpLocks/>
          </p:cNvGrpSpPr>
          <p:nvPr/>
        </p:nvGrpSpPr>
        <p:grpSpPr bwMode="auto">
          <a:xfrm>
            <a:off x="3662236" y="5677377"/>
            <a:ext cx="1000787" cy="255782"/>
            <a:chOff x="158" y="3944"/>
            <a:chExt cx="952" cy="263"/>
          </a:xfrm>
        </p:grpSpPr>
        <p:sp>
          <p:nvSpPr>
            <p:cNvPr id="150" name="Rectangle 6">
              <a:extLst>
                <a:ext uri="{FF2B5EF4-FFF2-40B4-BE49-F238E27FC236}">
                  <a16:creationId xmlns:a16="http://schemas.microsoft.com/office/drawing/2014/main" id="{9A5AE1B3-6D26-45AB-BF17-C86A1D5B713F}"/>
                </a:ext>
              </a:extLst>
            </p:cNvPr>
            <p:cNvSpPr>
              <a:spLocks noChangeArrowheads="1"/>
            </p:cNvSpPr>
            <p:nvPr/>
          </p:nvSpPr>
          <p:spPr bwMode="auto">
            <a:xfrm>
              <a:off x="158" y="3944"/>
              <a:ext cx="944" cy="257"/>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151" name="Rectangle 7">
              <a:extLst>
                <a:ext uri="{FF2B5EF4-FFF2-40B4-BE49-F238E27FC236}">
                  <a16:creationId xmlns:a16="http://schemas.microsoft.com/office/drawing/2014/main" id="{CE67062D-786C-4391-BE0C-A1EBD2E53F4D}"/>
                </a:ext>
              </a:extLst>
            </p:cNvPr>
            <p:cNvSpPr>
              <a:spLocks noChangeArrowheads="1"/>
            </p:cNvSpPr>
            <p:nvPr/>
          </p:nvSpPr>
          <p:spPr bwMode="auto">
            <a:xfrm>
              <a:off x="158" y="3944"/>
              <a:ext cx="952"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err="1"/>
                <a:t>call</a:t>
              </a:r>
              <a:endParaRPr lang="de-DE" sz="1200" dirty="0"/>
            </a:p>
          </p:txBody>
        </p:sp>
      </p:grpSp>
      <p:grpSp>
        <p:nvGrpSpPr>
          <p:cNvPr id="152" name="Group 46">
            <a:extLst>
              <a:ext uri="{FF2B5EF4-FFF2-40B4-BE49-F238E27FC236}">
                <a16:creationId xmlns:a16="http://schemas.microsoft.com/office/drawing/2014/main" id="{24FC95C0-9842-41DD-9E5F-B8B84627A1D3}"/>
              </a:ext>
            </a:extLst>
          </p:cNvPr>
          <p:cNvGrpSpPr>
            <a:grpSpLocks/>
          </p:cNvGrpSpPr>
          <p:nvPr/>
        </p:nvGrpSpPr>
        <p:grpSpPr bwMode="auto">
          <a:xfrm>
            <a:off x="5622180" y="5355830"/>
            <a:ext cx="810511" cy="510591"/>
            <a:chOff x="1429" y="2976"/>
            <a:chExt cx="1179" cy="525"/>
          </a:xfrm>
        </p:grpSpPr>
        <p:sp>
          <p:nvSpPr>
            <p:cNvPr id="153" name="Rectangle 6">
              <a:extLst>
                <a:ext uri="{FF2B5EF4-FFF2-40B4-BE49-F238E27FC236}">
                  <a16:creationId xmlns:a16="http://schemas.microsoft.com/office/drawing/2014/main" id="{EB2BC0FF-ED39-4855-9902-0356C58DBA00}"/>
                </a:ext>
              </a:extLst>
            </p:cNvPr>
            <p:cNvSpPr>
              <a:spLocks noChangeArrowheads="1"/>
            </p:cNvSpPr>
            <p:nvPr/>
          </p:nvSpPr>
          <p:spPr bwMode="auto">
            <a:xfrm>
              <a:off x="1429" y="2976"/>
              <a:ext cx="1169" cy="376"/>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154" name="Rectangle 7">
              <a:extLst>
                <a:ext uri="{FF2B5EF4-FFF2-40B4-BE49-F238E27FC236}">
                  <a16:creationId xmlns:a16="http://schemas.microsoft.com/office/drawing/2014/main" id="{B403C168-A617-4B20-AE3E-65344436314F}"/>
                </a:ext>
              </a:extLst>
            </p:cNvPr>
            <p:cNvSpPr>
              <a:spLocks noChangeArrowheads="1"/>
            </p:cNvSpPr>
            <p:nvPr/>
          </p:nvSpPr>
          <p:spPr bwMode="auto">
            <a:xfrm>
              <a:off x="1429" y="3067"/>
              <a:ext cx="1179" cy="434"/>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a:t>NUMBER</a:t>
              </a:r>
            </a:p>
          </p:txBody>
        </p:sp>
      </p:grpSp>
      <p:grpSp>
        <p:nvGrpSpPr>
          <p:cNvPr id="155" name="Group 99">
            <a:extLst>
              <a:ext uri="{FF2B5EF4-FFF2-40B4-BE49-F238E27FC236}">
                <a16:creationId xmlns:a16="http://schemas.microsoft.com/office/drawing/2014/main" id="{BCA0F285-53C7-4865-A3BF-040740D924FE}"/>
              </a:ext>
            </a:extLst>
          </p:cNvPr>
          <p:cNvGrpSpPr>
            <a:grpSpLocks/>
          </p:cNvGrpSpPr>
          <p:nvPr/>
        </p:nvGrpSpPr>
        <p:grpSpPr bwMode="auto">
          <a:xfrm>
            <a:off x="5622180" y="5664131"/>
            <a:ext cx="810511" cy="255782"/>
            <a:chOff x="158" y="3944"/>
            <a:chExt cx="952" cy="263"/>
          </a:xfrm>
        </p:grpSpPr>
        <p:sp>
          <p:nvSpPr>
            <p:cNvPr id="156" name="Rectangle 6">
              <a:extLst>
                <a:ext uri="{FF2B5EF4-FFF2-40B4-BE49-F238E27FC236}">
                  <a16:creationId xmlns:a16="http://schemas.microsoft.com/office/drawing/2014/main" id="{701F7C81-E9D1-4430-AC81-CFA4701B4029}"/>
                </a:ext>
              </a:extLst>
            </p:cNvPr>
            <p:cNvSpPr>
              <a:spLocks noChangeArrowheads="1"/>
            </p:cNvSpPr>
            <p:nvPr/>
          </p:nvSpPr>
          <p:spPr bwMode="auto">
            <a:xfrm>
              <a:off x="158" y="3944"/>
              <a:ext cx="944" cy="257"/>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157" name="Rectangle 7">
              <a:extLst>
                <a:ext uri="{FF2B5EF4-FFF2-40B4-BE49-F238E27FC236}">
                  <a16:creationId xmlns:a16="http://schemas.microsoft.com/office/drawing/2014/main" id="{2D874CE5-A72E-4B42-8A57-2D141B7682DA}"/>
                </a:ext>
              </a:extLst>
            </p:cNvPr>
            <p:cNvSpPr>
              <a:spLocks noChangeArrowheads="1"/>
            </p:cNvSpPr>
            <p:nvPr/>
          </p:nvSpPr>
          <p:spPr bwMode="auto">
            <a:xfrm>
              <a:off x="158" y="3944"/>
              <a:ext cx="952"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t>25</a:t>
              </a:r>
            </a:p>
          </p:txBody>
        </p:sp>
      </p:grpSp>
      <p:grpSp>
        <p:nvGrpSpPr>
          <p:cNvPr id="158" name="Group 46">
            <a:extLst>
              <a:ext uri="{FF2B5EF4-FFF2-40B4-BE49-F238E27FC236}">
                <a16:creationId xmlns:a16="http://schemas.microsoft.com/office/drawing/2014/main" id="{3063E10E-0DD6-401F-801D-3E93E23A26AA}"/>
              </a:ext>
            </a:extLst>
          </p:cNvPr>
          <p:cNvGrpSpPr>
            <a:grpSpLocks/>
          </p:cNvGrpSpPr>
          <p:nvPr/>
        </p:nvGrpSpPr>
        <p:grpSpPr bwMode="auto">
          <a:xfrm>
            <a:off x="8703294" y="4139356"/>
            <a:ext cx="810511" cy="510591"/>
            <a:chOff x="1429" y="2976"/>
            <a:chExt cx="1179" cy="525"/>
          </a:xfrm>
        </p:grpSpPr>
        <p:sp>
          <p:nvSpPr>
            <p:cNvPr id="159" name="Rectangle 6">
              <a:extLst>
                <a:ext uri="{FF2B5EF4-FFF2-40B4-BE49-F238E27FC236}">
                  <a16:creationId xmlns:a16="http://schemas.microsoft.com/office/drawing/2014/main" id="{B69CDE3E-3549-4B17-A14B-A99BD0AB8796}"/>
                </a:ext>
              </a:extLst>
            </p:cNvPr>
            <p:cNvSpPr>
              <a:spLocks noChangeArrowheads="1"/>
            </p:cNvSpPr>
            <p:nvPr/>
          </p:nvSpPr>
          <p:spPr bwMode="auto">
            <a:xfrm>
              <a:off x="1429" y="2976"/>
              <a:ext cx="1169" cy="376"/>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160" name="Rectangle 7">
              <a:extLst>
                <a:ext uri="{FF2B5EF4-FFF2-40B4-BE49-F238E27FC236}">
                  <a16:creationId xmlns:a16="http://schemas.microsoft.com/office/drawing/2014/main" id="{488C192C-7490-4B89-BACE-1673FE2ACA84}"/>
                </a:ext>
              </a:extLst>
            </p:cNvPr>
            <p:cNvSpPr>
              <a:spLocks noChangeArrowheads="1"/>
            </p:cNvSpPr>
            <p:nvPr/>
          </p:nvSpPr>
          <p:spPr bwMode="auto">
            <a:xfrm>
              <a:off x="1429" y="3067"/>
              <a:ext cx="1179" cy="434"/>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a:t>NUMBER</a:t>
              </a:r>
            </a:p>
          </p:txBody>
        </p:sp>
      </p:grpSp>
      <p:grpSp>
        <p:nvGrpSpPr>
          <p:cNvPr id="161" name="Group 99">
            <a:extLst>
              <a:ext uri="{FF2B5EF4-FFF2-40B4-BE49-F238E27FC236}">
                <a16:creationId xmlns:a16="http://schemas.microsoft.com/office/drawing/2014/main" id="{74BC1296-2F49-479E-A50D-9C47D1A61ED0}"/>
              </a:ext>
            </a:extLst>
          </p:cNvPr>
          <p:cNvGrpSpPr>
            <a:grpSpLocks/>
          </p:cNvGrpSpPr>
          <p:nvPr/>
        </p:nvGrpSpPr>
        <p:grpSpPr bwMode="auto">
          <a:xfrm>
            <a:off x="8703294" y="4447658"/>
            <a:ext cx="810511" cy="255782"/>
            <a:chOff x="158" y="3944"/>
            <a:chExt cx="952" cy="263"/>
          </a:xfrm>
        </p:grpSpPr>
        <p:sp>
          <p:nvSpPr>
            <p:cNvPr id="162" name="Rectangle 6">
              <a:extLst>
                <a:ext uri="{FF2B5EF4-FFF2-40B4-BE49-F238E27FC236}">
                  <a16:creationId xmlns:a16="http://schemas.microsoft.com/office/drawing/2014/main" id="{754221DC-9275-4BE7-9A6E-B100555CE908}"/>
                </a:ext>
              </a:extLst>
            </p:cNvPr>
            <p:cNvSpPr>
              <a:spLocks noChangeArrowheads="1"/>
            </p:cNvSpPr>
            <p:nvPr/>
          </p:nvSpPr>
          <p:spPr bwMode="auto">
            <a:xfrm>
              <a:off x="158" y="3944"/>
              <a:ext cx="944" cy="257"/>
            </a:xfrm>
            <a:prstGeom prst="rect">
              <a:avLst/>
            </a:prstGeom>
            <a:solidFill>
              <a:schemeClr val="bg1"/>
            </a:solidFill>
            <a:ln w="12700">
              <a:solidFill>
                <a:schemeClr val="tx1"/>
              </a:solidFill>
              <a:miter lim="800000"/>
              <a:headEnd/>
              <a:tailEnd/>
            </a:ln>
          </p:spPr>
          <p:txBody>
            <a:bodyPr wrap="none" anchor="ctr"/>
            <a:lstStyle/>
            <a:p>
              <a:endParaRPr lang="de-DE" sz="1200"/>
            </a:p>
          </p:txBody>
        </p:sp>
        <p:sp>
          <p:nvSpPr>
            <p:cNvPr id="163" name="Rectangle 7">
              <a:extLst>
                <a:ext uri="{FF2B5EF4-FFF2-40B4-BE49-F238E27FC236}">
                  <a16:creationId xmlns:a16="http://schemas.microsoft.com/office/drawing/2014/main" id="{97E1CB9C-F45A-4740-8400-D59D99E5D0F6}"/>
                </a:ext>
              </a:extLst>
            </p:cNvPr>
            <p:cNvSpPr>
              <a:spLocks noChangeArrowheads="1"/>
            </p:cNvSpPr>
            <p:nvPr/>
          </p:nvSpPr>
          <p:spPr bwMode="auto">
            <a:xfrm>
              <a:off x="158" y="3944"/>
              <a:ext cx="952" cy="263"/>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t>7</a:t>
              </a:r>
            </a:p>
          </p:txBody>
        </p:sp>
      </p:grpSp>
      <p:sp>
        <p:nvSpPr>
          <p:cNvPr id="164" name="Rectangle 6">
            <a:extLst>
              <a:ext uri="{FF2B5EF4-FFF2-40B4-BE49-F238E27FC236}">
                <a16:creationId xmlns:a16="http://schemas.microsoft.com/office/drawing/2014/main" id="{BCA6A02C-7E5C-4038-B6B4-B44AA0974B60}"/>
              </a:ext>
            </a:extLst>
          </p:cNvPr>
          <p:cNvSpPr>
            <a:spLocks noChangeArrowheads="1"/>
          </p:cNvSpPr>
          <p:nvPr/>
        </p:nvSpPr>
        <p:spPr bwMode="auto">
          <a:xfrm>
            <a:off x="4705409" y="5481649"/>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65" name="Rectangle 7">
            <a:extLst>
              <a:ext uri="{FF2B5EF4-FFF2-40B4-BE49-F238E27FC236}">
                <a16:creationId xmlns:a16="http://schemas.microsoft.com/office/drawing/2014/main" id="{67BD135C-4A15-4B68-8B3B-DAD0C116AC62}"/>
              </a:ext>
            </a:extLst>
          </p:cNvPr>
          <p:cNvSpPr>
            <a:spLocks noChangeArrowheads="1"/>
          </p:cNvSpPr>
          <p:nvPr/>
        </p:nvSpPr>
        <p:spPr bwMode="auto">
          <a:xfrm>
            <a:off x="4677244" y="5456951"/>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166" name="Rectangle 6">
            <a:extLst>
              <a:ext uri="{FF2B5EF4-FFF2-40B4-BE49-F238E27FC236}">
                <a16:creationId xmlns:a16="http://schemas.microsoft.com/office/drawing/2014/main" id="{3AAC3D62-82E1-437D-9D35-77F9ADEF62E6}"/>
              </a:ext>
            </a:extLst>
          </p:cNvPr>
          <p:cNvSpPr>
            <a:spLocks noChangeArrowheads="1"/>
          </p:cNvSpPr>
          <p:nvPr/>
        </p:nvSpPr>
        <p:spPr bwMode="auto">
          <a:xfrm>
            <a:off x="4705409" y="5659629"/>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67" name="Rectangle 7">
            <a:extLst>
              <a:ext uri="{FF2B5EF4-FFF2-40B4-BE49-F238E27FC236}">
                <a16:creationId xmlns:a16="http://schemas.microsoft.com/office/drawing/2014/main" id="{65C4503F-4A88-4033-9E23-1296DB6B3427}"/>
              </a:ext>
            </a:extLst>
          </p:cNvPr>
          <p:cNvSpPr>
            <a:spLocks noChangeArrowheads="1"/>
          </p:cNvSpPr>
          <p:nvPr/>
        </p:nvSpPr>
        <p:spPr bwMode="auto">
          <a:xfrm>
            <a:off x="4689372" y="5632573"/>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68" name="Rectangle 6">
            <a:extLst>
              <a:ext uri="{FF2B5EF4-FFF2-40B4-BE49-F238E27FC236}">
                <a16:creationId xmlns:a16="http://schemas.microsoft.com/office/drawing/2014/main" id="{9CD0558D-03FA-47EB-ADC3-AF11BA8F697C}"/>
              </a:ext>
            </a:extLst>
          </p:cNvPr>
          <p:cNvSpPr>
            <a:spLocks noChangeArrowheads="1"/>
          </p:cNvSpPr>
          <p:nvPr/>
        </p:nvSpPr>
        <p:spPr bwMode="auto">
          <a:xfrm>
            <a:off x="6460857" y="5459819"/>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69" name="Rectangle 7">
            <a:extLst>
              <a:ext uri="{FF2B5EF4-FFF2-40B4-BE49-F238E27FC236}">
                <a16:creationId xmlns:a16="http://schemas.microsoft.com/office/drawing/2014/main" id="{67B158FE-3BFB-4679-9697-F639EA387C8B}"/>
              </a:ext>
            </a:extLst>
          </p:cNvPr>
          <p:cNvSpPr>
            <a:spLocks noChangeArrowheads="1"/>
          </p:cNvSpPr>
          <p:nvPr/>
        </p:nvSpPr>
        <p:spPr bwMode="auto">
          <a:xfrm>
            <a:off x="6432692" y="5435121"/>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170" name="Rectangle 6">
            <a:extLst>
              <a:ext uri="{FF2B5EF4-FFF2-40B4-BE49-F238E27FC236}">
                <a16:creationId xmlns:a16="http://schemas.microsoft.com/office/drawing/2014/main" id="{4C2B6C80-7EE7-4C44-AB6F-266A40C46107}"/>
              </a:ext>
            </a:extLst>
          </p:cNvPr>
          <p:cNvSpPr>
            <a:spLocks noChangeArrowheads="1"/>
          </p:cNvSpPr>
          <p:nvPr/>
        </p:nvSpPr>
        <p:spPr bwMode="auto">
          <a:xfrm>
            <a:off x="6460857" y="5637799"/>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71" name="Rectangle 7">
            <a:extLst>
              <a:ext uri="{FF2B5EF4-FFF2-40B4-BE49-F238E27FC236}">
                <a16:creationId xmlns:a16="http://schemas.microsoft.com/office/drawing/2014/main" id="{8F670A30-6292-4EA7-BC5F-3480689F6C82}"/>
              </a:ext>
            </a:extLst>
          </p:cNvPr>
          <p:cNvSpPr>
            <a:spLocks noChangeArrowheads="1"/>
          </p:cNvSpPr>
          <p:nvPr/>
        </p:nvSpPr>
        <p:spPr bwMode="auto">
          <a:xfrm>
            <a:off x="6444820" y="5610743"/>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72" name="Rectangle 6">
            <a:extLst>
              <a:ext uri="{FF2B5EF4-FFF2-40B4-BE49-F238E27FC236}">
                <a16:creationId xmlns:a16="http://schemas.microsoft.com/office/drawing/2014/main" id="{FFD2F3F7-3AA7-4AA0-B834-97E5D8EEE678}"/>
              </a:ext>
            </a:extLst>
          </p:cNvPr>
          <p:cNvSpPr>
            <a:spLocks noChangeArrowheads="1"/>
          </p:cNvSpPr>
          <p:nvPr/>
        </p:nvSpPr>
        <p:spPr bwMode="auto">
          <a:xfrm>
            <a:off x="7501081" y="4227859"/>
            <a:ext cx="1086332" cy="211405"/>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73" name="Rectangle 7">
            <a:extLst>
              <a:ext uri="{FF2B5EF4-FFF2-40B4-BE49-F238E27FC236}">
                <a16:creationId xmlns:a16="http://schemas.microsoft.com/office/drawing/2014/main" id="{E221DE7D-7474-434D-B665-E7E23176ED6C}"/>
              </a:ext>
            </a:extLst>
          </p:cNvPr>
          <p:cNvSpPr>
            <a:spLocks noChangeArrowheads="1"/>
          </p:cNvSpPr>
          <p:nvPr/>
        </p:nvSpPr>
        <p:spPr bwMode="auto">
          <a:xfrm>
            <a:off x="7217615" y="4221300"/>
            <a:ext cx="1694122"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NOTEQUALS</a:t>
            </a:r>
          </a:p>
        </p:txBody>
      </p:sp>
      <p:sp>
        <p:nvSpPr>
          <p:cNvPr id="174" name="Rectangle 6">
            <a:extLst>
              <a:ext uri="{FF2B5EF4-FFF2-40B4-BE49-F238E27FC236}">
                <a16:creationId xmlns:a16="http://schemas.microsoft.com/office/drawing/2014/main" id="{4580CBF6-42D8-47C2-95E7-834D205DEA19}"/>
              </a:ext>
            </a:extLst>
          </p:cNvPr>
          <p:cNvSpPr>
            <a:spLocks noChangeArrowheads="1"/>
          </p:cNvSpPr>
          <p:nvPr/>
        </p:nvSpPr>
        <p:spPr bwMode="auto">
          <a:xfrm>
            <a:off x="7501079" y="4439265"/>
            <a:ext cx="1086332" cy="18030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75" name="Rectangle 7">
            <a:extLst>
              <a:ext uri="{FF2B5EF4-FFF2-40B4-BE49-F238E27FC236}">
                <a16:creationId xmlns:a16="http://schemas.microsoft.com/office/drawing/2014/main" id="{25142935-FD74-4981-ACC5-20119C69AA2C}"/>
              </a:ext>
            </a:extLst>
          </p:cNvPr>
          <p:cNvSpPr>
            <a:spLocks noChangeArrowheads="1"/>
          </p:cNvSpPr>
          <p:nvPr/>
        </p:nvSpPr>
        <p:spPr bwMode="auto">
          <a:xfrm>
            <a:off x="7768474" y="4425572"/>
            <a:ext cx="621703"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a:t>
            </a:r>
          </a:p>
        </p:txBody>
      </p:sp>
      <p:cxnSp>
        <p:nvCxnSpPr>
          <p:cNvPr id="176" name="Gerade Verbindung mit Pfeil 175">
            <a:extLst>
              <a:ext uri="{FF2B5EF4-FFF2-40B4-BE49-F238E27FC236}">
                <a16:creationId xmlns:a16="http://schemas.microsoft.com/office/drawing/2014/main" id="{F9BC4867-61F6-4E74-91C0-9EB729A734E0}"/>
              </a:ext>
            </a:extLst>
          </p:cNvPr>
          <p:cNvCxnSpPr>
            <a:cxnSpLocks/>
            <a:stCxn id="82" idx="2"/>
            <a:endCxn id="61" idx="0"/>
          </p:cNvCxnSpPr>
          <p:nvPr/>
        </p:nvCxnSpPr>
        <p:spPr>
          <a:xfrm>
            <a:off x="5815171" y="1200342"/>
            <a:ext cx="2903038" cy="328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6A786B8F-A4B4-47E8-86C1-53D7BD016BD7}"/>
              </a:ext>
            </a:extLst>
          </p:cNvPr>
          <p:cNvCxnSpPr>
            <a:cxnSpLocks/>
            <a:stCxn id="60" idx="2"/>
            <a:endCxn id="85" idx="0"/>
          </p:cNvCxnSpPr>
          <p:nvPr/>
        </p:nvCxnSpPr>
        <p:spPr>
          <a:xfrm>
            <a:off x="3693259" y="1827838"/>
            <a:ext cx="0" cy="294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Gerade Verbindung mit Pfeil 177">
            <a:extLst>
              <a:ext uri="{FF2B5EF4-FFF2-40B4-BE49-F238E27FC236}">
                <a16:creationId xmlns:a16="http://schemas.microsoft.com/office/drawing/2014/main" id="{25455336-FE8F-4152-8948-1BC890CFA07D}"/>
              </a:ext>
            </a:extLst>
          </p:cNvPr>
          <p:cNvCxnSpPr>
            <a:cxnSpLocks/>
            <a:stCxn id="61" idx="2"/>
            <a:endCxn id="84" idx="0"/>
          </p:cNvCxnSpPr>
          <p:nvPr/>
        </p:nvCxnSpPr>
        <p:spPr>
          <a:xfrm flipH="1">
            <a:off x="8718209" y="1806842"/>
            <a:ext cx="1" cy="158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Gerade Verbindung mit Pfeil 178">
            <a:extLst>
              <a:ext uri="{FF2B5EF4-FFF2-40B4-BE49-F238E27FC236}">
                <a16:creationId xmlns:a16="http://schemas.microsoft.com/office/drawing/2014/main" id="{0B6581B1-D7F7-4784-AB4E-AF7F22D49FD2}"/>
              </a:ext>
            </a:extLst>
          </p:cNvPr>
          <p:cNvCxnSpPr>
            <a:cxnSpLocks/>
            <a:stCxn id="85" idx="2"/>
            <a:endCxn id="94" idx="0"/>
          </p:cNvCxnSpPr>
          <p:nvPr/>
        </p:nvCxnSpPr>
        <p:spPr>
          <a:xfrm flipH="1">
            <a:off x="2293895" y="2388114"/>
            <a:ext cx="1399364" cy="363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Gerade Verbindung mit Pfeil 179">
            <a:extLst>
              <a:ext uri="{FF2B5EF4-FFF2-40B4-BE49-F238E27FC236}">
                <a16:creationId xmlns:a16="http://schemas.microsoft.com/office/drawing/2014/main" id="{68F80FDC-1948-43C9-A7C0-C1A14275F4B2}"/>
              </a:ext>
            </a:extLst>
          </p:cNvPr>
          <p:cNvCxnSpPr>
            <a:cxnSpLocks/>
            <a:stCxn id="85" idx="2"/>
            <a:endCxn id="108" idx="0"/>
          </p:cNvCxnSpPr>
          <p:nvPr/>
        </p:nvCxnSpPr>
        <p:spPr>
          <a:xfrm>
            <a:off x="3693259" y="2388114"/>
            <a:ext cx="1725229" cy="377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Gerade Verbindung mit Pfeil 180">
            <a:extLst>
              <a:ext uri="{FF2B5EF4-FFF2-40B4-BE49-F238E27FC236}">
                <a16:creationId xmlns:a16="http://schemas.microsoft.com/office/drawing/2014/main" id="{C7004CFE-C924-493F-9827-2F3763D32CBE}"/>
              </a:ext>
            </a:extLst>
          </p:cNvPr>
          <p:cNvCxnSpPr>
            <a:cxnSpLocks/>
            <a:stCxn id="84" idx="2"/>
            <a:endCxn id="95" idx="0"/>
          </p:cNvCxnSpPr>
          <p:nvPr/>
        </p:nvCxnSpPr>
        <p:spPr>
          <a:xfrm>
            <a:off x="8718209" y="2230711"/>
            <a:ext cx="7393" cy="205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Gerade Verbindung mit Pfeil 181">
            <a:extLst>
              <a:ext uri="{FF2B5EF4-FFF2-40B4-BE49-F238E27FC236}">
                <a16:creationId xmlns:a16="http://schemas.microsoft.com/office/drawing/2014/main" id="{5F7C4294-2672-4F3A-8558-9A6176DC6811}"/>
              </a:ext>
            </a:extLst>
          </p:cNvPr>
          <p:cNvCxnSpPr>
            <a:cxnSpLocks/>
            <a:stCxn id="94" idx="2"/>
            <a:endCxn id="118" idx="0"/>
          </p:cNvCxnSpPr>
          <p:nvPr/>
        </p:nvCxnSpPr>
        <p:spPr>
          <a:xfrm>
            <a:off x="2293895" y="3017335"/>
            <a:ext cx="1006495" cy="535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Gerade Verbindung mit Pfeil 182">
            <a:extLst>
              <a:ext uri="{FF2B5EF4-FFF2-40B4-BE49-F238E27FC236}">
                <a16:creationId xmlns:a16="http://schemas.microsoft.com/office/drawing/2014/main" id="{2DB591E5-2FA0-479A-88B7-CC00FE73CE82}"/>
              </a:ext>
            </a:extLst>
          </p:cNvPr>
          <p:cNvCxnSpPr>
            <a:cxnSpLocks/>
            <a:stCxn id="108" idx="2"/>
            <a:endCxn id="119" idx="0"/>
          </p:cNvCxnSpPr>
          <p:nvPr/>
        </p:nvCxnSpPr>
        <p:spPr>
          <a:xfrm>
            <a:off x="5418488" y="3031456"/>
            <a:ext cx="1660233" cy="539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Gerade Verbindung mit Pfeil 183">
            <a:extLst>
              <a:ext uri="{FF2B5EF4-FFF2-40B4-BE49-F238E27FC236}">
                <a16:creationId xmlns:a16="http://schemas.microsoft.com/office/drawing/2014/main" id="{44C2E5DA-F1BB-4DFC-890E-0DDCB49906CE}"/>
              </a:ext>
            </a:extLst>
          </p:cNvPr>
          <p:cNvCxnSpPr>
            <a:cxnSpLocks/>
            <a:stCxn id="118" idx="2"/>
            <a:endCxn id="121" idx="0"/>
          </p:cNvCxnSpPr>
          <p:nvPr/>
        </p:nvCxnSpPr>
        <p:spPr>
          <a:xfrm flipH="1">
            <a:off x="1911883" y="3818396"/>
            <a:ext cx="1388506" cy="436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Gerade Verbindung mit Pfeil 184">
            <a:extLst>
              <a:ext uri="{FF2B5EF4-FFF2-40B4-BE49-F238E27FC236}">
                <a16:creationId xmlns:a16="http://schemas.microsoft.com/office/drawing/2014/main" id="{C7889A97-1FEF-4198-A798-B50995CE2E09}"/>
              </a:ext>
            </a:extLst>
          </p:cNvPr>
          <p:cNvCxnSpPr>
            <a:cxnSpLocks/>
            <a:stCxn id="118" idx="2"/>
            <a:endCxn id="127" idx="0"/>
          </p:cNvCxnSpPr>
          <p:nvPr/>
        </p:nvCxnSpPr>
        <p:spPr>
          <a:xfrm>
            <a:off x="3300390" y="3818396"/>
            <a:ext cx="397923" cy="428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Gerade Verbindung mit Pfeil 185">
            <a:extLst>
              <a:ext uri="{FF2B5EF4-FFF2-40B4-BE49-F238E27FC236}">
                <a16:creationId xmlns:a16="http://schemas.microsoft.com/office/drawing/2014/main" id="{2653A81A-E5E4-4D14-BD1A-6331FC860402}"/>
              </a:ext>
            </a:extLst>
          </p:cNvPr>
          <p:cNvCxnSpPr>
            <a:cxnSpLocks/>
            <a:stCxn id="119" idx="2"/>
            <a:endCxn id="145" idx="0"/>
          </p:cNvCxnSpPr>
          <p:nvPr/>
        </p:nvCxnSpPr>
        <p:spPr>
          <a:xfrm flipH="1">
            <a:off x="6606059" y="3836873"/>
            <a:ext cx="472662" cy="430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Gerade Verbindung mit Pfeil 186">
            <a:extLst>
              <a:ext uri="{FF2B5EF4-FFF2-40B4-BE49-F238E27FC236}">
                <a16:creationId xmlns:a16="http://schemas.microsoft.com/office/drawing/2014/main" id="{6F7A5FC8-C838-4CC9-8E8D-972F4D4292B1}"/>
              </a:ext>
            </a:extLst>
          </p:cNvPr>
          <p:cNvCxnSpPr>
            <a:cxnSpLocks/>
            <a:stCxn id="119" idx="2"/>
            <a:endCxn id="159" idx="0"/>
          </p:cNvCxnSpPr>
          <p:nvPr/>
        </p:nvCxnSpPr>
        <p:spPr>
          <a:xfrm>
            <a:off x="7078721" y="3836873"/>
            <a:ext cx="2026392" cy="302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Gerade Verbindung mit Pfeil 187">
            <a:extLst>
              <a:ext uri="{FF2B5EF4-FFF2-40B4-BE49-F238E27FC236}">
                <a16:creationId xmlns:a16="http://schemas.microsoft.com/office/drawing/2014/main" id="{51429D3E-D70E-4B5E-A6CA-F1D11DE12260}"/>
              </a:ext>
            </a:extLst>
          </p:cNvPr>
          <p:cNvCxnSpPr>
            <a:cxnSpLocks/>
            <a:stCxn id="144" idx="2"/>
            <a:endCxn id="147" idx="0"/>
          </p:cNvCxnSpPr>
          <p:nvPr/>
        </p:nvCxnSpPr>
        <p:spPr>
          <a:xfrm flipH="1">
            <a:off x="4158385" y="5005670"/>
            <a:ext cx="1332073" cy="3634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Gerade Verbindung mit Pfeil 188">
            <a:extLst>
              <a:ext uri="{FF2B5EF4-FFF2-40B4-BE49-F238E27FC236}">
                <a16:creationId xmlns:a16="http://schemas.microsoft.com/office/drawing/2014/main" id="{EBFC331F-3BBD-4935-AD4B-26A9FA4BE358}"/>
              </a:ext>
            </a:extLst>
          </p:cNvPr>
          <p:cNvCxnSpPr>
            <a:cxnSpLocks/>
            <a:stCxn id="144" idx="2"/>
            <a:endCxn id="153" idx="0"/>
          </p:cNvCxnSpPr>
          <p:nvPr/>
        </p:nvCxnSpPr>
        <p:spPr>
          <a:xfrm>
            <a:off x="5490458" y="5005670"/>
            <a:ext cx="533541" cy="350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D88F1AB8-7D6D-4D9A-B432-E2E3DD702B5A}"/>
              </a:ext>
            </a:extLst>
          </p:cNvPr>
          <p:cNvCxnSpPr>
            <a:cxnSpLocks/>
            <a:stCxn id="145" idx="2"/>
            <a:endCxn id="144" idx="0"/>
          </p:cNvCxnSpPr>
          <p:nvPr/>
        </p:nvCxnSpPr>
        <p:spPr>
          <a:xfrm flipH="1">
            <a:off x="5490458" y="4532620"/>
            <a:ext cx="1115601" cy="207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Gerade Verbindung mit Pfeil 190">
            <a:extLst>
              <a:ext uri="{FF2B5EF4-FFF2-40B4-BE49-F238E27FC236}">
                <a16:creationId xmlns:a16="http://schemas.microsoft.com/office/drawing/2014/main" id="{DEE08576-CA01-4AEC-B6D2-2417E42806E4}"/>
              </a:ext>
            </a:extLst>
          </p:cNvPr>
          <p:cNvCxnSpPr>
            <a:cxnSpLocks/>
            <a:stCxn id="145" idx="2"/>
            <a:endCxn id="55" idx="0"/>
          </p:cNvCxnSpPr>
          <p:nvPr/>
        </p:nvCxnSpPr>
        <p:spPr>
          <a:xfrm>
            <a:off x="6606059" y="4532620"/>
            <a:ext cx="765161" cy="148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1144A82-0AFC-46B7-98D8-4DF9FC8F52D1}"/>
              </a:ext>
            </a:extLst>
          </p:cNvPr>
          <p:cNvCxnSpPr>
            <a:cxnSpLocks/>
            <a:stCxn id="95" idx="2"/>
            <a:endCxn id="52" idx="0"/>
          </p:cNvCxnSpPr>
          <p:nvPr/>
        </p:nvCxnSpPr>
        <p:spPr>
          <a:xfrm flipH="1">
            <a:off x="7624836" y="2701567"/>
            <a:ext cx="1100765" cy="149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Gerade Verbindung mit Pfeil 192">
            <a:extLst>
              <a:ext uri="{FF2B5EF4-FFF2-40B4-BE49-F238E27FC236}">
                <a16:creationId xmlns:a16="http://schemas.microsoft.com/office/drawing/2014/main" id="{25E50060-0035-4304-817B-A4BE08388704}"/>
              </a:ext>
            </a:extLst>
          </p:cNvPr>
          <p:cNvCxnSpPr>
            <a:cxnSpLocks/>
            <a:stCxn id="95" idx="2"/>
            <a:endCxn id="49" idx="0"/>
          </p:cNvCxnSpPr>
          <p:nvPr/>
        </p:nvCxnSpPr>
        <p:spPr>
          <a:xfrm>
            <a:off x="8725601" y="2701567"/>
            <a:ext cx="1154167" cy="152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Rectangle 6">
            <a:extLst>
              <a:ext uri="{FF2B5EF4-FFF2-40B4-BE49-F238E27FC236}">
                <a16:creationId xmlns:a16="http://schemas.microsoft.com/office/drawing/2014/main" id="{08AF0DD4-8E9C-4DCF-9722-5E40DAAAA401}"/>
              </a:ext>
            </a:extLst>
          </p:cNvPr>
          <p:cNvSpPr>
            <a:spLocks noChangeArrowheads="1"/>
          </p:cNvSpPr>
          <p:nvPr/>
        </p:nvSpPr>
        <p:spPr bwMode="auto">
          <a:xfrm>
            <a:off x="1488666" y="3489909"/>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95" name="Rectangle 7">
            <a:extLst>
              <a:ext uri="{FF2B5EF4-FFF2-40B4-BE49-F238E27FC236}">
                <a16:creationId xmlns:a16="http://schemas.microsoft.com/office/drawing/2014/main" id="{97A5DF04-A1EB-4AF5-8EC3-E39DCEE5670E}"/>
              </a:ext>
            </a:extLst>
          </p:cNvPr>
          <p:cNvSpPr>
            <a:spLocks noChangeArrowheads="1"/>
          </p:cNvSpPr>
          <p:nvPr/>
        </p:nvSpPr>
        <p:spPr bwMode="auto">
          <a:xfrm>
            <a:off x="1460500" y="3465211"/>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196" name="Rectangle 6">
            <a:extLst>
              <a:ext uri="{FF2B5EF4-FFF2-40B4-BE49-F238E27FC236}">
                <a16:creationId xmlns:a16="http://schemas.microsoft.com/office/drawing/2014/main" id="{F38E2FA8-3918-46DA-9B3C-18D0F5A5E42B}"/>
              </a:ext>
            </a:extLst>
          </p:cNvPr>
          <p:cNvSpPr>
            <a:spLocks noChangeArrowheads="1"/>
          </p:cNvSpPr>
          <p:nvPr/>
        </p:nvSpPr>
        <p:spPr bwMode="auto">
          <a:xfrm>
            <a:off x="1488666" y="3667889"/>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197" name="Rectangle 7">
            <a:extLst>
              <a:ext uri="{FF2B5EF4-FFF2-40B4-BE49-F238E27FC236}">
                <a16:creationId xmlns:a16="http://schemas.microsoft.com/office/drawing/2014/main" id="{E3849679-9CC8-49CF-9E65-18BE85463B98}"/>
              </a:ext>
            </a:extLst>
          </p:cNvPr>
          <p:cNvSpPr>
            <a:spLocks noChangeArrowheads="1"/>
          </p:cNvSpPr>
          <p:nvPr/>
        </p:nvSpPr>
        <p:spPr bwMode="auto">
          <a:xfrm>
            <a:off x="1473089" y="3641375"/>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
        <p:nvSpPr>
          <p:cNvPr id="198" name="Rectangle 6">
            <a:extLst>
              <a:ext uri="{FF2B5EF4-FFF2-40B4-BE49-F238E27FC236}">
                <a16:creationId xmlns:a16="http://schemas.microsoft.com/office/drawing/2014/main" id="{7DE1CBD0-D473-4E1C-B651-E94201EBF61D}"/>
              </a:ext>
            </a:extLst>
          </p:cNvPr>
          <p:cNvSpPr>
            <a:spLocks noChangeArrowheads="1"/>
          </p:cNvSpPr>
          <p:nvPr/>
        </p:nvSpPr>
        <p:spPr bwMode="auto">
          <a:xfrm>
            <a:off x="4292092" y="3496026"/>
            <a:ext cx="850458" cy="177979"/>
          </a:xfrm>
          <a:prstGeom prst="rect">
            <a:avLst/>
          </a:prstGeom>
          <a:solidFill>
            <a:schemeClr val="bg1"/>
          </a:solidFill>
          <a:ln w="12700">
            <a:solidFill>
              <a:schemeClr val="accent2"/>
            </a:solidFill>
            <a:prstDash val="lgDashDotDot"/>
            <a:miter lim="800000"/>
            <a:headEnd/>
            <a:tailEnd/>
          </a:ln>
        </p:spPr>
        <p:txBody>
          <a:bodyPr wrap="none" anchor="ctr"/>
          <a:lstStyle/>
          <a:p>
            <a:endParaRPr lang="de-DE" sz="1200"/>
          </a:p>
        </p:txBody>
      </p:sp>
      <p:sp>
        <p:nvSpPr>
          <p:cNvPr id="199" name="Rectangle 7">
            <a:extLst>
              <a:ext uri="{FF2B5EF4-FFF2-40B4-BE49-F238E27FC236}">
                <a16:creationId xmlns:a16="http://schemas.microsoft.com/office/drawing/2014/main" id="{FC238A78-5652-4569-83AC-76D6B5C1A0E4}"/>
              </a:ext>
            </a:extLst>
          </p:cNvPr>
          <p:cNvSpPr>
            <a:spLocks noChangeArrowheads="1"/>
          </p:cNvSpPr>
          <p:nvPr/>
        </p:nvSpPr>
        <p:spPr bwMode="auto">
          <a:xfrm>
            <a:off x="4263926" y="3471327"/>
            <a:ext cx="941695" cy="255968"/>
          </a:xfrm>
          <a:prstGeom prst="rect">
            <a:avLst/>
          </a:prstGeom>
          <a:noFill/>
          <a:ln w="12700">
            <a:noFill/>
            <a:miter lim="800000"/>
            <a:headEnd/>
            <a:tailEnd/>
          </a:ln>
        </p:spPr>
        <p:txBody>
          <a:bodyPr wrap="square" lIns="90487" tIns="44450" rIns="90487" bIns="44450">
            <a:spAutoFit/>
          </a:bodyPr>
          <a:lstStyle/>
          <a:p>
            <a:pPr algn="ctr" defTabSz="762000" eaLnBrk="0" hangingPunct="0">
              <a:lnSpc>
                <a:spcPct val="90000"/>
              </a:lnSpc>
            </a:pPr>
            <a:r>
              <a:rPr lang="de-DE" sz="1200" dirty="0">
                <a:solidFill>
                  <a:schemeClr val="accent2"/>
                </a:solidFill>
              </a:rPr>
              <a:t>BRACKET</a:t>
            </a:r>
          </a:p>
        </p:txBody>
      </p:sp>
      <p:sp>
        <p:nvSpPr>
          <p:cNvPr id="200" name="Rectangle 6">
            <a:extLst>
              <a:ext uri="{FF2B5EF4-FFF2-40B4-BE49-F238E27FC236}">
                <a16:creationId xmlns:a16="http://schemas.microsoft.com/office/drawing/2014/main" id="{3B5AD3C5-524A-431C-AAEB-E9AA94DEFC79}"/>
              </a:ext>
            </a:extLst>
          </p:cNvPr>
          <p:cNvSpPr>
            <a:spLocks noChangeArrowheads="1"/>
          </p:cNvSpPr>
          <p:nvPr/>
        </p:nvSpPr>
        <p:spPr bwMode="auto">
          <a:xfrm>
            <a:off x="4292092" y="3674005"/>
            <a:ext cx="850609" cy="177980"/>
          </a:xfrm>
          <a:prstGeom prst="rect">
            <a:avLst/>
          </a:prstGeom>
          <a:noFill/>
          <a:ln w="9525">
            <a:solidFill>
              <a:schemeClr val="accent2"/>
            </a:solidFill>
            <a:prstDash val="dashDot"/>
            <a:round/>
            <a:headEnd/>
            <a:tailEnd type="triangle" w="med" len="med"/>
          </a:ln>
          <a:effectLst/>
        </p:spPr>
        <p:txBody>
          <a:bodyPr anchor="ctr"/>
          <a:lstStyle/>
          <a:p>
            <a:endParaRPr lang="de-DE" sz="1200"/>
          </a:p>
        </p:txBody>
      </p:sp>
      <p:sp>
        <p:nvSpPr>
          <p:cNvPr id="201" name="Rectangle 7">
            <a:extLst>
              <a:ext uri="{FF2B5EF4-FFF2-40B4-BE49-F238E27FC236}">
                <a16:creationId xmlns:a16="http://schemas.microsoft.com/office/drawing/2014/main" id="{155BD5C5-EE85-4E7E-BF25-EDAF8AA25DA1}"/>
              </a:ext>
            </a:extLst>
          </p:cNvPr>
          <p:cNvSpPr>
            <a:spLocks noChangeArrowheads="1"/>
          </p:cNvSpPr>
          <p:nvPr/>
        </p:nvSpPr>
        <p:spPr bwMode="auto">
          <a:xfrm>
            <a:off x="4276055" y="3646950"/>
            <a:ext cx="857817" cy="255968"/>
          </a:xfrm>
          <a:prstGeom prst="rect">
            <a:avLst/>
          </a:prstGeom>
          <a:noFill/>
          <a:ln w="12700">
            <a:noFill/>
            <a:miter lim="800000"/>
            <a:headEnd/>
            <a:tailEnd/>
          </a:ln>
        </p:spPr>
        <p:txBody>
          <a:bodyPr lIns="90487" tIns="44450" rIns="90487" bIns="44450">
            <a:spAutoFit/>
          </a:bodyPr>
          <a:lstStyle/>
          <a:p>
            <a:pPr algn="ctr" defTabSz="762000" eaLnBrk="0" hangingPunct="0">
              <a:lnSpc>
                <a:spcPct val="90000"/>
              </a:lnSpc>
            </a:pPr>
            <a:r>
              <a:rPr lang="de-DE" sz="1200" dirty="0">
                <a:solidFill>
                  <a:schemeClr val="accent2"/>
                </a:solidFill>
              </a:rPr>
              <a:t>)</a:t>
            </a:r>
          </a:p>
        </p:txBody>
      </p:sp>
    </p:spTree>
    <p:extLst>
      <p:ext uri="{BB962C8B-B14F-4D97-AF65-F5344CB8AC3E}">
        <p14:creationId xmlns:p14="http://schemas.microsoft.com/office/powerpoint/2010/main" val="38952143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CC3BCCC-D9FC-405B-8D9C-DA295ACABBD4}"/>
              </a:ext>
            </a:extLst>
          </p:cNvPr>
          <p:cNvSpPr>
            <a:spLocks noGrp="1"/>
          </p:cNvSpPr>
          <p:nvPr>
            <p:ph type="title"/>
          </p:nvPr>
        </p:nvSpPr>
        <p:spPr/>
        <p:txBody>
          <a:bodyPr/>
          <a:lstStyle/>
          <a:p>
            <a:r>
              <a:rPr lang="de-DE" dirty="0" err="1" smtClean="0"/>
              <a:t>Questions</a:t>
            </a:r>
            <a:r>
              <a:rPr lang="de-DE" dirty="0" smtClean="0"/>
              <a:t>?</a:t>
            </a:r>
            <a:endParaRPr lang="de-DE" dirty="0"/>
          </a:p>
        </p:txBody>
      </p:sp>
      <p:sp>
        <p:nvSpPr>
          <p:cNvPr id="5" name="Rechteck 4"/>
          <p:cNvSpPr/>
          <p:nvPr/>
        </p:nvSpPr>
        <p:spPr>
          <a:xfrm>
            <a:off x="4343849" y="2529959"/>
            <a:ext cx="3424335" cy="861774"/>
          </a:xfrm>
          <a:prstGeom prst="rect">
            <a:avLst/>
          </a:prstGeom>
        </p:spPr>
        <p:txBody>
          <a:bodyPr wrap="none">
            <a:spAutoFit/>
          </a:bodyPr>
          <a:lstStyle/>
          <a:p>
            <a:r>
              <a:rPr lang="de-DE" sz="5000" dirty="0" err="1">
                <a:solidFill>
                  <a:srgbClr val="00549F"/>
                </a:solidFill>
              </a:rPr>
              <a:t>Questions</a:t>
            </a:r>
            <a:r>
              <a:rPr lang="de-DE" sz="5000" dirty="0">
                <a:solidFill>
                  <a:srgbClr val="00549F"/>
                </a:solidFill>
              </a:rPr>
              <a:t>?</a:t>
            </a:r>
          </a:p>
        </p:txBody>
      </p:sp>
    </p:spTree>
    <p:extLst>
      <p:ext uri="{BB962C8B-B14F-4D97-AF65-F5344CB8AC3E}">
        <p14:creationId xmlns:p14="http://schemas.microsoft.com/office/powerpoint/2010/main" val="26704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chemeClr val="tx1"/>
                </a:solidFill>
                <a:latin typeface="Consolas" panose="020B0609020204030204" pitchFamily="49" charset="0"/>
                <a:cs typeface="Courier New" panose="02070309020205020404" pitchFamily="49" charset="0"/>
              </a:rPr>
              <a:t>grammar</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de.monticore.literals.MCCommonLiterals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name:String</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Start </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End</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smtClean="0">
                <a:solidFill>
                  <a:schemeClr val="tx1"/>
                </a:solidFill>
                <a:latin typeface="Consolas" panose="020B0609020204030204" pitchFamily="49" charset="0"/>
                <a:cs typeface="Courier New" panose="02070309020205020404" pitchFamily="49" charset="0"/>
              </a:rPr>
              <a:t>  Start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End </a:t>
            </a:r>
            <a:r>
              <a:rPr lang="de-DE" altLang="de-DE" sz="1400" dirty="0">
                <a:solidFill>
                  <a:srgbClr val="00549F"/>
                </a:solidFill>
                <a:latin typeface="Consolas" panose="020B0609020204030204" pitchFamily="49" charset="0"/>
                <a:cs typeface="Courier New" panose="02070309020205020404" pitchFamily="49" charset="0"/>
              </a:rPr>
              <a:t>= "end" ":" Date? Time;</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Date = </a:t>
            </a:r>
            <a:r>
              <a:rPr lang="de-DE" altLang="de-DE" sz="1400" dirty="0" err="1">
                <a:solidFill>
                  <a:schemeClr val="tx1"/>
                </a:solidFill>
                <a:latin typeface="Consolas" panose="020B0609020204030204" pitchFamily="49" charset="0"/>
                <a:cs typeface="Courier New" panose="02070309020205020404" pitchFamily="49" charset="0"/>
              </a:rPr>
              <a:t>day:NatLiteral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month:NatLiteral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year:NatLiteral</a:t>
            </a:r>
            <a:r>
              <a:rPr lang="de-DE" altLang="de-DE" sz="1400" dirty="0">
                <a:solidFill>
                  <a:schemeClr val="tx1"/>
                </a:solidFill>
                <a:latin typeface="Consolas" panose="020B0609020204030204" pitchFamily="49" charset="0"/>
                <a:cs typeface="Courier New" panose="02070309020205020404" pitchFamily="49" charset="0"/>
              </a:rPr>
              <a:t>;</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Time = </a:t>
            </a:r>
            <a:r>
              <a:rPr lang="de-DE" altLang="de-DE" sz="1400" dirty="0" err="1">
                <a:solidFill>
                  <a:schemeClr val="tx1"/>
                </a:solidFill>
                <a:latin typeface="Consolas" panose="020B0609020204030204" pitchFamily="49" charset="0"/>
                <a:cs typeface="Courier New" panose="02070309020205020404" pitchFamily="49" charset="0"/>
              </a:rPr>
              <a:t>hour:NatLiteral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min:NatLiteral</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Break = </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10" name="Rechteck 9"/>
          <p:cNvSpPr/>
          <p:nvPr/>
        </p:nvSpPr>
        <p:spPr>
          <a:xfrm>
            <a:off x="5815039" y="4045241"/>
            <a:ext cx="5352629" cy="1384995"/>
          </a:xfrm>
          <a:prstGeom prst="rect">
            <a:avLst/>
          </a:prstGeom>
          <a:ln>
            <a:solidFill>
              <a:schemeClr val="accent1"/>
            </a:solidFill>
          </a:ln>
        </p:spPr>
        <p:txBody>
          <a:bodyPr wrap="square">
            <a:spAutoFit/>
          </a:bodyPr>
          <a:lstStyle/>
          <a:p>
            <a:r>
              <a:rPr lang="de-DE" sz="1400" dirty="0" err="1">
                <a:latin typeface="Consolas" panose="020B0609020204030204" pitchFamily="49" charset="0"/>
              </a:rPr>
              <a:t>appointment</a:t>
            </a:r>
            <a:r>
              <a:rPr lang="de-DE" sz="1400" dirty="0">
                <a:latin typeface="Consolas" panose="020B0609020204030204" pitchFamily="49" charset="0"/>
              </a:rPr>
              <a:t> "Kuchen" {</a:t>
            </a:r>
          </a:p>
          <a:p>
            <a:r>
              <a:rPr lang="de-DE" sz="1400" dirty="0">
                <a:latin typeface="Consolas" panose="020B0609020204030204" pitchFamily="49" charset="0"/>
              </a:rPr>
              <a:t>  </a:t>
            </a:r>
            <a:r>
              <a:rPr lang="de-DE" sz="1400" dirty="0" err="1">
                <a:latin typeface="Consolas" panose="020B0609020204030204" pitchFamily="49" charset="0"/>
              </a:rPr>
              <a:t>start</a:t>
            </a:r>
            <a:r>
              <a:rPr lang="de-DE" sz="1400" dirty="0">
                <a:latin typeface="Consolas" panose="020B0609020204030204" pitchFamily="49" charset="0"/>
              </a:rPr>
              <a:t>: 01/10/19 13:00</a:t>
            </a:r>
          </a:p>
          <a:p>
            <a:r>
              <a:rPr lang="de-DE" sz="1400" dirty="0">
                <a:latin typeface="Consolas" panose="020B0609020204030204" pitchFamily="49" charset="0"/>
              </a:rPr>
              <a:t>  </a:t>
            </a:r>
            <a:r>
              <a:rPr lang="de-DE" sz="1400" dirty="0">
                <a:solidFill>
                  <a:srgbClr val="00549F"/>
                </a:solidFill>
                <a:latin typeface="Consolas" panose="020B0609020204030204" pitchFamily="49" charset="0"/>
              </a:rPr>
              <a:t>end:   13:30</a:t>
            </a:r>
          </a:p>
          <a:p>
            <a:r>
              <a:rPr lang="de-DE" sz="1400" dirty="0">
                <a:latin typeface="Consolas" panose="020B0609020204030204" pitchFamily="49" charset="0"/>
              </a:rPr>
              <a:t>  </a:t>
            </a:r>
            <a:r>
              <a:rPr lang="de-DE" sz="1400" dirty="0" err="1">
                <a:latin typeface="Consolas" panose="020B0609020204030204" pitchFamily="49" charset="0"/>
              </a:rPr>
              <a:t>participants</a:t>
            </a:r>
            <a:r>
              <a:rPr lang="de-DE" sz="1400" dirty="0">
                <a:latin typeface="Consolas" panose="020B0609020204030204" pitchFamily="49" charset="0"/>
              </a:rPr>
              <a:t>: "Peter"</a:t>
            </a:r>
          </a:p>
          <a:p>
            <a:r>
              <a:rPr lang="de-DE" sz="1400" dirty="0">
                <a:latin typeface="Consolas" panose="020B0609020204030204" pitchFamily="49" charset="0"/>
              </a:rPr>
              <a:t>  </a:t>
            </a:r>
            <a:r>
              <a:rPr lang="de-DE" sz="1400" dirty="0" err="1">
                <a:latin typeface="Consolas" panose="020B0609020204030204" pitchFamily="49" charset="0"/>
              </a:rPr>
              <a:t>once</a:t>
            </a:r>
            <a:endParaRPr lang="de-DE" sz="1400" dirty="0">
              <a:latin typeface="Consolas" panose="020B0609020204030204" pitchFamily="49" charset="0"/>
            </a:endParaRPr>
          </a:p>
          <a:p>
            <a:r>
              <a:rPr lang="de-DE" sz="1400" dirty="0">
                <a:latin typeface="Consolas" panose="020B0609020204030204" pitchFamily="49" charset="0"/>
              </a:rPr>
              <a:t>}</a:t>
            </a:r>
          </a:p>
        </p:txBody>
      </p:sp>
      <p:sp>
        <p:nvSpPr>
          <p:cNvPr id="11"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2"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13"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03707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4"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92864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63252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chemeClr val="tx1"/>
                </a:solidFill>
                <a:latin typeface="Consolas" panose="020B0609020204030204" pitchFamily="49" charset="0"/>
                <a:cs typeface="Courier New" panose="02070309020205020404" pitchFamily="49" charset="0"/>
              </a:rPr>
              <a:t>grammar</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de.monticore.literals.MCCommonLiterals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name:String</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Start </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End</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smtClean="0">
                <a:solidFill>
                  <a:schemeClr val="tx1"/>
                </a:solidFill>
                <a:latin typeface="Consolas" panose="020B0609020204030204" pitchFamily="49" charset="0"/>
                <a:cs typeface="Courier New" panose="02070309020205020404" pitchFamily="49" charset="0"/>
              </a:rPr>
              <a:t>  Start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rgbClr val="00549F"/>
                </a:solidFill>
                <a:latin typeface="Consolas" panose="020B0609020204030204" pitchFamily="49" charset="0"/>
                <a:cs typeface="Courier New" panose="02070309020205020404" pitchFamily="49" charset="0"/>
              </a:rPr>
              <a:t>End </a:t>
            </a:r>
            <a:r>
              <a:rPr lang="de-DE" altLang="de-DE" sz="1400" dirty="0">
                <a:solidFill>
                  <a:srgbClr val="00549F"/>
                </a:solidFill>
                <a:latin typeface="Consolas" panose="020B0609020204030204" pitchFamily="49" charset="0"/>
                <a:cs typeface="Courier New" panose="02070309020205020404" pitchFamily="49" charset="0"/>
              </a:rPr>
              <a:t>= "end" ":" Date? Time;</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a:solidFill>
                  <a:schemeClr val="tx1"/>
                </a:solidFill>
                <a:latin typeface="Consolas" panose="020B0609020204030204" pitchFamily="49" charset="0"/>
                <a:cs typeface="Courier New" panose="02070309020205020404" pitchFamily="49" charset="0"/>
              </a:rPr>
              <a:t>Date = </a:t>
            </a:r>
            <a:r>
              <a:rPr lang="de-DE" altLang="de-DE" sz="1400" dirty="0" err="1">
                <a:solidFill>
                  <a:schemeClr val="tx1"/>
                </a:solidFill>
                <a:latin typeface="Consolas" panose="020B0609020204030204" pitchFamily="49" charset="0"/>
                <a:cs typeface="Courier New" panose="02070309020205020404" pitchFamily="49" charset="0"/>
              </a:rPr>
              <a:t>day:NatLiteral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month:NatLiteral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year:NatLiteral</a:t>
            </a:r>
            <a:r>
              <a:rPr lang="de-DE" altLang="de-DE" sz="1400" dirty="0">
                <a:solidFill>
                  <a:schemeClr val="tx1"/>
                </a:solidFill>
                <a:latin typeface="Consolas" panose="020B0609020204030204" pitchFamily="49" charset="0"/>
                <a:cs typeface="Courier New" panose="02070309020205020404" pitchFamily="49" charset="0"/>
              </a:rPr>
              <a:t>;</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Time = </a:t>
            </a:r>
            <a:r>
              <a:rPr lang="de-DE" altLang="de-DE" sz="1400" dirty="0" err="1">
                <a:solidFill>
                  <a:schemeClr val="tx1"/>
                </a:solidFill>
                <a:latin typeface="Consolas" panose="020B0609020204030204" pitchFamily="49" charset="0"/>
                <a:cs typeface="Courier New" panose="02070309020205020404" pitchFamily="49" charset="0"/>
              </a:rPr>
              <a:t>hour:NatLiteral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min:NatLiteral</a:t>
            </a:r>
            <a:r>
              <a:rPr lang="de-DE" altLang="de-DE" sz="1400" dirty="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Break = </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10" name="Rechteck 9"/>
          <p:cNvSpPr/>
          <p:nvPr/>
        </p:nvSpPr>
        <p:spPr>
          <a:xfrm>
            <a:off x="5815039" y="4045241"/>
            <a:ext cx="5352629" cy="1384995"/>
          </a:xfrm>
          <a:prstGeom prst="rect">
            <a:avLst/>
          </a:prstGeom>
          <a:ln>
            <a:solidFill>
              <a:schemeClr val="accent1"/>
            </a:solidFill>
          </a:ln>
        </p:spPr>
        <p:txBody>
          <a:bodyPr wrap="square">
            <a:spAutoFit/>
          </a:bodyPr>
          <a:lstStyle/>
          <a:p>
            <a:r>
              <a:rPr lang="de-DE" sz="1400" dirty="0" err="1">
                <a:latin typeface="Consolas" panose="020B0609020204030204" pitchFamily="49" charset="0"/>
              </a:rPr>
              <a:t>appointment</a:t>
            </a:r>
            <a:r>
              <a:rPr lang="de-DE" sz="1400" dirty="0">
                <a:latin typeface="Consolas" panose="020B0609020204030204" pitchFamily="49" charset="0"/>
              </a:rPr>
              <a:t> "Kuchen" {</a:t>
            </a:r>
          </a:p>
          <a:p>
            <a:r>
              <a:rPr lang="de-DE" sz="1400" dirty="0">
                <a:latin typeface="Consolas" panose="020B0609020204030204" pitchFamily="49" charset="0"/>
              </a:rPr>
              <a:t>  </a:t>
            </a:r>
            <a:r>
              <a:rPr lang="de-DE" sz="1400" dirty="0" err="1">
                <a:latin typeface="Consolas" panose="020B0609020204030204" pitchFamily="49" charset="0"/>
              </a:rPr>
              <a:t>start</a:t>
            </a:r>
            <a:r>
              <a:rPr lang="de-DE" sz="1400" dirty="0">
                <a:latin typeface="Consolas" panose="020B0609020204030204" pitchFamily="49" charset="0"/>
              </a:rPr>
              <a:t>: 01/10/19 13:00</a:t>
            </a:r>
          </a:p>
          <a:p>
            <a:r>
              <a:rPr lang="de-DE" sz="1400" dirty="0">
                <a:latin typeface="Consolas" panose="020B0609020204030204" pitchFamily="49" charset="0"/>
              </a:rPr>
              <a:t>  </a:t>
            </a:r>
            <a:r>
              <a:rPr lang="de-DE" sz="1400" dirty="0">
                <a:solidFill>
                  <a:srgbClr val="00549F"/>
                </a:solidFill>
                <a:latin typeface="Consolas" panose="020B0609020204030204" pitchFamily="49" charset="0"/>
              </a:rPr>
              <a:t>end:   13:30</a:t>
            </a:r>
          </a:p>
          <a:p>
            <a:r>
              <a:rPr lang="de-DE" sz="1400" dirty="0">
                <a:latin typeface="Consolas" panose="020B0609020204030204" pitchFamily="49" charset="0"/>
              </a:rPr>
              <a:t>  </a:t>
            </a:r>
            <a:r>
              <a:rPr lang="de-DE" sz="1400" dirty="0" err="1">
                <a:latin typeface="Consolas" panose="020B0609020204030204" pitchFamily="49" charset="0"/>
              </a:rPr>
              <a:t>participants</a:t>
            </a:r>
            <a:r>
              <a:rPr lang="de-DE" sz="1400" dirty="0">
                <a:latin typeface="Consolas" panose="020B0609020204030204" pitchFamily="49" charset="0"/>
              </a:rPr>
              <a:t>: "Peter"</a:t>
            </a:r>
          </a:p>
          <a:p>
            <a:r>
              <a:rPr lang="de-DE" sz="1400" dirty="0">
                <a:latin typeface="Consolas" panose="020B0609020204030204" pitchFamily="49" charset="0"/>
              </a:rPr>
              <a:t>  </a:t>
            </a:r>
            <a:r>
              <a:rPr lang="de-DE" sz="1400" dirty="0" err="1">
                <a:latin typeface="Consolas" panose="020B0609020204030204" pitchFamily="49" charset="0"/>
              </a:rPr>
              <a:t>once</a:t>
            </a:r>
            <a:endParaRPr lang="de-DE" sz="1400" dirty="0">
              <a:latin typeface="Consolas" panose="020B0609020204030204" pitchFamily="49" charset="0"/>
            </a:endParaRPr>
          </a:p>
          <a:p>
            <a:r>
              <a:rPr lang="de-DE" sz="1400" dirty="0">
                <a:latin typeface="Consolas" panose="020B0609020204030204" pitchFamily="49" charset="0"/>
              </a:rPr>
              <a:t>}</a:t>
            </a:r>
          </a:p>
        </p:txBody>
      </p:sp>
      <p:sp>
        <p:nvSpPr>
          <p:cNvPr id="11"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2"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13"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03707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4"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92864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56393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rgbClr val="000000"/>
                </a:solidFill>
                <a:latin typeface="Consolas" panose="020B0609020204030204" pitchFamily="49" charset="0"/>
                <a:cs typeface="Courier New" panose="02070309020205020404" pitchFamily="49" charset="0"/>
              </a:rPr>
              <a:t>grammar</a:t>
            </a:r>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extends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de.monticore.literals.MCCommonLiterals</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appointment</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name:String</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smtClean="0">
              <a:solidFill>
                <a:srgbClr val="000000"/>
              </a:solidFill>
              <a:latin typeface="Consolas" panose="020B0609020204030204" pitchFamily="49" charset="0"/>
              <a:cs typeface="Courier New" panose="02070309020205020404" pitchFamily="49" charset="0"/>
            </a:endParaRP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Start </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                End</a:t>
            </a:r>
          </a:p>
          <a:p>
            <a:pPr lvl="0"/>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a:solidFill>
                  <a:srgbClr val="00549F"/>
                </a:solidFill>
                <a:latin typeface="Consolas" panose="020B0609020204030204" pitchFamily="49" charset="0"/>
                <a:cs typeface="Courier New" panose="02070309020205020404" pitchFamily="49" charset="0"/>
              </a:rPr>
              <a:t>"</a:t>
            </a:r>
            <a:r>
              <a:rPr lang="de-DE" altLang="de-DE" sz="1400" dirty="0" err="1">
                <a:solidFill>
                  <a:srgbClr val="00549F"/>
                </a:solidFill>
                <a:latin typeface="Consolas" panose="020B0609020204030204" pitchFamily="49" charset="0"/>
                <a:cs typeface="Courier New" panose="02070309020205020404" pitchFamily="49" charset="0"/>
              </a:rPr>
              <a:t>participants</a:t>
            </a:r>
            <a:r>
              <a:rPr lang="de-DE" altLang="de-DE" sz="1400" dirty="0">
                <a:solidFill>
                  <a:srgbClr val="00549F"/>
                </a:solidFill>
                <a:latin typeface="Consolas" panose="020B0609020204030204" pitchFamily="49" charset="0"/>
                <a:cs typeface="Courier New" panose="02070309020205020404" pitchFamily="49" charset="0"/>
              </a:rPr>
              <a:t>" ":" </a:t>
            </a:r>
            <a:r>
              <a:rPr lang="de-DE" altLang="de-DE" sz="1400" dirty="0" err="1">
                <a:solidFill>
                  <a:srgbClr val="00549F"/>
                </a:solidFill>
                <a:latin typeface="Consolas" panose="020B0609020204030204" pitchFamily="49" charset="0"/>
                <a:cs typeface="Courier New" panose="02070309020205020404" pitchFamily="49" charset="0"/>
              </a:rPr>
              <a:t>participant:String</a:t>
            </a:r>
            <a:r>
              <a:rPr lang="de-DE" altLang="de-DE" sz="1400" dirty="0">
                <a:solidFill>
                  <a:srgbClr val="00549F"/>
                </a:solidFill>
                <a:latin typeface="Consolas" panose="020B0609020204030204" pitchFamily="49" charset="0"/>
                <a:cs typeface="Courier New" panose="02070309020205020404" pitchFamily="49" charset="0"/>
              </a:rPr>
              <a:t>("," </a:t>
            </a:r>
            <a:r>
              <a:rPr lang="de-DE" altLang="de-DE" sz="1400" dirty="0" err="1">
                <a:solidFill>
                  <a:srgbClr val="00549F"/>
                </a:solidFill>
                <a:latin typeface="Consolas" panose="020B0609020204030204" pitchFamily="49" charset="0"/>
                <a:cs typeface="Courier New" panose="02070309020205020404" pitchFamily="49" charset="0"/>
              </a:rPr>
              <a:t>participant:String</a:t>
            </a:r>
            <a:r>
              <a:rPr lang="de-DE" altLang="de-DE" sz="1400" dirty="0" smtClean="0">
                <a:solidFill>
                  <a:srgbClr val="00549F"/>
                </a:solidFill>
                <a:latin typeface="Consolas" panose="020B0609020204030204" pitchFamily="49" charset="0"/>
                <a:cs typeface="Courier New" panose="02070309020205020404" pitchFamily="49" charset="0"/>
              </a:rPr>
              <a:t>)*</a:t>
            </a:r>
            <a:r>
              <a:rPr lang="de-DE" altLang="de-DE" sz="1400" dirty="0" smtClean="0">
                <a:solidFill>
                  <a:srgbClr val="000000"/>
                </a:solidFill>
                <a:latin typeface="Consolas" panose="020B0609020204030204" pitchFamily="49" charset="0"/>
                <a:cs typeface="Courier New" panose="02070309020205020404" pitchFamily="49" charset="0"/>
              </a:rPr>
              <a:t/>
            </a:r>
            <a:br>
              <a:rPr lang="de-DE" altLang="de-DE" sz="1400" dirty="0" smtClean="0">
                <a:solidFill>
                  <a:srgbClr val="000000"/>
                </a:solidFill>
                <a:latin typeface="Consolas" panose="020B0609020204030204" pitchFamily="49" charset="0"/>
                <a:cs typeface="Courier New" panose="02070309020205020404" pitchFamily="49" charset="0"/>
              </a:rPr>
            </a:br>
            <a:r>
              <a:rPr lang="de-DE" altLang="de-DE" sz="1400" dirty="0" smtClean="0">
                <a:solidFill>
                  <a:srgbClr val="000000"/>
                </a:solidFill>
                <a:latin typeface="Consolas" panose="020B0609020204030204" pitchFamily="49" charset="0"/>
                <a:cs typeface="Courier New" panose="02070309020205020404" pitchFamily="49" charset="0"/>
              </a:rPr>
              <a:t>                 "}";</a:t>
            </a:r>
          </a:p>
          <a:p>
            <a:pPr lvl="0"/>
            <a:r>
              <a:rPr lang="de-DE" altLang="de-DE" sz="1400" dirty="0" smtClean="0">
                <a:solidFill>
                  <a:srgbClr val="000000"/>
                </a:solidFill>
                <a:latin typeface="Consolas" panose="020B0609020204030204" pitchFamily="49" charset="0"/>
                <a:cs typeface="Courier New" panose="02070309020205020404" pitchFamily="49" charset="0"/>
              </a:rPr>
              <a:t>  </a:t>
            </a:r>
            <a:r>
              <a:rPr lang="de-DE" altLang="de-DE" sz="1400" dirty="0" smtClean="0">
                <a:solidFill>
                  <a:srgbClr val="000000"/>
                </a:solidFill>
                <a:latin typeface="Consolas" panose="020B0609020204030204" pitchFamily="49" charset="0"/>
                <a:cs typeface="Courier New" panose="02070309020205020404" pitchFamily="49" charset="0"/>
              </a:rPr>
              <a:t>Start </a:t>
            </a:r>
            <a:r>
              <a:rPr lang="de-DE" altLang="de-DE" sz="1400" dirty="0">
                <a:solidFill>
                  <a:srgbClr val="000000"/>
                </a:solidFill>
                <a:latin typeface="Consolas" panose="020B0609020204030204" pitchFamily="49" charset="0"/>
                <a:cs typeface="Courier New" panose="02070309020205020404" pitchFamily="49" charset="0"/>
              </a:rPr>
              <a:t>= "</a:t>
            </a:r>
            <a:r>
              <a:rPr lang="de-DE" altLang="de-DE" sz="1400" dirty="0" err="1">
                <a:solidFill>
                  <a:srgbClr val="000000"/>
                </a:solidFill>
                <a:latin typeface="Consolas" panose="020B0609020204030204" pitchFamily="49" charset="0"/>
                <a:cs typeface="Courier New" panose="02070309020205020404" pitchFamily="49" charset="0"/>
              </a:rPr>
              <a:t>start</a:t>
            </a:r>
            <a:r>
              <a:rPr lang="de-DE" altLang="de-DE" sz="1400" dirty="0">
                <a:solidFill>
                  <a:srgbClr val="000000"/>
                </a:solidFill>
                <a:latin typeface="Consolas" panose="020B0609020204030204" pitchFamily="49" charset="0"/>
                <a:cs typeface="Courier New" panose="02070309020205020404" pitchFamily="49" charset="0"/>
              </a:rPr>
              <a:t>" ":" Date? Time</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End = "end" ":" Date? Time</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Date = </a:t>
            </a:r>
            <a:r>
              <a:rPr lang="de-DE" altLang="de-DE" sz="1400" dirty="0" err="1">
                <a:solidFill>
                  <a:srgbClr val="000000"/>
                </a:solidFill>
                <a:latin typeface="Consolas" panose="020B0609020204030204" pitchFamily="49" charset="0"/>
                <a:cs typeface="Courier New" panose="02070309020205020404" pitchFamily="49" charset="0"/>
              </a:rPr>
              <a:t>day:NatLiteral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month:NatLiteral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year:NatLiteral</a:t>
            </a:r>
            <a:r>
              <a:rPr lang="de-DE" altLang="de-DE" sz="1400" dirty="0" smtClean="0">
                <a:solidFill>
                  <a:srgbClr val="000000"/>
                </a:solidFill>
                <a:latin typeface="Consolas" panose="020B0609020204030204" pitchFamily="49" charset="0"/>
                <a:cs typeface="Courier New" panose="02070309020205020404" pitchFamily="49" charset="0"/>
              </a:rPr>
              <a:t>;</a:t>
            </a:r>
            <a:r>
              <a:rPr lang="de-DE" altLang="de-DE" sz="1400" dirty="0">
                <a:solidFill>
                  <a:srgbClr val="000000"/>
                </a:solidFill>
                <a:latin typeface="Consolas" panose="020B0609020204030204" pitchFamily="49" charset="0"/>
                <a:cs typeface="Courier New" panose="02070309020205020404" pitchFamily="49" charset="0"/>
              </a:rPr>
              <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Time = </a:t>
            </a:r>
            <a:r>
              <a:rPr lang="de-DE" altLang="de-DE" sz="1400" dirty="0" err="1">
                <a:solidFill>
                  <a:srgbClr val="000000"/>
                </a:solidFill>
                <a:latin typeface="Consolas" panose="020B0609020204030204" pitchFamily="49" charset="0"/>
                <a:cs typeface="Courier New" panose="02070309020205020404" pitchFamily="49" charset="0"/>
              </a:rPr>
              <a:t>hour:NatLiteral</a:t>
            </a:r>
            <a:r>
              <a:rPr lang="de-DE" altLang="de-DE" sz="1400" dirty="0">
                <a:solidFill>
                  <a:srgbClr val="000000"/>
                </a:solidFill>
                <a:latin typeface="Consolas" panose="020B0609020204030204" pitchFamily="49" charset="0"/>
                <a:cs typeface="Courier New" panose="02070309020205020404" pitchFamily="49" charset="0"/>
              </a:rPr>
              <a:t> ":" </a:t>
            </a:r>
            <a:r>
              <a:rPr lang="de-DE" altLang="de-DE" sz="1400" dirty="0" err="1">
                <a:solidFill>
                  <a:srgbClr val="000000"/>
                </a:solidFill>
                <a:latin typeface="Consolas" panose="020B0609020204030204" pitchFamily="49" charset="0"/>
                <a:cs typeface="Courier New" panose="02070309020205020404" pitchFamily="49" charset="0"/>
              </a:rPr>
              <a:t>min:NatLiteral</a:t>
            </a:r>
            <a:r>
              <a:rPr lang="de-DE" altLang="de-DE" sz="1400" dirty="0">
                <a:solidFill>
                  <a:srgbClr val="000000"/>
                </a:solidFill>
                <a:latin typeface="Consolas" panose="020B0609020204030204" pitchFamily="49" charset="0"/>
                <a:cs typeface="Courier New" panose="02070309020205020404" pitchFamily="49" charset="0"/>
              </a:rPr>
              <a:t>;</a:t>
            </a:r>
            <a:br>
              <a:rPr lang="de-DE" altLang="de-DE" sz="1400" dirty="0">
                <a:solidFill>
                  <a:srgbClr val="000000"/>
                </a:solidFill>
                <a:latin typeface="Consolas" panose="020B0609020204030204" pitchFamily="49" charset="0"/>
                <a:cs typeface="Courier New" panose="02070309020205020404" pitchFamily="49" charset="0"/>
              </a:rPr>
            </a:br>
            <a:r>
              <a:rPr lang="de-DE" altLang="de-DE" sz="1400" dirty="0">
                <a:solidFill>
                  <a:srgbClr val="000000"/>
                </a:solidFill>
                <a:latin typeface="Consolas" panose="020B0609020204030204" pitchFamily="49" charset="0"/>
                <a:cs typeface="Courier New" panose="02070309020205020404" pitchFamily="49" charset="0"/>
              </a:rPr>
              <a:t>  Break = </a:t>
            </a:r>
            <a:r>
              <a:rPr lang="de-DE" altLang="de-DE" sz="1400" dirty="0" smtClean="0">
                <a:solidFill>
                  <a:srgbClr val="000000"/>
                </a:solidFill>
                <a:latin typeface="Consolas" panose="020B0609020204030204" pitchFamily="49" charset="0"/>
                <a:cs typeface="Courier New" panose="02070309020205020404" pitchFamily="49" charset="0"/>
              </a:rPr>
              <a:t>;</a:t>
            </a:r>
          </a:p>
          <a:p>
            <a:pPr lvl="0"/>
            <a:r>
              <a:rPr lang="de-DE" altLang="de-DE" sz="1400" dirty="0">
                <a:solidFill>
                  <a:srgbClr val="000000"/>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10" name="Rechteck 9"/>
          <p:cNvSpPr/>
          <p:nvPr/>
        </p:nvSpPr>
        <p:spPr>
          <a:xfrm>
            <a:off x="5815039" y="4045241"/>
            <a:ext cx="5352629" cy="1384995"/>
          </a:xfrm>
          <a:prstGeom prst="rect">
            <a:avLst/>
          </a:prstGeom>
          <a:ln>
            <a:solidFill>
              <a:schemeClr val="accent1"/>
            </a:solidFill>
          </a:ln>
        </p:spPr>
        <p:txBody>
          <a:bodyPr wrap="square">
            <a:spAutoFit/>
          </a:bodyPr>
          <a:lstStyle/>
          <a:p>
            <a:r>
              <a:rPr lang="de-DE" sz="1400" dirty="0" err="1">
                <a:latin typeface="Consolas" panose="020B0609020204030204" pitchFamily="49" charset="0"/>
              </a:rPr>
              <a:t>appointment</a:t>
            </a:r>
            <a:r>
              <a:rPr lang="de-DE" sz="1400" dirty="0">
                <a:latin typeface="Consolas" panose="020B0609020204030204" pitchFamily="49" charset="0"/>
              </a:rPr>
              <a:t> "Kuchen" {</a:t>
            </a:r>
          </a:p>
          <a:p>
            <a:r>
              <a:rPr lang="de-DE" sz="1400" dirty="0">
                <a:latin typeface="Consolas" panose="020B0609020204030204" pitchFamily="49" charset="0"/>
              </a:rPr>
              <a:t>  </a:t>
            </a:r>
            <a:r>
              <a:rPr lang="de-DE" sz="1400" dirty="0" err="1">
                <a:latin typeface="Consolas" panose="020B0609020204030204" pitchFamily="49" charset="0"/>
              </a:rPr>
              <a:t>start</a:t>
            </a:r>
            <a:r>
              <a:rPr lang="de-DE" sz="1400" dirty="0">
                <a:latin typeface="Consolas" panose="020B0609020204030204" pitchFamily="49" charset="0"/>
              </a:rPr>
              <a:t>: 01/10/19 13:00</a:t>
            </a:r>
          </a:p>
          <a:p>
            <a:r>
              <a:rPr lang="de-DE" sz="1400" dirty="0">
                <a:latin typeface="Consolas" panose="020B0609020204030204" pitchFamily="49" charset="0"/>
              </a:rPr>
              <a:t>  end:   13:30</a:t>
            </a:r>
          </a:p>
          <a:p>
            <a:r>
              <a:rPr lang="de-DE" sz="1400" dirty="0">
                <a:solidFill>
                  <a:srgbClr val="00549F"/>
                </a:solidFill>
                <a:latin typeface="Consolas" panose="020B0609020204030204" pitchFamily="49" charset="0"/>
              </a:rPr>
              <a:t>  </a:t>
            </a:r>
            <a:r>
              <a:rPr lang="de-DE" sz="1400" dirty="0" err="1">
                <a:solidFill>
                  <a:srgbClr val="00549F"/>
                </a:solidFill>
                <a:latin typeface="Consolas" panose="020B0609020204030204" pitchFamily="49" charset="0"/>
              </a:rPr>
              <a:t>participants</a:t>
            </a:r>
            <a:r>
              <a:rPr lang="de-DE" sz="1400" dirty="0">
                <a:solidFill>
                  <a:srgbClr val="00549F"/>
                </a:solidFill>
                <a:latin typeface="Consolas" panose="020B0609020204030204" pitchFamily="49" charset="0"/>
              </a:rPr>
              <a:t>: "Peter"</a:t>
            </a:r>
          </a:p>
          <a:p>
            <a:r>
              <a:rPr lang="de-DE" sz="1400" dirty="0">
                <a:solidFill>
                  <a:srgbClr val="00549F"/>
                </a:solidFill>
                <a:latin typeface="Consolas" panose="020B0609020204030204" pitchFamily="49" charset="0"/>
              </a:rPr>
              <a:t>  </a:t>
            </a:r>
            <a:r>
              <a:rPr lang="de-DE" sz="1400" dirty="0" err="1">
                <a:latin typeface="Consolas" panose="020B0609020204030204" pitchFamily="49" charset="0"/>
              </a:rPr>
              <a:t>once</a:t>
            </a:r>
            <a:endParaRPr lang="de-DE" sz="1400" dirty="0">
              <a:latin typeface="Consolas" panose="020B0609020204030204" pitchFamily="49" charset="0"/>
            </a:endParaRPr>
          </a:p>
          <a:p>
            <a:r>
              <a:rPr lang="de-DE" sz="1400" dirty="0">
                <a:latin typeface="Consolas" panose="020B0609020204030204" pitchFamily="49" charset="0"/>
              </a:rPr>
              <a:t>}</a:t>
            </a:r>
          </a:p>
        </p:txBody>
      </p:sp>
      <p:sp>
        <p:nvSpPr>
          <p:cNvPr id="11"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2"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13"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03707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4"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92864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166629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Exercise</a:t>
            </a:r>
            <a:r>
              <a:rPr lang="de-DE" dirty="0"/>
              <a:t> 1.1: </a:t>
            </a:r>
            <a:r>
              <a:rPr lang="de-DE" dirty="0" err="1"/>
              <a:t>Develop</a:t>
            </a:r>
            <a:r>
              <a:rPr lang="de-DE" dirty="0"/>
              <a:t> </a:t>
            </a:r>
            <a:r>
              <a:rPr lang="de-DE" dirty="0" err="1"/>
              <a:t>your</a:t>
            </a:r>
            <a:r>
              <a:rPr lang="de-DE" dirty="0"/>
              <a:t> </a:t>
            </a:r>
            <a:r>
              <a:rPr lang="de-DE" dirty="0" err="1"/>
              <a:t>own</a:t>
            </a:r>
            <a:r>
              <a:rPr lang="de-DE" dirty="0"/>
              <a:t> </a:t>
            </a:r>
            <a:r>
              <a:rPr lang="de-DE" dirty="0" err="1"/>
              <a:t>grammar</a:t>
            </a:r>
            <a:endParaRPr lang="de-DE" dirty="0"/>
          </a:p>
        </p:txBody>
      </p:sp>
      <p:sp>
        <p:nvSpPr>
          <p:cNvPr id="5" name="Rechteck 4"/>
          <p:cNvSpPr/>
          <p:nvPr/>
        </p:nvSpPr>
        <p:spPr>
          <a:xfrm>
            <a:off x="578497" y="1101011"/>
            <a:ext cx="10982131" cy="4637315"/>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de-DE" altLang="de-DE" sz="1400" dirty="0" err="1" smtClean="0">
                <a:solidFill>
                  <a:schemeClr val="tx1"/>
                </a:solidFill>
                <a:latin typeface="Consolas" panose="020B0609020204030204" pitchFamily="49" charset="0"/>
                <a:cs typeface="Courier New" panose="02070309020205020404" pitchFamily="49" charset="0"/>
              </a:rPr>
              <a:t>grammar</a:t>
            </a:r>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extends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de.monticore.literals.MCCommonLiterals</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appointment</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name:String</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smtClean="0">
              <a:solidFill>
                <a:schemeClr val="tx1"/>
              </a:solidFill>
              <a:latin typeface="Consolas" panose="020B0609020204030204" pitchFamily="49" charset="0"/>
              <a:cs typeface="Courier New" panose="02070309020205020404" pitchFamily="49" charset="0"/>
            </a:endParaRP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Start </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                End</a:t>
            </a:r>
          </a:p>
          <a:p>
            <a:pPr lvl="0"/>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participants</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participant:String</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participant:String</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err="1" smtClean="0">
                <a:solidFill>
                  <a:srgbClr val="00549F"/>
                </a:solidFill>
                <a:latin typeface="Consolas" panose="020B0609020204030204" pitchFamily="49" charset="0"/>
                <a:cs typeface="Courier New" panose="02070309020205020404" pitchFamily="49" charset="0"/>
              </a:rPr>
              <a:t>repetition</a:t>
            </a:r>
            <a:r>
              <a:rPr lang="de-DE" altLang="de-DE" sz="1400" dirty="0" smtClean="0">
                <a:solidFill>
                  <a:srgbClr val="00549F"/>
                </a:solidFill>
                <a:latin typeface="Consolas" panose="020B0609020204030204" pitchFamily="49" charset="0"/>
                <a:cs typeface="Courier New" panose="02070309020205020404" pitchFamily="49" charset="0"/>
              </a:rPr>
              <a:t>:["</a:t>
            </a:r>
            <a:r>
              <a:rPr lang="de-DE" altLang="de-DE" sz="1400" dirty="0" err="1" smtClean="0">
                <a:solidFill>
                  <a:srgbClr val="00549F"/>
                </a:solidFill>
                <a:latin typeface="Consolas" panose="020B0609020204030204" pitchFamily="49" charset="0"/>
                <a:cs typeface="Courier New" panose="02070309020205020404" pitchFamily="49" charset="0"/>
              </a:rPr>
              <a:t>once</a:t>
            </a:r>
            <a:r>
              <a:rPr lang="de-DE" altLang="de-DE" sz="1400" dirty="0" smtClean="0">
                <a:solidFill>
                  <a:srgbClr val="00549F"/>
                </a:solidFill>
                <a:latin typeface="Consolas" panose="020B0609020204030204" pitchFamily="49" charset="0"/>
                <a:cs typeface="Courier New" panose="02070309020205020404" pitchFamily="49" charset="0"/>
              </a:rPr>
              <a:t>"]?</a:t>
            </a:r>
            <a:r>
              <a:rPr lang="de-DE" altLang="de-DE" sz="1400" dirty="0" smtClean="0">
                <a:solidFill>
                  <a:schemeClr val="tx1"/>
                </a:solidFill>
                <a:latin typeface="Consolas" panose="020B0609020204030204" pitchFamily="49" charset="0"/>
                <a:cs typeface="Courier New" panose="02070309020205020404" pitchFamily="49" charset="0"/>
              </a:rPr>
              <a:t/>
            </a:r>
            <a:br>
              <a:rPr lang="de-DE" altLang="de-DE" sz="1400" dirty="0" smtClean="0">
                <a:solidFill>
                  <a:schemeClr val="tx1"/>
                </a:solidFill>
                <a:latin typeface="Consolas" panose="020B0609020204030204" pitchFamily="49" charset="0"/>
                <a:cs typeface="Courier New" panose="02070309020205020404" pitchFamily="49" charset="0"/>
              </a:rPr>
            </a:br>
            <a:r>
              <a:rPr lang="de-DE" altLang="de-DE" sz="1400" dirty="0" smtClean="0">
                <a:solidFill>
                  <a:schemeClr val="tx1"/>
                </a:solidFill>
                <a:latin typeface="Consolas" panose="020B0609020204030204" pitchFamily="49" charset="0"/>
                <a:cs typeface="Courier New" panose="02070309020205020404" pitchFamily="49" charset="0"/>
              </a:rPr>
              <a:t>                 "}";</a:t>
            </a:r>
          </a:p>
          <a:p>
            <a:pPr lvl="0"/>
            <a:r>
              <a:rPr lang="de-DE" altLang="de-DE" sz="1400" dirty="0" smtClean="0">
                <a:solidFill>
                  <a:schemeClr val="tx1"/>
                </a:solidFill>
                <a:latin typeface="Consolas" panose="020B0609020204030204" pitchFamily="49" charset="0"/>
                <a:cs typeface="Courier New" panose="02070309020205020404" pitchFamily="49" charset="0"/>
              </a:rPr>
              <a:t>  </a:t>
            </a:r>
            <a:r>
              <a:rPr lang="de-DE" altLang="de-DE" sz="1400" dirty="0" smtClean="0">
                <a:solidFill>
                  <a:schemeClr val="tx1"/>
                </a:solidFill>
                <a:latin typeface="Consolas" panose="020B0609020204030204" pitchFamily="49" charset="0"/>
                <a:cs typeface="Courier New" panose="02070309020205020404" pitchFamily="49" charset="0"/>
              </a:rPr>
              <a:t>Start </a:t>
            </a:r>
            <a:r>
              <a:rPr lang="de-DE" altLang="de-DE" sz="1400" dirty="0">
                <a:solidFill>
                  <a:schemeClr val="tx1"/>
                </a:solidFill>
                <a:latin typeface="Consolas" panose="020B0609020204030204" pitchFamily="49" charset="0"/>
                <a:cs typeface="Courier New" panose="02070309020205020404" pitchFamily="49" charset="0"/>
              </a:rPr>
              <a:t>= "</a:t>
            </a:r>
            <a:r>
              <a:rPr lang="de-DE" altLang="de-DE" sz="1400" dirty="0" err="1">
                <a:solidFill>
                  <a:schemeClr val="tx1"/>
                </a:solidFill>
                <a:latin typeface="Consolas" panose="020B0609020204030204" pitchFamily="49" charset="0"/>
                <a:cs typeface="Courier New" panose="02070309020205020404" pitchFamily="49" charset="0"/>
              </a:rPr>
              <a:t>start</a:t>
            </a:r>
            <a:r>
              <a:rPr lang="de-DE" altLang="de-DE" sz="1400" dirty="0">
                <a:solidFill>
                  <a:schemeClr val="tx1"/>
                </a:solidFill>
                <a:latin typeface="Consolas" panose="020B0609020204030204" pitchFamily="49" charset="0"/>
                <a:cs typeface="Courier New" panose="02070309020205020404" pitchFamily="49" charset="0"/>
              </a:rPr>
              <a:t>"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End = "end" ":" Date? Time</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Date = </a:t>
            </a:r>
            <a:r>
              <a:rPr lang="de-DE" altLang="de-DE" sz="1400" dirty="0" err="1">
                <a:solidFill>
                  <a:schemeClr val="tx1"/>
                </a:solidFill>
                <a:latin typeface="Consolas" panose="020B0609020204030204" pitchFamily="49" charset="0"/>
                <a:cs typeface="Courier New" panose="02070309020205020404" pitchFamily="49" charset="0"/>
              </a:rPr>
              <a:t>day:NatLiteral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month:NatLiteral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year:NatLiteral</a:t>
            </a:r>
            <a:r>
              <a:rPr lang="de-DE" altLang="de-DE" sz="1400" dirty="0" smtClean="0">
                <a:solidFill>
                  <a:schemeClr val="tx1"/>
                </a:solidFill>
                <a:latin typeface="Consolas" panose="020B0609020204030204" pitchFamily="49" charset="0"/>
                <a:cs typeface="Courier New" panose="02070309020205020404" pitchFamily="49" charset="0"/>
              </a:rPr>
              <a:t>;</a:t>
            </a:r>
            <a:r>
              <a:rPr lang="de-DE" altLang="de-DE" sz="1400" dirty="0">
                <a:solidFill>
                  <a:schemeClr val="tx1"/>
                </a:solidFill>
                <a:latin typeface="Consolas" panose="020B0609020204030204" pitchFamily="49" charset="0"/>
                <a:cs typeface="Courier New" panose="02070309020205020404" pitchFamily="49" charset="0"/>
              </a:rPr>
              <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Time = </a:t>
            </a:r>
            <a:r>
              <a:rPr lang="de-DE" altLang="de-DE" sz="1400" dirty="0" err="1">
                <a:solidFill>
                  <a:schemeClr val="tx1"/>
                </a:solidFill>
                <a:latin typeface="Consolas" panose="020B0609020204030204" pitchFamily="49" charset="0"/>
                <a:cs typeface="Courier New" panose="02070309020205020404" pitchFamily="49" charset="0"/>
              </a:rPr>
              <a:t>hour:NatLiteral</a:t>
            </a:r>
            <a:r>
              <a:rPr lang="de-DE" altLang="de-DE" sz="1400" dirty="0">
                <a:solidFill>
                  <a:schemeClr val="tx1"/>
                </a:solidFill>
                <a:latin typeface="Consolas" panose="020B0609020204030204" pitchFamily="49" charset="0"/>
                <a:cs typeface="Courier New" panose="02070309020205020404" pitchFamily="49" charset="0"/>
              </a:rPr>
              <a:t> ":" </a:t>
            </a:r>
            <a:r>
              <a:rPr lang="de-DE" altLang="de-DE" sz="1400" dirty="0" err="1">
                <a:solidFill>
                  <a:schemeClr val="tx1"/>
                </a:solidFill>
                <a:latin typeface="Consolas" panose="020B0609020204030204" pitchFamily="49" charset="0"/>
                <a:cs typeface="Courier New" panose="02070309020205020404" pitchFamily="49" charset="0"/>
              </a:rPr>
              <a:t>min:NatLiteral</a:t>
            </a:r>
            <a:r>
              <a:rPr lang="de-DE" altLang="de-DE" sz="1400" dirty="0">
                <a:solidFill>
                  <a:schemeClr val="tx1"/>
                </a:solidFill>
                <a:latin typeface="Consolas" panose="020B0609020204030204" pitchFamily="49" charset="0"/>
                <a:cs typeface="Courier New" panose="02070309020205020404" pitchFamily="49" charset="0"/>
              </a:rPr>
              <a:t>;</a:t>
            </a:r>
            <a:br>
              <a:rPr lang="de-DE" altLang="de-DE" sz="1400" dirty="0">
                <a:solidFill>
                  <a:schemeClr val="tx1"/>
                </a:solidFill>
                <a:latin typeface="Consolas" panose="020B0609020204030204" pitchFamily="49" charset="0"/>
                <a:cs typeface="Courier New" panose="02070309020205020404" pitchFamily="49" charset="0"/>
              </a:rPr>
            </a:br>
            <a:r>
              <a:rPr lang="de-DE" altLang="de-DE" sz="1400" dirty="0">
                <a:solidFill>
                  <a:schemeClr val="tx1"/>
                </a:solidFill>
                <a:latin typeface="Consolas" panose="020B0609020204030204" pitchFamily="49" charset="0"/>
                <a:cs typeface="Courier New" panose="02070309020205020404" pitchFamily="49" charset="0"/>
              </a:rPr>
              <a:t>  Break = </a:t>
            </a:r>
            <a:r>
              <a:rPr lang="de-DE" altLang="de-DE" sz="1400" dirty="0" smtClean="0">
                <a:solidFill>
                  <a:schemeClr val="tx1"/>
                </a:solidFill>
                <a:latin typeface="Consolas" panose="020B0609020204030204" pitchFamily="49" charset="0"/>
                <a:cs typeface="Courier New" panose="02070309020205020404" pitchFamily="49" charset="0"/>
              </a:rPr>
              <a:t>;</a:t>
            </a:r>
          </a:p>
          <a:p>
            <a:pPr lvl="0"/>
            <a:r>
              <a:rPr lang="de-DE" altLang="de-DE" sz="1400" dirty="0">
                <a:solidFill>
                  <a:schemeClr val="tx1"/>
                </a:solidFill>
                <a:latin typeface="Consolas" panose="020B0609020204030204" pitchFamily="49" charset="0"/>
                <a:cs typeface="Courier New" panose="02070309020205020404" pitchFamily="49" charset="0"/>
              </a:rPr>
              <a:t>}</a:t>
            </a:r>
            <a:endParaRPr lang="de-DE" altLang="de-DE" sz="1400" dirty="0">
              <a:solidFill>
                <a:schemeClr val="tx1"/>
              </a:solidFill>
              <a:latin typeface="Consolas" panose="020B0609020204030204" pitchFamily="49" charset="0"/>
            </a:endParaRPr>
          </a:p>
        </p:txBody>
      </p:sp>
      <p:sp>
        <p:nvSpPr>
          <p:cNvPr id="10" name="Rechteck 9"/>
          <p:cNvSpPr/>
          <p:nvPr/>
        </p:nvSpPr>
        <p:spPr>
          <a:xfrm>
            <a:off x="5815039" y="4045241"/>
            <a:ext cx="5352629" cy="1384995"/>
          </a:xfrm>
          <a:prstGeom prst="rect">
            <a:avLst/>
          </a:prstGeom>
          <a:ln>
            <a:solidFill>
              <a:schemeClr val="accent1"/>
            </a:solidFill>
          </a:ln>
        </p:spPr>
        <p:txBody>
          <a:bodyPr wrap="square">
            <a:spAutoFit/>
          </a:bodyPr>
          <a:lstStyle/>
          <a:p>
            <a:r>
              <a:rPr lang="de-DE" sz="1400" dirty="0" err="1">
                <a:latin typeface="Consolas" panose="020B0609020204030204" pitchFamily="49" charset="0"/>
              </a:rPr>
              <a:t>appointment</a:t>
            </a:r>
            <a:r>
              <a:rPr lang="de-DE" sz="1400" dirty="0">
                <a:latin typeface="Consolas" panose="020B0609020204030204" pitchFamily="49" charset="0"/>
              </a:rPr>
              <a:t> "Kuchen" {</a:t>
            </a:r>
          </a:p>
          <a:p>
            <a:r>
              <a:rPr lang="de-DE" sz="1400" dirty="0">
                <a:latin typeface="Consolas" panose="020B0609020204030204" pitchFamily="49" charset="0"/>
              </a:rPr>
              <a:t>  </a:t>
            </a:r>
            <a:r>
              <a:rPr lang="de-DE" sz="1400" dirty="0" err="1">
                <a:latin typeface="Consolas" panose="020B0609020204030204" pitchFamily="49" charset="0"/>
              </a:rPr>
              <a:t>start</a:t>
            </a:r>
            <a:r>
              <a:rPr lang="de-DE" sz="1400" dirty="0">
                <a:latin typeface="Consolas" panose="020B0609020204030204" pitchFamily="49" charset="0"/>
              </a:rPr>
              <a:t>: 01/10/19 13:00</a:t>
            </a:r>
          </a:p>
          <a:p>
            <a:r>
              <a:rPr lang="de-DE" sz="1400" dirty="0">
                <a:latin typeface="Consolas" panose="020B0609020204030204" pitchFamily="49" charset="0"/>
              </a:rPr>
              <a:t>  end:   13:30</a:t>
            </a:r>
          </a:p>
          <a:p>
            <a:r>
              <a:rPr lang="de-DE" sz="1400" dirty="0">
                <a:latin typeface="Consolas" panose="020B0609020204030204" pitchFamily="49" charset="0"/>
              </a:rPr>
              <a:t>  </a:t>
            </a:r>
            <a:r>
              <a:rPr lang="de-DE" sz="1400" dirty="0" err="1">
                <a:latin typeface="Consolas" panose="020B0609020204030204" pitchFamily="49" charset="0"/>
              </a:rPr>
              <a:t>participants</a:t>
            </a:r>
            <a:r>
              <a:rPr lang="de-DE" sz="1400" dirty="0">
                <a:latin typeface="Consolas" panose="020B0609020204030204" pitchFamily="49" charset="0"/>
              </a:rPr>
              <a:t>: "Peter"</a:t>
            </a:r>
          </a:p>
          <a:p>
            <a:r>
              <a:rPr lang="de-DE" sz="1400" dirty="0">
                <a:solidFill>
                  <a:srgbClr val="00549F"/>
                </a:solidFill>
                <a:latin typeface="Consolas" panose="020B0609020204030204" pitchFamily="49" charset="0"/>
              </a:rPr>
              <a:t>  </a:t>
            </a:r>
            <a:r>
              <a:rPr lang="de-DE" sz="1400" dirty="0" err="1">
                <a:solidFill>
                  <a:srgbClr val="00549F"/>
                </a:solidFill>
                <a:latin typeface="Consolas" panose="020B0609020204030204" pitchFamily="49" charset="0"/>
              </a:rPr>
              <a:t>once</a:t>
            </a:r>
            <a:endParaRPr lang="de-DE" sz="1400" dirty="0">
              <a:solidFill>
                <a:srgbClr val="00549F"/>
              </a:solidFill>
              <a:latin typeface="Consolas" panose="020B0609020204030204" pitchFamily="49" charset="0"/>
            </a:endParaRPr>
          </a:p>
          <a:p>
            <a:r>
              <a:rPr lang="de-DE" sz="1400" dirty="0">
                <a:latin typeface="Consolas" panose="020B0609020204030204" pitchFamily="49" charset="0"/>
              </a:rPr>
              <a:t>}</a:t>
            </a:r>
          </a:p>
        </p:txBody>
      </p:sp>
      <p:sp>
        <p:nvSpPr>
          <p:cNvPr id="11"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827877" y="1257445"/>
            <a:ext cx="475801"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2"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10827877" y="1268806"/>
            <a:ext cx="475801" cy="276999"/>
          </a:xfrm>
          <a:prstGeom prst="rect">
            <a:avLst/>
          </a:prstGeom>
          <a:noFill/>
          <a:ln w="9525">
            <a:noFill/>
            <a:miter lim="800000"/>
            <a:headEnd/>
            <a:tailEnd/>
          </a:ln>
          <a:effectLst/>
        </p:spPr>
        <p:txBody>
          <a:bodyPr wrap="square">
            <a:spAutoFit/>
          </a:bodyPr>
          <a:lstStyle/>
          <a:p>
            <a:pPr algn="ctr">
              <a:spcBef>
                <a:spcPct val="50000"/>
              </a:spcBef>
            </a:pPr>
            <a:r>
              <a:rPr lang="de-DE" sz="1200" dirty="0" smtClean="0"/>
              <a:t>MG</a:t>
            </a:r>
            <a:endParaRPr lang="de-DE" sz="1200" dirty="0"/>
          </a:p>
        </p:txBody>
      </p:sp>
      <p:sp>
        <p:nvSpPr>
          <p:cNvPr id="13" name="AutoShape 41">
            <a:extLst>
              <a:ext uri="{FF2B5EF4-FFF2-40B4-BE49-F238E27FC236}">
                <a16:creationId xmlns:a16="http://schemas.microsoft.com/office/drawing/2014/main" id="{078006A9-A225-4AE4-8E2C-52DAE4CC6F70}"/>
              </a:ext>
            </a:extLst>
          </p:cNvPr>
          <p:cNvSpPr>
            <a:spLocks noChangeArrowheads="1"/>
          </p:cNvSpPr>
          <p:nvPr/>
        </p:nvSpPr>
        <p:spPr bwMode="auto">
          <a:xfrm rot="10800000" flipH="1">
            <a:off x="10037078" y="4179949"/>
            <a:ext cx="1028700" cy="272037"/>
          </a:xfrm>
          <a:prstGeom prst="foldedCorner">
            <a:avLst>
              <a:gd name="adj" fmla="val 14171"/>
            </a:avLst>
          </a:prstGeom>
          <a:solidFill>
            <a:srgbClr val="FFFFFF"/>
          </a:solidFill>
          <a:ln w="9525">
            <a:solidFill>
              <a:schemeClr val="tx1"/>
            </a:solidFill>
            <a:round/>
            <a:headEnd/>
            <a:tailEnd/>
          </a:ln>
          <a:effectLst/>
        </p:spPr>
        <p:txBody>
          <a:bodyPr wrap="none" anchor="ctr"/>
          <a:lstStyle/>
          <a:p>
            <a:endParaRPr lang="en-US" sz="1200"/>
          </a:p>
        </p:txBody>
      </p:sp>
      <p:sp>
        <p:nvSpPr>
          <p:cNvPr id="14" name="Text Box 42">
            <a:extLst>
              <a:ext uri="{FF2B5EF4-FFF2-40B4-BE49-F238E27FC236}">
                <a16:creationId xmlns:a16="http://schemas.microsoft.com/office/drawing/2014/main" id="{96431997-6472-4193-9CD3-7C166CFB71D6}"/>
              </a:ext>
            </a:extLst>
          </p:cNvPr>
          <p:cNvSpPr txBox="1">
            <a:spLocks noChangeArrowheads="1"/>
          </p:cNvSpPr>
          <p:nvPr/>
        </p:nvSpPr>
        <p:spPr bwMode="auto">
          <a:xfrm>
            <a:off x="9928646" y="4159817"/>
            <a:ext cx="1218975" cy="276999"/>
          </a:xfrm>
          <a:prstGeom prst="rect">
            <a:avLst/>
          </a:prstGeom>
          <a:noFill/>
          <a:ln w="9525">
            <a:noFill/>
            <a:miter lim="800000"/>
            <a:headEnd/>
            <a:tailEnd/>
          </a:ln>
          <a:effectLst/>
        </p:spPr>
        <p:txBody>
          <a:bodyPr wrap="square">
            <a:spAutoFit/>
          </a:bodyPr>
          <a:lstStyle/>
          <a:p>
            <a:pPr algn="ctr">
              <a:spcBef>
                <a:spcPct val="50000"/>
              </a:spcBef>
            </a:pPr>
            <a:r>
              <a:rPr lang="de-DE" altLang="de-DE" sz="1200" dirty="0" err="1">
                <a:solidFill>
                  <a:srgbClr val="000000"/>
                </a:solidFill>
                <a:latin typeface="+mj-lt"/>
                <a:cs typeface="Courier New" panose="02070309020205020404" pitchFamily="49" charset="0"/>
              </a:rPr>
              <a:t>Appointments</a:t>
            </a:r>
            <a:endParaRPr lang="de-DE" sz="1200" dirty="0">
              <a:latin typeface="+mj-lt"/>
            </a:endParaRPr>
          </a:p>
        </p:txBody>
      </p:sp>
    </p:spTree>
    <p:extLst>
      <p:ext uri="{BB962C8B-B14F-4D97-AF65-F5344CB8AC3E}">
        <p14:creationId xmlns:p14="http://schemas.microsoft.com/office/powerpoint/2010/main" val="3816384421"/>
      </p:ext>
    </p:extLst>
  </p:cSld>
  <p:clrMapOvr>
    <a:masterClrMapping/>
  </p:clrMapOvr>
</p:sld>
</file>

<file path=ppt/theme/theme1.xml><?xml version="1.0" encoding="utf-8"?>
<a:theme xmlns:a="http://schemas.openxmlformats.org/drawingml/2006/main" name="DesignSE">
  <a:themeElements>
    <a:clrScheme name="Editir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339933"/>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headEnd type="none" w="med" len="med"/>
          <a:tailEnd type="arrow"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Editir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339933"/>
        </a:accent4>
        <a:accent5>
          <a:srgbClr val="F6A800"/>
        </a:accent5>
        <a:accent6>
          <a:srgbClr val="CC071E"/>
        </a:accent6>
        <a:hlink>
          <a:srgbClr val="612158"/>
        </a:hlink>
        <a:folHlink>
          <a:srgbClr val="7A6FAC"/>
        </a:folHlink>
      </a:clrScheme>
    </a:extraClrScheme>
    <a:extraClrScheme>
      <a:clrScheme name="Anzeige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C0C0C0"/>
        </a:accent4>
        <a:accent5>
          <a:srgbClr val="F6A800"/>
        </a:accent5>
        <a:accent6>
          <a:srgbClr val="CC071E"/>
        </a:accent6>
        <a:hlink>
          <a:srgbClr val="612158"/>
        </a:hlink>
        <a:folHlink>
          <a:srgbClr val="7A6FAC"/>
        </a:folHlink>
      </a:clrScheme>
    </a:extraClrScheme>
    <a:extraClrScheme>
      <a:clrScheme name="Druck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FFFFFF"/>
        </a:accent4>
        <a:accent5>
          <a:srgbClr val="F6A800"/>
        </a:accent5>
        <a:accent6>
          <a:srgbClr val="CC071E"/>
        </a:accent6>
        <a:hlink>
          <a:srgbClr val="612158"/>
        </a:hlink>
        <a:folHlink>
          <a:srgbClr val="7A6FAC"/>
        </a:folHlink>
      </a:clrScheme>
    </a:extraClrScheme>
  </a:extraClrSchemeLst>
  <a:extLst>
    <a:ext uri="{05A4C25C-085E-4340-85A3-A5531E510DB2}">
      <thm15:themeFamily xmlns:thm15="http://schemas.microsoft.com/office/thememl/2012/main" name="DesignSE" id="{EAFC8903-E4B1-467C-960D-91660CE78A0A}" vid="{99D41127-BE3F-4F81-BB33-06BFE3C93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3196</Words>
  <Application>Microsoft Office PowerPoint</Application>
  <PresentationFormat>Breitbild</PresentationFormat>
  <Paragraphs>821</Paragraphs>
  <Slides>52</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52</vt:i4>
      </vt:variant>
    </vt:vector>
  </HeadingPairs>
  <TitlesOfParts>
    <vt:vector size="61" baseType="lpstr">
      <vt:lpstr>ＭＳ Ｐゴシック</vt:lpstr>
      <vt:lpstr>Arial</vt:lpstr>
      <vt:lpstr>Calibri</vt:lpstr>
      <vt:lpstr>Consolas</vt:lpstr>
      <vt:lpstr>Courier New</vt:lpstr>
      <vt:lpstr>Symbol</vt:lpstr>
      <vt:lpstr>Times New Roman</vt:lpstr>
      <vt:lpstr>Wingdings</vt:lpstr>
      <vt:lpstr>DesignSE</vt:lpstr>
      <vt:lpstr>Exercise 1 </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1.1: Develop your own grammar</vt:lpstr>
      <vt:lpstr>Exercise 1.2: Improve your grammar</vt:lpstr>
      <vt:lpstr>Exercise 1.2: Improve your grammar</vt:lpstr>
      <vt:lpstr>Exercise 1.2: Improve your grammar</vt:lpstr>
      <vt:lpstr>Exercise 1.2: Improve your grammar</vt:lpstr>
      <vt:lpstr>Exercise 1.2: Improve your grammar</vt:lpstr>
      <vt:lpstr>Exercise 1.2: Improve your grammar</vt:lpstr>
      <vt:lpstr>Exercise 1.2: Improve your grammar</vt:lpstr>
      <vt:lpstr>Exercise 1.3: Extend your language</vt:lpstr>
      <vt:lpstr>Exercise 1.3: Extend your language</vt:lpstr>
      <vt:lpstr>Exercise 1.3: Extend your language</vt:lpstr>
      <vt:lpstr>Exercise 1.3: Extend your language</vt:lpstr>
      <vt:lpstr>Exercise 1.3: Extend your language</vt:lpstr>
      <vt:lpstr>Exercise 1.3: Extend your language</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PowerPoint-Präsentation</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Exercise 1.4: Types and Expressions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Windows-Benutzer</dc:creator>
  <cp:lastModifiedBy>Windows-Benutzer</cp:lastModifiedBy>
  <cp:revision>240</cp:revision>
  <dcterms:created xsi:type="dcterms:W3CDTF">2019-02-06T21:20:56Z</dcterms:created>
  <dcterms:modified xsi:type="dcterms:W3CDTF">2020-04-21T07:35:03Z</dcterms:modified>
</cp:coreProperties>
</file>