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7499" r:id="rId1"/>
    <p:sldMasterId id="2147487523" r:id="rId2"/>
    <p:sldMasterId id="2147487531" r:id="rId3"/>
    <p:sldMasterId id="2147487602" r:id="rId4"/>
    <p:sldMasterId id="2147487606" r:id="rId5"/>
    <p:sldMasterId id="2147487564" r:id="rId6"/>
  </p:sldMasterIdLst>
  <p:notesMasterIdLst>
    <p:notesMasterId r:id="rId35"/>
  </p:notesMasterIdLst>
  <p:handoutMasterIdLst>
    <p:handoutMasterId r:id="rId36"/>
  </p:handoutMasterIdLst>
  <p:sldIdLst>
    <p:sldId id="256" r:id="rId7"/>
    <p:sldId id="480" r:id="rId8"/>
    <p:sldId id="481" r:id="rId9"/>
    <p:sldId id="482" r:id="rId10"/>
    <p:sldId id="483" r:id="rId11"/>
    <p:sldId id="461" r:id="rId12"/>
    <p:sldId id="463" r:id="rId13"/>
    <p:sldId id="465" r:id="rId14"/>
    <p:sldId id="466" r:id="rId15"/>
    <p:sldId id="467" r:id="rId16"/>
    <p:sldId id="470" r:id="rId17"/>
    <p:sldId id="468" r:id="rId18"/>
    <p:sldId id="469" r:id="rId19"/>
    <p:sldId id="471" r:id="rId20"/>
    <p:sldId id="472" r:id="rId21"/>
    <p:sldId id="477" r:id="rId22"/>
    <p:sldId id="473" r:id="rId23"/>
    <p:sldId id="476" r:id="rId24"/>
    <p:sldId id="478" r:id="rId25"/>
    <p:sldId id="494" r:id="rId26"/>
    <p:sldId id="486" r:id="rId27"/>
    <p:sldId id="487" r:id="rId28"/>
    <p:sldId id="490" r:id="rId29"/>
    <p:sldId id="488" r:id="rId30"/>
    <p:sldId id="492" r:id="rId31"/>
    <p:sldId id="493" r:id="rId32"/>
    <p:sldId id="495" r:id="rId33"/>
    <p:sldId id="496" r:id="rId34"/>
  </p:sldIdLst>
  <p:sldSz cx="9144000" cy="5143500" type="screen16x9"/>
  <p:notesSz cx="7010400" cy="92964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00000"/>
    <a:srgbClr val="5F5F5F"/>
    <a:srgbClr val="8EBAE5"/>
    <a:srgbClr val="0098A1"/>
    <a:srgbClr val="407FB7"/>
    <a:srgbClr val="00FF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6" autoAdjust="0"/>
    <p:restoredTop sz="78776" autoAdjust="0"/>
  </p:normalViewPr>
  <p:slideViewPr>
    <p:cSldViewPr snapToGrid="0">
      <p:cViewPr varScale="1">
        <p:scale>
          <a:sx n="154" d="100"/>
          <a:sy n="154" d="100"/>
        </p:scale>
        <p:origin x="282" y="-5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492" y="-35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6DA88DF-CF8E-46C6-B0FB-217650E55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D53D3DD-94B3-46DF-AD53-88F48DE3E9CB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960438"/>
            <a:ext cx="9144000" cy="2714625"/>
          </a:xfrm>
          <a:prstGeom prst="rect">
            <a:avLst/>
          </a:prstGeom>
          <a:solidFill>
            <a:srgbClr val="005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476625"/>
            <a:ext cx="81375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9" y="1214438"/>
            <a:ext cx="5616575" cy="1102519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438" y="2423125"/>
            <a:ext cx="5113337" cy="860664"/>
          </a:xfrm>
        </p:spPr>
        <p:txBody>
          <a:bodyPr/>
          <a:lstStyle>
            <a:lvl1pPr marL="0" indent="0">
              <a:buFontTx/>
              <a:buNone/>
              <a:defRPr sz="1200" b="1" i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98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7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83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56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09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1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500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153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769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9" b="7999"/>
          <a:stretch>
            <a:fillRect/>
          </a:stretch>
        </p:blipFill>
        <p:spPr bwMode="auto">
          <a:xfrm>
            <a:off x="0" y="0"/>
            <a:ext cx="91440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69"/>
          <a:stretch>
            <a:fillRect/>
          </a:stretch>
        </p:blipFill>
        <p:spPr bwMode="auto">
          <a:xfrm>
            <a:off x="7762875" y="4070350"/>
            <a:ext cx="1257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208" y="475271"/>
            <a:ext cx="5080979" cy="139162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49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1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08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11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37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98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200150"/>
            <a:ext cx="3919537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6" y="1200150"/>
            <a:ext cx="3921125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31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05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blue b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  <p:sp>
        <p:nvSpPr>
          <p:cNvPr id="1031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9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3" r:id="rId1"/>
    <p:sldLayoutId id="214748861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15" r:id="rId1"/>
    <p:sldLayoutId id="2147488621" r:id="rId2"/>
    <p:sldLayoutId id="2147488622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307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8" y="4422775"/>
            <a:ext cx="3198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6" r:id="rId1"/>
    <p:sldLayoutId id="2147488623" r:id="rId2"/>
    <p:sldLayoutId id="214748862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4099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7" r:id="rId1"/>
    <p:sldLayoutId id="2147488625" r:id="rId2"/>
    <p:sldLayoutId id="2147488626" r:id="rId3"/>
    <p:sldLayoutId id="214748862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8" r:id="rId1"/>
    <p:sldLayoutId id="2147488628" r:id="rId2"/>
    <p:sldLayoutId id="214748862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76.png"/><Relationship Id="rId18" Type="http://schemas.openxmlformats.org/officeDocument/2006/relationships/image" Target="../media/image36.png"/><Relationship Id="rId26" Type="http://schemas.openxmlformats.org/officeDocument/2006/relationships/image" Target="../media/image4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81.png"/><Relationship Id="rId2" Type="http://schemas.openxmlformats.org/officeDocument/2006/relationships/image" Target="../media/image200.png"/><Relationship Id="rId16" Type="http://schemas.openxmlformats.org/officeDocument/2006/relationships/image" Target="../media/image7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80.png"/><Relationship Id="rId5" Type="http://schemas.openxmlformats.org/officeDocument/2006/relationships/image" Target="../media/image23.png"/><Relationship Id="rId15" Type="http://schemas.openxmlformats.org/officeDocument/2006/relationships/image" Target="../media/image78.png"/><Relationship Id="rId23" Type="http://schemas.openxmlformats.org/officeDocument/2006/relationships/image" Target="../media/image42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75.png"/><Relationship Id="rId9" Type="http://schemas.openxmlformats.org/officeDocument/2006/relationships/image" Target="../media/image45.png"/><Relationship Id="rId14" Type="http://schemas.openxmlformats.org/officeDocument/2006/relationships/image" Target="../media/image77.png"/><Relationship Id="rId22" Type="http://schemas.openxmlformats.org/officeDocument/2006/relationships/image" Target="../media/image40.png"/><Relationship Id="rId27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80.png"/><Relationship Id="rId32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70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31" Type="http://schemas.openxmlformats.org/officeDocument/2006/relationships/image" Target="../media/image8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Relationship Id="rId30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86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86.png"/><Relationship Id="rId32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70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31" Type="http://schemas.openxmlformats.org/officeDocument/2006/relationships/image" Target="../media/image8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Relationship Id="rId30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9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95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18" Type="http://schemas.openxmlformats.org/officeDocument/2006/relationships/image" Target="../media/image102.png"/><Relationship Id="rId26" Type="http://schemas.openxmlformats.org/officeDocument/2006/relationships/image" Target="../media/image27.png"/><Relationship Id="rId3" Type="http://schemas.openxmlformats.org/officeDocument/2006/relationships/image" Target="../media/image49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99.png"/><Relationship Id="rId17" Type="http://schemas.openxmlformats.org/officeDocument/2006/relationships/image" Target="../media/image101.png"/><Relationship Id="rId25" Type="http://schemas.openxmlformats.org/officeDocument/2006/relationships/image" Target="../media/image41.png"/><Relationship Id="rId2" Type="http://schemas.openxmlformats.org/officeDocument/2006/relationships/image" Target="../media/image75.png"/><Relationship Id="rId16" Type="http://schemas.openxmlformats.org/officeDocument/2006/relationships/image" Target="../media/image56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7.png"/><Relationship Id="rId24" Type="http://schemas.openxmlformats.org/officeDocument/2006/relationships/image" Target="../media/image42.png"/><Relationship Id="rId5" Type="http://schemas.openxmlformats.org/officeDocument/2006/relationships/image" Target="../media/image98.png"/><Relationship Id="rId15" Type="http://schemas.openxmlformats.org/officeDocument/2006/relationships/image" Target="../media/image100.png"/><Relationship Id="rId23" Type="http://schemas.openxmlformats.org/officeDocument/2006/relationships/image" Target="../media/image105.png"/><Relationship Id="rId28" Type="http://schemas.openxmlformats.org/officeDocument/2006/relationships/image" Target="../media/image28.png"/><Relationship Id="rId10" Type="http://schemas.openxmlformats.org/officeDocument/2006/relationships/image" Target="../media/image81.png"/><Relationship Id="rId19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Relationship Id="rId22" Type="http://schemas.openxmlformats.org/officeDocument/2006/relationships/image" Target="../media/image61.png"/><Relationship Id="rId27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66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9.png"/><Relationship Id="rId32" Type="http://schemas.openxmlformats.org/officeDocument/2006/relationships/image" Target="../media/image7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70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31" Type="http://schemas.openxmlformats.org/officeDocument/2006/relationships/image" Target="../media/image7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Relationship Id="rId30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611188" y="1214438"/>
            <a:ext cx="8350250" cy="1103312"/>
          </a:xfrm>
        </p:spPr>
        <p:txBody>
          <a:bodyPr/>
          <a:lstStyle/>
          <a:p>
            <a:r>
              <a:rPr lang="en-US" altLang="en-US" sz="4000" dirty="0" smtClean="0"/>
              <a:t>Responsible Data Science</a:t>
            </a:r>
            <a:br>
              <a:rPr lang="en-US" altLang="en-US" sz="4000" dirty="0" smtClean="0"/>
            </a:br>
            <a:r>
              <a:rPr lang="en-US" altLang="en-US" sz="1400" i="1" dirty="0" smtClean="0"/>
              <a:t>Lecture 19 and 20 Instruction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9826" y="2317750"/>
            <a:ext cx="611417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000" dirty="0" smtClean="0">
                <a:ln w="12700">
                  <a:solidFill>
                    <a:srgbClr val="0098A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rgbClr val="8EBAE5"/>
                  </a:outerShdw>
                </a:effectLst>
              </a:rPr>
              <a:t>IDS-L19-L20</a:t>
            </a:r>
            <a:endParaRPr lang="en-US" sz="8000" dirty="0">
              <a:ln w="12700">
                <a:solidFill>
                  <a:srgbClr val="0098A1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rgbClr val="8EBAE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750"/>
            <a:ext cx="91059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pc="300" dirty="0">
                <a:solidFill>
                  <a:srgbClr val="8EBAE5"/>
                </a:solidFill>
                <a:latin typeface="Gill Sans Ultra Bold" panose="020B0A02020104020203" pitchFamily="34" charset="0"/>
              </a:rPr>
              <a:t>Introduction to Data Science (IDS)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102397" y="1571045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178347" y="1575967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177603" y="1995354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Q4. 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074371" y="1348715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4371" y="1348715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243004" y="2037142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004" y="2037142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2926760" y="2037142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6760" y="2037142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498160" y="2730825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160" y="2730825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463505" y="1565415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294872" y="1565415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627327" y="2253842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5898" y="27384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98" y="2738484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41684" y="273465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684" y="2734654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70383" y="33575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83" y="3357543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2670" y="33575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670" y="335754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64592" y="273941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592" y="2739416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6852" y="273871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52" y="2738718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997059" y="2253842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463505" y="2253842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055927" y="2291022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147261" y="2253842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201544" y="2947525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2718661" y="2947525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43662" y="27384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9968" y="27457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1947410" y="335754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93439" y="335754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845464" y="27457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9827" y="27384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80315" y="158245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315" y="1582459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78225" y="1572791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25" y="1572791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70507" y="2222517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07" y="2222517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518616" y="2288046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16" y="2288046"/>
                <a:ext cx="386367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31856" y="2291022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6" y="2291022"/>
                <a:ext cx="348535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823789" y="2980875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89" y="2980875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92805" y="240643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05" y="2406439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985988" y="2415737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988" y="2415737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041115" y="2947525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115" y="2947525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92173" y="222262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173" y="2222629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110805" y="1561500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110805" y="1572276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590076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177604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746215" y="1527024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351610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054050" y="1989083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042489" y="2431445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047744" y="2835165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055101" y="3265810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515432" y="1280803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432" y="1280803"/>
                <a:ext cx="267686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792941" y="3365927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41" y="3365927"/>
                <a:ext cx="29269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040387" y="1222035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87" y="1222035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808519" y="22685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19" y="2268589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686788" y="167846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6864187" y="164147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048322" y="174806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7214" y="297695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51453" y="299442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275286" y="293057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573323" y="28953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5762422" y="269823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90668" y="268814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325050" y="158698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372025" y="159459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324686" y="298566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5802944" y="272477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221547" y="271355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16017" y="16861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360732" y="196175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13132" y="211415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87918" y="2064809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26070" y="253733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36933" y="2156958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61301" y="237288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525271" y="174806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84407" y="173516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29976" y="284146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802944" y="211525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544134" y="217181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380918" y="200103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465093" y="218925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202283" y="177270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642969" y="287654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118564" y="2440631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178057" y="2839970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6740547" y="1582444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10386" y="221982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86" y="2219822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135373" y="153522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3" y="1535229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547203" y="158244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03" y="1582444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110133" y="25786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33" y="2578643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945145" y="3030651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145" y="3030651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125858" y="3022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858" y="3022338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Q4.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7994970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7994970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00000" r="-267568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00000" r="-14146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00000" r="-50649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00000" r="-5405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200000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200000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200000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200000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3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3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blipFill>
                <a:blip r:embed="rId29"/>
                <a:stretch>
                  <a:fillRect l="-1449" r="-1449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6122" y="4171785"/>
                <a:ext cx="2153475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4171785"/>
                <a:ext cx="2153475" cy="461729"/>
              </a:xfrm>
              <a:prstGeom prst="rect">
                <a:avLst/>
              </a:prstGeom>
              <a:blipFill>
                <a:blip r:embed="rId30"/>
                <a:stretch>
                  <a:fillRect l="-850" t="-1316" r="-850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799084"/>
                  </p:ext>
                </p:extLst>
              </p:nvPr>
            </p:nvGraphicFramePr>
            <p:xfrm>
              <a:off x="2176924" y="3735785"/>
              <a:ext cx="1917728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503162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799084"/>
                  </p:ext>
                </p:extLst>
              </p:nvPr>
            </p:nvGraphicFramePr>
            <p:xfrm>
              <a:off x="2176924" y="3735785"/>
              <a:ext cx="1917728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503162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100000" r="-33424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100000" r="-19397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6579" t="-100000" r="-1118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80723" t="-100000" r="-241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205714" r="-334247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205714" r="-193976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6579" t="-205714" r="-11184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80723" t="-205714" r="-2410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305714" r="-193976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6579" t="-305714" r="-11184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23270" y="4796890"/>
            <a:ext cx="15376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/>
              <a:t>New label would be -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707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Q5. 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Q5.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579340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579340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00000" r="-267568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00000" r="-14146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00000" r="-50649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00000" r="-5405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200000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200000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200000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200000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3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3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17820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178208" cy="138499"/>
              </a:xfrm>
              <a:prstGeom prst="rect">
                <a:avLst/>
              </a:prstGeom>
              <a:blipFill>
                <a:blip r:embed="rId29"/>
                <a:stretch>
                  <a:fillRect l="-1554" r="-207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6122" y="4171785"/>
                <a:ext cx="2171107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4171785"/>
                <a:ext cx="2171107" cy="461729"/>
              </a:xfrm>
              <a:prstGeom prst="rect">
                <a:avLst/>
              </a:prstGeom>
              <a:blipFill>
                <a:blip r:embed="rId30"/>
                <a:stretch>
                  <a:fillRect l="-843" t="-1316" r="-84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1065651"/>
                  </p:ext>
                </p:extLst>
              </p:nvPr>
            </p:nvGraphicFramePr>
            <p:xfrm>
              <a:off x="2176924" y="3735785"/>
              <a:ext cx="1933227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518661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10/20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1065651"/>
                  </p:ext>
                </p:extLst>
              </p:nvPr>
            </p:nvGraphicFramePr>
            <p:xfrm>
              <a:off x="2176924" y="3735785"/>
              <a:ext cx="1933227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518661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100000" r="-33835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100000" r="-1975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100000" r="-11298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75294" t="-100000" r="-23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205714" r="-338356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205714" r="-197590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205714" r="-112987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75294" t="-205714" r="-2353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305714" r="-197590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305714" r="-112987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23270" y="4796890"/>
            <a:ext cx="15376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/>
              <a:t>New label would be -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45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Q6. 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1294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on the discrimination?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Q6.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1294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on the discrimination?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3849443" y="4449880"/>
                <a:ext cx="334491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sz="1000" dirty="0" smtClean="0"/>
                  <a:t> has the maximum effect on discrimination. Because it leads to maximum difference between examples with discriminatory and non-discriminatory attribute.</a:t>
                </a: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443" y="4449880"/>
                <a:ext cx="3344910" cy="707886"/>
              </a:xfrm>
              <a:prstGeom prst="rect">
                <a:avLst/>
              </a:prstGeom>
              <a:blipFill>
                <a:blip r:embed="rId27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9" name="Table 1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307550"/>
                  </p:ext>
                </p:extLst>
              </p:nvPr>
            </p:nvGraphicFramePr>
            <p:xfrm>
              <a:off x="267174" y="3963794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9" name="Table 1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307550"/>
                  </p:ext>
                </p:extLst>
              </p:nvPr>
            </p:nvGraphicFramePr>
            <p:xfrm>
              <a:off x="267174" y="3963794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02857" r="-267568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02857" r="-141463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02857" r="-50649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02857" r="-5405" b="-2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97222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97222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97222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97222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305714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305714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088859" y="4195648"/>
                <a:ext cx="1524776" cy="351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9" y="4195648"/>
                <a:ext cx="1524776" cy="35118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2141758" y="4594422"/>
                <a:ext cx="1418978" cy="351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58" y="4594422"/>
                <a:ext cx="1418978" cy="3511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140"/>
          <p:cNvSpPr/>
          <p:nvPr/>
        </p:nvSpPr>
        <p:spPr>
          <a:xfrm>
            <a:off x="3755692" y="4175424"/>
            <a:ext cx="50073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>
                <a:solidFill>
                  <a:srgbClr val="00B050"/>
                </a:solidFill>
              </a:rPr>
              <a:t>1. The first step is to find the leaf with the maximum effect (positive or negative)</a:t>
            </a:r>
            <a:endParaRPr lang="en-US" alt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Q6.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1294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on the discrimination?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257941" y="4488451"/>
                <a:ext cx="1457129" cy="266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1" y="4488451"/>
                <a:ext cx="1457129" cy="266740"/>
              </a:xfrm>
              <a:prstGeom prst="rect">
                <a:avLst/>
              </a:prstGeom>
              <a:blipFill>
                <a:blip r:embed="rId27"/>
                <a:stretch>
                  <a:fillRect l="-1255" t="-2273" r="-4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/>
          <p:cNvSpPr/>
          <p:nvPr/>
        </p:nvSpPr>
        <p:spPr bwMode="auto">
          <a:xfrm>
            <a:off x="128262" y="3861526"/>
            <a:ext cx="2886068" cy="268288"/>
          </a:xfrm>
          <a:prstGeom prst="roundRect">
            <a:avLst>
              <a:gd name="adj" fmla="val 13308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Fraction of instances with B=0 getting positive label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4234503" y="373827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000" dirty="0" smtClean="0">
                <a:solidFill>
                  <a:srgbClr val="00B050"/>
                </a:solidFill>
              </a:rPr>
              <a:t>2. The </a:t>
            </a:r>
            <a:r>
              <a:rPr lang="en-US" altLang="en-US" sz="1000" dirty="0">
                <a:solidFill>
                  <a:srgbClr val="00B050"/>
                </a:solidFill>
              </a:rPr>
              <a:t>aim is to either decrease the first part or increase the second </a:t>
            </a:r>
            <a:r>
              <a:rPr lang="en-US" altLang="en-US" sz="1000" dirty="0" smtClean="0">
                <a:solidFill>
                  <a:srgbClr val="00B050"/>
                </a:solidFill>
              </a:rPr>
              <a:t>part in the discrimination formula.  </a:t>
            </a:r>
            <a:endParaRPr lang="en-US" altLang="en-US" sz="1000" dirty="0">
              <a:solidFill>
                <a:srgbClr val="00B050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 bwMode="auto">
          <a:xfrm>
            <a:off x="1806405" y="4688161"/>
            <a:ext cx="2834707" cy="268288"/>
          </a:xfrm>
          <a:prstGeom prst="roundRect">
            <a:avLst>
              <a:gd name="adj" fmla="val 13308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/>
              <a:t>Fraction of instances with </a:t>
            </a:r>
            <a:r>
              <a:rPr lang="en-US" sz="800" dirty="0" smtClean="0"/>
              <a:t>B=1 </a:t>
            </a:r>
            <a:r>
              <a:rPr lang="en-US" sz="800" dirty="0"/>
              <a:t>getting positive label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838200" y="4190179"/>
            <a:ext cx="148305" cy="238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471119" y="4786825"/>
            <a:ext cx="310167" cy="112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4209384" y="4141323"/>
                <a:ext cx="42990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/>
                  <a:t>Relabeling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sz="1000" dirty="0" smtClean="0"/>
                  <a:t> leads to maximum reduction (0.5) of the first part and consequently causes maximum reduction of discrimination.</a:t>
                </a: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84" y="4141323"/>
                <a:ext cx="4299008" cy="400110"/>
              </a:xfrm>
              <a:prstGeom prst="rect">
                <a:avLst/>
              </a:prstGeom>
              <a:blipFill>
                <a:blip r:embed="rId2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Q7. 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5943881" y="289486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98643" y="176808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has the maximum effect on the accuracy?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35437" y="185495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699670" y="240758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891289" y="17323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600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Q7.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5943881" y="289486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98643" y="176808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has the maximum effect on the accuracy?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35437" y="185495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699670" y="240758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891289" y="17323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37914" y="4152193"/>
                <a:ext cx="8764328" cy="464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/>
                  <a:t>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1000" dirty="0" smtClean="0"/>
                  <a:t> contains the examples which lead to maximum difference between labels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en-US" sz="100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altLang="en-US" sz="1000" dirty="0" smtClean="0"/>
                  <a:t>). Therefore, relabeling this leaf has the maximum effect on the accuracy.</a:t>
                </a:r>
                <a:endParaRPr lang="en-US" altLang="en-US" sz="10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14" y="4152193"/>
                <a:ext cx="8764328" cy="464486"/>
              </a:xfrm>
              <a:prstGeom prst="rect">
                <a:avLst/>
              </a:prstGeom>
              <a:blipFill>
                <a:blip r:embed="rId27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83397" y="1916386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59347" y="1921308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58603" y="2340695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Q8. Discrimination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55371" y="169405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5371" y="1694056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624004" y="2382483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004" y="2382483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307760" y="2382483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7760" y="2382483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79160" y="307616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160" y="3076166"/>
                <a:ext cx="258333" cy="2538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44505" y="1910756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75872" y="1910756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3008327" y="2599183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6898" y="308382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98" y="3083825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22684" y="307999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84" y="3079995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51383" y="37028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83" y="3702884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03670" y="37028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70" y="3702884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45592" y="308475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592" y="3084757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37852" y="308405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852" y="3084059"/>
                <a:ext cx="262321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78059" y="2599183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44505" y="2599183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436927" y="2636363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528261" y="2599183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82544" y="3292866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99661" y="3292866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24662" y="30838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0968" y="309104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328410" y="37028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4439" y="37028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226464" y="309104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827" y="30838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61315" y="1927800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15" y="1927800"/>
                <a:ext cx="348535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59225" y="1918132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25" y="1918132"/>
                <a:ext cx="386367" cy="2940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51507" y="2567858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07" y="2567858"/>
                <a:ext cx="386367" cy="3033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99616" y="2633387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16" y="2633387"/>
                <a:ext cx="386367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2856" y="263636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56" y="2636363"/>
                <a:ext cx="348535" cy="2940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04789" y="3326216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789" y="3326216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73805" y="2751780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05" y="2751780"/>
                <a:ext cx="386367" cy="3033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66988" y="2761078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88" y="2761078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422115" y="329286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115" y="3292866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73173" y="2567970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173" y="2567970"/>
                <a:ext cx="348535" cy="29405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91805" y="1906841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91805" y="1917617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71076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58604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127215" y="1872365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732610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435050" y="233442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423489" y="2776786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428744" y="3180506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436101" y="3611151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96432" y="1626144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32" y="1626144"/>
                <a:ext cx="267686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73941" y="3711268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41" y="3711268"/>
                <a:ext cx="292699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421387" y="1567376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87" y="1567376"/>
                <a:ext cx="274434" cy="32278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89519" y="2613930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19" y="2613930"/>
                <a:ext cx="274434" cy="32278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67788" y="20238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45187" y="198681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429322" y="209340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68214" y="332229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232453" y="333976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54242" y="327505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54323" y="324072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1042" y="304357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71668" y="303348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06050" y="193232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53025" y="1939931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705686" y="333100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51684" y="27576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97017" y="203150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41732" y="230709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94132" y="245949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68918" y="241015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907070" y="288267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817933" y="2502299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42301" y="27182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06271" y="209340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65407" y="2080508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95736" y="319442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83944" y="246059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925134" y="251716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61918" y="23463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46093" y="253460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83283" y="211804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7023969" y="322188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99564" y="2785972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59057" y="3185311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121547" y="1927785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of the discrimination, and minimum reduction of the accuracy (the best leaf for relabeling)?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91386" y="256516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386" y="2565163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516373" y="18805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373" y="18805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928203" y="192778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203" y="1927785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91133" y="29239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133" y="2923984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326145" y="33759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45" y="33759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506858" y="336767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858" y="3367679"/>
                <a:ext cx="262321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63707" y="334845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5917244" y="292541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Q1. 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600" dirty="0"/>
                  <a:t>Consider the following potentially discriminatory (PD) and the base </a:t>
                </a:r>
                <a:r>
                  <a:rPr lang="en-US" altLang="en-US" sz="1600" dirty="0" smtClean="0"/>
                  <a:t>rules </a:t>
                </a:r>
                <a:r>
                  <a:rPr lang="en-US" altLang="en-US" sz="1600" dirty="0"/>
                  <a:t>with the mentioned confidence values. </a:t>
                </a:r>
              </a:p>
              <a:p>
                <a:r>
                  <a:rPr lang="en-US" altLang="en-US" sz="1600" dirty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/>
                  <a:t> causes the PD rule to be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/>
                  <a:t>-discriminatory?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830997"/>
              </a:xfrm>
              <a:prstGeom prst="rect">
                <a:avLst/>
              </a:prstGeom>
              <a:blipFill>
                <a:blip r:embed="rId2"/>
                <a:stretch>
                  <a:fillRect l="-430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"/>
          <p:cNvSpPr txBox="1">
            <a:spLocks noChangeArrowheads="1"/>
          </p:cNvSpPr>
          <p:nvPr/>
        </p:nvSpPr>
        <p:spPr bwMode="auto">
          <a:xfrm>
            <a:off x="2148978" y="2490769"/>
            <a:ext cx="1206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0.25</a:t>
            </a:r>
          </a:p>
        </p:txBody>
      </p:sp>
      <p:sp>
        <p:nvSpPr>
          <p:cNvPr id="110" name="TextBox 24"/>
          <p:cNvSpPr txBox="1">
            <a:spLocks noChangeArrowheads="1"/>
          </p:cNvSpPr>
          <p:nvPr/>
        </p:nvSpPr>
        <p:spPr bwMode="auto">
          <a:xfrm>
            <a:off x="2148978" y="2777495"/>
            <a:ext cx="1206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</a:t>
            </a:r>
            <a:r>
              <a:rPr lang="en-US" altLang="en-US" sz="1000" dirty="0" smtClean="0">
                <a:solidFill>
                  <a:srgbClr val="000000"/>
                </a:solidFill>
              </a:rPr>
              <a:t>0.55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23892" y="2515425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92" y="2515425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494" r="-64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323892" y="2808193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92" y="2808193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06304" y="2753048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06304" y="2484726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</p:spTree>
    <p:extLst>
      <p:ext uri="{BB962C8B-B14F-4D97-AF65-F5344CB8AC3E}">
        <p14:creationId xmlns:p14="http://schemas.microsoft.com/office/powerpoint/2010/main" val="65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88913" y="161925"/>
            <a:ext cx="8447087" cy="692150"/>
          </a:xfrm>
        </p:spPr>
        <p:txBody>
          <a:bodyPr/>
          <a:lstStyle/>
          <a:p>
            <a:r>
              <a:rPr lang="en-US" altLang="en-US" sz="2800" dirty="0" smtClean="0"/>
              <a:t>Q9. Discrimination </a:t>
            </a:r>
            <a:r>
              <a:rPr lang="en-US" altLang="en-US" sz="2800" dirty="0"/>
              <a:t>(Homework)</a:t>
            </a:r>
            <a:endParaRPr lang="en-US" altLang="en-US" sz="3000" dirty="0" smtClean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604653" y="1928516"/>
          <a:ext cx="2754313" cy="2179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3680879354"/>
                    </a:ext>
                  </a:extLst>
                </a:gridCol>
                <a:gridCol w="737369">
                  <a:extLst>
                    <a:ext uri="{9D8B030D-6E8A-4147-A177-3AD203B41FA5}">
                      <a16:colId xmlns:a16="http://schemas.microsoft.com/office/drawing/2014/main" val="552791084"/>
                    </a:ext>
                  </a:extLst>
                </a:gridCol>
                <a:gridCol w="506026">
                  <a:extLst>
                    <a:ext uri="{9D8B030D-6E8A-4147-A177-3AD203B41FA5}">
                      <a16:colId xmlns:a16="http://schemas.microsoft.com/office/drawing/2014/main" val="1788490709"/>
                    </a:ext>
                  </a:extLst>
                </a:gridCol>
                <a:gridCol w="478672">
                  <a:extLst>
                    <a:ext uri="{9D8B030D-6E8A-4147-A177-3AD203B41FA5}">
                      <a16:colId xmlns:a16="http://schemas.microsoft.com/office/drawing/2014/main" val="3558843712"/>
                    </a:ext>
                  </a:extLst>
                </a:gridCol>
                <a:gridCol w="468296">
                  <a:extLst>
                    <a:ext uri="{9D8B030D-6E8A-4147-A177-3AD203B41FA5}">
                      <a16:colId xmlns:a16="http://schemas.microsoft.com/office/drawing/2014/main" val="954183339"/>
                    </a:ext>
                  </a:extLst>
                </a:gridCol>
              </a:tblGrid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Sex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Degree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Job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Class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302905888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&gt;10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HS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746483616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5&lt; Exp &lt;10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41063547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&gt;10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HS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1469837108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5&lt; Exp &lt;10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636120633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&lt; 5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311591767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507524054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None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Edu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500373833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&gt;10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None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550040895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Edu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677794216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&gt;10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1054884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54000" y="1160463"/>
                <a:ext cx="86455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en-US" sz="1200" dirty="0">
                    <a:latin typeface="+mn-lt"/>
                  </a:rPr>
                  <a:t>What is the first node of the decision tree for the following table of data with respect to accuracy and fairness? (use </a:t>
                </a:r>
                <a14:m>
                  <m:oMath xmlns:m="http://schemas.openxmlformats.org/officeDocument/2006/math"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𝐼𝐺𝐶</m:t>
                    </m:r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𝐼𝐺𝑆</m:t>
                    </m:r>
                  </m:oMath>
                </a14:m>
                <a:r>
                  <a:rPr lang="en-US" altLang="en-US" sz="1200" dirty="0">
                    <a:latin typeface="+mn-lt"/>
                  </a:rPr>
                  <a:t>) </a:t>
                </a:r>
              </a:p>
            </p:txBody>
          </p:sp>
        </mc:Choice>
        <mc:Fallback xmlns="">
          <p:sp>
            <p:nvSpPr>
              <p:cNvPr id="28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000" y="1160463"/>
                <a:ext cx="8645525" cy="461665"/>
              </a:xfrm>
              <a:prstGeom prst="rect">
                <a:avLst/>
              </a:prstGeom>
              <a:blipFill>
                <a:blip r:embed="rId2"/>
                <a:stretch>
                  <a:fillRect l="-71" t="-1316" b="-78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61" y="1744430"/>
            <a:ext cx="2223984" cy="368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10" y="1714141"/>
            <a:ext cx="2029813" cy="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Q10. Confidentiality</a:t>
            </a:r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8535"/>
              </p:ext>
            </p:extLst>
          </p:nvPr>
        </p:nvGraphicFramePr>
        <p:xfrm>
          <a:off x="1320552" y="2594376"/>
          <a:ext cx="5303360" cy="227513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9008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471280">
                  <a:extLst>
                    <a:ext uri="{9D8B030D-6E8A-4147-A177-3AD203B41FA5}">
                      <a16:colId xmlns:a16="http://schemas.microsoft.com/office/drawing/2014/main" val="650613581"/>
                    </a:ext>
                  </a:extLst>
                </a:gridCol>
                <a:gridCol w="744531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1459923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  <a:gridCol w="803714">
                  <a:extLst>
                    <a:ext uri="{9D8B030D-6E8A-4147-A177-3AD203B41FA5}">
                      <a16:colId xmlns:a16="http://schemas.microsoft.com/office/drawing/2014/main" val="212973963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1547835853"/>
                    </a:ext>
                  </a:extLst>
                </a:gridCol>
              </a:tblGrid>
              <a:tr h="318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 of domicile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Religion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Ramsha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Yadu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Salima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Sunny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Karnataka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Joan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1646512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Bahuksana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04408690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Rambha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05526494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Kishor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89043597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Johnson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224556064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John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79780331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72699" y="2198370"/>
            <a:ext cx="108202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Explicit identifier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88960" y="2191329"/>
            <a:ext cx="59150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Sensitive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12915" y="2191329"/>
            <a:ext cx="10611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Quasi-identifiers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463" y="1188476"/>
            <a:ext cx="873495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/>
              <a:t>Suppose that we have </a:t>
            </a:r>
            <a:r>
              <a:rPr lang="en-US" sz="1100" dirty="0" smtClean="0"/>
              <a:t>the following table of </a:t>
            </a:r>
            <a:r>
              <a:rPr lang="en-US" sz="1100" dirty="0"/>
              <a:t>information about people and what they </a:t>
            </a:r>
            <a:r>
              <a:rPr lang="en-US" sz="1100" dirty="0" smtClean="0"/>
              <a:t>bought </a:t>
            </a:r>
            <a:r>
              <a:rPr lang="en-US" sz="1100" dirty="0"/>
              <a:t>from an online grocery shop</a:t>
            </a:r>
            <a:r>
              <a:rPr lang="en-US" sz="1100" dirty="0" smtClean="0"/>
              <a:t>. </a:t>
            </a:r>
          </a:p>
          <a:p>
            <a:pPr>
              <a:defRPr/>
            </a:pP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Using suppression and generalization anonymize this table such that it has 2-anonymity and distinct 2-diversity.  </a:t>
            </a:r>
          </a:p>
        </p:txBody>
      </p:sp>
      <p:sp>
        <p:nvSpPr>
          <p:cNvPr id="2" name="Left Brace 1"/>
          <p:cNvSpPr/>
          <p:nvPr/>
        </p:nvSpPr>
        <p:spPr bwMode="auto">
          <a:xfrm rot="5400000">
            <a:off x="1686611" y="2031876"/>
            <a:ext cx="156895" cy="907582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 rot="5400000">
            <a:off x="3935715" y="767540"/>
            <a:ext cx="166934" cy="3426220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Left Brace 16"/>
          <p:cNvSpPr/>
          <p:nvPr/>
        </p:nvSpPr>
        <p:spPr bwMode="auto">
          <a:xfrm rot="5400000">
            <a:off x="6122485" y="2122597"/>
            <a:ext cx="124461" cy="730402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Q10. Confidentiality (Solution)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88984"/>
              </p:ext>
            </p:extLst>
          </p:nvPr>
        </p:nvGraphicFramePr>
        <p:xfrm>
          <a:off x="125413" y="2085390"/>
          <a:ext cx="4349162" cy="16975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4853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855769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791587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825350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781512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600091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282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Name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Age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Gender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State of domicile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Religion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Product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Tamil Nadu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Tamil Nadu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Karnataka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Karnataka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Age ≤ 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Kerala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Karnataka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923179" y="1181904"/>
            <a:ext cx="3802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/>
              <a:t>2-anonymity, distinct 2-diversity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Data is distinct l-diversity if there </a:t>
            </a:r>
            <a:r>
              <a:rPr lang="en-US" altLang="en-US" sz="1000" dirty="0"/>
              <a:t>are at least l distinct values for the sensitive attribute in each equivalence class</a:t>
            </a:r>
            <a:r>
              <a:rPr lang="en-US" altLang="en-US" sz="1000" dirty="0" smtClean="0"/>
              <a:t>.</a:t>
            </a:r>
            <a:endParaRPr lang="en-US" sz="1000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01694"/>
              </p:ext>
            </p:extLst>
          </p:nvPr>
        </p:nvGraphicFramePr>
        <p:xfrm>
          <a:off x="4842361" y="2074311"/>
          <a:ext cx="4216998" cy="17086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3336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827540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769829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662778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899916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583599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276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Name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Age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Gender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State of domicile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Religion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Product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Hindu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Hindu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Muslim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Muslim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Age ≤ 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43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15843" y="1104960"/>
            <a:ext cx="38023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/>
              <a:t>2-anonymity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Data is k-anonymity if each </a:t>
            </a:r>
            <a:r>
              <a:rPr lang="en-US" altLang="en-US" sz="1000" dirty="0"/>
              <a:t>equivalence </a:t>
            </a:r>
            <a:r>
              <a:rPr lang="en-US" altLang="en-US" sz="1000" dirty="0" smtClean="0"/>
              <a:t>class</a:t>
            </a:r>
            <a:r>
              <a:rPr lang="en-US" altLang="en-US" sz="1000" dirty="0"/>
              <a:t> </a:t>
            </a:r>
            <a:r>
              <a:rPr lang="en-US" altLang="en-US" sz="1000" dirty="0" smtClean="0"/>
              <a:t>contains at least k records.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Equivalence class is </a:t>
            </a:r>
            <a:r>
              <a:rPr lang="en-US" altLang="en-US" sz="1000" dirty="0"/>
              <a:t>a set of records that have the same values for the </a:t>
            </a:r>
            <a:r>
              <a:rPr lang="en-US" altLang="en-US" sz="1000" dirty="0" smtClean="0"/>
              <a:t>quasi-identifiers.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0029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Q11. Confidentiality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1200" dirty="0" smtClean="0"/>
                  <a:t>What is the maximum </a:t>
                </a:r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1200" dirty="0" smtClean="0"/>
                  <a:t> value for entropy </a:t>
                </a:r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1200" dirty="0" smtClean="0"/>
                  <a:t>-</a:t>
                </a:r>
                <a:r>
                  <a:rPr lang="en-US" altLang="en-US" sz="1200" dirty="0"/>
                  <a:t>diversity </a:t>
                </a:r>
                <a:r>
                  <a:rPr lang="en-US" altLang="en-US" sz="1200" dirty="0" smtClean="0"/>
                  <a:t>in the </a:t>
                </a:r>
                <a:r>
                  <a:rPr lang="en-US" altLang="en-US" sz="1200" dirty="0"/>
                  <a:t>following table which has </a:t>
                </a:r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1200" dirty="0" smtClean="0"/>
                  <a:t>-anonimity?</a:t>
                </a:r>
              </a:p>
              <a:p>
                <a:pPr marL="269875" lvl="1" indent="0">
                  <a:buNone/>
                </a:pPr>
                <a:endParaRPr lang="en-US" altLang="en-US" sz="12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091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0097" y="2028640"/>
          <a:ext cx="4668208" cy="20965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3982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852199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733694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996205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646043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339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Name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Age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Gender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State of domicile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Religion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Product 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 ≤ 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33945" y="1519035"/>
                <a:ext cx="3334973" cy="577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en-US" sz="1050" dirty="0"/>
                  <a:t>A table is said to have entropy </a:t>
                </a:r>
                <a14:m>
                  <m:oMath xmlns:m="http://schemas.openxmlformats.org/officeDocument/2006/math">
                    <m:r>
                      <a:rPr lang="en-US" altLang="en-US" sz="105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1050" dirty="0"/>
                  <a:t>-diversity if for every equivalence class E, </a:t>
                </a:r>
                <a14:m>
                  <m:oMath xmlns:m="http://schemas.openxmlformats.org/officeDocument/2006/math">
                    <m:r>
                      <a:rPr lang="en-US" altLang="en-US" sz="1050" i="1" dirty="0">
                        <a:latin typeface="Cambria Math" panose="02040503050406030204" pitchFamily="18" charset="0"/>
                      </a:rPr>
                      <m:t>𝑬𝒏𝒕𝒓𝒐𝒑𝒚</m:t>
                    </m:r>
                    <m:d>
                      <m:dPr>
                        <m:ctrlPr>
                          <a:rPr lang="en-US" alt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050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d>
                  </m:oMath>
                </a14:m>
                <a:r>
                  <a:rPr lang="en-US" altLang="en-US" sz="105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45" y="1519035"/>
                <a:ext cx="3334973" cy="577081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6417" y="1574087"/>
            <a:ext cx="9297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dirty="0"/>
              <a:t>Explicit identifier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12094" y="1581618"/>
            <a:ext cx="50654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dirty="0"/>
              <a:t>Sensitive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96943" y="1574657"/>
            <a:ext cx="9105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dirty="0"/>
              <a:t>Quasi-identifiers</a:t>
            </a:r>
          </a:p>
        </p:txBody>
      </p:sp>
      <p:sp>
        <p:nvSpPr>
          <p:cNvPr id="11" name="Left Brace 10"/>
          <p:cNvSpPr/>
          <p:nvPr/>
        </p:nvSpPr>
        <p:spPr bwMode="auto">
          <a:xfrm rot="5400000">
            <a:off x="673315" y="1587329"/>
            <a:ext cx="156897" cy="563336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5400000">
            <a:off x="2777622" y="228587"/>
            <a:ext cx="119691" cy="3300715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Left Brace 12"/>
          <p:cNvSpPr/>
          <p:nvPr/>
        </p:nvSpPr>
        <p:spPr bwMode="auto">
          <a:xfrm rot="5400000">
            <a:off x="4774118" y="1615005"/>
            <a:ext cx="129896" cy="517675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Q11. Confidentiality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1200" dirty="0"/>
                  <a:t>What is the maximum </a:t>
                </a:r>
                <a14:m>
                  <m:oMath xmlns:m="http://schemas.openxmlformats.org/officeDocument/2006/math"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1200" dirty="0"/>
                  <a:t> value for entropy </a:t>
                </a:r>
                <a14:m>
                  <m:oMath xmlns:m="http://schemas.openxmlformats.org/officeDocument/2006/math"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1200" dirty="0"/>
                  <a:t>-diversity in the following table which has </a:t>
                </a:r>
                <a14:m>
                  <m:oMath xmlns:m="http://schemas.openxmlformats.org/officeDocument/2006/math">
                    <m:r>
                      <a:rPr lang="en-US" altLang="en-US" sz="12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1200" dirty="0"/>
                  <a:t>-anonimity?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091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17202"/>
              </p:ext>
            </p:extLst>
          </p:nvPr>
        </p:nvGraphicFramePr>
        <p:xfrm>
          <a:off x="470097" y="2028640"/>
          <a:ext cx="4668208" cy="20965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3982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852199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733694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996205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646043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339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Name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Age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Gender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State of domicile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Religion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Product 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 ≤ 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55724" y="2420958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Entropy = 1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55724" y="2830692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Entropy = 1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5724" y="3280827"/>
            <a:ext cx="1260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Entropy = 0.92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55724" y="3783926"/>
            <a:ext cx="1260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Entropy = 0.92</a:t>
            </a:r>
            <a:endParaRPr lang="en-US" sz="1600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 bwMode="auto">
          <a:xfrm>
            <a:off x="5237018" y="2420958"/>
            <a:ext cx="718706" cy="123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endCxn id="3" idx="1"/>
          </p:cNvCxnSpPr>
          <p:nvPr/>
        </p:nvCxnSpPr>
        <p:spPr bwMode="auto">
          <a:xfrm flipV="1">
            <a:off x="5187661" y="2544069"/>
            <a:ext cx="768063" cy="61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endCxn id="10" idx="1"/>
          </p:cNvCxnSpPr>
          <p:nvPr/>
        </p:nvCxnSpPr>
        <p:spPr bwMode="auto">
          <a:xfrm>
            <a:off x="5200650" y="2830692"/>
            <a:ext cx="755074" cy="123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endCxn id="10" idx="1"/>
          </p:cNvCxnSpPr>
          <p:nvPr/>
        </p:nvCxnSpPr>
        <p:spPr bwMode="auto">
          <a:xfrm flipV="1">
            <a:off x="5187661" y="2953803"/>
            <a:ext cx="768063" cy="1899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endCxn id="11" idx="1"/>
          </p:cNvCxnSpPr>
          <p:nvPr/>
        </p:nvCxnSpPr>
        <p:spPr bwMode="auto">
          <a:xfrm>
            <a:off x="5200650" y="2953802"/>
            <a:ext cx="755074" cy="450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11" idx="1"/>
          </p:cNvCxnSpPr>
          <p:nvPr/>
        </p:nvCxnSpPr>
        <p:spPr bwMode="auto">
          <a:xfrm>
            <a:off x="5169477" y="3333791"/>
            <a:ext cx="786247" cy="70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endCxn id="11" idx="1"/>
          </p:cNvCxnSpPr>
          <p:nvPr/>
        </p:nvCxnSpPr>
        <p:spPr bwMode="auto">
          <a:xfrm flipV="1">
            <a:off x="5200650" y="3403938"/>
            <a:ext cx="755074" cy="2568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endCxn id="12" idx="1"/>
          </p:cNvCxnSpPr>
          <p:nvPr/>
        </p:nvCxnSpPr>
        <p:spPr bwMode="auto">
          <a:xfrm>
            <a:off x="5169477" y="3500755"/>
            <a:ext cx="786247" cy="406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endCxn id="12" idx="1"/>
          </p:cNvCxnSpPr>
          <p:nvPr/>
        </p:nvCxnSpPr>
        <p:spPr bwMode="auto">
          <a:xfrm>
            <a:off x="5187661" y="3871963"/>
            <a:ext cx="768063" cy="3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endCxn id="12" idx="1"/>
          </p:cNvCxnSpPr>
          <p:nvPr/>
        </p:nvCxnSpPr>
        <p:spPr bwMode="auto">
          <a:xfrm flipV="1">
            <a:off x="5200650" y="3907037"/>
            <a:ext cx="755074" cy="123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0097" y="4423157"/>
                <a:ext cx="17813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𝑬𝒏𝒕𝒓𝒐𝒑𝒚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7" y="4423157"/>
                <a:ext cx="1781321" cy="215444"/>
              </a:xfrm>
              <a:prstGeom prst="rect">
                <a:avLst/>
              </a:prstGeom>
              <a:blipFill>
                <a:blip r:embed="rId3"/>
                <a:stretch>
                  <a:fillRect l="-2740" t="-2857" r="-3425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74929" y="4423157"/>
                <a:ext cx="1179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929" y="4423157"/>
                <a:ext cx="1179618" cy="215444"/>
              </a:xfrm>
              <a:prstGeom prst="rect">
                <a:avLst/>
              </a:prstGeom>
              <a:blipFill>
                <a:blip r:embed="rId4"/>
                <a:stretch>
                  <a:fillRect l="-4663" t="-2857" r="-2591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60829" y="4423157"/>
                <a:ext cx="6314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9" y="4423157"/>
                <a:ext cx="631455" cy="215444"/>
              </a:xfrm>
              <a:prstGeom prst="rect">
                <a:avLst/>
              </a:prstGeom>
              <a:blipFill>
                <a:blip r:embed="rId5"/>
                <a:stretch>
                  <a:fillRect l="-6796" r="-5825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316417" y="1574087"/>
            <a:ext cx="9297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dirty="0"/>
              <a:t>Explicit identifier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612094" y="1581618"/>
            <a:ext cx="50654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dirty="0"/>
              <a:t>Sensitive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396943" y="1574657"/>
            <a:ext cx="9105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dirty="0"/>
              <a:t>Quasi-identifiers</a:t>
            </a:r>
          </a:p>
        </p:txBody>
      </p:sp>
      <p:sp>
        <p:nvSpPr>
          <p:cNvPr id="28" name="Left Brace 27"/>
          <p:cNvSpPr/>
          <p:nvPr/>
        </p:nvSpPr>
        <p:spPr bwMode="auto">
          <a:xfrm rot="5400000">
            <a:off x="673315" y="1587329"/>
            <a:ext cx="156897" cy="563336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Left Brace 29"/>
          <p:cNvSpPr/>
          <p:nvPr/>
        </p:nvSpPr>
        <p:spPr bwMode="auto">
          <a:xfrm rot="5400000">
            <a:off x="2777622" y="228587"/>
            <a:ext cx="119691" cy="3300715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Left Brace 31"/>
          <p:cNvSpPr/>
          <p:nvPr/>
        </p:nvSpPr>
        <p:spPr bwMode="auto">
          <a:xfrm rot="5400000">
            <a:off x="4774118" y="1615005"/>
            <a:ext cx="129896" cy="517675"/>
          </a:xfrm>
          <a:prstGeom prst="leftBrace">
            <a:avLst>
              <a:gd name="adj1" fmla="val 62068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Q12. Confidentiality (Your Turn)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r>
                  <a:rPr lang="en-US" altLang="en-US" sz="1600" dirty="0" smtClean="0"/>
                  <a:t>Assume the following list as the list of frequency of sensitive values in an equivalence class.</a:t>
                </a:r>
              </a:p>
              <a:p>
                <a:pPr lvl="1"/>
                <a:r>
                  <a:rPr lang="en-US" altLang="en-US" sz="1400" dirty="0" smtClean="0"/>
                  <a:t>Does the corresponding equivalence class have recursive (1,2)-diversity?</a:t>
                </a:r>
              </a:p>
              <a:p>
                <a:pPr lvl="1"/>
                <a:r>
                  <a:rPr lang="en-US" altLang="en-US" sz="1400" dirty="0"/>
                  <a:t>Does the corresponding equivalence class have recursive </a:t>
                </a:r>
                <a:r>
                  <a:rPr lang="en-US" altLang="en-US" sz="1400" dirty="0" smtClean="0"/>
                  <a:t>(2,3)-</a:t>
                </a:r>
                <a:r>
                  <a:rPr lang="en-US" altLang="en-US" sz="1400" dirty="0"/>
                  <a:t>diversity?</a:t>
                </a:r>
              </a:p>
              <a:p>
                <a:endParaRPr lang="en-US" altLang="en-US" sz="1600" dirty="0" smtClean="0"/>
              </a:p>
              <a:p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alt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𝟒𝟎𝟎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200" dirty="0" smtClean="0"/>
              </a:p>
              <a:p>
                <a:endParaRPr lang="en-US" altLang="en-US" sz="1400" dirty="0" smtClean="0"/>
              </a:p>
            </p:txBody>
          </p:sp>
        </mc:Choice>
        <mc:Fallback xmlns="">
          <p:sp>
            <p:nvSpPr>
              <p:cNvPr id="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382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67193" y="2413024"/>
                <a:ext cx="3007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93" y="2413024"/>
                <a:ext cx="300729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Q12. Confidentiality (Solution)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r>
                  <a:rPr lang="en-US" altLang="en-US" sz="1600" dirty="0" smtClean="0"/>
                  <a:t>Assume the following list as the list of frequency of sensitive values in an equivalence class.</a:t>
                </a:r>
              </a:p>
              <a:p>
                <a:pPr lvl="1"/>
                <a:r>
                  <a:rPr lang="en-US" altLang="en-US" sz="1400" dirty="0" smtClean="0"/>
                  <a:t>Does the corresponding equivalence class have recursive (1,2)-diversity?</a:t>
                </a:r>
              </a:p>
              <a:p>
                <a:pPr lvl="1"/>
                <a:r>
                  <a:rPr lang="en-US" altLang="en-US" sz="1400" dirty="0"/>
                  <a:t>Does the corresponding equivalence class have recursive </a:t>
                </a:r>
                <a:r>
                  <a:rPr lang="en-US" altLang="en-US" sz="1400" dirty="0" smtClean="0"/>
                  <a:t>(2,3)-</a:t>
                </a:r>
                <a:r>
                  <a:rPr lang="en-US" altLang="en-US" sz="1400" dirty="0"/>
                  <a:t>diversity?</a:t>
                </a:r>
              </a:p>
              <a:p>
                <a:endParaRPr lang="en-US" altLang="en-US" sz="1600" dirty="0" smtClean="0"/>
              </a:p>
              <a:p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alt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𝟒𝟎𝟎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200" dirty="0" smtClean="0"/>
              </a:p>
              <a:p>
                <a:endParaRPr lang="en-US" altLang="en-US" sz="1400" dirty="0" smtClean="0"/>
              </a:p>
            </p:txBody>
          </p:sp>
        </mc:Choice>
        <mc:Fallback xmlns="">
          <p:sp>
            <p:nvSpPr>
              <p:cNvPr id="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382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621483" y="2442385"/>
                <a:ext cx="183409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3" y="2442385"/>
                <a:ext cx="1834092" cy="253916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83544" y="3005093"/>
                <a:ext cx="90005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44" y="3005093"/>
                <a:ext cx="900055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8763" y="3259009"/>
                <a:ext cx="1929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𝟓𝟎𝟎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63" y="3259009"/>
                <a:ext cx="1929567" cy="161583"/>
              </a:xfrm>
              <a:prstGeom prst="rect">
                <a:avLst/>
              </a:prstGeom>
              <a:blipFill>
                <a:blip r:embed="rId5"/>
                <a:stretch>
                  <a:fillRect l="-1262" t="-3846" r="-1893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322380" y="3224385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900" dirty="0" smtClean="0"/>
              <a:t>The </a:t>
            </a:r>
            <a:r>
              <a:rPr lang="en-US" altLang="en-US" sz="900" dirty="0"/>
              <a:t>corresponding equivalence class </a:t>
            </a:r>
            <a:r>
              <a:rPr lang="en-US" altLang="en-US" sz="900" dirty="0" smtClean="0"/>
              <a:t>has </a:t>
            </a:r>
            <a:r>
              <a:rPr lang="en-US" altLang="en-US" sz="900" dirty="0"/>
              <a:t>recursive (1,2)-diversity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9027" y="4062518"/>
                <a:ext cx="145950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7" y="4062518"/>
                <a:ext cx="1459502" cy="253916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83544" y="4062518"/>
                <a:ext cx="90005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44" y="4062518"/>
                <a:ext cx="900055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763" y="4316434"/>
                <a:ext cx="152823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𝟓𝟎𝟎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63" y="4316434"/>
                <a:ext cx="1528239" cy="161583"/>
              </a:xfrm>
              <a:prstGeom prst="rect">
                <a:avLst/>
              </a:prstGeom>
              <a:blipFill>
                <a:blip r:embed="rId8"/>
                <a:stretch>
                  <a:fillRect l="-1594" t="-3704" r="-2390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846738" y="4281809"/>
            <a:ext cx="494680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900" dirty="0"/>
              <a:t>The corresponding equivalence class has recursive </a:t>
            </a:r>
            <a:r>
              <a:rPr lang="en-US" altLang="en-US" sz="900" dirty="0" smtClean="0"/>
              <a:t>(2,3)-</a:t>
            </a:r>
            <a:r>
              <a:rPr lang="en-US" altLang="en-US" sz="900" dirty="0"/>
              <a:t>diversity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99027" y="2982255"/>
                <a:ext cx="175740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en-US" sz="105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7" y="2982255"/>
                <a:ext cx="1757404" cy="253916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77" y="161925"/>
            <a:ext cx="8538723" cy="692150"/>
          </a:xfrm>
        </p:spPr>
        <p:txBody>
          <a:bodyPr/>
          <a:lstStyle/>
          <a:p>
            <a:r>
              <a:rPr lang="en-US" altLang="en-US" dirty="0" smtClean="0"/>
              <a:t>Q13. Confidentiality (Your Turn)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Consider “Age” and “Gender” as the quasi-identifiers: </a:t>
                </a:r>
              </a:p>
              <a:p>
                <a:pPr lvl="1"/>
                <a:r>
                  <a:rPr lang="en-US" sz="1600" dirty="0" smtClean="0"/>
                  <a:t>Anatomize the following table with the minimum number of groups in order to have 2 distinct sensitive values in each group. </a:t>
                </a:r>
              </a:p>
              <a:p>
                <a:pPr lvl="1"/>
                <a:r>
                  <a:rPr lang="en-US" sz="1600" dirty="0" smtClean="0"/>
                  <a:t>What is the response for the following query in the intermediate generalized table and in the anatomized tables?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𝐶𝑜𝑢𝑛𝑡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=40,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𝐷𝑖𝑠𝑒𝑎𝑠𝑒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𝐹𝑙𝑢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2" t="-2554" r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44730"/>
              </p:ext>
            </p:extLst>
          </p:nvPr>
        </p:nvGraphicFramePr>
        <p:xfrm>
          <a:off x="2165388" y="2810510"/>
          <a:ext cx="1806695" cy="183927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65801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588026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652868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</a:tblGrid>
              <a:tr h="1796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Gender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Disease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30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31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32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35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38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51646512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36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4408690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42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Flu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05526494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40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Flu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89043597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43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Heart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2224556064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45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Heart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79780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77" y="161925"/>
            <a:ext cx="8538723" cy="692150"/>
          </a:xfrm>
        </p:spPr>
        <p:txBody>
          <a:bodyPr/>
          <a:lstStyle/>
          <a:p>
            <a:r>
              <a:rPr lang="en-US" altLang="en-US" dirty="0" smtClean="0"/>
              <a:t>Q13. </a:t>
            </a:r>
            <a:r>
              <a:rPr lang="en-US" altLang="en-US" dirty="0"/>
              <a:t>Confidentiality (Solution)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400" dirty="0" smtClean="0"/>
                  <a:t>Consider “Age” and “Gender” as the quasi-identifiers: </a:t>
                </a:r>
              </a:p>
              <a:p>
                <a:pPr lvl="1"/>
                <a:r>
                  <a:rPr lang="en-US" sz="1200" dirty="0" smtClean="0"/>
                  <a:t>Anatomize the following table with the minimum number of groups in order to have 2 distinct sensitive values in each group. </a:t>
                </a:r>
              </a:p>
              <a:p>
                <a:pPr lvl="1"/>
                <a:r>
                  <a:rPr lang="en-US" sz="1200" dirty="0" smtClean="0"/>
                  <a:t>What is the response for the following query in the intermediate generalized table and in the anatomized tables?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𝐶𝑜𝑢𝑛𝑡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=40,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𝐷𝑖𝑠𝑒𝑎𝑠𝑒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𝐹𝑙𝑢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sz="12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76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26271"/>
              </p:ext>
            </p:extLst>
          </p:nvPr>
        </p:nvGraphicFramePr>
        <p:xfrm>
          <a:off x="2609375" y="2440861"/>
          <a:ext cx="1806695" cy="183927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65801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588026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652868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</a:tblGrid>
              <a:tr h="1796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Gender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Disease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[30-32)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[30-32)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[30-32)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[35-38)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[35-38)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51646512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[35-38)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4408690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[40-45]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Flu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05526494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[40-45]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Flu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89043597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[40-45]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Heart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2224556064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[40-45]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Heart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7978033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8962"/>
              </p:ext>
            </p:extLst>
          </p:nvPr>
        </p:nvGraphicFramePr>
        <p:xfrm>
          <a:off x="403664" y="2440861"/>
          <a:ext cx="1806695" cy="183927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65801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588026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652868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</a:tblGrid>
              <a:tr h="1796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Gender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Disease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30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31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32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35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38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51646512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36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4408690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42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Flu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05526494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40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Flu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89043597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43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Heart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2224556064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45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Heart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7978033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74034"/>
              </p:ext>
            </p:extLst>
          </p:nvPr>
        </p:nvGraphicFramePr>
        <p:xfrm>
          <a:off x="4869435" y="2440861"/>
          <a:ext cx="1806695" cy="183927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65801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588026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652868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</a:tblGrid>
              <a:tr h="1796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Disease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30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31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32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35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38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51646512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</a:rPr>
                        <a:t>36</a:t>
                      </a:r>
                      <a:endParaRPr lang="en-US" sz="10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04408690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42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05526494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40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89043597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43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2224556064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45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Female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79780331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87895"/>
              </p:ext>
            </p:extLst>
          </p:nvPr>
        </p:nvGraphicFramePr>
        <p:xfrm>
          <a:off x="6846437" y="2440861"/>
          <a:ext cx="1984495" cy="115884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73751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657876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652868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</a:tblGrid>
              <a:tr h="130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GroupID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Disease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Count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1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1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2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Hepatitis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</a:rPr>
                        <a:t>2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HIV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Flu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884727737"/>
                  </a:ext>
                </a:extLst>
              </a:tr>
              <a:tr h="16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Heart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8" marR="6858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8" marR="68588" marT="0" marB="0"/>
                </a:tc>
                <a:extLst>
                  <a:ext uri="{0D108BD9-81ED-4DB2-BD59-A6C34878D82A}">
                    <a16:rowId xmlns:a16="http://schemas.microsoft.com/office/drawing/2014/main" val="4151034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57145" y="4279242"/>
                <a:ext cx="3212290" cy="352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latin typeface="Cambria Math" panose="02040503050406030204" pitchFamily="18" charset="0"/>
                        </a:rPr>
                        <m:t>𝐶𝑜𝑢𝑛𝑡</m:t>
                      </m:r>
                      <m:d>
                        <m:dPr>
                          <m:ctrlPr>
                            <a:rPr lang="en-US" sz="9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=40,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=‘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𝐹𝑙𝑢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d>
                      <m:r>
                        <a:rPr lang="en-US" sz="9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 dirty="0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9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dirty="0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145" y="4279242"/>
                <a:ext cx="3212290" cy="352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021584" y="4280139"/>
                <a:ext cx="3143361" cy="351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latin typeface="Cambria Math" panose="02040503050406030204" pitchFamily="18" charset="0"/>
                        </a:rPr>
                        <m:t>𝐶𝑜𝑢𝑛𝑡</m:t>
                      </m:r>
                      <m:d>
                        <m:dPr>
                          <m:ctrlPr>
                            <a:rPr lang="en-US" sz="9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=40,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𝐷𝑖𝑠𝑒𝑎𝑠𝑒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=‘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𝐹𝑙𝑢</m:t>
                          </m:r>
                          <m:r>
                            <a:rPr lang="en-US" sz="900" i="1" dirty="0">
                              <a:latin typeface="Cambria Math" panose="02040503050406030204" pitchFamily="18" charset="0"/>
                            </a:rPr>
                            <m:t>’</m:t>
                          </m:r>
                        </m:e>
                      </m:d>
                      <m:r>
                        <a:rPr lang="en-US" sz="9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i="1" dirty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9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9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584" y="4280139"/>
                <a:ext cx="3143361" cy="3516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Q1.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600" dirty="0" smtClean="0"/>
                  <a:t>Consider the following potentially discriminatory (PD) and the base rules with the mentioned confidence values. </a:t>
                </a:r>
              </a:p>
              <a:p>
                <a:r>
                  <a:rPr lang="en-US" altLang="en-US" sz="1600" dirty="0" smtClean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 smtClean="0"/>
                  <a:t> causes the PD rule to be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 smtClean="0"/>
                  <a:t>-discriminatory? </a:t>
                </a:r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1077218"/>
              </a:xfrm>
              <a:prstGeom prst="rect">
                <a:avLst/>
              </a:prstGeom>
              <a:blipFill>
                <a:blip r:embed="rId2"/>
                <a:stretch>
                  <a:fillRect l="-430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"/>
          <p:cNvSpPr txBox="1">
            <a:spLocks noChangeArrowheads="1"/>
          </p:cNvSpPr>
          <p:nvPr/>
        </p:nvSpPr>
        <p:spPr bwMode="auto">
          <a:xfrm>
            <a:off x="2236443" y="2602083"/>
            <a:ext cx="1206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0.25</a:t>
            </a:r>
          </a:p>
        </p:txBody>
      </p:sp>
      <p:sp>
        <p:nvSpPr>
          <p:cNvPr id="110" name="TextBox 24"/>
          <p:cNvSpPr txBox="1">
            <a:spLocks noChangeArrowheads="1"/>
          </p:cNvSpPr>
          <p:nvPr/>
        </p:nvSpPr>
        <p:spPr bwMode="auto">
          <a:xfrm>
            <a:off x="2236443" y="2888809"/>
            <a:ext cx="1206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</a:t>
            </a:r>
            <a:r>
              <a:rPr lang="en-US" altLang="en-US" sz="1000" dirty="0" smtClean="0">
                <a:solidFill>
                  <a:srgbClr val="000000"/>
                </a:solidFill>
              </a:rPr>
              <a:t>0.55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11357" y="2626739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57" y="2626739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579" r="-789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411357" y="2919507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57" y="2919507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93769" y="2864362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93769" y="2596040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7342" y="3261825"/>
                <a:ext cx="1811714" cy="380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𝒆𝒍𝒊𝒇𝒕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2" y="3261825"/>
                <a:ext cx="1811714" cy="380682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84289" y="3261825"/>
                <a:ext cx="1213794" cy="355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𝒆𝒍𝒊𝒇𝒕</m:t>
                      </m:r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𝟓𝟓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89" y="3261825"/>
                <a:ext cx="1213794" cy="355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5412" y="3927609"/>
                <a:ext cx="837088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 2.2</m:t>
                    </m:r>
                  </m:oMath>
                </a14:m>
                <a:r>
                  <a:rPr lang="en-US" altLang="en-US" sz="1000" dirty="0" smtClean="0"/>
                  <a:t>, then the PD rule is </a:t>
                </a:r>
                <a14:m>
                  <m:oMath xmlns:m="http://schemas.openxmlformats.org/officeDocument/2006/math">
                    <m:r>
                      <a:rPr lang="en-US" altLang="en-US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000" dirty="0" smtClean="0"/>
                  <a:t>-discriminatory.</a:t>
                </a:r>
                <a:endParaRPr lang="en-US" altLang="en-US" sz="1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2" y="3927609"/>
                <a:ext cx="8370887" cy="246221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Q2. 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600" dirty="0"/>
                  <a:t>Consider the following potentially discriminatory (PD) and the base </a:t>
                </a:r>
                <a:r>
                  <a:rPr lang="en-US" altLang="en-US" sz="1600" dirty="0" smtClean="0"/>
                  <a:t>rules with </a:t>
                </a:r>
                <a:r>
                  <a:rPr lang="en-US" altLang="en-US" sz="1600" dirty="0"/>
                  <a:t>the mentioned </a:t>
                </a:r>
                <a:r>
                  <a:rPr lang="en-US" altLang="en-US" sz="1600" dirty="0" smtClean="0"/>
                  <a:t>support </a:t>
                </a:r>
                <a:r>
                  <a:rPr lang="en-US" altLang="en-US" sz="1600" dirty="0"/>
                  <a:t>values. </a:t>
                </a:r>
              </a:p>
              <a:p>
                <a:r>
                  <a:rPr lang="en-US" altLang="en-US" sz="1600" dirty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/>
                  <a:t> causes the PD rule to be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/>
                  <a:t>-discriminatory? </a:t>
                </a:r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1077218"/>
              </a:xfrm>
              <a:prstGeom prst="rect">
                <a:avLst/>
              </a:prstGeom>
              <a:blipFill>
                <a:blip r:embed="rId2"/>
                <a:stretch>
                  <a:fillRect l="-430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90870" y="2539278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0" y="2539278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579" r="-789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490870" y="2832046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0" y="2832046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473282" y="2776901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473282" y="2508579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"/>
              <p:cNvSpPr txBox="1">
                <a:spLocks noChangeArrowheads="1"/>
              </p:cNvSpPr>
              <p:nvPr/>
            </p:nvSpPr>
            <p:spPr bwMode="auto">
              <a:xfrm>
                <a:off x="2315956" y="2514622"/>
                <a:ext cx="13254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𝑺𝒖𝒑𝒑𝒐𝒓𝒕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}):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1000" dirty="0" smtClean="0">
                    <a:solidFill>
                      <a:srgbClr val="000000"/>
                    </a:solidFill>
                  </a:rPr>
                  <a:t>0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5956" y="2514622"/>
                <a:ext cx="1325427" cy="246221"/>
              </a:xfrm>
              <a:prstGeom prst="rect">
                <a:avLst/>
              </a:prstGeom>
              <a:blipFill>
                <a:blip r:embed="rId5"/>
                <a:stretch>
                  <a:fillRect t="-2500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"/>
              <p:cNvSpPr txBox="1">
                <a:spLocks noChangeArrowheads="1"/>
              </p:cNvSpPr>
              <p:nvPr/>
            </p:nvSpPr>
            <p:spPr bwMode="auto">
              <a:xfrm>
                <a:off x="3766296" y="2508421"/>
                <a:ext cx="131689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6296" y="2508421"/>
                <a:ext cx="1316899" cy="246221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"/>
              <p:cNvSpPr txBox="1">
                <a:spLocks noChangeArrowheads="1"/>
              </p:cNvSpPr>
              <p:nvPr/>
            </p:nvSpPr>
            <p:spPr bwMode="auto">
              <a:xfrm>
                <a:off x="2245795" y="2799724"/>
                <a:ext cx="14990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5795" y="2799724"/>
                <a:ext cx="1499065" cy="246221"/>
              </a:xfrm>
              <a:prstGeom prst="rect">
                <a:avLst/>
              </a:prstGeom>
              <a:blipFill>
                <a:blip r:embed="rId7"/>
                <a:stretch>
                  <a:fillRect b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"/>
              <p:cNvSpPr txBox="1">
                <a:spLocks noChangeArrowheads="1"/>
              </p:cNvSpPr>
              <p:nvPr/>
            </p:nvSpPr>
            <p:spPr bwMode="auto">
              <a:xfrm>
                <a:off x="3766296" y="2799724"/>
                <a:ext cx="137191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6296" y="2799724"/>
                <a:ext cx="1371914" cy="246221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Q2.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600" dirty="0"/>
                  <a:t>Consider the following potentially discriminatory (PD) and the base </a:t>
                </a:r>
                <a:r>
                  <a:rPr lang="en-US" altLang="en-US" sz="1600" dirty="0" smtClean="0"/>
                  <a:t>rules with </a:t>
                </a:r>
                <a:r>
                  <a:rPr lang="en-US" altLang="en-US" sz="1600" dirty="0"/>
                  <a:t>the mentioned support values. </a:t>
                </a:r>
              </a:p>
              <a:p>
                <a:r>
                  <a:rPr lang="en-US" altLang="en-US" sz="1600" dirty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/>
                  <a:t> causes the PD rule to be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600" dirty="0"/>
                  <a:t>-discriminatory? </a:t>
                </a:r>
              </a:p>
              <a:p>
                <a:endParaRPr lang="en-US" alt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1077218"/>
              </a:xfrm>
              <a:prstGeom prst="rect">
                <a:avLst/>
              </a:prstGeom>
              <a:blipFill>
                <a:blip r:embed="rId2"/>
                <a:stretch>
                  <a:fillRect l="-430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"/>
              <p:cNvSpPr txBox="1">
                <a:spLocks noChangeArrowheads="1"/>
              </p:cNvSpPr>
              <p:nvPr/>
            </p:nvSpPr>
            <p:spPr bwMode="auto">
              <a:xfrm>
                <a:off x="2188735" y="2435110"/>
                <a:ext cx="13254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𝑺𝒖𝒑𝒑𝒐𝒓𝒕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}):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1000" dirty="0" smtClean="0">
                    <a:solidFill>
                      <a:srgbClr val="000000"/>
                    </a:solidFill>
                  </a:rPr>
                  <a:t>0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8735" y="2435110"/>
                <a:ext cx="1325427" cy="246221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3649" y="2459766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649" y="2459766"/>
                <a:ext cx="468653" cy="184666"/>
              </a:xfrm>
              <a:prstGeom prst="rect">
                <a:avLst/>
              </a:prstGeom>
              <a:blipFill>
                <a:blip r:embed="rId4"/>
                <a:stretch>
                  <a:fillRect l="-6494" r="-64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363649" y="2752534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649" y="2752534"/>
                <a:ext cx="628954" cy="184666"/>
              </a:xfrm>
              <a:prstGeom prst="rect">
                <a:avLst/>
              </a:prstGeom>
              <a:blipFill>
                <a:blip r:embed="rId5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46061" y="2697389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46061" y="2429067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1891" y="3305469"/>
                <a:ext cx="1811714" cy="380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𝒆𝒍𝒊𝒇𝒕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1" y="3305469"/>
                <a:ext cx="1811714" cy="380682"/>
              </a:xfrm>
              <a:prstGeom prst="rect">
                <a:avLst/>
              </a:prstGeom>
              <a:blipFill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204150" y="3141558"/>
                <a:ext cx="2952796" cy="717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𝒆𝒍𝒊𝒇𝒕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𝒔𝒖𝒑𝒑𝒐𝒓𝒕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𝒔𝒖𝒑𝒑𝒐𝒓𝒕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𝒔𝒖𝒑𝒑𝒐𝒓𝒕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𝒔𝒖𝒑𝒑𝒐𝒓𝒕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𝟒𝟎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𝟑𝟎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1600" dirty="0" smtClean="0"/>
                  <a:t> = 1.6</a:t>
                </a:r>
                <a:endParaRPr lang="en-US" sz="16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50" y="3141558"/>
                <a:ext cx="2952796" cy="7170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46061" y="4231630"/>
                <a:ext cx="393174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1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1000" b="1" i="1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en-US" sz="1000" dirty="0" smtClean="0"/>
                  <a:t>, then the PD rule is </a:t>
                </a:r>
                <a14:m>
                  <m:oMath xmlns:m="http://schemas.openxmlformats.org/officeDocument/2006/math">
                    <m:r>
                      <a:rPr lang="en-US" altLang="en-US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000" dirty="0" smtClean="0"/>
                  <a:t>-discriminatory.</a:t>
                </a:r>
                <a:endParaRPr lang="en-US" altLang="en-US" sz="1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1" y="4231630"/>
                <a:ext cx="3931741" cy="246221"/>
              </a:xfrm>
              <a:prstGeom prst="rect">
                <a:avLst/>
              </a:prstGeom>
              <a:blipFill>
                <a:blip r:embed="rId8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"/>
              <p:cNvSpPr txBox="1">
                <a:spLocks noChangeArrowheads="1"/>
              </p:cNvSpPr>
              <p:nvPr/>
            </p:nvSpPr>
            <p:spPr bwMode="auto">
              <a:xfrm>
                <a:off x="3639075" y="2428909"/>
                <a:ext cx="131689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9075" y="2428909"/>
                <a:ext cx="1316899" cy="246221"/>
              </a:xfrm>
              <a:prstGeom prst="rect">
                <a:avLst/>
              </a:prstGeom>
              <a:blipFill>
                <a:blip r:embed="rId9"/>
                <a:stretch>
                  <a:fillRect b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"/>
              <p:cNvSpPr txBox="1">
                <a:spLocks noChangeArrowheads="1"/>
              </p:cNvSpPr>
              <p:nvPr/>
            </p:nvSpPr>
            <p:spPr bwMode="auto">
              <a:xfrm>
                <a:off x="2118574" y="2720212"/>
                <a:ext cx="14990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8574" y="2720212"/>
                <a:ext cx="1499065" cy="246221"/>
              </a:xfrm>
              <a:prstGeom prst="rect">
                <a:avLst/>
              </a:prstGeom>
              <a:blipFill>
                <a:blip r:embed="rId10"/>
                <a:stretch>
                  <a:fillRect b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"/>
              <p:cNvSpPr txBox="1">
                <a:spLocks noChangeArrowheads="1"/>
              </p:cNvSpPr>
              <p:nvPr/>
            </p:nvSpPr>
            <p:spPr bwMode="auto">
              <a:xfrm>
                <a:off x="3639075" y="2720212"/>
                <a:ext cx="137191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9075" y="2720212"/>
                <a:ext cx="1371914" cy="246221"/>
              </a:xfrm>
              <a:prstGeom prst="rect">
                <a:avLst/>
              </a:prstGeom>
              <a:blipFill>
                <a:blip r:embed="rId11"/>
                <a:stretch>
                  <a:fillRect b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5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4828077" y="1444099"/>
            <a:ext cx="1076776" cy="8695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5904027" y="1449021"/>
            <a:ext cx="563073" cy="421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5903283" y="1868408"/>
            <a:ext cx="1165428" cy="8446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Q3. 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1800051" y="12217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051" y="12217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968684" y="19101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8684" y="19101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2652440" y="19101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2440" y="19101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223840" y="26038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840" y="26038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189185" y="14384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020552" y="14384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353007" y="21268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578" y="26115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8" y="26115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67364" y="26077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64" y="26077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96063" y="32305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63" y="32305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48350" y="32305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50" y="32305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90272" y="26124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2" y="26124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82532" y="26117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32" y="26117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722739" y="21268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189185" y="21268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2781607" y="21640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2872941" y="21268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1927224" y="28205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2444341" y="28205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69342" y="26115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5648" y="26187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1673090" y="32305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9119" y="32305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571144" y="26187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75507" y="26115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205995" y="14555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95" y="14555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03905" y="14458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05" y="14458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96187" y="20955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87" y="20955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244296" y="21611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96" y="2161100"/>
                <a:ext cx="386367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7536" y="21640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6" y="2164076"/>
                <a:ext cx="348535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49469" y="28539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69" y="2853929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18485" y="22794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85" y="2279493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711668" y="22887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68" y="2288791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66795" y="28205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95" y="2820579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17853" y="20956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53" y="2095683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4836485" y="14345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836485" y="14453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315756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903284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471895" y="14000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077290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4779730" y="18621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768169" y="23044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773424" y="27082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4780781" y="31388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241112" y="11538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112" y="1153857"/>
                <a:ext cx="267686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518621" y="32389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21" y="3238981"/>
                <a:ext cx="29269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766067" y="10950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67" y="1095089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534199" y="21416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199" y="2141643"/>
                <a:ext cx="274434" cy="32278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12468" y="15515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6589867" y="15145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6774002" y="16211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012894" y="28500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577133" y="28674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00966" y="28036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299003" y="27684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8102" y="25712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4916348" y="25611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050730" y="14600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097705" y="14676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050366" y="28587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5528624" y="25978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4947227" y="25866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1697" y="15592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86412" y="18348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38812" y="19872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13598" y="19378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251750" y="24103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62613" y="20300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86981" y="22459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50951" y="16211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10087" y="16082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55656" y="27145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528624" y="19883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269814" y="20448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106598" y="18740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190773" y="20623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5927963" y="16457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368649" y="27495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844244" y="23136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5903737" y="27130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6466227" y="14554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9949" y="3832020"/>
                <a:ext cx="723884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Classify the regions based on their majority label.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Compute the accuracy and also the discrimination of the classifier w.r.t. discriminatory attribute (B).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If 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1000" dirty="0" smtClean="0"/>
                  <a:t>, what would be the new label? and how this relabeling would affect the accuracy and discrimination?</a:t>
                </a:r>
              </a:p>
              <a:p>
                <a:endParaRPr lang="en-US" altLang="en-US" sz="1000" dirty="0" smtClean="0"/>
              </a:p>
              <a:p>
                <a:r>
                  <a:rPr lang="en-US" altLang="en-US" sz="1000" b="0" dirty="0" smtClean="0">
                    <a:solidFill>
                      <a:srgbClr val="FF0000"/>
                    </a:solidFill>
                  </a:rPr>
                  <a:t>Note that encircled </a:t>
                </a:r>
                <a:r>
                  <a:rPr lang="en-US" altLang="en-US" sz="1000" b="0" dirty="0">
                    <a:solidFill>
                      <a:srgbClr val="FF0000"/>
                    </a:solidFill>
                  </a:rPr>
                  <a:t>examples are discriminatory (have B=1).</a:t>
                </a:r>
              </a:p>
              <a:p>
                <a:endParaRPr lang="en-US" altLang="en-US" sz="1000" dirty="0" smtClean="0"/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" y="3832020"/>
                <a:ext cx="7238849" cy="1323439"/>
              </a:xfrm>
              <a:prstGeom prst="rect">
                <a:avLst/>
              </a:prstGeom>
              <a:blipFill>
                <a:blip r:embed="rId25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836066" y="20928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66" y="20928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861053" y="14082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53" y="1408283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272883" y="14554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83" y="1455498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835813" y="24516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13" y="2451697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670825" y="29037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25" y="2903705"/>
                <a:ext cx="262321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51538" y="28953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538" y="2895392"/>
                <a:ext cx="262321" cy="24622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2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Q3.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096" y="1021188"/>
            <a:ext cx="3334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1. Classify the regions based on their majority label.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Q3.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6447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2. </a:t>
            </a:r>
            <a:r>
              <a:rPr lang="en-US" altLang="en-US" sz="1000" dirty="0"/>
              <a:t>Compute the accuracy and also the discrimination of the classifier w.r.t. discriminatory attribute (B</a:t>
            </a:r>
            <a:r>
              <a:rPr lang="en-US" altLang="en-US" sz="1000" dirty="0" smtClean="0"/>
              <a:t>).</a:t>
            </a:r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097966"/>
                  </p:ext>
                </p:extLst>
              </p:nvPr>
            </p:nvGraphicFramePr>
            <p:xfrm>
              <a:off x="267174" y="3735785"/>
              <a:ext cx="1638776" cy="1069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097966"/>
                  </p:ext>
                </p:extLst>
              </p:nvPr>
            </p:nvGraphicFramePr>
            <p:xfrm>
              <a:off x="267174" y="3735785"/>
              <a:ext cx="1638776" cy="1069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1351" t="-205714" r="-267568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205714" r="-141463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205714" r="-50649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632432" t="-205714" r="-5405" b="-2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1351" t="-297222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297222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297222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632432" t="-297222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4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4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8282704"/>
                  </p:ext>
                </p:extLst>
              </p:nvPr>
            </p:nvGraphicFramePr>
            <p:xfrm>
              <a:off x="2235225" y="3661933"/>
              <a:ext cx="1773801" cy="13929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3642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44357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520361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5441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8282704"/>
                  </p:ext>
                </p:extLst>
              </p:nvPr>
            </p:nvGraphicFramePr>
            <p:xfrm>
              <a:off x="2235225" y="3661933"/>
              <a:ext cx="1773801" cy="13929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3642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44357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520361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5441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250" t="-131481" r="-2675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131481" r="-1404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131481" r="-453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91892" t="-131481" r="-540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250" t="-235849" r="-267500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235849" r="-140449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235849" r="-45349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91892" t="-235849" r="-5405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335849" r="-14044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335849" r="-4534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737655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737655" cy="260199"/>
              </a:xfrm>
              <a:prstGeom prst="rect">
                <a:avLst/>
              </a:prstGeom>
              <a:blipFill>
                <a:blip r:embed="rId29"/>
                <a:stretch>
                  <a:fillRect l="-351" t="-2381" r="-105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75798" y="4320517"/>
                <a:ext cx="2904641" cy="464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798" y="4320517"/>
                <a:ext cx="2904641" cy="464551"/>
              </a:xfrm>
              <a:prstGeom prst="rect">
                <a:avLst/>
              </a:prstGeom>
              <a:blipFill>
                <a:blip r:embed="rId30"/>
                <a:stretch>
                  <a:fillRect l="-419" t="-2632" r="-21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0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Q3. Discrimination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3.</a:t>
                </a:r>
                <a:r>
                  <a:rPr lang="en-US" altLang="en-US" sz="1000" dirty="0"/>
                  <a:t> If 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2068430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2068430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00000" r="-267568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00000" r="-14146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00000" r="-50649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00000" r="-5405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200000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200000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200000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200000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3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3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blipFill>
                <a:blip r:embed="rId29"/>
                <a:stretch>
                  <a:fillRect l="-1449" r="-1449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6122" y="4171785"/>
                <a:ext cx="2451633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4171785"/>
                <a:ext cx="2451633" cy="461729"/>
              </a:xfrm>
              <a:prstGeom prst="rect">
                <a:avLst/>
              </a:prstGeom>
              <a:blipFill>
                <a:blip r:embed="rId30"/>
                <a:stretch>
                  <a:fillRect l="-498" t="-1316" r="-498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699802"/>
                  </p:ext>
                </p:extLst>
              </p:nvPr>
            </p:nvGraphicFramePr>
            <p:xfrm>
              <a:off x="2176924" y="3735785"/>
              <a:ext cx="1945625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531059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3/20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4/20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699802"/>
                  </p:ext>
                </p:extLst>
              </p:nvPr>
            </p:nvGraphicFramePr>
            <p:xfrm>
              <a:off x="2176924" y="3735785"/>
              <a:ext cx="1945625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531059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100000" r="-34109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100000" r="-11558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68966" t="-100000" r="-22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205714" r="-341096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205714" r="-200000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205714" r="-115584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68966" t="-205714" r="-2299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305714" r="-200000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305714" r="-115584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23270" y="4796890"/>
            <a:ext cx="15376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/>
              <a:t>New label would be +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88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0</TotalTime>
  <Words>5910</Words>
  <Application>Microsoft Office PowerPoint</Application>
  <PresentationFormat>On-screen Show (16:9)</PresentationFormat>
  <Paragraphs>1617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Gill Sans Ultra Bold</vt:lpstr>
      <vt:lpstr>Times New Roman</vt:lpstr>
      <vt:lpstr>1_Blue photo</vt:lpstr>
      <vt:lpstr>2_Blue photo</vt:lpstr>
      <vt:lpstr>Custom Design</vt:lpstr>
      <vt:lpstr>2_Custom Design</vt:lpstr>
      <vt:lpstr>3_Custom Design</vt:lpstr>
      <vt:lpstr>1_Custom Design</vt:lpstr>
      <vt:lpstr>Responsible Data Science Lecture 19 and 20 Instruction</vt:lpstr>
      <vt:lpstr>Q1. Discrimination</vt:lpstr>
      <vt:lpstr>Q1. Discrimination (Solution)</vt:lpstr>
      <vt:lpstr>Q2. Discrimination (Your Turn)</vt:lpstr>
      <vt:lpstr>Q2. Discrimination (Solution)</vt:lpstr>
      <vt:lpstr>Q3. Discrimination</vt:lpstr>
      <vt:lpstr>Q3. Discrimination (Solution)</vt:lpstr>
      <vt:lpstr>Q3. Discrimination (Solution)</vt:lpstr>
      <vt:lpstr>Q3. Discrimination (Solution)</vt:lpstr>
      <vt:lpstr>Q4. Discrimination (Your Turn)</vt:lpstr>
      <vt:lpstr>Q4. Discrimination (Solution)</vt:lpstr>
      <vt:lpstr>Q5. Discrimination (Your Turn)</vt:lpstr>
      <vt:lpstr>Q5. Discrimination (Solution)</vt:lpstr>
      <vt:lpstr>Q6. Discrimination (Your Turn)</vt:lpstr>
      <vt:lpstr>Q6. Discrimination (Solution)</vt:lpstr>
      <vt:lpstr>Q6. Discrimination (Solution)</vt:lpstr>
      <vt:lpstr>Q7. Discrimination (Your Turn)</vt:lpstr>
      <vt:lpstr>Q7. Discrimination (Solution)</vt:lpstr>
      <vt:lpstr>Q8. Discrimination (Homework)</vt:lpstr>
      <vt:lpstr>Q9. Discrimination (Homework)</vt:lpstr>
      <vt:lpstr>Q10. Confidentiality</vt:lpstr>
      <vt:lpstr>Q10. Confidentiality (Solution)</vt:lpstr>
      <vt:lpstr>Q11. Confidentiality (Your Turn)</vt:lpstr>
      <vt:lpstr>Q11. Confidentiality (Solution)</vt:lpstr>
      <vt:lpstr>Q12. Confidentiality (Your Turn) </vt:lpstr>
      <vt:lpstr>Q12. Confidentiality (Solution) </vt:lpstr>
      <vt:lpstr>Q13. Confidentiality (Your Turn)</vt:lpstr>
      <vt:lpstr>Q13. Confidentiality (Solution)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2014-03-31T20:22:39Z</dcterms:created>
  <dcterms:modified xsi:type="dcterms:W3CDTF">2020-01-17T10:35:07Z</dcterms:modified>
</cp:coreProperties>
</file>