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7499" r:id="rId1"/>
    <p:sldMasterId id="2147487523" r:id="rId2"/>
    <p:sldMasterId id="2147487531" r:id="rId3"/>
    <p:sldMasterId id="2147487602" r:id="rId4"/>
    <p:sldMasterId id="2147487606" r:id="rId5"/>
    <p:sldMasterId id="2147487564" r:id="rId6"/>
  </p:sldMasterIdLst>
  <p:notesMasterIdLst>
    <p:notesMasterId r:id="rId26"/>
  </p:notesMasterIdLst>
  <p:handoutMasterIdLst>
    <p:handoutMasterId r:id="rId27"/>
  </p:handoutMasterIdLst>
  <p:sldIdLst>
    <p:sldId id="256" r:id="rId7"/>
    <p:sldId id="480" r:id="rId8"/>
    <p:sldId id="481" r:id="rId9"/>
    <p:sldId id="482" r:id="rId10"/>
    <p:sldId id="461" r:id="rId11"/>
    <p:sldId id="463" r:id="rId12"/>
    <p:sldId id="465" r:id="rId13"/>
    <p:sldId id="466" r:id="rId14"/>
    <p:sldId id="467" r:id="rId15"/>
    <p:sldId id="468" r:id="rId16"/>
    <p:sldId id="471" r:id="rId17"/>
    <p:sldId id="473" r:id="rId18"/>
    <p:sldId id="478" r:id="rId19"/>
    <p:sldId id="494" r:id="rId20"/>
    <p:sldId id="486" r:id="rId21"/>
    <p:sldId id="487" r:id="rId22"/>
    <p:sldId id="490" r:id="rId23"/>
    <p:sldId id="492" r:id="rId24"/>
    <p:sldId id="495" r:id="rId25"/>
  </p:sldIdLst>
  <p:sldSz cx="9144000" cy="5143500" type="screen16x9"/>
  <p:notesSz cx="7010400" cy="92964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000000"/>
    <a:srgbClr val="5F5F5F"/>
    <a:srgbClr val="8EBAE5"/>
    <a:srgbClr val="0098A1"/>
    <a:srgbClr val="407FB7"/>
    <a:srgbClr val="00FFF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6" autoAdjust="0"/>
    <p:restoredTop sz="78776" autoAdjust="0"/>
  </p:normalViewPr>
  <p:slideViewPr>
    <p:cSldViewPr snapToGrid="0">
      <p:cViewPr varScale="1">
        <p:scale>
          <a:sx n="147" d="100"/>
          <a:sy n="147" d="100"/>
        </p:scale>
        <p:origin x="456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492" y="-35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8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8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16DA88DF-CF8E-46C6-B0FB-217650E554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8500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7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Click to edit Master text styles</a:t>
            </a:r>
          </a:p>
          <a:p>
            <a:pPr lvl="1"/>
            <a:r>
              <a:rPr lang="nl-NL" noProof="0" smtClean="0"/>
              <a:t>Second level</a:t>
            </a:r>
          </a:p>
          <a:p>
            <a:pPr lvl="2"/>
            <a:r>
              <a:rPr lang="nl-NL" noProof="0" smtClean="0"/>
              <a:t>Third level</a:t>
            </a:r>
          </a:p>
          <a:p>
            <a:pPr lvl="3"/>
            <a:r>
              <a:rPr lang="nl-NL" noProof="0" smtClean="0"/>
              <a:t>Fourth level</a:t>
            </a:r>
          </a:p>
          <a:p>
            <a:pPr lvl="4"/>
            <a:r>
              <a:rPr lang="nl-NL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6D53D3DD-94B3-46DF-AD53-88F48DE3E9CB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960438"/>
            <a:ext cx="9144000" cy="2714625"/>
          </a:xfrm>
          <a:prstGeom prst="rect">
            <a:avLst/>
          </a:prstGeom>
          <a:solidFill>
            <a:srgbClr val="005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3476625"/>
            <a:ext cx="8137525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9" y="1214438"/>
            <a:ext cx="5616575" cy="1102519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nl-NL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5438" y="2423125"/>
            <a:ext cx="5113337" cy="860664"/>
          </a:xfrm>
        </p:spPr>
        <p:txBody>
          <a:bodyPr/>
          <a:lstStyle>
            <a:lvl1pPr marL="0" indent="0">
              <a:buFontTx/>
              <a:buNone/>
              <a:defRPr sz="1200" b="1" i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983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2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74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5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831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567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094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5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416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500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153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5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769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9" b="7999"/>
          <a:stretch>
            <a:fillRect/>
          </a:stretch>
        </p:blipFill>
        <p:spPr bwMode="auto">
          <a:xfrm>
            <a:off x="0" y="0"/>
            <a:ext cx="9144000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69"/>
          <a:stretch>
            <a:fillRect/>
          </a:stretch>
        </p:blipFill>
        <p:spPr bwMode="auto">
          <a:xfrm>
            <a:off x="7762875" y="4070350"/>
            <a:ext cx="12573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208" y="475271"/>
            <a:ext cx="5080979" cy="139162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49F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5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41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408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011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5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37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598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9" y="1200150"/>
            <a:ext cx="3919537" cy="31039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6" y="1200150"/>
            <a:ext cx="3921125" cy="31039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7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6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31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05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9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2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blue ba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61925"/>
            <a:ext cx="80248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00150"/>
            <a:ext cx="7993062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  <p:sp>
        <p:nvSpPr>
          <p:cNvPr id="1031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rgbClr val="5F5F5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  <p:pic>
        <p:nvPicPr>
          <p:cNvPr id="1030" name="Picture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04"/>
          <a:stretch>
            <a:fillRect/>
          </a:stretch>
        </p:blipFill>
        <p:spPr bwMode="auto">
          <a:xfrm>
            <a:off x="7578725" y="4457700"/>
            <a:ext cx="156527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619" r:id="rId1"/>
    <p:sldLayoutId id="2147488607" r:id="rId2"/>
    <p:sldLayoutId id="2147488608" r:id="rId3"/>
    <p:sldLayoutId id="2147488609" r:id="rId4"/>
    <p:sldLayoutId id="2147488610" r:id="rId5"/>
    <p:sldLayoutId id="2147488611" r:id="rId6"/>
    <p:sldLayoutId id="214748861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 descr="blue b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61925"/>
            <a:ext cx="80248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205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00150"/>
            <a:ext cx="7993062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613" r:id="rId1"/>
    <p:sldLayoutId id="214748861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615" r:id="rId1"/>
    <p:sldLayoutId id="2147488621" r:id="rId2"/>
    <p:sldLayoutId id="2147488622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rgbClr val="5F5F5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  <p:pic>
        <p:nvPicPr>
          <p:cNvPr id="3075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188" y="4422775"/>
            <a:ext cx="319881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616" r:id="rId1"/>
    <p:sldLayoutId id="2147488623" r:id="rId2"/>
    <p:sldLayoutId id="2147488624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rgbClr val="5F5F5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  <p:pic>
        <p:nvPicPr>
          <p:cNvPr id="4099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04"/>
          <a:stretch>
            <a:fillRect/>
          </a:stretch>
        </p:blipFill>
        <p:spPr bwMode="auto">
          <a:xfrm>
            <a:off x="7578725" y="4457700"/>
            <a:ext cx="156527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617" r:id="rId1"/>
    <p:sldLayoutId id="2147488625" r:id="rId2"/>
    <p:sldLayoutId id="2147488626" r:id="rId3"/>
    <p:sldLayoutId id="2147488627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rgbClr val="5F5F5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618" r:id="rId1"/>
    <p:sldLayoutId id="2147488628" r:id="rId2"/>
    <p:sldLayoutId id="2147488629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4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6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86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Relationship Id="rId27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8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2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64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8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2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64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4.png"/><Relationship Id="rId18" Type="http://schemas.openxmlformats.org/officeDocument/2006/relationships/image" Target="../media/image102.png"/><Relationship Id="rId26" Type="http://schemas.openxmlformats.org/officeDocument/2006/relationships/image" Target="../media/image27.png"/><Relationship Id="rId3" Type="http://schemas.openxmlformats.org/officeDocument/2006/relationships/image" Target="../media/image49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99.png"/><Relationship Id="rId17" Type="http://schemas.openxmlformats.org/officeDocument/2006/relationships/image" Target="../media/image101.png"/><Relationship Id="rId25" Type="http://schemas.openxmlformats.org/officeDocument/2006/relationships/image" Target="../media/image41.png"/><Relationship Id="rId2" Type="http://schemas.openxmlformats.org/officeDocument/2006/relationships/image" Target="../media/image75.png"/><Relationship Id="rId16" Type="http://schemas.openxmlformats.org/officeDocument/2006/relationships/image" Target="../media/image56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7.png"/><Relationship Id="rId24" Type="http://schemas.openxmlformats.org/officeDocument/2006/relationships/image" Target="../media/image42.png"/><Relationship Id="rId5" Type="http://schemas.openxmlformats.org/officeDocument/2006/relationships/image" Target="../media/image98.png"/><Relationship Id="rId15" Type="http://schemas.openxmlformats.org/officeDocument/2006/relationships/image" Target="../media/image100.png"/><Relationship Id="rId23" Type="http://schemas.openxmlformats.org/officeDocument/2006/relationships/image" Target="../media/image105.png"/><Relationship Id="rId28" Type="http://schemas.openxmlformats.org/officeDocument/2006/relationships/image" Target="../media/image28.png"/><Relationship Id="rId10" Type="http://schemas.openxmlformats.org/officeDocument/2006/relationships/image" Target="../media/image81.png"/><Relationship Id="rId19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52.png"/><Relationship Id="rId14" Type="http://schemas.openxmlformats.org/officeDocument/2006/relationships/image" Target="../media/image55.png"/><Relationship Id="rId22" Type="http://schemas.openxmlformats.org/officeDocument/2006/relationships/image" Target="../media/image61.png"/><Relationship Id="rId27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image" Target="../media/image20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8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2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64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8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2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64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28" Type="http://schemas.openxmlformats.org/officeDocument/2006/relationships/image" Target="../media/image66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4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6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69.png"/><Relationship Id="rId32" Type="http://schemas.openxmlformats.org/officeDocument/2006/relationships/image" Target="../media/image74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28" Type="http://schemas.openxmlformats.org/officeDocument/2006/relationships/image" Target="../media/image70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31" Type="http://schemas.openxmlformats.org/officeDocument/2006/relationships/image" Target="../media/image7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Relationship Id="rId27" Type="http://schemas.openxmlformats.org/officeDocument/2006/relationships/image" Target="../media/image28.png"/><Relationship Id="rId30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76.png"/><Relationship Id="rId18" Type="http://schemas.openxmlformats.org/officeDocument/2006/relationships/image" Target="../media/image36.png"/><Relationship Id="rId26" Type="http://schemas.openxmlformats.org/officeDocument/2006/relationships/image" Target="../media/image46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81.png"/><Relationship Id="rId2" Type="http://schemas.openxmlformats.org/officeDocument/2006/relationships/image" Target="../media/image200.png"/><Relationship Id="rId16" Type="http://schemas.openxmlformats.org/officeDocument/2006/relationships/image" Target="../media/image79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80.png"/><Relationship Id="rId5" Type="http://schemas.openxmlformats.org/officeDocument/2006/relationships/image" Target="../media/image23.png"/><Relationship Id="rId15" Type="http://schemas.openxmlformats.org/officeDocument/2006/relationships/image" Target="../media/image78.png"/><Relationship Id="rId23" Type="http://schemas.openxmlformats.org/officeDocument/2006/relationships/image" Target="../media/image42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75.png"/><Relationship Id="rId9" Type="http://schemas.openxmlformats.org/officeDocument/2006/relationships/image" Target="../media/image45.png"/><Relationship Id="rId14" Type="http://schemas.openxmlformats.org/officeDocument/2006/relationships/image" Target="../media/image77.png"/><Relationship Id="rId22" Type="http://schemas.openxmlformats.org/officeDocument/2006/relationships/image" Target="../media/image40.png"/><Relationship Id="rId27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>
          <a:xfrm>
            <a:off x="611188" y="1214438"/>
            <a:ext cx="8350250" cy="1103312"/>
          </a:xfrm>
        </p:spPr>
        <p:txBody>
          <a:bodyPr/>
          <a:lstStyle/>
          <a:p>
            <a:r>
              <a:rPr lang="en-US" altLang="en-US" sz="4000" dirty="0" smtClean="0"/>
              <a:t>Responsible Data Science</a:t>
            </a:r>
            <a:br>
              <a:rPr lang="en-US" altLang="en-US" sz="4000" dirty="0" smtClean="0"/>
            </a:br>
            <a:r>
              <a:rPr lang="en-US" altLang="en-US" sz="1400" i="1" dirty="0" smtClean="0"/>
              <a:t>Lecture 19 and 20 Instruction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29826" y="2317750"/>
            <a:ext cx="6114174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8000" dirty="0" smtClean="0">
                <a:ln w="12700">
                  <a:solidFill>
                    <a:srgbClr val="0098A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rgbClr val="8EBAE5"/>
                  </a:outerShdw>
                </a:effectLst>
              </a:rPr>
              <a:t>IDS-L19-L20</a:t>
            </a:r>
            <a:endParaRPr lang="en-US" sz="8000" dirty="0">
              <a:ln w="12700">
                <a:solidFill>
                  <a:srgbClr val="0098A1"/>
                </a:solidFill>
                <a:prstDash val="solid"/>
              </a:ln>
              <a:solidFill>
                <a:schemeClr val="tx2"/>
              </a:solidFill>
              <a:effectLst>
                <a:outerShdw dist="38100" dir="2640000" algn="bl" rotWithShape="0">
                  <a:srgbClr val="8EBAE5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1750"/>
            <a:ext cx="91059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pc="300" dirty="0">
                <a:solidFill>
                  <a:srgbClr val="8EBAE5"/>
                </a:solidFill>
                <a:latin typeface="Gill Sans Ultra Bold" panose="020B0A02020104020203" pitchFamily="34" charset="0"/>
              </a:rPr>
              <a:t>Introduction to Data Science (IDS)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Q5. Discrimination (Your Turn)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29688" y="16633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618186" y="291543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05322" y="26830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667586" y="29705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6145844" y="270962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5564447" y="269840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68970" y="25221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68171" y="17329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72876" y="28263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07993" y="21741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000" dirty="0" smtClean="0"/>
                  <a:t>If </a:t>
                </a:r>
                <a:r>
                  <a:rPr lang="en-US" altLang="en-US" sz="1000" dirty="0"/>
                  <a:t>we want to relabel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en-US" sz="1000" dirty="0"/>
                  <a:t>, </a:t>
                </a:r>
                <a:r>
                  <a:rPr lang="en-US" altLang="en-US" sz="1000" dirty="0" smtClean="0"/>
                  <a:t>what would be the new </a:t>
                </a:r>
                <a:r>
                  <a:rPr lang="en-US" altLang="en-US" sz="1000" dirty="0"/>
                  <a:t>label? and how this relabeling would affect the accuracy and discrimination?</a:t>
                </a:r>
              </a:p>
              <a:p>
                <a:endParaRPr lang="en-US" altLang="en-US" sz="1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4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Q6. Discrimination (Your Turn)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29688" y="16633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716142" y="291456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12942" y="26830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667586" y="29705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7113584" y="239720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68970" y="25221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68171" y="17329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57636" y="283393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07993" y="21741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692" y="1013378"/>
            <a:ext cx="8764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 smtClean="0"/>
              <a:t>In the following DT classifier, relabeling which leaf leads to the maximum reduction on the discrimination?</a:t>
            </a:r>
            <a:endParaRPr lang="en-US" altLang="en-US" sz="1000" dirty="0"/>
          </a:p>
          <a:p>
            <a:endParaRPr lang="en-US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/>
          <p:cNvSpPr/>
          <p:nvPr/>
        </p:nvSpPr>
        <p:spPr bwMode="auto">
          <a:xfrm>
            <a:off x="7225607" y="298796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85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Q7. Discrimination (Your Turn)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716142" y="291456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5943881" y="2894860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7113584" y="239720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798643" y="1768080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57636" y="283393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692" y="1013378"/>
            <a:ext cx="8764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 smtClean="0"/>
              <a:t>In the following DT classifier, relabeling which leaf has the maximum effect on the accuracy?</a:t>
            </a:r>
            <a:endParaRPr lang="en-US" altLang="en-US" sz="1000" dirty="0"/>
          </a:p>
          <a:p>
            <a:endParaRPr lang="en-US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/>
          <p:cNvSpPr/>
          <p:nvPr/>
        </p:nvSpPr>
        <p:spPr bwMode="auto">
          <a:xfrm>
            <a:off x="7225607" y="298796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235437" y="185495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699670" y="240758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891289" y="173233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600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483397" y="1916386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59347" y="1921308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58603" y="2340695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Q8. Discrimination (Homework)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55371" y="169405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5371" y="1694056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624004" y="2382483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4004" y="2382483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307760" y="2382483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7760" y="2382483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79160" y="307616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9160" y="3076166"/>
                <a:ext cx="258333" cy="2538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44505" y="1910756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75872" y="1910756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3008327" y="2599183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46898" y="308382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98" y="3083825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22684" y="307999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684" y="3079995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51383" y="3702884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83" y="3702884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303670" y="3702884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70" y="3702884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45592" y="308475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592" y="3084757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837852" y="3084059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852" y="3084059"/>
                <a:ext cx="262321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78059" y="2599183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44505" y="2599183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436927" y="2636363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528261" y="2599183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82544" y="3292866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99661" y="3292866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124662" y="30838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00968" y="309104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328410" y="370288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74439" y="370288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226464" y="309104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30827" y="30838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61315" y="1927800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15" y="1927800"/>
                <a:ext cx="348535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59225" y="1918132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225" y="1918132"/>
                <a:ext cx="386367" cy="29405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51507" y="2567858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507" y="2567858"/>
                <a:ext cx="386367" cy="3033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99616" y="2633387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616" y="2633387"/>
                <a:ext cx="386367" cy="2940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212856" y="263636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856" y="2636363"/>
                <a:ext cx="348535" cy="2940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204789" y="3326216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789" y="3326216"/>
                <a:ext cx="386367" cy="30335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73805" y="2751780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805" y="2751780"/>
                <a:ext cx="386367" cy="30335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66988" y="2761078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988" y="2761078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422115" y="329286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115" y="3292866"/>
                <a:ext cx="348535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73173" y="2567970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173" y="2567970"/>
                <a:ext cx="348535" cy="29405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91805" y="1906841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91805" y="1917617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71076" y="1862697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58604" y="1862697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127215" y="1872365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732610" y="1862697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435050" y="233442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423489" y="2776786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428744" y="3180506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436101" y="3611151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96432" y="1626144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432" y="1626144"/>
                <a:ext cx="267686" cy="2539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73941" y="3711268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941" y="3711268"/>
                <a:ext cx="292699" cy="2539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421387" y="1567376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387" y="1567376"/>
                <a:ext cx="274434" cy="32278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89519" y="2613930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519" y="2613930"/>
                <a:ext cx="274434" cy="32278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67788" y="202380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245187" y="1986812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429322" y="2093402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68214" y="332229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232453" y="333976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754242" y="327505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54323" y="324072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51042" y="3043573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71668" y="303348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706050" y="1932323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6753025" y="1939931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705686" y="3331005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7151684" y="27576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97017" y="203150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41732" y="230709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94132" y="245949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68918" y="2410150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907070" y="288267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817933" y="2502299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42301" y="27182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906271" y="209340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65407" y="2080508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95736" y="319442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83944" y="2460595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925134" y="2517160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61918" y="23463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46093" y="2534600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83283" y="2118045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7023969" y="322188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499564" y="2785972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59057" y="3185311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121547" y="1927785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692" y="1013378"/>
            <a:ext cx="87643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 smtClean="0"/>
              <a:t>In the following DT classifier, relabeling which leaf leads to the maximum reduction of the discrimination, and minimum reduction of the accuracy (the best leaf for relabeling)?</a:t>
            </a:r>
            <a:endParaRPr lang="en-US" altLang="en-US" sz="1000" dirty="0"/>
          </a:p>
          <a:p>
            <a:endParaRPr lang="en-US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91386" y="256516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386" y="2565163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516373" y="18805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373" y="18805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928203" y="192778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203" y="1927785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91133" y="2923984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133" y="2923984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326145" y="33759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145" y="3375992"/>
                <a:ext cx="262321" cy="24622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506858" y="3367679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858" y="3367679"/>
                <a:ext cx="262321" cy="24622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/>
          <p:cNvSpPr/>
          <p:nvPr/>
        </p:nvSpPr>
        <p:spPr bwMode="auto">
          <a:xfrm>
            <a:off x="7263707" y="334845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5917244" y="2925415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43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188913" y="161925"/>
            <a:ext cx="8447087" cy="692150"/>
          </a:xfrm>
        </p:spPr>
        <p:txBody>
          <a:bodyPr/>
          <a:lstStyle/>
          <a:p>
            <a:r>
              <a:rPr lang="en-US" altLang="en-US" sz="2800" dirty="0" smtClean="0"/>
              <a:t>Q9. Discrimination </a:t>
            </a:r>
            <a:r>
              <a:rPr lang="en-US" altLang="en-US" sz="2800" dirty="0"/>
              <a:t>(Homework)</a:t>
            </a:r>
            <a:endParaRPr lang="en-US" altLang="en-US" sz="3000" dirty="0" smtClean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604653" y="1928516"/>
          <a:ext cx="2754313" cy="2179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50">
                  <a:extLst>
                    <a:ext uri="{9D8B030D-6E8A-4147-A177-3AD203B41FA5}">
                      <a16:colId xmlns:a16="http://schemas.microsoft.com/office/drawing/2014/main" val="3680879354"/>
                    </a:ext>
                  </a:extLst>
                </a:gridCol>
                <a:gridCol w="737369">
                  <a:extLst>
                    <a:ext uri="{9D8B030D-6E8A-4147-A177-3AD203B41FA5}">
                      <a16:colId xmlns:a16="http://schemas.microsoft.com/office/drawing/2014/main" val="552791084"/>
                    </a:ext>
                  </a:extLst>
                </a:gridCol>
                <a:gridCol w="506026">
                  <a:extLst>
                    <a:ext uri="{9D8B030D-6E8A-4147-A177-3AD203B41FA5}">
                      <a16:colId xmlns:a16="http://schemas.microsoft.com/office/drawing/2014/main" val="1788490709"/>
                    </a:ext>
                  </a:extLst>
                </a:gridCol>
                <a:gridCol w="478672">
                  <a:extLst>
                    <a:ext uri="{9D8B030D-6E8A-4147-A177-3AD203B41FA5}">
                      <a16:colId xmlns:a16="http://schemas.microsoft.com/office/drawing/2014/main" val="3558843712"/>
                    </a:ext>
                  </a:extLst>
                </a:gridCol>
                <a:gridCol w="468296">
                  <a:extLst>
                    <a:ext uri="{9D8B030D-6E8A-4147-A177-3AD203B41FA5}">
                      <a16:colId xmlns:a16="http://schemas.microsoft.com/office/drawing/2014/main" val="954183339"/>
                    </a:ext>
                  </a:extLst>
                </a:gridCol>
              </a:tblGrid>
              <a:tr h="19814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Sex</a:t>
                      </a:r>
                      <a:endParaRPr lang="en-US" sz="700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Exp</a:t>
                      </a:r>
                      <a:endParaRPr lang="en-US" sz="700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Degree</a:t>
                      </a:r>
                      <a:endParaRPr lang="en-US" sz="700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Job</a:t>
                      </a:r>
                      <a:endParaRPr lang="en-US" sz="700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Class</a:t>
                      </a:r>
                      <a:endParaRPr lang="en-US" sz="700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3302905888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F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Exp &gt;10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HS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Board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-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746483616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5&lt; Exp &lt;10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Uni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Board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+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241063547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Exp &gt;10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HS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Board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-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1469837108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M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5&lt; Exp &lt;10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HS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Hcare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+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2636120633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Exp &lt; 5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HS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Hcare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+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2311591767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F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Exp &lt; 5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HS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Board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-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507524054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M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Exp &lt; 5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None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Edu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-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500373833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F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Exp &gt;10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None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Hcare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-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2550040895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M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Exp &lt; 5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Uni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Edu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+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3677794216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M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Exp &gt;10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Uni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Board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+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31054884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254000" y="1160463"/>
                <a:ext cx="864552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en-US" sz="1200" dirty="0">
                    <a:latin typeface="+mn-lt"/>
                  </a:rPr>
                  <a:t>What is the first node of the decision tree for the following table of data with respect to accuracy and fairness? (use </a:t>
                </a:r>
                <a14:m>
                  <m:oMath xmlns:m="http://schemas.openxmlformats.org/officeDocument/2006/math">
                    <m:r>
                      <a:rPr lang="en-US" altLang="en-US" sz="1200" dirty="0">
                        <a:latin typeface="Cambria Math" panose="02040503050406030204" pitchFamily="18" charset="0"/>
                      </a:rPr>
                      <m:t>𝐼𝐺𝐶</m:t>
                    </m:r>
                    <m:r>
                      <a:rPr lang="en-US" altLang="en-US" sz="1200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200" dirty="0">
                        <a:latin typeface="Cambria Math" panose="02040503050406030204" pitchFamily="18" charset="0"/>
                      </a:rPr>
                      <m:t>𝐼𝐺𝑆</m:t>
                    </m:r>
                  </m:oMath>
                </a14:m>
                <a:r>
                  <a:rPr lang="en-US" altLang="en-US" sz="1200" dirty="0">
                    <a:latin typeface="+mn-lt"/>
                  </a:rPr>
                  <a:t>) </a:t>
                </a:r>
              </a:p>
            </p:txBody>
          </p:sp>
        </mc:Choice>
        <mc:Fallback xmlns="">
          <p:sp>
            <p:nvSpPr>
              <p:cNvPr id="28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000" y="1160463"/>
                <a:ext cx="8645525" cy="461665"/>
              </a:xfrm>
              <a:prstGeom prst="rect">
                <a:avLst/>
              </a:prstGeom>
              <a:blipFill>
                <a:blip r:embed="rId2"/>
                <a:stretch>
                  <a:fillRect l="-71" t="-1316" b="-78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861" y="1744430"/>
            <a:ext cx="2223984" cy="3681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710" y="1714141"/>
            <a:ext cx="2029813" cy="42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1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Q10. Confidentiality</a:t>
            </a:r>
          </a:p>
        </p:txBody>
      </p: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08535"/>
              </p:ext>
            </p:extLst>
          </p:nvPr>
        </p:nvGraphicFramePr>
        <p:xfrm>
          <a:off x="1320552" y="2594376"/>
          <a:ext cx="5303360" cy="2275133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29008">
                  <a:extLst>
                    <a:ext uri="{9D8B030D-6E8A-4147-A177-3AD203B41FA5}">
                      <a16:colId xmlns:a16="http://schemas.microsoft.com/office/drawing/2014/main" val="2486358212"/>
                    </a:ext>
                  </a:extLst>
                </a:gridCol>
                <a:gridCol w="471280">
                  <a:extLst>
                    <a:ext uri="{9D8B030D-6E8A-4147-A177-3AD203B41FA5}">
                      <a16:colId xmlns:a16="http://schemas.microsoft.com/office/drawing/2014/main" val="650613581"/>
                    </a:ext>
                  </a:extLst>
                </a:gridCol>
                <a:gridCol w="744531">
                  <a:extLst>
                    <a:ext uri="{9D8B030D-6E8A-4147-A177-3AD203B41FA5}">
                      <a16:colId xmlns:a16="http://schemas.microsoft.com/office/drawing/2014/main" val="3191838931"/>
                    </a:ext>
                  </a:extLst>
                </a:gridCol>
                <a:gridCol w="1459923">
                  <a:extLst>
                    <a:ext uri="{9D8B030D-6E8A-4147-A177-3AD203B41FA5}">
                      <a16:colId xmlns:a16="http://schemas.microsoft.com/office/drawing/2014/main" val="3342610478"/>
                    </a:ext>
                  </a:extLst>
                </a:gridCol>
                <a:gridCol w="803714">
                  <a:extLst>
                    <a:ext uri="{9D8B030D-6E8A-4147-A177-3AD203B41FA5}">
                      <a16:colId xmlns:a16="http://schemas.microsoft.com/office/drawing/2014/main" val="2129739635"/>
                    </a:ext>
                  </a:extLst>
                </a:gridCol>
                <a:gridCol w="794904">
                  <a:extLst>
                    <a:ext uri="{9D8B030D-6E8A-4147-A177-3AD203B41FA5}">
                      <a16:colId xmlns:a16="http://schemas.microsoft.com/office/drawing/2014/main" val="1547835853"/>
                    </a:ext>
                  </a:extLst>
                </a:gridCol>
              </a:tblGrid>
              <a:tr h="3180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Gender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State of domicile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Religion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Product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extLst>
                  <a:ext uri="{0D108BD9-81ED-4DB2-BD59-A6C34878D82A}">
                    <a16:rowId xmlns:a16="http://schemas.microsoft.com/office/drawing/2014/main" val="4097100629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Ramsha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Tamil Nadu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Hindu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Pea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327187080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Yadu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Kerala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Hindu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1558534392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Salima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Tamil Nadu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Muslim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Peanut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3552862379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Sunny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Karnataka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smtClean="0">
                          <a:effectLst/>
                        </a:rPr>
                        <a:t>Buddhist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Pea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2196089667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Joan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Kerala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smtClean="0">
                          <a:effectLst/>
                        </a:rPr>
                        <a:t>Muslim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Bean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3516465127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Bahuksana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Karnataka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Buddhist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Lentil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1044086909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Rambha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Kerala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Christian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Peanut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3055264949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Kishor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Karnataka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smtClean="0">
                          <a:effectLst/>
                        </a:rPr>
                        <a:t>Buddhist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Lentil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1890435977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Johnson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Kerala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Christian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Peanut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2224556064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John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Kerala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Christian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179780331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72699" y="2198370"/>
            <a:ext cx="108202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50" dirty="0"/>
              <a:t>Explicit identifier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88960" y="2191329"/>
            <a:ext cx="59150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50" dirty="0"/>
              <a:t>Sensitive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512915" y="2191329"/>
            <a:ext cx="106118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50" dirty="0"/>
              <a:t>Quasi-identifiers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3463" y="1188476"/>
            <a:ext cx="873495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/>
              <a:t>Suppose that we have </a:t>
            </a:r>
            <a:r>
              <a:rPr lang="en-US" sz="1100" dirty="0" smtClean="0"/>
              <a:t>the following table of </a:t>
            </a:r>
            <a:r>
              <a:rPr lang="en-US" sz="1100" dirty="0"/>
              <a:t>information about people and what they </a:t>
            </a:r>
            <a:r>
              <a:rPr lang="en-US" sz="1100" dirty="0" smtClean="0"/>
              <a:t>bought </a:t>
            </a:r>
            <a:r>
              <a:rPr lang="en-US" sz="1100" dirty="0"/>
              <a:t>from an online grocery shop</a:t>
            </a:r>
            <a:r>
              <a:rPr lang="en-US" sz="1100" dirty="0" smtClean="0"/>
              <a:t>. </a:t>
            </a:r>
          </a:p>
          <a:p>
            <a:pPr>
              <a:defRPr/>
            </a:pP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 smtClean="0"/>
              <a:t>Using suppression and generalization anonymize this table such that it has 2-anonymity and distinct 2-diversity.  </a:t>
            </a:r>
          </a:p>
        </p:txBody>
      </p:sp>
      <p:sp>
        <p:nvSpPr>
          <p:cNvPr id="2" name="Left Brace 1"/>
          <p:cNvSpPr/>
          <p:nvPr/>
        </p:nvSpPr>
        <p:spPr bwMode="auto">
          <a:xfrm rot="5400000">
            <a:off x="1686611" y="2031876"/>
            <a:ext cx="156895" cy="907582"/>
          </a:xfrm>
          <a:prstGeom prst="leftBrace">
            <a:avLst>
              <a:gd name="adj1" fmla="val 62068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 rot="5400000">
            <a:off x="3935715" y="767540"/>
            <a:ext cx="166934" cy="3426220"/>
          </a:xfrm>
          <a:prstGeom prst="leftBrace">
            <a:avLst>
              <a:gd name="adj1" fmla="val 62068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Left Brace 16"/>
          <p:cNvSpPr/>
          <p:nvPr/>
        </p:nvSpPr>
        <p:spPr bwMode="auto">
          <a:xfrm rot="5400000">
            <a:off x="6122485" y="2122597"/>
            <a:ext cx="124461" cy="730402"/>
          </a:xfrm>
          <a:prstGeom prst="leftBrace">
            <a:avLst>
              <a:gd name="adj1" fmla="val 62068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7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Q10. Confidentiality (Solution)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088984"/>
              </p:ext>
            </p:extLst>
          </p:nvPr>
        </p:nvGraphicFramePr>
        <p:xfrm>
          <a:off x="125413" y="2085390"/>
          <a:ext cx="4349162" cy="16975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94853">
                  <a:extLst>
                    <a:ext uri="{9D8B030D-6E8A-4147-A177-3AD203B41FA5}">
                      <a16:colId xmlns:a16="http://schemas.microsoft.com/office/drawing/2014/main" val="3504072599"/>
                    </a:ext>
                  </a:extLst>
                </a:gridCol>
                <a:gridCol w="855769">
                  <a:extLst>
                    <a:ext uri="{9D8B030D-6E8A-4147-A177-3AD203B41FA5}">
                      <a16:colId xmlns:a16="http://schemas.microsoft.com/office/drawing/2014/main" val="1194050736"/>
                    </a:ext>
                  </a:extLst>
                </a:gridCol>
                <a:gridCol w="791587">
                  <a:extLst>
                    <a:ext uri="{9D8B030D-6E8A-4147-A177-3AD203B41FA5}">
                      <a16:colId xmlns:a16="http://schemas.microsoft.com/office/drawing/2014/main" val="2509396004"/>
                    </a:ext>
                  </a:extLst>
                </a:gridCol>
                <a:gridCol w="825350">
                  <a:extLst>
                    <a:ext uri="{9D8B030D-6E8A-4147-A177-3AD203B41FA5}">
                      <a16:colId xmlns:a16="http://schemas.microsoft.com/office/drawing/2014/main" val="4135325486"/>
                    </a:ext>
                  </a:extLst>
                </a:gridCol>
                <a:gridCol w="781512">
                  <a:extLst>
                    <a:ext uri="{9D8B030D-6E8A-4147-A177-3AD203B41FA5}">
                      <a16:colId xmlns:a16="http://schemas.microsoft.com/office/drawing/2014/main" val="386055951"/>
                    </a:ext>
                  </a:extLst>
                </a:gridCol>
                <a:gridCol w="600091">
                  <a:extLst>
                    <a:ext uri="{9D8B030D-6E8A-4147-A177-3AD203B41FA5}">
                      <a16:colId xmlns:a16="http://schemas.microsoft.com/office/drawing/2014/main" val="1893792791"/>
                    </a:ext>
                  </a:extLst>
                </a:gridCol>
              </a:tblGrid>
              <a:tr h="282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Name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Age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Gender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State of domicile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Religion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Product 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2796281871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Female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Tamil Nadu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7287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Female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Kerala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Bean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33853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Female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Tamil Nadu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Peanut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41000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Karnataka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Pea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323824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Female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Kerala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Bean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130940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Karnataka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Lentil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144267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Age ≤ 20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Kerala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Peanut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090201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Karnataka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Lentil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571946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Age ≤ 20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Kerala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Peanut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614804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Age ≤ 20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Kerala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38653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4923179" y="1181904"/>
            <a:ext cx="38023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 smtClean="0"/>
              <a:t>2-anonymity, distinct 2-diversity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sz="1000" dirty="0" smtClean="0"/>
              <a:t>Data is distinct l-diversity if there </a:t>
            </a:r>
            <a:r>
              <a:rPr lang="en-US" altLang="en-US" sz="1000" dirty="0"/>
              <a:t>are at least l distinct values for the sensitive attribute in each equivalence class</a:t>
            </a:r>
            <a:r>
              <a:rPr lang="en-US" altLang="en-US" sz="1000" dirty="0" smtClean="0"/>
              <a:t>.</a:t>
            </a:r>
            <a:endParaRPr lang="en-US" sz="1000" dirty="0" smtClean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201694"/>
              </p:ext>
            </p:extLst>
          </p:nvPr>
        </p:nvGraphicFramePr>
        <p:xfrm>
          <a:off x="4842361" y="2074311"/>
          <a:ext cx="4216998" cy="170864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73336">
                  <a:extLst>
                    <a:ext uri="{9D8B030D-6E8A-4147-A177-3AD203B41FA5}">
                      <a16:colId xmlns:a16="http://schemas.microsoft.com/office/drawing/2014/main" val="3504072599"/>
                    </a:ext>
                  </a:extLst>
                </a:gridCol>
                <a:gridCol w="827540">
                  <a:extLst>
                    <a:ext uri="{9D8B030D-6E8A-4147-A177-3AD203B41FA5}">
                      <a16:colId xmlns:a16="http://schemas.microsoft.com/office/drawing/2014/main" val="1194050736"/>
                    </a:ext>
                  </a:extLst>
                </a:gridCol>
                <a:gridCol w="769829">
                  <a:extLst>
                    <a:ext uri="{9D8B030D-6E8A-4147-A177-3AD203B41FA5}">
                      <a16:colId xmlns:a16="http://schemas.microsoft.com/office/drawing/2014/main" val="2509396004"/>
                    </a:ext>
                  </a:extLst>
                </a:gridCol>
                <a:gridCol w="662778">
                  <a:extLst>
                    <a:ext uri="{9D8B030D-6E8A-4147-A177-3AD203B41FA5}">
                      <a16:colId xmlns:a16="http://schemas.microsoft.com/office/drawing/2014/main" val="4135325486"/>
                    </a:ext>
                  </a:extLst>
                </a:gridCol>
                <a:gridCol w="899916">
                  <a:extLst>
                    <a:ext uri="{9D8B030D-6E8A-4147-A177-3AD203B41FA5}">
                      <a16:colId xmlns:a16="http://schemas.microsoft.com/office/drawing/2014/main" val="386055951"/>
                    </a:ext>
                  </a:extLst>
                </a:gridCol>
                <a:gridCol w="583599">
                  <a:extLst>
                    <a:ext uri="{9D8B030D-6E8A-4147-A177-3AD203B41FA5}">
                      <a16:colId xmlns:a16="http://schemas.microsoft.com/office/drawing/2014/main" val="1893792791"/>
                    </a:ext>
                  </a:extLst>
                </a:gridCol>
              </a:tblGrid>
              <a:tr h="276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Name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Age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Gender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State of domicile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Religion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Product 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2796281871"/>
                  </a:ext>
                </a:extLst>
              </a:tr>
              <a:tr h="143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Female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</a:rPr>
                        <a:t>Hindu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7287"/>
                  </a:ext>
                </a:extLst>
              </a:tr>
              <a:tr h="143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Female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Hindu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Bean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33853"/>
                  </a:ext>
                </a:extLst>
              </a:tr>
              <a:tr h="143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Female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</a:rPr>
                        <a:t>Muslim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Peanut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41000"/>
                  </a:ext>
                </a:extLst>
              </a:tr>
              <a:tr h="143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 smtClean="0">
                          <a:effectLst/>
                        </a:rPr>
                        <a:t>Buddhist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Pea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323824"/>
                  </a:ext>
                </a:extLst>
              </a:tr>
              <a:tr h="143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Female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 smtClean="0">
                          <a:effectLst/>
                        </a:rPr>
                        <a:t>Muslim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Bean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130940"/>
                  </a:ext>
                </a:extLst>
              </a:tr>
              <a:tr h="143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</a:rPr>
                        <a:t>Buddhist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Lentil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144267"/>
                  </a:ext>
                </a:extLst>
              </a:tr>
              <a:tr h="143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Age ≤ 20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Christian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Peanut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090201"/>
                  </a:ext>
                </a:extLst>
              </a:tr>
              <a:tr h="143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 smtClean="0">
                          <a:effectLst/>
                        </a:rPr>
                        <a:t>Buddhist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Lentil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571946"/>
                  </a:ext>
                </a:extLst>
              </a:tr>
              <a:tr h="143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Age ≤ 20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Christian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Peanut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614804"/>
                  </a:ext>
                </a:extLst>
              </a:tr>
              <a:tr h="143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Age ≤ 20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Christian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38653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215843" y="1104960"/>
            <a:ext cx="38023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 smtClean="0"/>
              <a:t>2-anonymity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sz="1000" dirty="0" smtClean="0"/>
              <a:t>Data is k-anonymity if each </a:t>
            </a:r>
            <a:r>
              <a:rPr lang="en-US" altLang="en-US" sz="1000" dirty="0"/>
              <a:t>equivalence </a:t>
            </a:r>
            <a:r>
              <a:rPr lang="en-US" altLang="en-US" sz="1000" dirty="0" smtClean="0"/>
              <a:t>class</a:t>
            </a:r>
            <a:r>
              <a:rPr lang="en-US" altLang="en-US" sz="1000" dirty="0"/>
              <a:t> </a:t>
            </a:r>
            <a:r>
              <a:rPr lang="en-US" altLang="en-US" sz="1000" dirty="0" smtClean="0"/>
              <a:t>contains at least k records.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sz="1000" dirty="0" smtClean="0"/>
              <a:t>Equivalence class is </a:t>
            </a:r>
            <a:r>
              <a:rPr lang="en-US" altLang="en-US" sz="1000" dirty="0"/>
              <a:t>a set of records that have the same values for the </a:t>
            </a:r>
            <a:r>
              <a:rPr lang="en-US" altLang="en-US" sz="1000" dirty="0" smtClean="0"/>
              <a:t>quasi-identifiers.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0029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Q11. Confidentiality (Your Turn)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763" y="1181100"/>
                <a:ext cx="8377237" cy="3327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en-US" sz="1200" dirty="0" smtClean="0"/>
                  <a:t>What is the maximum </a:t>
                </a:r>
                <a14:m>
                  <m:oMath xmlns:m="http://schemas.openxmlformats.org/officeDocument/2006/math"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en-US" sz="1200" dirty="0" smtClean="0"/>
                  <a:t> value for entropy </a:t>
                </a:r>
                <a14:m>
                  <m:oMath xmlns:m="http://schemas.openxmlformats.org/officeDocument/2006/math"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en-US" sz="1200" dirty="0" smtClean="0"/>
                  <a:t>-</a:t>
                </a:r>
                <a:r>
                  <a:rPr lang="en-US" altLang="en-US" sz="1200" dirty="0"/>
                  <a:t>diversity </a:t>
                </a:r>
                <a:r>
                  <a:rPr lang="en-US" altLang="en-US" sz="1200" dirty="0" smtClean="0"/>
                  <a:t>in the </a:t>
                </a:r>
                <a:r>
                  <a:rPr lang="en-US" altLang="en-US" sz="1200" dirty="0"/>
                  <a:t>following table which has </a:t>
                </a:r>
                <a14:m>
                  <m:oMath xmlns:m="http://schemas.openxmlformats.org/officeDocument/2006/math"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sz="1200" dirty="0" smtClean="0"/>
                  <a:t>-anonimity?</a:t>
                </a:r>
              </a:p>
              <a:p>
                <a:pPr marL="269875" lvl="1" indent="0">
                  <a:buNone/>
                </a:pPr>
                <a:endParaRPr lang="en-US" altLang="en-US" sz="1200" dirty="0" smtClean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181100"/>
                <a:ext cx="8377237" cy="3327400"/>
              </a:xfrm>
              <a:blipFill>
                <a:blip r:embed="rId2"/>
                <a:stretch>
                  <a:fillRect l="-1091" t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0097" y="2028640"/>
          <a:ext cx="4668208" cy="20965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23982">
                  <a:extLst>
                    <a:ext uri="{9D8B030D-6E8A-4147-A177-3AD203B41FA5}">
                      <a16:colId xmlns:a16="http://schemas.microsoft.com/office/drawing/2014/main" val="3504072599"/>
                    </a:ext>
                  </a:extLst>
                </a:gridCol>
                <a:gridCol w="916085">
                  <a:extLst>
                    <a:ext uri="{9D8B030D-6E8A-4147-A177-3AD203B41FA5}">
                      <a16:colId xmlns:a16="http://schemas.microsoft.com/office/drawing/2014/main" val="1194050736"/>
                    </a:ext>
                  </a:extLst>
                </a:gridCol>
                <a:gridCol w="852199">
                  <a:extLst>
                    <a:ext uri="{9D8B030D-6E8A-4147-A177-3AD203B41FA5}">
                      <a16:colId xmlns:a16="http://schemas.microsoft.com/office/drawing/2014/main" val="2509396004"/>
                    </a:ext>
                  </a:extLst>
                </a:gridCol>
                <a:gridCol w="733694">
                  <a:extLst>
                    <a:ext uri="{9D8B030D-6E8A-4147-A177-3AD203B41FA5}">
                      <a16:colId xmlns:a16="http://schemas.microsoft.com/office/drawing/2014/main" val="4135325486"/>
                    </a:ext>
                  </a:extLst>
                </a:gridCol>
                <a:gridCol w="996205">
                  <a:extLst>
                    <a:ext uri="{9D8B030D-6E8A-4147-A177-3AD203B41FA5}">
                      <a16:colId xmlns:a16="http://schemas.microsoft.com/office/drawing/2014/main" val="386055951"/>
                    </a:ext>
                  </a:extLst>
                </a:gridCol>
                <a:gridCol w="646043">
                  <a:extLst>
                    <a:ext uri="{9D8B030D-6E8A-4147-A177-3AD203B41FA5}">
                      <a16:colId xmlns:a16="http://schemas.microsoft.com/office/drawing/2014/main" val="1893792791"/>
                    </a:ext>
                  </a:extLst>
                </a:gridCol>
              </a:tblGrid>
              <a:tr h="339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Name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Age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Gender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State of domicile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Religion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Product 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2796281871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Female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Hindu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Pea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7287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Female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Hindu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Bean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33853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Female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Muslim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Peanut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41000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 smtClean="0">
                          <a:effectLst/>
                        </a:rPr>
                        <a:t>Buddhist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Pea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323824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Female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 smtClean="0">
                          <a:effectLst/>
                        </a:rPr>
                        <a:t>Muslim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Bean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130940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Buddhist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Lentil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144267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Age ≤ 20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Christian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Peanut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090201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 smtClean="0">
                          <a:effectLst/>
                        </a:rPr>
                        <a:t>Buddhist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Lentil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571946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Age ≤ 20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Christian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Peanut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614804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Age ≤ 20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Christian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Pea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386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433945" y="1519035"/>
                <a:ext cx="3334973" cy="5770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en-US" sz="1050" dirty="0"/>
                  <a:t>A table is said to have entropy </a:t>
                </a:r>
                <a14:m>
                  <m:oMath xmlns:m="http://schemas.openxmlformats.org/officeDocument/2006/math">
                    <m:r>
                      <a:rPr lang="en-US" altLang="en-US" sz="105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en-US" sz="1050" dirty="0"/>
                  <a:t>-diversity if for every equivalence class E, </a:t>
                </a:r>
                <a14:m>
                  <m:oMath xmlns:m="http://schemas.openxmlformats.org/officeDocument/2006/math">
                    <m:r>
                      <a:rPr lang="en-US" altLang="en-US" sz="1050" i="1" dirty="0">
                        <a:latin typeface="Cambria Math" panose="02040503050406030204" pitchFamily="18" charset="0"/>
                      </a:rPr>
                      <m:t>𝑬𝒏𝒕𝒓𝒐𝒑𝒚</m:t>
                    </m:r>
                    <m:d>
                      <m:dPr>
                        <m:ctrlPr>
                          <a:rPr lang="en-US" altLang="en-US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050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altLang="en-US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e>
                    </m:d>
                  </m:oMath>
                </a14:m>
                <a:r>
                  <a:rPr lang="en-US" altLang="en-US" sz="1050" dirty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945" y="1519035"/>
                <a:ext cx="3334973" cy="577081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6417" y="1574087"/>
            <a:ext cx="92974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 dirty="0"/>
              <a:t>Explicit identifier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612094" y="1581618"/>
            <a:ext cx="50654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 dirty="0"/>
              <a:t>Sensitive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96943" y="1574657"/>
            <a:ext cx="91050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 dirty="0"/>
              <a:t>Quasi-identifiers</a:t>
            </a:r>
          </a:p>
        </p:txBody>
      </p:sp>
      <p:sp>
        <p:nvSpPr>
          <p:cNvPr id="11" name="Left Brace 10"/>
          <p:cNvSpPr/>
          <p:nvPr/>
        </p:nvSpPr>
        <p:spPr bwMode="auto">
          <a:xfrm rot="5400000">
            <a:off x="673315" y="1587329"/>
            <a:ext cx="156897" cy="563336"/>
          </a:xfrm>
          <a:prstGeom prst="leftBrace">
            <a:avLst>
              <a:gd name="adj1" fmla="val 62068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Left Brace 11"/>
          <p:cNvSpPr/>
          <p:nvPr/>
        </p:nvSpPr>
        <p:spPr bwMode="auto">
          <a:xfrm rot="5400000">
            <a:off x="2777622" y="228587"/>
            <a:ext cx="119691" cy="3300715"/>
          </a:xfrm>
          <a:prstGeom prst="leftBrace">
            <a:avLst>
              <a:gd name="adj1" fmla="val 62068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Left Brace 12"/>
          <p:cNvSpPr/>
          <p:nvPr/>
        </p:nvSpPr>
        <p:spPr bwMode="auto">
          <a:xfrm rot="5400000">
            <a:off x="4774118" y="1615005"/>
            <a:ext cx="129896" cy="517675"/>
          </a:xfrm>
          <a:prstGeom prst="leftBrace">
            <a:avLst>
              <a:gd name="adj1" fmla="val 62068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6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Q12. Confidentiality (Your Turn)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763" y="1181100"/>
                <a:ext cx="8377237" cy="3327400"/>
              </a:xfrm>
            </p:spPr>
            <p:txBody>
              <a:bodyPr/>
              <a:lstStyle/>
              <a:p>
                <a:r>
                  <a:rPr lang="en-US" altLang="en-US" sz="1600" dirty="0" smtClean="0"/>
                  <a:t>Assume the following list as the list of frequency of sensitive values in an equivalence class.</a:t>
                </a:r>
              </a:p>
              <a:p>
                <a:pPr lvl="1"/>
                <a:r>
                  <a:rPr lang="en-US" altLang="en-US" sz="1400" dirty="0" smtClean="0"/>
                  <a:t>Does the corresponding equivalence class have recursive (1,2)-diversity?</a:t>
                </a:r>
              </a:p>
              <a:p>
                <a:pPr lvl="1"/>
                <a:r>
                  <a:rPr lang="en-US" altLang="en-US" sz="1400" dirty="0"/>
                  <a:t>Does the corresponding equivalence class have recursive </a:t>
                </a:r>
                <a:r>
                  <a:rPr lang="en-US" altLang="en-US" sz="1400" dirty="0" smtClean="0"/>
                  <a:t>(2,3)-</a:t>
                </a:r>
                <a:r>
                  <a:rPr lang="en-US" altLang="en-US" sz="1400" dirty="0"/>
                  <a:t>diversity?</a:t>
                </a:r>
              </a:p>
              <a:p>
                <a:endParaRPr lang="en-US" altLang="en-US" sz="1600" dirty="0" smtClean="0"/>
              </a:p>
              <a:p>
                <a14:m>
                  <m:oMath xmlns:m="http://schemas.openxmlformats.org/officeDocument/2006/math"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𝑙𝑖𝑠𝑡</m:t>
                    </m:r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 = (</m:t>
                    </m:r>
                    <m:sSub>
                      <m:sSubPr>
                        <m:ctrlPr>
                          <a:rPr lang="en-US" alt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𝟒𝟎𝟎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1200" dirty="0" smtClean="0"/>
              </a:p>
              <a:p>
                <a:endParaRPr lang="en-US" altLang="en-US" sz="1400" dirty="0" smtClean="0"/>
              </a:p>
            </p:txBody>
          </p:sp>
        </mc:Choice>
        <mc:Fallback xmlns="">
          <p:sp>
            <p:nvSpPr>
              <p:cNvPr id="2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181100"/>
                <a:ext cx="8377237" cy="3327400"/>
              </a:xfrm>
              <a:blipFill>
                <a:blip r:embed="rId2"/>
                <a:stretch>
                  <a:fillRect l="-1382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967193" y="2413024"/>
                <a:ext cx="3007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193" y="2413024"/>
                <a:ext cx="3007297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23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77" y="161925"/>
            <a:ext cx="8538723" cy="692150"/>
          </a:xfrm>
        </p:spPr>
        <p:txBody>
          <a:bodyPr/>
          <a:lstStyle/>
          <a:p>
            <a:r>
              <a:rPr lang="en-US" altLang="en-US" dirty="0" smtClean="0"/>
              <a:t>Q13. Confidentiality (Your Turn)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 smtClean="0"/>
                  <a:t>Consider “Age” and “Gender” as the quasi-identifiers: </a:t>
                </a:r>
              </a:p>
              <a:p>
                <a:pPr lvl="1"/>
                <a:r>
                  <a:rPr lang="en-US" sz="1600" dirty="0" smtClean="0"/>
                  <a:t>Anatomize the following table with the minimum number of groups in order to have 2 distinct sensitive values in each group. </a:t>
                </a:r>
              </a:p>
              <a:p>
                <a:pPr lvl="1"/>
                <a:r>
                  <a:rPr lang="en-US" sz="1600" dirty="0" smtClean="0"/>
                  <a:t>What is the response for the following query in the intermediate generalized table and in the anatomized tables?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𝐶𝑜𝑢𝑛𝑡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𝐴𝑔𝑒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=40,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𝐷𝑖𝑠𝑒𝑎𝑠𝑒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=‘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𝐹𝑙𝑢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2" t="-2554" r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444730"/>
              </p:ext>
            </p:extLst>
          </p:nvPr>
        </p:nvGraphicFramePr>
        <p:xfrm>
          <a:off x="2165388" y="2810510"/>
          <a:ext cx="1806695" cy="183927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565801">
                  <a:extLst>
                    <a:ext uri="{9D8B030D-6E8A-4147-A177-3AD203B41FA5}">
                      <a16:colId xmlns:a16="http://schemas.microsoft.com/office/drawing/2014/main" val="2486358212"/>
                    </a:ext>
                  </a:extLst>
                </a:gridCol>
                <a:gridCol w="588026">
                  <a:extLst>
                    <a:ext uri="{9D8B030D-6E8A-4147-A177-3AD203B41FA5}">
                      <a16:colId xmlns:a16="http://schemas.microsoft.com/office/drawing/2014/main" val="3191838931"/>
                    </a:ext>
                  </a:extLst>
                </a:gridCol>
                <a:gridCol w="652868">
                  <a:extLst>
                    <a:ext uri="{9D8B030D-6E8A-4147-A177-3AD203B41FA5}">
                      <a16:colId xmlns:a16="http://schemas.microsoft.com/office/drawing/2014/main" val="3342610478"/>
                    </a:ext>
                  </a:extLst>
                </a:gridCol>
              </a:tblGrid>
              <a:tr h="1796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Age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Gender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Disease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4097100629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</a:rPr>
                        <a:t>30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Hepatitis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327187080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effectLst/>
                        </a:rPr>
                        <a:t>31</a:t>
                      </a:r>
                      <a:endParaRPr lang="en-US" sz="10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Hepatitis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558534392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effectLst/>
                        </a:rPr>
                        <a:t>32</a:t>
                      </a:r>
                      <a:endParaRPr lang="en-US" sz="10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HIV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3552862379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effectLst/>
                        </a:rPr>
                        <a:t>35</a:t>
                      </a:r>
                      <a:endParaRPr lang="en-US" sz="10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Hepatitis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2196089667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effectLst/>
                        </a:rPr>
                        <a:t>38</a:t>
                      </a:r>
                      <a:endParaRPr lang="en-US" sz="10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HIV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3516465127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effectLst/>
                        </a:rPr>
                        <a:t>36</a:t>
                      </a:r>
                      <a:endParaRPr lang="en-US" sz="10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HIV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044086909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</a:rPr>
                        <a:t>42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Flu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3055264949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</a:rPr>
                        <a:t>40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Flu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890435977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</a:rPr>
                        <a:t>43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Heart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2224556064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</a:rPr>
                        <a:t>45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Heart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79780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39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Q1. Discrimination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5413" y="1104060"/>
                <a:ext cx="85105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600" dirty="0"/>
                  <a:t>Consider the following potentially discriminatory (PD) and the base </a:t>
                </a:r>
                <a:r>
                  <a:rPr lang="en-US" altLang="en-US" sz="1600" dirty="0" smtClean="0"/>
                  <a:t>rules </a:t>
                </a:r>
                <a:r>
                  <a:rPr lang="en-US" altLang="en-US" sz="1600" dirty="0"/>
                  <a:t>with the mentioned confidence values. </a:t>
                </a:r>
              </a:p>
              <a:p>
                <a:r>
                  <a:rPr lang="en-US" altLang="en-US" sz="1600" dirty="0"/>
                  <a:t>What range for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altLang="en-US" sz="1600" dirty="0"/>
                  <a:t> causes the PD rule to be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altLang="en-US" sz="1600" dirty="0"/>
                  <a:t>-discriminatory?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13" y="1104060"/>
                <a:ext cx="8510587" cy="830997"/>
              </a:xfrm>
              <a:prstGeom prst="rect">
                <a:avLst/>
              </a:prstGeom>
              <a:blipFill>
                <a:blip r:embed="rId2"/>
                <a:stretch>
                  <a:fillRect l="-430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"/>
          <p:cNvSpPr txBox="1">
            <a:spLocks noChangeArrowheads="1"/>
          </p:cNvSpPr>
          <p:nvPr/>
        </p:nvSpPr>
        <p:spPr bwMode="auto">
          <a:xfrm>
            <a:off x="2148978" y="2490769"/>
            <a:ext cx="1206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Confidence: 0.25</a:t>
            </a:r>
          </a:p>
        </p:txBody>
      </p:sp>
      <p:sp>
        <p:nvSpPr>
          <p:cNvPr id="110" name="TextBox 24"/>
          <p:cNvSpPr txBox="1">
            <a:spLocks noChangeArrowheads="1"/>
          </p:cNvSpPr>
          <p:nvPr/>
        </p:nvSpPr>
        <p:spPr bwMode="auto">
          <a:xfrm>
            <a:off x="2148978" y="2777495"/>
            <a:ext cx="1206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Confidence: </a:t>
            </a:r>
            <a:r>
              <a:rPr lang="en-US" altLang="en-US" sz="1000" dirty="0" smtClean="0">
                <a:solidFill>
                  <a:srgbClr val="000000"/>
                </a:solidFill>
              </a:rPr>
              <a:t>0.55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23892" y="2515425"/>
                <a:ext cx="4686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892" y="2515425"/>
                <a:ext cx="468653" cy="184666"/>
              </a:xfrm>
              <a:prstGeom prst="rect">
                <a:avLst/>
              </a:prstGeom>
              <a:blipFill>
                <a:blip r:embed="rId3"/>
                <a:stretch>
                  <a:fillRect l="-6494" r="-649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323892" y="2808193"/>
                <a:ext cx="62895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892" y="2808193"/>
                <a:ext cx="628954" cy="184666"/>
              </a:xfrm>
              <a:prstGeom prst="rect">
                <a:avLst/>
              </a:prstGeom>
              <a:blipFill>
                <a:blip r:embed="rId4"/>
                <a:stretch>
                  <a:fillRect l="-4854" r="-582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39"/>
          <p:cNvSpPr txBox="1">
            <a:spLocks noChangeArrowheads="1"/>
          </p:cNvSpPr>
          <p:nvPr/>
        </p:nvSpPr>
        <p:spPr bwMode="auto">
          <a:xfrm>
            <a:off x="306304" y="2753048"/>
            <a:ext cx="6746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PD Rule</a:t>
            </a:r>
          </a:p>
        </p:txBody>
      </p:sp>
      <p:sp>
        <p:nvSpPr>
          <p:cNvPr id="137" name="TextBox 40"/>
          <p:cNvSpPr txBox="1">
            <a:spLocks noChangeArrowheads="1"/>
          </p:cNvSpPr>
          <p:nvPr/>
        </p:nvSpPr>
        <p:spPr bwMode="auto">
          <a:xfrm>
            <a:off x="306304" y="2484726"/>
            <a:ext cx="8016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Base Rule</a:t>
            </a:r>
          </a:p>
        </p:txBody>
      </p:sp>
    </p:spTree>
    <p:extLst>
      <p:ext uri="{BB962C8B-B14F-4D97-AF65-F5344CB8AC3E}">
        <p14:creationId xmlns:p14="http://schemas.microsoft.com/office/powerpoint/2010/main" val="657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Q1. Discrimination (Solution)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5413" y="1104060"/>
                <a:ext cx="8510587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600" dirty="0" smtClean="0"/>
                  <a:t>Consider the following potentially discriminatory (PD) and the base rules with the mentioned confidence values. </a:t>
                </a:r>
              </a:p>
              <a:p>
                <a:r>
                  <a:rPr lang="en-US" altLang="en-US" sz="1600" dirty="0" smtClean="0"/>
                  <a:t>What range for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altLang="en-US" sz="1600" dirty="0" smtClean="0"/>
                  <a:t> causes the PD rule to be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altLang="en-US" sz="1600" dirty="0" smtClean="0"/>
                  <a:t>-discriminatory? </a:t>
                </a:r>
              </a:p>
              <a:p>
                <a:endParaRPr lang="en-US" altLang="en-US" sz="1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13" y="1104060"/>
                <a:ext cx="8510587" cy="1077218"/>
              </a:xfrm>
              <a:prstGeom prst="rect">
                <a:avLst/>
              </a:prstGeom>
              <a:blipFill>
                <a:blip r:embed="rId2"/>
                <a:stretch>
                  <a:fillRect l="-430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"/>
          <p:cNvSpPr txBox="1">
            <a:spLocks noChangeArrowheads="1"/>
          </p:cNvSpPr>
          <p:nvPr/>
        </p:nvSpPr>
        <p:spPr bwMode="auto">
          <a:xfrm>
            <a:off x="2236443" y="2602083"/>
            <a:ext cx="1206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Confidence: 0.25</a:t>
            </a:r>
          </a:p>
        </p:txBody>
      </p:sp>
      <p:sp>
        <p:nvSpPr>
          <p:cNvPr id="110" name="TextBox 24"/>
          <p:cNvSpPr txBox="1">
            <a:spLocks noChangeArrowheads="1"/>
          </p:cNvSpPr>
          <p:nvPr/>
        </p:nvSpPr>
        <p:spPr bwMode="auto">
          <a:xfrm>
            <a:off x="2236443" y="2888809"/>
            <a:ext cx="1206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Confidence: </a:t>
            </a:r>
            <a:r>
              <a:rPr lang="en-US" altLang="en-US" sz="1000" dirty="0" smtClean="0">
                <a:solidFill>
                  <a:srgbClr val="000000"/>
                </a:solidFill>
              </a:rPr>
              <a:t>0.55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11357" y="2626739"/>
                <a:ext cx="4686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57" y="2626739"/>
                <a:ext cx="468653" cy="184666"/>
              </a:xfrm>
              <a:prstGeom prst="rect">
                <a:avLst/>
              </a:prstGeom>
              <a:blipFill>
                <a:blip r:embed="rId3"/>
                <a:stretch>
                  <a:fillRect l="-6579" r="-789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411357" y="2919507"/>
                <a:ext cx="62895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57" y="2919507"/>
                <a:ext cx="628954" cy="184666"/>
              </a:xfrm>
              <a:prstGeom prst="rect">
                <a:avLst/>
              </a:prstGeom>
              <a:blipFill>
                <a:blip r:embed="rId4"/>
                <a:stretch>
                  <a:fillRect l="-4854" r="-582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39"/>
          <p:cNvSpPr txBox="1">
            <a:spLocks noChangeArrowheads="1"/>
          </p:cNvSpPr>
          <p:nvPr/>
        </p:nvSpPr>
        <p:spPr bwMode="auto">
          <a:xfrm>
            <a:off x="393769" y="2864362"/>
            <a:ext cx="6746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PD Rule</a:t>
            </a:r>
          </a:p>
        </p:txBody>
      </p:sp>
      <p:sp>
        <p:nvSpPr>
          <p:cNvPr id="137" name="TextBox 40"/>
          <p:cNvSpPr txBox="1">
            <a:spLocks noChangeArrowheads="1"/>
          </p:cNvSpPr>
          <p:nvPr/>
        </p:nvSpPr>
        <p:spPr bwMode="auto">
          <a:xfrm>
            <a:off x="393769" y="2596040"/>
            <a:ext cx="8016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Base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7342" y="3261825"/>
                <a:ext cx="1811714" cy="380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𝒆𝒍𝒊𝒇𝒕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𝒄𝒐𝒏𝒇𝒊𝒅𝒆𝒏𝒄𝒆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𝒄𝒐𝒏𝒇𝒊𝒅𝒆𝒏𝒄𝒆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42" y="3261825"/>
                <a:ext cx="1811714" cy="380682"/>
              </a:xfrm>
              <a:prstGeom prst="rect">
                <a:avLst/>
              </a:prstGeom>
              <a:blipFill>
                <a:blip r:embed="rId5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284289" y="3261825"/>
                <a:ext cx="1213794" cy="355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𝒆𝒍𝒊𝒇𝒕</m:t>
                      </m:r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𝟓𝟓</m:t>
                          </m:r>
                        </m:num>
                        <m:den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𝟐𝟓</m:t>
                          </m:r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289" y="3261825"/>
                <a:ext cx="1213794" cy="3553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5412" y="3927609"/>
                <a:ext cx="8370887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0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  <m:r>
                      <a:rPr lang="en-US" altLang="en-US" sz="1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1000" i="1" dirty="0" smtClean="0">
                        <a:latin typeface="Cambria Math" panose="02040503050406030204" pitchFamily="18" charset="0"/>
                      </a:rPr>
                      <m:t> 2.2</m:t>
                    </m:r>
                  </m:oMath>
                </a14:m>
                <a:r>
                  <a:rPr lang="en-US" altLang="en-US" sz="1000" dirty="0" smtClean="0"/>
                  <a:t>, then the PD rule is </a:t>
                </a:r>
                <a14:m>
                  <m:oMath xmlns:m="http://schemas.openxmlformats.org/officeDocument/2006/math">
                    <m:r>
                      <a:rPr lang="en-US" altLang="en-US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altLang="en-US" sz="1000" dirty="0" smtClean="0"/>
                  <a:t>-discriminatory.</a:t>
                </a:r>
                <a:endParaRPr lang="en-US" altLang="en-US" sz="1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12" y="3927609"/>
                <a:ext cx="8370887" cy="246221"/>
              </a:xfrm>
              <a:prstGeom prst="rect">
                <a:avLst/>
              </a:prstGeom>
              <a:blipFill>
                <a:blip r:embed="rId7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1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Q2. Discrimination (Your Turn)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5413" y="1104060"/>
                <a:ext cx="8510587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600" dirty="0"/>
                  <a:t>Consider the following potentially discriminatory (PD) and the base </a:t>
                </a:r>
                <a:r>
                  <a:rPr lang="en-US" altLang="en-US" sz="1600" dirty="0" smtClean="0"/>
                  <a:t>rules with </a:t>
                </a:r>
                <a:r>
                  <a:rPr lang="en-US" altLang="en-US" sz="1600" dirty="0"/>
                  <a:t>the mentioned </a:t>
                </a:r>
                <a:r>
                  <a:rPr lang="en-US" altLang="en-US" sz="1600" dirty="0" smtClean="0"/>
                  <a:t>support </a:t>
                </a:r>
                <a:r>
                  <a:rPr lang="en-US" altLang="en-US" sz="1600" dirty="0"/>
                  <a:t>values. </a:t>
                </a:r>
              </a:p>
              <a:p>
                <a:r>
                  <a:rPr lang="en-US" altLang="en-US" sz="1600" dirty="0"/>
                  <a:t>What range for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altLang="en-US" sz="1600" dirty="0"/>
                  <a:t> causes the PD rule to be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altLang="en-US" sz="1600" dirty="0"/>
                  <a:t>-discriminatory? </a:t>
                </a:r>
              </a:p>
              <a:p>
                <a:endParaRPr lang="en-US" altLang="en-US" sz="1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13" y="1104060"/>
                <a:ext cx="8510587" cy="1077218"/>
              </a:xfrm>
              <a:prstGeom prst="rect">
                <a:avLst/>
              </a:prstGeom>
              <a:blipFill>
                <a:blip r:embed="rId2"/>
                <a:stretch>
                  <a:fillRect l="-430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90870" y="2539278"/>
                <a:ext cx="4686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70" y="2539278"/>
                <a:ext cx="468653" cy="184666"/>
              </a:xfrm>
              <a:prstGeom prst="rect">
                <a:avLst/>
              </a:prstGeom>
              <a:blipFill>
                <a:blip r:embed="rId3"/>
                <a:stretch>
                  <a:fillRect l="-6579" r="-789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490870" y="2832046"/>
                <a:ext cx="62895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70" y="2832046"/>
                <a:ext cx="628954" cy="184666"/>
              </a:xfrm>
              <a:prstGeom prst="rect">
                <a:avLst/>
              </a:prstGeom>
              <a:blipFill>
                <a:blip r:embed="rId4"/>
                <a:stretch>
                  <a:fillRect l="-4854" r="-582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39"/>
          <p:cNvSpPr txBox="1">
            <a:spLocks noChangeArrowheads="1"/>
          </p:cNvSpPr>
          <p:nvPr/>
        </p:nvSpPr>
        <p:spPr bwMode="auto">
          <a:xfrm>
            <a:off x="473282" y="2776901"/>
            <a:ext cx="6746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PD Rule</a:t>
            </a:r>
          </a:p>
        </p:txBody>
      </p:sp>
      <p:sp>
        <p:nvSpPr>
          <p:cNvPr id="137" name="TextBox 40"/>
          <p:cNvSpPr txBox="1">
            <a:spLocks noChangeArrowheads="1"/>
          </p:cNvSpPr>
          <p:nvPr/>
        </p:nvSpPr>
        <p:spPr bwMode="auto">
          <a:xfrm>
            <a:off x="473282" y="2508579"/>
            <a:ext cx="8016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Base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"/>
              <p:cNvSpPr txBox="1">
                <a:spLocks noChangeArrowheads="1"/>
              </p:cNvSpPr>
              <p:nvPr/>
            </p:nvSpPr>
            <p:spPr bwMode="auto">
              <a:xfrm>
                <a:off x="2315956" y="2514622"/>
                <a:ext cx="13254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𝑺𝒖𝒑𝒑𝒐𝒓𝒕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}):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en-US" sz="1000" dirty="0" smtClean="0">
                    <a:solidFill>
                      <a:srgbClr val="000000"/>
                    </a:solidFill>
                  </a:rPr>
                  <a:t>0</a:t>
                </a:r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5956" y="2514622"/>
                <a:ext cx="1325427" cy="246221"/>
              </a:xfrm>
              <a:prstGeom prst="rect">
                <a:avLst/>
              </a:prstGeom>
              <a:blipFill>
                <a:blip r:embed="rId5"/>
                <a:stretch>
                  <a:fillRect t="-2500" b="-1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"/>
              <p:cNvSpPr txBox="1">
                <a:spLocks noChangeArrowheads="1"/>
              </p:cNvSpPr>
              <p:nvPr/>
            </p:nvSpPr>
            <p:spPr bwMode="auto">
              <a:xfrm>
                <a:off x="3766296" y="2508421"/>
                <a:ext cx="1316899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𝑺𝒖𝒑𝒑𝒐𝒓𝒕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}):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7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6296" y="2508421"/>
                <a:ext cx="1316899" cy="246221"/>
              </a:xfrm>
              <a:prstGeom prst="rect">
                <a:avLst/>
              </a:prstGeom>
              <a:blipFill>
                <a:blip r:embed="rId6"/>
                <a:stretch>
                  <a:fillRect b="-48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"/>
              <p:cNvSpPr txBox="1">
                <a:spLocks noChangeArrowheads="1"/>
              </p:cNvSpPr>
              <p:nvPr/>
            </p:nvSpPr>
            <p:spPr bwMode="auto">
              <a:xfrm>
                <a:off x="2245795" y="2799724"/>
                <a:ext cx="149906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𝑺𝒖𝒑𝒑𝒐𝒓𝒕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}):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5795" y="2799724"/>
                <a:ext cx="1499065" cy="246221"/>
              </a:xfrm>
              <a:prstGeom prst="rect">
                <a:avLst/>
              </a:prstGeom>
              <a:blipFill>
                <a:blip r:embed="rId7"/>
                <a:stretch>
                  <a:fillRect b="-48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"/>
              <p:cNvSpPr txBox="1">
                <a:spLocks noChangeArrowheads="1"/>
              </p:cNvSpPr>
              <p:nvPr/>
            </p:nvSpPr>
            <p:spPr bwMode="auto">
              <a:xfrm>
                <a:off x="3766296" y="2799724"/>
                <a:ext cx="1371914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𝑺𝒖𝒑𝒑𝒐𝒓𝒕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altLang="en-US" sz="1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en-US" sz="1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}):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6296" y="2799724"/>
                <a:ext cx="1371914" cy="246221"/>
              </a:xfrm>
              <a:prstGeom prst="rect">
                <a:avLst/>
              </a:prstGeom>
              <a:blipFill>
                <a:blip r:embed="rId8"/>
                <a:stretch>
                  <a:fillRect b="-48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7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4828077" y="1444099"/>
            <a:ext cx="1076776" cy="86958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5904027" y="1449021"/>
            <a:ext cx="563073" cy="421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5903283" y="1868408"/>
            <a:ext cx="1165428" cy="8446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Q3. Discrimination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1800051" y="12217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0051" y="12217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968684" y="19101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8684" y="19101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2652440" y="19101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2440" y="19101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223840" y="26038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3840" y="26038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189185" y="14384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020552" y="14384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353007" y="21268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1578" y="26115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78" y="26115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267364" y="26077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364" y="26077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796063" y="32305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063" y="32305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648350" y="32305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350" y="32305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90272" y="26124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272" y="26124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182532" y="26117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532" y="26117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722739" y="21268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189185" y="21268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2781607" y="21640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2872941" y="21268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1927224" y="28205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2444341" y="28205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469342" y="26115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45648" y="26187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1673090" y="32305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19119" y="32305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2571144" y="26187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75507" y="26115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205995" y="14555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995" y="14555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03905" y="14458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905" y="14458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996187" y="20955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87" y="20955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244296" y="21611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296" y="2161100"/>
                <a:ext cx="386367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57536" y="21640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6" y="2164076"/>
                <a:ext cx="348535" cy="2940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49469" y="28539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69" y="2853929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518485" y="22794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85" y="2279493"/>
                <a:ext cx="386367" cy="30335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711668" y="22887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68" y="2288791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766795" y="28205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795" y="2820579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217853" y="20956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853" y="2095683"/>
                <a:ext cx="348535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4836485" y="14345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4836485" y="14453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315756" y="13904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5903284" y="13904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6471895" y="14000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077290" y="13904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4779730" y="18621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4768169" y="23044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4773424" y="27082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4780781" y="31388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241112" y="11538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112" y="1153857"/>
                <a:ext cx="267686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4518621" y="32389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21" y="3238981"/>
                <a:ext cx="292699" cy="2539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766067" y="10950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067" y="1095089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4534199" y="21416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199" y="2141643"/>
                <a:ext cx="274434" cy="32278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12468" y="15515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6589867" y="15145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6774002" y="16211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012894" y="28500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6577133" y="28674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000966" y="280363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299003" y="27684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5488102" y="25712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4916348" y="25611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050730" y="14600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96" name="Oval 95"/>
          <p:cNvSpPr/>
          <p:nvPr/>
        </p:nvSpPr>
        <p:spPr bwMode="auto">
          <a:xfrm>
            <a:off x="6097705" y="14676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050366" y="28587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5528624" y="259782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4947227" y="258660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941697" y="15592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86412" y="18348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238812" y="19872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513598" y="19378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251750" y="24103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162613" y="20300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486981" y="22459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250951" y="16211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910087" y="16082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55656" y="27145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5528624" y="19883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269814" y="20448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106598" y="18740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190773" y="20623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5927963" y="16457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368649" y="27495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4844244" y="23136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5903737" y="27130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6466227" y="14554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69949" y="3832020"/>
                <a:ext cx="7238849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en-US" altLang="en-US" sz="1000" dirty="0" smtClean="0"/>
                  <a:t>Classify the regions based on their majority label.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altLang="en-US" sz="1000" dirty="0" smtClean="0"/>
                  <a:t>Compute the accuracy and also the discrimination of the classifier w.r.t. discriminatory attribute (B).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altLang="en-US" sz="1000" dirty="0" smtClean="0"/>
                  <a:t>If we want to relabel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en-US" sz="1000" dirty="0" smtClean="0"/>
                  <a:t>, what would be the new label? and how this relabeling would affect the accuracy and discrimination?</a:t>
                </a:r>
              </a:p>
              <a:p>
                <a:endParaRPr lang="en-US" altLang="en-US" sz="1000" dirty="0" smtClean="0"/>
              </a:p>
              <a:p>
                <a:r>
                  <a:rPr lang="en-US" altLang="en-US" sz="1000" b="0" dirty="0" smtClean="0">
                    <a:solidFill>
                      <a:srgbClr val="FF0000"/>
                    </a:solidFill>
                  </a:rPr>
                  <a:t>Note that encircled </a:t>
                </a:r>
                <a:r>
                  <a:rPr lang="en-US" altLang="en-US" sz="1000" b="0" dirty="0">
                    <a:solidFill>
                      <a:srgbClr val="FF0000"/>
                    </a:solidFill>
                  </a:rPr>
                  <a:t>examples are discriminatory (have B=1).</a:t>
                </a:r>
              </a:p>
              <a:p>
                <a:endParaRPr lang="en-US" altLang="en-US" sz="1000" dirty="0" smtClean="0"/>
              </a:p>
              <a:p>
                <a:endParaRPr lang="en-US" altLang="en-US" sz="1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49" y="3832020"/>
                <a:ext cx="7238849" cy="1323439"/>
              </a:xfrm>
              <a:prstGeom prst="rect">
                <a:avLst/>
              </a:prstGeom>
              <a:blipFill>
                <a:blip r:embed="rId25"/>
                <a:stretch>
                  <a:fillRect t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836066" y="20928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066" y="20928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861053" y="14082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53" y="1408283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272883" y="14554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883" y="1455498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6835813" y="24516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13" y="2451697"/>
                <a:ext cx="262321" cy="24622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5670825" y="29037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825" y="2903705"/>
                <a:ext cx="262321" cy="24622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851538" y="28953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538" y="2895392"/>
                <a:ext cx="262321" cy="24622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2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Q3. Discrimination (Solution)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29688" y="16633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618186" y="291543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05322" y="26830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667586" y="29705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6145844" y="270962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5564447" y="269840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68970" y="25221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68171" y="17329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72876" y="28263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07993" y="21741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9096" y="1021188"/>
            <a:ext cx="3334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 smtClean="0"/>
              <a:t>1. Classify the regions based on their majority label.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4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Q3. Discrimination (Solution)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29688" y="16633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618186" y="291543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05322" y="26830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667586" y="29705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6145844" y="270962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5564447" y="269840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68970" y="25221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68171" y="17329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72876" y="28263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07993" y="21741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692" y="1013378"/>
            <a:ext cx="6447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 smtClean="0"/>
              <a:t>2. </a:t>
            </a:r>
            <a:r>
              <a:rPr lang="en-US" altLang="en-US" sz="1000" dirty="0"/>
              <a:t>Compute the accuracy and also the discrimination of the classifier w.r.t. discriminatory attribute (B</a:t>
            </a:r>
            <a:r>
              <a:rPr lang="en-US" altLang="en-US" sz="1000" dirty="0" smtClean="0"/>
              <a:t>).</a:t>
            </a:r>
            <a:endParaRPr lang="en-US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6097966"/>
                  </p:ext>
                </p:extLst>
              </p:nvPr>
            </p:nvGraphicFramePr>
            <p:xfrm>
              <a:off x="267174" y="3735785"/>
              <a:ext cx="1638776" cy="10694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42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Pred.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 / 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r>
                            <a:rPr lang="en-US" sz="800" baseline="0" dirty="0" smtClean="0"/>
                            <a:t> / +</a:t>
                          </a:r>
                          <a:endParaRPr lang="en-US" sz="8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767890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baseline="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6097966"/>
                  </p:ext>
                </p:extLst>
              </p:nvPr>
            </p:nvGraphicFramePr>
            <p:xfrm>
              <a:off x="267174" y="3735785"/>
              <a:ext cx="1638776" cy="10694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42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Pred.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 / 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r>
                            <a:rPr lang="en-US" sz="800" baseline="0" dirty="0" smtClean="0"/>
                            <a:t> / +</a:t>
                          </a:r>
                          <a:endParaRPr lang="en-US" sz="8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767890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1351" t="-205714" r="-267568" b="-2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1463" t="-205714" r="-141463" b="-2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03896" t="-205714" r="-50649" b="-2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632432" t="-205714" r="-5405" b="-2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2159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1351" t="-297222" r="-267568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1463" t="-297222" r="-141463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03896" t="-297222" r="-50649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632432" t="-297222" r="-5405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1463" t="-408571" r="-14146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03896" t="-408571" r="-50649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8282704"/>
                  </p:ext>
                </p:extLst>
              </p:nvPr>
            </p:nvGraphicFramePr>
            <p:xfrm>
              <a:off x="2235225" y="3661933"/>
              <a:ext cx="1773801" cy="13929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3642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44357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520361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5441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Pred.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 / 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r>
                            <a:rPr lang="en-US" sz="800" baseline="0" dirty="0" smtClean="0"/>
                            <a:t> / +</a:t>
                          </a:r>
                          <a:endParaRPr lang="en-US" sz="8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767890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baseline="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8282704"/>
                  </p:ext>
                </p:extLst>
              </p:nvPr>
            </p:nvGraphicFramePr>
            <p:xfrm>
              <a:off x="2235225" y="3661933"/>
              <a:ext cx="1773801" cy="13929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3642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44357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520361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5441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Pred.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 / 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r>
                            <a:rPr lang="en-US" sz="800" baseline="0" dirty="0" smtClean="0"/>
                            <a:t> / +</a:t>
                          </a:r>
                          <a:endParaRPr lang="en-US" sz="8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7678905"/>
                      </a:ext>
                    </a:extLst>
                  </a:tr>
                  <a:tr h="3228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250" t="-131481" r="-2675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011" t="-131481" r="-14044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97674" t="-131481" r="-4534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91892" t="-131481" r="-540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3228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250" t="-235849" r="-267500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011" t="-235849" r="-140449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97674" t="-235849" r="-45349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91892" t="-235849" r="-5405" b="-10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320421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011" t="-335849" r="-140449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97674" t="-335849" r="-45349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6122" y="3886721"/>
                <a:ext cx="1737655" cy="260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𝒂𝒄𝒄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122" y="3886721"/>
                <a:ext cx="1737655" cy="260199"/>
              </a:xfrm>
              <a:prstGeom prst="rect">
                <a:avLst/>
              </a:prstGeom>
              <a:blipFill>
                <a:blip r:embed="rId29"/>
                <a:stretch>
                  <a:fillRect l="-351" t="-2381" r="-105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275798" y="4320517"/>
                <a:ext cx="2904641" cy="464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𝒅𝒊𝒔𝒄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798" y="4320517"/>
                <a:ext cx="2904641" cy="464551"/>
              </a:xfrm>
              <a:prstGeom prst="rect">
                <a:avLst/>
              </a:prstGeom>
              <a:blipFill>
                <a:blip r:embed="rId30"/>
                <a:stretch>
                  <a:fillRect l="-419" t="-2632" r="-21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0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Q3. Discrimination (Solution)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29688" y="16633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618186" y="291543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05322" y="26830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667586" y="29705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6145844" y="270962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5564447" y="269840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68970" y="25221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68171" y="17329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72876" y="28263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07993" y="21741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000" dirty="0" smtClean="0"/>
                  <a:t>3.</a:t>
                </a:r>
                <a:r>
                  <a:rPr lang="en-US" altLang="en-US" sz="1000" dirty="0"/>
                  <a:t> If we want to relabel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en-US" sz="1000" dirty="0"/>
                  <a:t>, </a:t>
                </a:r>
                <a:r>
                  <a:rPr lang="en-US" altLang="en-US" sz="1000" dirty="0" smtClean="0"/>
                  <a:t>what would be the new </a:t>
                </a:r>
                <a:r>
                  <a:rPr lang="en-US" altLang="en-US" sz="1000" dirty="0"/>
                  <a:t>label? and how this relabeling would affect the accuracy and discrimination?</a:t>
                </a:r>
              </a:p>
              <a:p>
                <a:endParaRPr lang="en-US" altLang="en-US" sz="1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4813499"/>
                  </p:ext>
                </p:extLst>
              </p:nvPr>
            </p:nvGraphicFramePr>
            <p:xfrm>
              <a:off x="267174" y="3735785"/>
              <a:ext cx="1638776" cy="8560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42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baseline="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4813499"/>
                  </p:ext>
                </p:extLst>
              </p:nvPr>
            </p:nvGraphicFramePr>
            <p:xfrm>
              <a:off x="267174" y="3735785"/>
              <a:ext cx="1638776" cy="8560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42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351" t="-100000" r="-267568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100000" r="-141463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100000" r="-50649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32432" t="-100000" r="-5405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2159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351" t="-200000" r="-267568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200000" r="-141463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200000" r="-50649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32432" t="-200000" r="-5405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308571" r="-14146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308571" r="-50649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32432" t="-308571" r="-5405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6122" y="3886721"/>
                <a:ext cx="125996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900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𝒂𝒄𝒄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122" y="3886721"/>
                <a:ext cx="1259960" cy="138499"/>
              </a:xfrm>
              <a:prstGeom prst="rect">
                <a:avLst/>
              </a:prstGeom>
              <a:blipFill>
                <a:blip r:embed="rId29"/>
                <a:stretch>
                  <a:fillRect l="-1449" r="-1449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266122" y="4171785"/>
                <a:ext cx="2451633" cy="461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900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𝒅𝒊𝒔𝒄</m:t>
                          </m:r>
                        </m:e>
                        <m:sub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US" sz="9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122" y="4171785"/>
                <a:ext cx="2451633" cy="461729"/>
              </a:xfrm>
              <a:prstGeom prst="rect">
                <a:avLst/>
              </a:prstGeom>
              <a:blipFill>
                <a:blip r:embed="rId30"/>
                <a:stretch>
                  <a:fillRect l="-498" t="-1316" r="-498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0" name="Table 10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2909721"/>
                  </p:ext>
                </p:extLst>
              </p:nvPr>
            </p:nvGraphicFramePr>
            <p:xfrm>
              <a:off x="2176924" y="3735785"/>
              <a:ext cx="1861676" cy="853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4471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3/20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3/20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baseline="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1/20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1/20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2/20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4/20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1/20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5/20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0" name="Table 10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2909721"/>
                  </p:ext>
                </p:extLst>
              </p:nvPr>
            </p:nvGraphicFramePr>
            <p:xfrm>
              <a:off x="2176924" y="3735785"/>
              <a:ext cx="1861676" cy="853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4471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1370" t="-100000" r="-3219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89157" t="-100000" r="-1831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03896" t="-100000" r="-9740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320548" t="-100000" r="-274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1370" t="-205714" r="-321918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89157" t="-205714" r="-183133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03896" t="-205714" r="-97403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320548" t="-205714" r="-2740" b="-1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89157" t="-305714" r="-18313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03896" t="-305714" r="-9740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320548" t="-305714" r="-2740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823472" y="4597892"/>
                <a:ext cx="6244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72" y="4597892"/>
                <a:ext cx="624465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323270" y="4796890"/>
            <a:ext cx="153760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50" dirty="0" smtClean="0"/>
              <a:t>New label would be +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7888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102397" y="1571045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178347" y="1575967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177603" y="1995354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Q4. Discrimination (Your Turn)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074371" y="1348715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4371" y="1348715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243004" y="2037142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3004" y="2037142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2926760" y="2037142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6760" y="2037142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498160" y="2730825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8160" y="2730825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463505" y="1565415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294872" y="1565415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627327" y="2253842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65898" y="2738484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98" y="2738484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41684" y="2734654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684" y="2734654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70383" y="335754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383" y="3357543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22670" y="335754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670" y="335754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964592" y="273941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592" y="2739416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56852" y="273871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52" y="2738718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997059" y="2253842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463505" y="2253842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055927" y="2291022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147261" y="2253842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201544" y="2947525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2718661" y="2947525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743662" y="273848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9968" y="274570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1947410" y="3357543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93439" y="3357543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2845464" y="274570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49827" y="273848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480315" y="158245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315" y="1582459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78225" y="1572791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225" y="1572791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270507" y="2222517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507" y="2222517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518616" y="2288046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16" y="2288046"/>
                <a:ext cx="386367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31856" y="2291022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6" y="2291022"/>
                <a:ext cx="348535" cy="2940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823789" y="2980875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789" y="2980875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92805" y="240643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805" y="2406439"/>
                <a:ext cx="386367" cy="30335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985988" y="2415737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988" y="2415737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041115" y="2947525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115" y="2947525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492173" y="222262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173" y="2222629"/>
                <a:ext cx="348535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110805" y="1561500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110805" y="1572276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590076" y="1517356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177604" y="1517356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6746215" y="1527024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351610" y="1517356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054050" y="1989083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042489" y="2431445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047744" y="2835165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055101" y="3265810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515432" y="1280803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432" y="1280803"/>
                <a:ext cx="267686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4792941" y="3365927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941" y="3365927"/>
                <a:ext cx="292699" cy="2539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040387" y="1222035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387" y="1222035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4808519" y="22685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519" y="2268589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686788" y="167846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6864187" y="164147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048322" y="174806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7214" y="297695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6851453" y="299442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275286" y="293057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573323" y="28953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5762422" y="2698232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190668" y="268814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325050" y="1586982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96" name="Oval 95"/>
          <p:cNvSpPr/>
          <p:nvPr/>
        </p:nvSpPr>
        <p:spPr bwMode="auto">
          <a:xfrm>
            <a:off x="6372025" y="1594590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324686" y="298566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5802944" y="2724775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5221547" y="2713552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216017" y="16861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360732" y="196175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513132" y="211415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787918" y="2064809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526070" y="253733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436933" y="2156958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761301" y="2372880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525271" y="174806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184407" y="173516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629976" y="284146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5802944" y="211525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544134" y="217181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380918" y="2001032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465093" y="218925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202283" y="177270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642969" y="2876542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118564" y="2440631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178057" y="2839970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6740547" y="1582444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000" dirty="0" smtClean="0"/>
                  <a:t>If </a:t>
                </a:r>
                <a:r>
                  <a:rPr lang="en-US" altLang="en-US" sz="1000" dirty="0"/>
                  <a:t>we want to relabel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altLang="en-US" sz="1000" dirty="0"/>
                  <a:t>, </a:t>
                </a:r>
                <a:r>
                  <a:rPr lang="en-US" altLang="en-US" sz="1000" dirty="0" smtClean="0"/>
                  <a:t>what would be the new </a:t>
                </a:r>
                <a:r>
                  <a:rPr lang="en-US" altLang="en-US" sz="1000" dirty="0"/>
                  <a:t>label? and how this relabeling would affect the accuracy and discrimination?</a:t>
                </a:r>
              </a:p>
              <a:p>
                <a:endParaRPr lang="en-US" altLang="en-US" sz="1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110386" y="221982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386" y="2219822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135373" y="1535229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373" y="1535229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547203" y="1582444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203" y="1582444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110133" y="257864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133" y="2578643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5945145" y="3030651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145" y="3030651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125858" y="3022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858" y="3022338"/>
                <a:ext cx="262321" cy="24622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ue photo">
  <a:themeElements>
    <a:clrScheme name="Blue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ue photo">
  <a:themeElements>
    <a:clrScheme name="Blue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standard blue</Template>
  <TotalTime>0</TotalTime>
  <Words>3528</Words>
  <Application>Microsoft Office PowerPoint</Application>
  <PresentationFormat>On-screen Show (16:9)</PresentationFormat>
  <Paragraphs>1013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Gill Sans Ultra Bold</vt:lpstr>
      <vt:lpstr>Times New Roman</vt:lpstr>
      <vt:lpstr>1_Blue photo</vt:lpstr>
      <vt:lpstr>2_Blue photo</vt:lpstr>
      <vt:lpstr>Custom Design</vt:lpstr>
      <vt:lpstr>2_Custom Design</vt:lpstr>
      <vt:lpstr>3_Custom Design</vt:lpstr>
      <vt:lpstr>1_Custom Design</vt:lpstr>
      <vt:lpstr>Responsible Data Science Lecture 19 and 20 Instruction</vt:lpstr>
      <vt:lpstr>Q1. Discrimination</vt:lpstr>
      <vt:lpstr>Q1. Discrimination (Solution)</vt:lpstr>
      <vt:lpstr>Q2. Discrimination (Your Turn)</vt:lpstr>
      <vt:lpstr>Q3. Discrimination</vt:lpstr>
      <vt:lpstr>Q3. Discrimination (Solution)</vt:lpstr>
      <vt:lpstr>Q3. Discrimination (Solution)</vt:lpstr>
      <vt:lpstr>Q3. Discrimination (Solution)</vt:lpstr>
      <vt:lpstr>Q4. Discrimination (Your Turn)</vt:lpstr>
      <vt:lpstr>Q5. Discrimination (Your Turn)</vt:lpstr>
      <vt:lpstr>Q6. Discrimination (Your Turn)</vt:lpstr>
      <vt:lpstr>Q7. Discrimination (Your Turn)</vt:lpstr>
      <vt:lpstr>Q8. Discrimination (Homework)</vt:lpstr>
      <vt:lpstr>Q9. Discrimination (Homework)</vt:lpstr>
      <vt:lpstr>Q10. Confidentiality</vt:lpstr>
      <vt:lpstr>Q10. Confidentiality (Solution)</vt:lpstr>
      <vt:lpstr>Q11. Confidentiality (Your Turn)</vt:lpstr>
      <vt:lpstr>Q12. Confidentiality (Your Turn) </vt:lpstr>
      <vt:lpstr>Q13. Confidentiality (Your Turn)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2014-03-31T20:22:39Z</dcterms:created>
  <dcterms:modified xsi:type="dcterms:W3CDTF">2020-01-16T17:11:14Z</dcterms:modified>
</cp:coreProperties>
</file>