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570" r:id="rId2"/>
    <p:sldId id="762" r:id="rId3"/>
    <p:sldId id="763" r:id="rId4"/>
    <p:sldId id="573" r:id="rId5"/>
    <p:sldId id="790" r:id="rId6"/>
    <p:sldId id="764" r:id="rId7"/>
    <p:sldId id="766" r:id="rId8"/>
    <p:sldId id="767" r:id="rId9"/>
    <p:sldId id="768" r:id="rId10"/>
    <p:sldId id="771" r:id="rId11"/>
    <p:sldId id="769" r:id="rId12"/>
    <p:sldId id="770" r:id="rId13"/>
    <p:sldId id="530" r:id="rId14"/>
    <p:sldId id="772" r:id="rId15"/>
    <p:sldId id="779" r:id="rId16"/>
    <p:sldId id="774" r:id="rId17"/>
    <p:sldId id="783" r:id="rId18"/>
    <p:sldId id="784" r:id="rId19"/>
    <p:sldId id="785" r:id="rId20"/>
    <p:sldId id="597" r:id="rId21"/>
    <p:sldId id="616" r:id="rId22"/>
    <p:sldId id="791" r:id="rId23"/>
    <p:sldId id="78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BBEF861-95DC-49B6-A52F-B49FBA306764}">
          <p14:sldIdLst>
            <p14:sldId id="570"/>
            <p14:sldId id="762"/>
            <p14:sldId id="763"/>
            <p14:sldId id="573"/>
            <p14:sldId id="790"/>
            <p14:sldId id="764"/>
            <p14:sldId id="766"/>
            <p14:sldId id="767"/>
            <p14:sldId id="768"/>
            <p14:sldId id="771"/>
            <p14:sldId id="769"/>
            <p14:sldId id="770"/>
            <p14:sldId id="530"/>
            <p14:sldId id="772"/>
            <p14:sldId id="779"/>
            <p14:sldId id="774"/>
            <p14:sldId id="783"/>
            <p14:sldId id="784"/>
            <p14:sldId id="785"/>
            <p14:sldId id="597"/>
            <p14:sldId id="616"/>
            <p14:sldId id="791"/>
            <p14:sldId id="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  <p:cmAuthor id="1" name="Peter Vasilyev" initials="PV" lastIdx="2" clrIdx="1">
    <p:extLst>
      <p:ext uri="{19B8F6BF-5375-455C-9EA6-DF929625EA0E}">
        <p15:presenceInfo xmlns:p15="http://schemas.microsoft.com/office/powerpoint/2012/main" userId="652994f56c9553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1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2121" autoAdjust="0"/>
  </p:normalViewPr>
  <p:slideViewPr>
    <p:cSldViewPr>
      <p:cViewPr varScale="1">
        <p:scale>
          <a:sx n="104" d="100"/>
          <a:sy n="104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данной работе стояла задача </a:t>
            </a:r>
          </a:p>
          <a:p>
            <a:endParaRPr lang="ru-RU" dirty="0"/>
          </a:p>
          <a:p>
            <a:r>
              <a:rPr lang="ru-RU" dirty="0"/>
              <a:t>На вход инструменту </a:t>
            </a:r>
          </a:p>
          <a:p>
            <a:endParaRPr lang="ru-RU" dirty="0"/>
          </a:p>
          <a:p>
            <a:r>
              <a:rPr lang="ru-RU" dirty="0"/>
              <a:t>На выходе инструмент выдаёт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6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3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7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8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11C5-CC9C-629F-065B-2833D6F6D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A12793E-DFA8-57F2-F028-CB1B254F8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58C8470-D0E7-C501-0716-BF50C34F8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8BB79C-5928-FCB8-AC7A-D04D7A649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1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t>16.12.2024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ru-RU" sz="3600" b="1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200" b="1" dirty="0">
                <a:latin typeface="Cambria" pitchFamily="18" charset="0"/>
              </a:rPr>
              <a:t>Улучшение качества трехмерных изображений с микроскопов</a:t>
            </a:r>
          </a:p>
          <a:p>
            <a:pPr algn="ctr" eaLnBrk="1" hangingPunct="1">
              <a:lnSpc>
                <a:spcPct val="80000"/>
              </a:lnSpc>
            </a:pPr>
            <a:endParaRPr lang="ru-RU" sz="28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2800" dirty="0">
                <a:latin typeface="Cambria" pitchFamily="18" charset="0"/>
              </a:rPr>
              <a:t>Курсовой проект по предмету «Машинное обучение»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5922" y="3717032"/>
            <a:ext cx="6858000" cy="1238277"/>
          </a:xfrm>
        </p:spPr>
        <p:txBody>
          <a:bodyPr>
            <a:noAutofit/>
          </a:bodyPr>
          <a:lstStyle/>
          <a:p>
            <a:r>
              <a:rPr lang="ru-RU" sz="2400" u="sng" dirty="0"/>
              <a:t>Исполнители: </a:t>
            </a:r>
            <a:r>
              <a:rPr lang="ru-RU" sz="2400" u="sng" dirty="0" err="1"/>
              <a:t>Габдушев</a:t>
            </a:r>
            <a:r>
              <a:rPr lang="ru-RU" sz="2400" u="sng" dirty="0"/>
              <a:t> Р.</a:t>
            </a:r>
            <a:br>
              <a:rPr lang="ru-RU" sz="2400" u="sng" dirty="0"/>
            </a:br>
            <a:r>
              <a:rPr lang="ru-RU" sz="2400" u="sng" dirty="0"/>
              <a:t>Парусов В.</a:t>
            </a:r>
            <a:br>
              <a:rPr lang="ru-RU" sz="2400" u="sng" dirty="0"/>
            </a:br>
            <a:r>
              <a:rPr lang="ru-RU" sz="2400" u="sng" dirty="0"/>
              <a:t>Сачук А.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t>16.12.2024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06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12" y="1210224"/>
            <a:ext cx="2592288" cy="25922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48" y="3735288"/>
            <a:ext cx="2592288" cy="2592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A6206-29BD-FB75-E250-FB5D6BC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генерация данных: моделирование точной сферы (2</a:t>
            </a:r>
            <a:r>
              <a:rPr lang="en-US" dirty="0"/>
              <a:t>/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DD156B-26CB-3E74-F756-8D0B7C52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283BE81-A20C-1369-4D5E-E30857F214B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1175" y="1280795"/>
                <a:ext cx="5928939" cy="507555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Необходимо смоделировать точное изображение объекта</a:t>
                </a:r>
              </a:p>
              <a:p>
                <a:pPr lvl="1"/>
                <a:r>
                  <a:rPr lang="ru-RU" dirty="0"/>
                  <a:t>Пользуемся известной информацией о снимках</a:t>
                </a:r>
              </a:p>
              <a:p>
                <a:pPr lvl="2"/>
                <a:r>
                  <a:rPr lang="ru-RU" dirty="0"/>
                  <a:t>Масштаб изображения размытой сферы</a:t>
                </a:r>
              </a:p>
              <a:p>
                <a:pPr lvl="2"/>
                <a:r>
                  <a:rPr lang="ru-RU" dirty="0"/>
                  <a:t>Диаметр снимаемой сферы</a:t>
                </a:r>
                <a:endParaRPr lang="en-US" dirty="0"/>
              </a:p>
              <a:p>
                <a:pPr lvl="2"/>
                <a:r>
                  <a:rPr lang="ru-RU" dirty="0"/>
                  <a:t>Центр сферы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) – точка максимальной интенсивности</a:t>
                </a:r>
              </a:p>
              <a:p>
                <a:r>
                  <a:rPr lang="ru-RU" dirty="0"/>
                  <a:t>Уравнение эллипсоида: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, j, k – </a:t>
                </a:r>
                <a:r>
                  <a:rPr lang="ru-RU" dirty="0"/>
                  <a:t>координаты итогового изображения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полуоси эллипсоида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масштабы вдоль осей (в </a:t>
                </a:r>
                <a:r>
                  <a:rPr lang="ru-RU" dirty="0" err="1"/>
                  <a:t>нм</a:t>
                </a:r>
                <a:r>
                  <a:rPr lang="en-US" dirty="0"/>
                  <a:t>/</a:t>
                </a:r>
                <a:r>
                  <a:rPr lang="en-US" dirty="0" err="1"/>
                  <a:t>pxl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283BE81-A20C-1369-4D5E-E30857F21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1175" y="1280795"/>
                <a:ext cx="5928939" cy="5075555"/>
              </a:xfrm>
              <a:blipFill>
                <a:blip r:embed="rId4"/>
                <a:stretch>
                  <a:fillRect l="-514" t="-1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3922F5-A34E-366F-D5BF-6866834C8869}"/>
              </a:ext>
            </a:extLst>
          </p:cNvPr>
          <p:cNvSpPr txBox="1"/>
          <p:nvPr/>
        </p:nvSpPr>
        <p:spPr>
          <a:xfrm flipH="1">
            <a:off x="6189379" y="3483398"/>
            <a:ext cx="240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Размытая сфера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C1105-6BFB-621B-2AE3-02839BC1E569}"/>
              </a:ext>
            </a:extLst>
          </p:cNvPr>
          <p:cNvSpPr txBox="1"/>
          <p:nvPr/>
        </p:nvSpPr>
        <p:spPr>
          <a:xfrm flipH="1">
            <a:off x="6477410" y="5941238"/>
            <a:ext cx="182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Чёткая сфера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91358" y="3206419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2857" y="2820187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27334" y="2813996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06150" y="3206399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7658101" y="2706750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7664450" y="2428875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7656514" y="3379913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7662863" y="310203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7501408" y="310203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 flipV="1">
            <a:off x="7217457" y="3379913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07277" y="2540296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27334" y="2175847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72641" y="5731483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4140" y="5345251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08617" y="5339060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87433" y="5731463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0" name="Прямая со стрелкой 69"/>
          <p:cNvCxnSpPr/>
          <p:nvPr/>
        </p:nvCxnSpPr>
        <p:spPr>
          <a:xfrm>
            <a:off x="7639384" y="5231814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 flipV="1">
            <a:off x="7645733" y="4953939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7637797" y="5904977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 flipV="1">
            <a:off x="7644146" y="5627102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7482691" y="5627102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 flipV="1">
            <a:off x="7198740" y="5904977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88560" y="5065360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08617" y="4700911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98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генерация данных: свёртка изображений </a:t>
            </a:r>
            <a:r>
              <a:rPr lang="en-US" dirty="0"/>
              <a:t>(</a:t>
            </a:r>
            <a:r>
              <a:rPr lang="ru-RU" dirty="0"/>
              <a:t>3</a:t>
            </a:r>
            <a:r>
              <a:rPr lang="en-US" dirty="0"/>
              <a:t>/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Имеем:</a:t>
                </a:r>
              </a:p>
              <a:p>
                <a:pPr lvl="1"/>
                <a:r>
                  <a:rPr lang="ru-RU" dirty="0"/>
                  <a:t>Точное изображение сферы - </a:t>
                </a:r>
                <a:r>
                  <a:rPr lang="en-US" dirty="0"/>
                  <a:t>b</a:t>
                </a:r>
                <a:endParaRPr lang="ru-RU" dirty="0"/>
              </a:p>
              <a:p>
                <a:pPr lvl="1"/>
                <a:r>
                  <a:rPr lang="ru-RU" dirty="0"/>
                  <a:t>Размытое изображение сферы - </a:t>
                </a:r>
                <a:r>
                  <a:rPr lang="en-US" dirty="0"/>
                  <a:t>b*</a:t>
                </a:r>
                <a:r>
                  <a:rPr lang="ru-RU" dirty="0"/>
                  <a:t> = </a:t>
                </a:r>
                <a:r>
                  <a:rPr lang="en-US" dirty="0"/>
                  <a:t>b ⊛ p</a:t>
                </a:r>
                <a:endParaRPr lang="ru-RU" dirty="0"/>
              </a:p>
              <a:p>
                <a:pPr lvl="2"/>
                <a:r>
                  <a:rPr lang="en-US" dirty="0"/>
                  <a:t>p –</a:t>
                </a:r>
                <a:r>
                  <a:rPr lang="ru-RU" dirty="0"/>
                  <a:t>неизвестная функция рассеяния точки</a:t>
                </a:r>
              </a:p>
              <a:p>
                <a:r>
                  <a:rPr lang="ru-RU" dirty="0"/>
                  <a:t>Необходимо генерировать различной сложности данные</a:t>
                </a:r>
              </a:p>
              <a:p>
                <a:r>
                  <a:rPr lang="ru-RU" dirty="0"/>
                  <a:t>Воспользуемся свёрткой и её свойством ассоциативности</a:t>
                </a:r>
              </a:p>
              <a:p>
                <a:pPr lvl="1"/>
                <a:r>
                  <a:rPr lang="ru-RU" dirty="0"/>
                  <a:t>Нормализируем </a:t>
                </a:r>
                <a:r>
                  <a:rPr lang="en-US" dirty="0"/>
                  <a:t>b </a:t>
                </a:r>
                <a:r>
                  <a:rPr lang="ru-RU" dirty="0"/>
                  <a:t>и </a:t>
                </a:r>
                <a:r>
                  <a:rPr lang="en-US" dirty="0"/>
                  <a:t>b* </a:t>
                </a:r>
                <a:r>
                  <a:rPr lang="ru-RU" dirty="0"/>
                  <a:t>как фильтры размытия</a:t>
                </a:r>
                <a:endParaRPr lang="en-US" dirty="0"/>
              </a:p>
              <a:p>
                <a:pPr lvl="2"/>
                <a:r>
                  <a:rPr lang="ru-RU" dirty="0"/>
                  <a:t>∑</a:t>
                </a:r>
                <a:r>
                  <a:rPr lang="en-US" dirty="0"/>
                  <a:t>b = </a:t>
                </a:r>
                <a:r>
                  <a:rPr lang="ru-RU" dirty="0"/>
                  <a:t>∑</a:t>
                </a:r>
                <a:r>
                  <a:rPr lang="en-US" dirty="0"/>
                  <a:t>b* = 1</a:t>
                </a:r>
              </a:p>
              <a:p>
                <a:pPr lvl="1"/>
                <a:r>
                  <a:rPr lang="ru-RU" dirty="0"/>
                  <a:t>Возьмем абсолютно произвольные изображений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ru-RU" dirty="0"/>
                  <a:t>Могут быть различные снимки глаз, результаты МРТ, уже как то улучшенные нейроны или клеточные структуры</a:t>
                </a:r>
              </a:p>
              <a:p>
                <a:pPr lvl="1"/>
                <a:r>
                  <a:rPr lang="ru-RU" dirty="0"/>
                  <a:t>Произведем свертки</a:t>
                </a:r>
              </a:p>
              <a:p>
                <a:pPr lvl="2"/>
                <a:r>
                  <a:rPr lang="en-US" dirty="0"/>
                  <a:t>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⊛ b</a:t>
                </a:r>
              </a:p>
              <a:p>
                <a:pPr lvl="2"/>
                <a:r>
                  <a:rPr lang="en-US" dirty="0"/>
                  <a:t>I*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⊛ b*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⊛ (b ⊛ p) =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⊛ b</a:t>
                </a:r>
                <a:r>
                  <a:rPr lang="ru-RU" dirty="0"/>
                  <a:t>)</a:t>
                </a:r>
                <a:r>
                  <a:rPr lang="en-US" dirty="0"/>
                  <a:t> ⊛ p</a:t>
                </a:r>
                <a:r>
                  <a:rPr lang="ru-RU" dirty="0"/>
                  <a:t> = </a:t>
                </a:r>
                <a:r>
                  <a:rPr lang="en-US" dirty="0"/>
                  <a:t>I</a:t>
                </a:r>
                <a:r>
                  <a:rPr lang="ru-RU" dirty="0"/>
                  <a:t> </a:t>
                </a:r>
                <a:r>
                  <a:rPr lang="en-US" dirty="0"/>
                  <a:t> ⊛ p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  <a:blipFill>
                <a:blip r:embed="rId2"/>
                <a:stretch>
                  <a:fillRect l="-519" t="-2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53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генерация данных: примеры </a:t>
            </a:r>
            <a:r>
              <a:rPr lang="en-US" dirty="0"/>
              <a:t>(</a:t>
            </a:r>
            <a:r>
              <a:rPr lang="ru-RU" dirty="0"/>
              <a:t>4</a:t>
            </a:r>
            <a:r>
              <a:rPr lang="en-US" dirty="0"/>
              <a:t>/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71385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Таким образом имеем </a:t>
                </a:r>
                <a:r>
                  <a:rPr lang="en-US" dirty="0"/>
                  <a:t>I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⊛ b</a:t>
                </a:r>
                <a:r>
                  <a:rPr lang="ru-RU" dirty="0"/>
                  <a:t>) и </a:t>
                </a:r>
                <a:r>
                  <a:rPr lang="en-US" dirty="0"/>
                  <a:t>I* </a:t>
                </a:r>
                <a:r>
                  <a:rPr lang="ru-RU" dirty="0"/>
                  <a:t>как результат свертки</a:t>
                </a:r>
                <a:r>
                  <a:rPr lang="en-US" dirty="0"/>
                  <a:t> I</a:t>
                </a:r>
                <a:r>
                  <a:rPr lang="ru-RU" dirty="0"/>
                  <a:t> с ФРТ </a:t>
                </a:r>
                <a:r>
                  <a:rPr lang="en-US" dirty="0"/>
                  <a:t>p</a:t>
                </a:r>
                <a:endParaRPr lang="ru-RU" dirty="0"/>
              </a:p>
              <a:p>
                <a:r>
                  <a:rPr lang="ru-RU" dirty="0"/>
                  <a:t>Примеры такой генерации: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713856"/>
              </a:xfrm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6" y="3212976"/>
            <a:ext cx="2009264" cy="2009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12" y="3212976"/>
            <a:ext cx="2017776" cy="202387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003212" cy="200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3922F5-A34E-366F-D5BF-6866834C8869}"/>
                  </a:ext>
                </a:extLst>
              </p:cNvPr>
              <p:cNvSpPr txBox="1"/>
              <p:nvPr/>
            </p:nvSpPr>
            <p:spPr>
              <a:xfrm flipH="1">
                <a:off x="317665" y="5202323"/>
                <a:ext cx="289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Исходное изображение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3922F5-A34E-366F-D5BF-6866834C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665" y="5202323"/>
                <a:ext cx="2893464" cy="369332"/>
              </a:xfrm>
              <a:prstGeom prst="rect">
                <a:avLst/>
              </a:prstGeom>
              <a:blipFill>
                <a:blip r:embed="rId6"/>
                <a:stretch>
                  <a:fillRect l="-421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9C1105-6BFB-621B-2AE3-02839BC1E569}"/>
              </a:ext>
            </a:extLst>
          </p:cNvPr>
          <p:cNvSpPr txBox="1"/>
          <p:nvPr/>
        </p:nvSpPr>
        <p:spPr>
          <a:xfrm flipH="1">
            <a:off x="3214415" y="5222240"/>
            <a:ext cx="27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</a:t>
            </a:r>
            <a:r>
              <a:rPr lang="en-US" i="1" dirty="0"/>
              <a:t>I*</a:t>
            </a:r>
            <a:r>
              <a:rPr lang="ru-RU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C1105-6BFB-621B-2AE3-02839BC1E569}"/>
              </a:ext>
            </a:extLst>
          </p:cNvPr>
          <p:cNvSpPr txBox="1"/>
          <p:nvPr/>
        </p:nvSpPr>
        <p:spPr>
          <a:xfrm flipH="1">
            <a:off x="6016221" y="5202323"/>
            <a:ext cx="27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</a:t>
            </a:r>
            <a:r>
              <a:rPr lang="en-US" i="1" dirty="0"/>
              <a:t>I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61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функции ошибки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В процессе экспериментов было обнаружено, что объекты после обучения становились слишком «рванными»</a:t>
                </a:r>
              </a:p>
              <a:p>
                <a:pPr lvl="1"/>
                <a:r>
                  <a:rPr lang="ru-RU" dirty="0"/>
                  <a:t>Неоднородными, как того ожидается теоретически</a:t>
                </a:r>
              </a:p>
              <a:p>
                <a:r>
                  <a:rPr lang="ru-RU" dirty="0"/>
                  <a:t>Была модифицирована функция ошибки </a:t>
                </a:r>
                <a:r>
                  <a:rPr lang="en-US" dirty="0"/>
                  <a:t>MSE </a:t>
                </a:r>
                <a:r>
                  <a:rPr lang="ru-RU" dirty="0"/>
                  <a:t>за счет члена регуляризации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𝐻𝑒𝑠𝑠𝑖𝑎𝑛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𝐻𝑒𝑠𝑠𝑖𝑎𝑛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член регуляризации на основе нормы Фробениуса для матрицы Гессе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𝐻𝑒𝑠𝑠𝑖𝑎𝑛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l-GR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l-GR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l-GR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3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l-GR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ra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параметр регуляризации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519" t="-2469" b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A1D0C-116A-4488-8CBB-27D3BFE68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198"/>
            <a:ext cx="3754760" cy="530614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Входные/выходные изображения</a:t>
            </a:r>
          </a:p>
          <a:p>
            <a:pPr lvl="1"/>
            <a:r>
              <a:rPr lang="ru-RU" dirty="0"/>
              <a:t>1536 пар изображений, сгенерированных из точных снимков нейронов и клеточных структур</a:t>
            </a:r>
          </a:p>
          <a:p>
            <a:pPr lvl="1"/>
            <a:r>
              <a:rPr lang="ru-RU" dirty="0"/>
              <a:t>Тренировочная выборка к </a:t>
            </a:r>
            <a:r>
              <a:rPr lang="ru-RU" dirty="0" err="1"/>
              <a:t>валидационной</a:t>
            </a:r>
            <a:r>
              <a:rPr lang="ru-RU" dirty="0"/>
              <a:t>: 4 к 1</a:t>
            </a:r>
          </a:p>
          <a:p>
            <a:r>
              <a:rPr lang="ru-RU" dirty="0"/>
              <a:t>Параметры обучения:</a:t>
            </a:r>
          </a:p>
          <a:p>
            <a:pPr lvl="1"/>
            <a:r>
              <a:rPr lang="ru-RU" dirty="0"/>
              <a:t>Скорость обучения: 0.00075</a:t>
            </a:r>
            <a:endParaRPr lang="en-US" dirty="0"/>
          </a:p>
          <a:p>
            <a:pPr lvl="1"/>
            <a:r>
              <a:rPr lang="ru-RU" dirty="0"/>
              <a:t>Оптимизатор: </a:t>
            </a:r>
            <a:r>
              <a:rPr lang="en-US" dirty="0"/>
              <a:t>Adam</a:t>
            </a:r>
            <a:endParaRPr lang="ru-RU" dirty="0"/>
          </a:p>
          <a:p>
            <a:pPr lvl="1"/>
            <a:r>
              <a:rPr lang="ru-RU" dirty="0" err="1"/>
              <a:t>Гиперпараметр</a:t>
            </a:r>
            <a:r>
              <a:rPr lang="ru-RU" dirty="0"/>
              <a:t> функции ошибки: 1.0</a:t>
            </a:r>
          </a:p>
          <a:p>
            <a:r>
              <a:rPr lang="ru-RU" dirty="0"/>
              <a:t>Оценки производительности:</a:t>
            </a:r>
          </a:p>
          <a:p>
            <a:pPr lvl="1"/>
            <a:r>
              <a:rPr lang="ru-RU" dirty="0"/>
              <a:t>Время обучения одной эпохи из 1229 элементов –</a:t>
            </a:r>
            <a:r>
              <a:rPr lang="en-US" dirty="0"/>
              <a:t> </a:t>
            </a:r>
            <a:r>
              <a:rPr lang="ru-RU" dirty="0"/>
              <a:t>560 сек</a:t>
            </a:r>
          </a:p>
          <a:p>
            <a:pPr lvl="1"/>
            <a:r>
              <a:rPr lang="ru-RU" dirty="0"/>
              <a:t>Число эпох: 150</a:t>
            </a:r>
            <a:endParaRPr lang="en-US" dirty="0"/>
          </a:p>
          <a:p>
            <a:pPr lvl="1"/>
            <a:r>
              <a:rPr lang="en-US" dirty="0"/>
              <a:t>GPU: RTX </a:t>
            </a:r>
            <a:r>
              <a:rPr lang="ru-RU" dirty="0"/>
              <a:t>2</a:t>
            </a:r>
            <a:r>
              <a:rPr lang="en-US" dirty="0"/>
              <a:t>0</a:t>
            </a:r>
            <a:r>
              <a:rPr lang="ru-RU" dirty="0"/>
              <a:t>8</a:t>
            </a:r>
            <a:r>
              <a:rPr lang="en-US" dirty="0"/>
              <a:t>0Ti</a:t>
            </a:r>
            <a:endParaRPr lang="ru-RU" dirty="0"/>
          </a:p>
          <a:p>
            <a:pPr lvl="1"/>
            <a:r>
              <a:rPr lang="en-US" dirty="0"/>
              <a:t>CPU: Intel Core I7 10870H</a:t>
            </a:r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1D67D39B-F229-86CA-4622-DB72DCFA4714}"/>
              </a:ext>
            </a:extLst>
          </p:cNvPr>
          <p:cNvSpPr txBox="1">
            <a:spLocks/>
          </p:cNvSpPr>
          <p:nvPr/>
        </p:nvSpPr>
        <p:spPr>
          <a:xfrm>
            <a:off x="-2340768" y="2019012"/>
            <a:ext cx="8507288" cy="24090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76" y="1844824"/>
            <a:ext cx="4811892" cy="360891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0152" y="2019012"/>
            <a:ext cx="1997348" cy="228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85992" y="2331824"/>
            <a:ext cx="1183476" cy="3770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74850" y="23318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Тренировочная посл.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4850" y="260123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Валидационная</a:t>
            </a:r>
            <a:r>
              <a:rPr lang="ru-RU" sz="1400" dirty="0"/>
              <a:t> посл.</a:t>
            </a:r>
          </a:p>
        </p:txBody>
      </p:sp>
      <p:sp>
        <p:nvSpPr>
          <p:cNvPr id="10" name="Овал 9"/>
          <p:cNvSpPr/>
          <p:nvPr/>
        </p:nvSpPr>
        <p:spPr>
          <a:xfrm>
            <a:off x="6876256" y="2433909"/>
            <a:ext cx="98594" cy="10360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876256" y="2720965"/>
            <a:ext cx="98594" cy="103605"/>
          </a:xfrm>
          <a:prstGeom prst="ellipse">
            <a:avLst/>
          </a:prstGeom>
          <a:solidFill>
            <a:srgbClr val="FF2121"/>
          </a:solidFill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660232" y="523252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Эпоха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037400" y="3495394"/>
            <a:ext cx="84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Ошибка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D68EB-3523-9B43-6985-89FA3EFD74BD}"/>
              </a:ext>
            </a:extLst>
          </p:cNvPr>
          <p:cNvSpPr txBox="1"/>
          <p:nvPr/>
        </p:nvSpPr>
        <p:spPr>
          <a:xfrm flipH="1">
            <a:off x="4467504" y="1910679"/>
            <a:ext cx="4850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Графики функции ошибки от номера эпохи</a:t>
            </a:r>
          </a:p>
        </p:txBody>
      </p:sp>
    </p:spTree>
    <p:extLst>
      <p:ext uri="{BB962C8B-B14F-4D97-AF65-F5344CB8AC3E}">
        <p14:creationId xmlns:p14="http://schemas.microsoft.com/office/powerpoint/2010/main" val="124466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результатов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Используемые метрики:</a:t>
                </a:r>
              </a:p>
              <a:p>
                <a:pPr lvl="1"/>
                <a:r>
                  <a:rPr lang="ru-RU" dirty="0"/>
                  <a:t>Время работы</a:t>
                </a:r>
              </a:p>
              <a:p>
                <a:pPr lvl="1"/>
                <a:r>
                  <a:rPr lang="en-US" dirty="0"/>
                  <a:t>MSE -  </a:t>
                </a:r>
                <a:r>
                  <a:rPr lang="ru-RU" dirty="0"/>
                  <a:t>средняя квадратичная ошибка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- изображения одинаковой размерности</a:t>
                </a:r>
              </a:p>
              <a:p>
                <a:pPr lvl="2"/>
                <a:r>
                  <a:rPr lang="en-US" dirty="0" err="1"/>
                  <a:t>i</a:t>
                </a:r>
                <a:r>
                  <a:rPr lang="en-US" dirty="0"/>
                  <a:t>, j, k – </a:t>
                </a:r>
                <a:r>
                  <a:rPr lang="ru-RU" dirty="0"/>
                  <a:t>переменные итерирования по всем точкам изображения</a:t>
                </a:r>
              </a:p>
              <a:p>
                <a:pPr lvl="2"/>
                <a:r>
                  <a:rPr lang="en-US" dirty="0"/>
                  <a:t>N – </a:t>
                </a:r>
                <a:r>
                  <a:rPr lang="ru-RU" dirty="0"/>
                  <a:t>число всех точек в изображениях</a:t>
                </a:r>
              </a:p>
              <a:p>
                <a:pPr lvl="1"/>
                <a:r>
                  <a:rPr lang="en-US" dirty="0"/>
                  <a:t>PSNR – </a:t>
                </a:r>
                <a:r>
                  <a:rPr lang="ru-RU" dirty="0"/>
                  <a:t>отношение пикового сигнала к шуму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𝑃𝑆𝑁𝑅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R – </a:t>
                </a:r>
                <a:r>
                  <a:rPr lang="ru-RU" dirty="0"/>
                  <a:t>максимальное значение </a:t>
                </a:r>
              </a:p>
              <a:p>
                <a:r>
                  <a:rPr lang="ru-RU" dirty="0"/>
                  <a:t>Для сравнения работы метода приводятся результаты работы итерационного метода </a:t>
                </a:r>
                <a:r>
                  <a:rPr lang="ru-RU" dirty="0" err="1"/>
                  <a:t>деконволюции</a:t>
                </a:r>
                <a:r>
                  <a:rPr lang="ru-RU" dirty="0"/>
                  <a:t> Ричардсона-Люси (Р-Л)</a:t>
                </a:r>
              </a:p>
              <a:p>
                <a:pPr lvl="1"/>
                <a:r>
                  <a:rPr lang="ru-RU" dirty="0"/>
                  <a:t>В качестве ФРТ: экспериментальное ФРТ</a:t>
                </a:r>
              </a:p>
              <a:p>
                <a:pPr lvl="1"/>
                <a:r>
                  <a:rPr lang="ru-RU" dirty="0"/>
                  <a:t>Число итераций метода: 20</a:t>
                </a:r>
                <a:endParaRPr lang="en-US" dirty="0"/>
              </a:p>
              <a:p>
                <a:pPr lvl="1"/>
                <a:r>
                  <a:rPr lang="ru-RU" dirty="0"/>
                  <a:t>Вычислялось на </a:t>
                </a:r>
                <a:r>
                  <a:rPr lang="en-US" dirty="0"/>
                  <a:t>CPU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  <a:blipFill>
                <a:blip r:embed="rId3"/>
                <a:stretch>
                  <a:fillRect l="-370" t="-2135" b="-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3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3328"/>
            <a:ext cx="2129928" cy="2129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20" y="3577157"/>
            <a:ext cx="2133653" cy="2133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27" y="3608783"/>
            <a:ext cx="2102028" cy="21020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521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 dirty="0"/>
              <a:t> сферы (1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1D67D39B-F229-86CA-4622-DB72DCFA4714}"/>
              </a:ext>
            </a:extLst>
          </p:cNvPr>
          <p:cNvSpPr txBox="1">
            <a:spLocks/>
          </p:cNvSpPr>
          <p:nvPr/>
        </p:nvSpPr>
        <p:spPr>
          <a:xfrm>
            <a:off x="-2340768" y="2019012"/>
            <a:ext cx="8507288" cy="24090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453772" y="5710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Размытая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24708-813D-737C-1DA5-64090F9EF377}"/>
              </a:ext>
            </a:extLst>
          </p:cNvPr>
          <p:cNvSpPr txBox="1"/>
          <p:nvPr/>
        </p:nvSpPr>
        <p:spPr>
          <a:xfrm>
            <a:off x="2745806" y="5710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Точная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C7DE5-6256-9B16-F225-8CFA1D306505}"/>
              </a:ext>
            </a:extLst>
          </p:cNvPr>
          <p:cNvSpPr txBox="1"/>
          <p:nvPr/>
        </p:nvSpPr>
        <p:spPr>
          <a:xfrm>
            <a:off x="4765515" y="5710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Нейросеть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97089-E0B2-FFA9-A152-1ED5F652D680}"/>
              </a:ext>
            </a:extLst>
          </p:cNvPr>
          <p:cNvSpPr txBox="1"/>
          <p:nvPr/>
        </p:nvSpPr>
        <p:spPr>
          <a:xfrm>
            <a:off x="6844904" y="57108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Ричардсон-Люси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59066"/>
              </p:ext>
            </p:extLst>
          </p:nvPr>
        </p:nvGraphicFramePr>
        <p:xfrm>
          <a:off x="395536" y="2105574"/>
          <a:ext cx="856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484733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49454680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415381399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64239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Ричардсон-Люси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Нейросеть</a:t>
                      </a:r>
                      <a:r>
                        <a:rPr lang="en-US" dirty="0"/>
                        <a:t> (CPU)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Нейросеть</a:t>
                      </a:r>
                      <a:r>
                        <a:rPr lang="en-US" dirty="0"/>
                        <a:t> (GPU)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(сек.)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 (</a:t>
                      </a:r>
                      <a:r>
                        <a:rPr lang="ru-RU" dirty="0"/>
                        <a:t>ед.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PSNR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дБ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09674"/>
                  </a:ext>
                </a:extLst>
              </a:tr>
            </a:tbl>
          </a:graphicData>
        </a:graphic>
      </p:graphicFrame>
      <p:sp>
        <p:nvSpPr>
          <p:cNvPr id="21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ru-RU" dirty="0"/>
              <a:t>Размер изображения: 64х64х40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83" y="3595652"/>
            <a:ext cx="2137604" cy="21376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275179" y="5196832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35278" y="4885124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04333" y="4869152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5301" y="5196017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8009444" y="4819060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8015793" y="4541185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8009444" y="5387369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8015793" y="5109494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7854338" y="5109494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7570387" y="5387369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58548" y="4553609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1513" y="4322920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9456" y="5196995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29555" y="4885287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98610" y="4869315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9578" y="5196180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5703721" y="4819223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5710070" y="454134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5703721" y="5387532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 flipV="1">
            <a:off x="5710070" y="5109657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5548615" y="5109657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5264664" y="5387532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52825" y="4553772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85790" y="4323083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62942" y="5162938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3041" y="4851230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99749" y="4835258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83358" y="5162123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3297207" y="4785166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 flipV="1">
            <a:off x="3303556" y="4507291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267501" y="5353475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 flipV="1">
            <a:off x="3273850" y="5075600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 flipV="1">
            <a:off x="3142101" y="5075600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 flipV="1">
            <a:off x="2858150" y="5353475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46311" y="4519715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79276" y="4289026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033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81" y="2677812"/>
            <a:ext cx="4339319" cy="3254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9" y="2770176"/>
            <a:ext cx="4216167" cy="3162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 dirty="0"/>
              <a:t> сферы (</a:t>
            </a:r>
            <a:r>
              <a:rPr lang="en-US" dirty="0"/>
              <a:t>2/2)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62872" cy="1849760"/>
          </a:xfrm>
        </p:spPr>
        <p:txBody>
          <a:bodyPr>
            <a:normAutofit/>
          </a:bodyPr>
          <a:lstStyle/>
          <a:p>
            <a:r>
              <a:rPr lang="ru-RU" dirty="0"/>
              <a:t>График интенсивностей вдоль линий, параллельным осям, и проходящих через центр размытой сферы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304445" y="598701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интенсивностей вдоль оси  </a:t>
            </a:r>
            <a:r>
              <a:rPr lang="en-US" dirty="0"/>
              <a:t>OX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4751512" y="598701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интенсивностей вдоль оси  </a:t>
            </a:r>
            <a:r>
              <a:rPr lang="en-US" dirty="0"/>
              <a:t>OZ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9" t="13250" r="10626" b="61813"/>
          <a:stretch/>
        </p:blipFill>
        <p:spPr>
          <a:xfrm>
            <a:off x="5613326" y="1837831"/>
            <a:ext cx="3125369" cy="10996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24708-813D-737C-1DA5-64090F9EF377}"/>
              </a:ext>
            </a:extLst>
          </p:cNvPr>
          <p:cNvSpPr txBox="1"/>
          <p:nvPr/>
        </p:nvSpPr>
        <p:spPr>
          <a:xfrm rot="16200000">
            <a:off x="-566766" y="4058852"/>
            <a:ext cx="218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Интенсивность (значение в точке)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24708-813D-737C-1DA5-64090F9EF377}"/>
              </a:ext>
            </a:extLst>
          </p:cNvPr>
          <p:cNvSpPr txBox="1"/>
          <p:nvPr/>
        </p:nvSpPr>
        <p:spPr>
          <a:xfrm rot="16200000">
            <a:off x="3572603" y="4058853"/>
            <a:ext cx="218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Интенсивность (значение в точке)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A4FAB-A60F-7347-AB63-00FE8B745726}"/>
              </a:ext>
            </a:extLst>
          </p:cNvPr>
          <p:cNvSpPr txBox="1"/>
          <p:nvPr/>
        </p:nvSpPr>
        <p:spPr>
          <a:xfrm>
            <a:off x="1336289" y="5661987"/>
            <a:ext cx="263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Координата вдоль линии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7A4FAB-A60F-7347-AB63-00FE8B745726}"/>
              </a:ext>
            </a:extLst>
          </p:cNvPr>
          <p:cNvSpPr txBox="1"/>
          <p:nvPr/>
        </p:nvSpPr>
        <p:spPr>
          <a:xfrm>
            <a:off x="5858855" y="5648464"/>
            <a:ext cx="263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Координата вдоль линии</a:t>
            </a:r>
          </a:p>
        </p:txBody>
      </p:sp>
    </p:spTree>
    <p:extLst>
      <p:ext uri="{BB962C8B-B14F-4D97-AF65-F5344CB8AC3E}">
        <p14:creationId xmlns:p14="http://schemas.microsoft.com/office/powerpoint/2010/main" val="2411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52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 dirty="0"/>
              <a:t> </a:t>
            </a:r>
            <a:r>
              <a:rPr lang="ru-RU" dirty="0" err="1"/>
              <a:t>актинового</a:t>
            </a:r>
            <a:r>
              <a:rPr lang="ru-RU" dirty="0"/>
              <a:t> тяжа (1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1D67D39B-F229-86CA-4622-DB72DCFA4714}"/>
              </a:ext>
            </a:extLst>
          </p:cNvPr>
          <p:cNvSpPr txBox="1">
            <a:spLocks/>
          </p:cNvSpPr>
          <p:nvPr/>
        </p:nvSpPr>
        <p:spPr>
          <a:xfrm>
            <a:off x="-2340768" y="2019012"/>
            <a:ext cx="8507288" cy="24090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558550" y="56642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Размытая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C7DE5-6256-9B16-F225-8CFA1D306505}"/>
              </a:ext>
            </a:extLst>
          </p:cNvPr>
          <p:cNvSpPr txBox="1"/>
          <p:nvPr/>
        </p:nvSpPr>
        <p:spPr>
          <a:xfrm>
            <a:off x="3677919" y="56466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Нейросеть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97089-E0B2-FFA9-A152-1ED5F652D680}"/>
              </a:ext>
            </a:extLst>
          </p:cNvPr>
          <p:cNvSpPr txBox="1"/>
          <p:nvPr/>
        </p:nvSpPr>
        <p:spPr>
          <a:xfrm>
            <a:off x="6582205" y="56466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Ричардсон-Люси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70927"/>
            <a:ext cx="3139884" cy="31398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54" y="2579399"/>
            <a:ext cx="3156314" cy="3156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96709"/>
            <a:ext cx="3156314" cy="3156314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19748"/>
              </p:ext>
            </p:extLst>
          </p:nvPr>
        </p:nvGraphicFramePr>
        <p:xfrm>
          <a:off x="511543" y="1850341"/>
          <a:ext cx="80648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67">
                  <a:extLst>
                    <a:ext uri="{9D8B030D-6E8A-4147-A177-3AD203B41FA5}">
                      <a16:colId xmlns:a16="http://schemas.microsoft.com/office/drawing/2014/main" val="214847336"/>
                    </a:ext>
                  </a:extLst>
                </a:gridCol>
                <a:gridCol w="2114657">
                  <a:extLst>
                    <a:ext uri="{9D8B030D-6E8A-4147-A177-3AD203B41FA5}">
                      <a16:colId xmlns:a16="http://schemas.microsoft.com/office/drawing/2014/main" val="149454680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415381399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842078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Ричардсон-Люси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Нейросеть</a:t>
                      </a:r>
                      <a:r>
                        <a:rPr lang="ru-RU" dirty="0"/>
                        <a:t> (</a:t>
                      </a:r>
                      <a:r>
                        <a:rPr lang="en-US" dirty="0"/>
                        <a:t>CPU)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Нейросеть</a:t>
                      </a:r>
                      <a:r>
                        <a:rPr lang="ru-RU" dirty="0"/>
                        <a:t> (</a:t>
                      </a:r>
                      <a:r>
                        <a:rPr lang="en-US" dirty="0"/>
                        <a:t>GPU)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(сек.)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9803"/>
                  </a:ext>
                </a:extLst>
              </a:tr>
            </a:tbl>
          </a:graphicData>
        </a:graphic>
      </p:graphicFrame>
      <p:sp>
        <p:nvSpPr>
          <p:cNvPr id="17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ru-RU" dirty="0"/>
              <a:t>Размер изображения: 200х200х40</a:t>
            </a:r>
          </a:p>
        </p:txBody>
      </p:sp>
    </p:spTree>
    <p:extLst>
      <p:ext uri="{BB962C8B-B14F-4D97-AF65-F5344CB8AC3E}">
        <p14:creationId xmlns:p14="http://schemas.microsoft.com/office/powerpoint/2010/main" val="318460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 dirty="0"/>
              <a:t> </a:t>
            </a:r>
            <a:r>
              <a:rPr lang="ru-RU" dirty="0" err="1"/>
              <a:t>актинового</a:t>
            </a:r>
            <a:r>
              <a:rPr lang="ru-RU" dirty="0"/>
              <a:t> тяжа (</a:t>
            </a:r>
            <a:r>
              <a:rPr lang="en-US" dirty="0"/>
              <a:t>2/2)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944" cy="11905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График интенсивностей вдоль яркой линии, идущей поперек яркого </a:t>
            </a:r>
            <a:r>
              <a:rPr lang="ru-RU" dirty="0" err="1"/>
              <a:t>актинового</a:t>
            </a:r>
            <a:r>
              <a:rPr lang="ru-RU" dirty="0"/>
              <a:t> тяжа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519187" y="600054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 интенсивностей вдоль линии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55389"/>
            <a:ext cx="1781944" cy="17819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16756"/>
            <a:ext cx="1781944" cy="17819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574406"/>
            <a:ext cx="1781944" cy="1781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CD3B52-18A8-C9F9-B2CC-02B4AB3DCE7B}"/>
              </a:ext>
            </a:extLst>
          </p:cNvPr>
          <p:cNvSpPr txBox="1"/>
          <p:nvPr/>
        </p:nvSpPr>
        <p:spPr>
          <a:xfrm>
            <a:off x="5580112" y="18452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Размытая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C7DE5-6256-9B16-F225-8CFA1D306505}"/>
              </a:ext>
            </a:extLst>
          </p:cNvPr>
          <p:cNvSpPr txBox="1"/>
          <p:nvPr/>
        </p:nvSpPr>
        <p:spPr>
          <a:xfrm>
            <a:off x="5541032" y="36014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Нейросеть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97089-E0B2-FFA9-A152-1ED5F652D680}"/>
              </a:ext>
            </a:extLst>
          </p:cNvPr>
          <p:cNvSpPr txBox="1"/>
          <p:nvPr/>
        </p:nvSpPr>
        <p:spPr>
          <a:xfrm>
            <a:off x="4978645" y="523852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Ричардсон-Люси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0" y="2684267"/>
            <a:ext cx="4254188" cy="3190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24708-813D-737C-1DA5-64090F9EF377}"/>
              </a:ext>
            </a:extLst>
          </p:cNvPr>
          <p:cNvSpPr txBox="1"/>
          <p:nvPr/>
        </p:nvSpPr>
        <p:spPr>
          <a:xfrm rot="16200000">
            <a:off x="-566766" y="4058852"/>
            <a:ext cx="218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Интенсивность (значение в точке)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0" t="13907" r="10626" b="63125"/>
          <a:stretch/>
        </p:blipFill>
        <p:spPr>
          <a:xfrm>
            <a:off x="1276167" y="2333688"/>
            <a:ext cx="2754554" cy="701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7A4FAB-A60F-7347-AB63-00FE8B745726}"/>
              </a:ext>
            </a:extLst>
          </p:cNvPr>
          <p:cNvSpPr txBox="1"/>
          <p:nvPr/>
        </p:nvSpPr>
        <p:spPr>
          <a:xfrm>
            <a:off x="1336289" y="5661987"/>
            <a:ext cx="263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Координата вдоль линии</a:t>
            </a:r>
          </a:p>
        </p:txBody>
      </p:sp>
    </p:spTree>
    <p:extLst>
      <p:ext uri="{BB962C8B-B14F-4D97-AF65-F5344CB8AC3E}">
        <p14:creationId xmlns:p14="http://schemas.microsoft.com/office/powerpoint/2010/main" val="7849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Флуоресцентная микроскопия (1</a:t>
            </a:r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5050904" cy="493776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Метод получения снимков светящихся объектов малых размеров</a:t>
                </a:r>
                <a:endParaRPr lang="en-US" dirty="0"/>
              </a:p>
              <a:p>
                <a:pPr lvl="1"/>
                <a:r>
                  <a:rPr lang="ru-RU" dirty="0"/>
                  <a:t>Результат: трёхмерное изображение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- </a:t>
                </a:r>
                <a:r>
                  <a:rPr lang="ru-RU" dirty="0"/>
                  <a:t>элемент множества растровых изображений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х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х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с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5050904" cy="4937760"/>
              </a:xfrm>
              <a:blipFill>
                <a:blip r:embed="rId2"/>
                <a:stretch>
                  <a:fillRect l="-1086" t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7" y="2157672"/>
            <a:ext cx="3044226" cy="306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98FDD-4FE1-4EB2-90CD-1FC8760259B3}"/>
              </a:ext>
            </a:extLst>
          </p:cNvPr>
          <p:cNvSpPr txBox="1"/>
          <p:nvPr/>
        </p:nvSpPr>
        <p:spPr>
          <a:xfrm>
            <a:off x="5135670" y="5294688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Пример изображения с микроскопа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90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 dirty="0"/>
              <a:t>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824695-DE80-66BD-0852-354851031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80" y="1503040"/>
            <a:ext cx="4878288" cy="48782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227274-9ED5-F7D3-9C02-F65E2B777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032" y="1503040"/>
            <a:ext cx="4878288" cy="4878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81D939-6B80-A71B-922C-2337C8C2FF62}"/>
              </a:ext>
            </a:extLst>
          </p:cNvPr>
          <p:cNvSpPr txBox="1"/>
          <p:nvPr/>
        </p:nvSpPr>
        <p:spPr>
          <a:xfrm>
            <a:off x="1906299" y="59304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2500C-D333-9377-D110-2FCFD5093336}"/>
              </a:ext>
            </a:extLst>
          </p:cNvPr>
          <p:cNvSpPr txBox="1"/>
          <p:nvPr/>
        </p:nvSpPr>
        <p:spPr>
          <a:xfrm>
            <a:off x="6429756" y="59304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5C8E78-1633-AC69-EC63-2640F83416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/>
              <a:t>Размер изображения: </a:t>
            </a:r>
            <a:r>
              <a:rPr lang="en-US" sz="2000" dirty="0"/>
              <a:t>2048</a:t>
            </a:r>
            <a:r>
              <a:rPr lang="ru-RU" sz="2000" dirty="0"/>
              <a:t>х</a:t>
            </a:r>
            <a:r>
              <a:rPr lang="en-US" sz="2000" dirty="0"/>
              <a:t>2048</a:t>
            </a:r>
            <a:r>
              <a:rPr lang="ru-RU" sz="2000" dirty="0"/>
              <a:t>х40</a:t>
            </a:r>
          </a:p>
          <a:p>
            <a:r>
              <a:rPr lang="ru-RU" sz="2000" dirty="0"/>
              <a:t>Время </a:t>
            </a:r>
            <a:r>
              <a:rPr lang="ru-RU" sz="2000" dirty="0" err="1"/>
              <a:t>деконволюции</a:t>
            </a:r>
            <a:r>
              <a:rPr lang="ru-RU" sz="2000" dirty="0"/>
              <a:t> на </a:t>
            </a:r>
            <a:r>
              <a:rPr lang="en-US" sz="2000" dirty="0"/>
              <a:t>GPU</a:t>
            </a:r>
            <a:r>
              <a:rPr lang="ru-RU" sz="2000" dirty="0"/>
              <a:t>: </a:t>
            </a:r>
            <a:r>
              <a:rPr lang="en-US" sz="2000" dirty="0"/>
              <a:t>6</a:t>
            </a:r>
            <a:r>
              <a:rPr lang="ru-RU" sz="2000" dirty="0"/>
              <a:t> мин. 5 сек.</a:t>
            </a:r>
          </a:p>
        </p:txBody>
      </p:sp>
    </p:spTree>
    <p:extLst>
      <p:ext uri="{BB962C8B-B14F-4D97-AF65-F5344CB8AC3E}">
        <p14:creationId xmlns:p14="http://schemas.microsoft.com/office/powerpoint/2010/main" val="137954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1C676-101F-E1A6-D72A-375EBBA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3256DB-2DA4-7454-2BB0-F7A4D8BC6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51" y="1168236"/>
            <a:ext cx="4790849" cy="47908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438E98-1C71-5E3D-0863-8587B253E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04" y="1168236"/>
            <a:ext cx="4790849" cy="47908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3C7E1-AFEE-C392-8148-F03B52A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err="1"/>
              <a:t>деконволюции</a:t>
            </a:r>
            <a:r>
              <a:rPr lang="ru-RU"/>
              <a:t> кластера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2396CD-B027-3DBA-3CC2-0D158929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21D25-0837-BD8B-2DFA-DF16B1F120EF}"/>
              </a:ext>
            </a:extLst>
          </p:cNvPr>
          <p:cNvSpPr txBox="1"/>
          <p:nvPr/>
        </p:nvSpPr>
        <p:spPr>
          <a:xfrm>
            <a:off x="1844264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ACCF2-C810-4DB7-930D-F947E78C6DB2}"/>
              </a:ext>
            </a:extLst>
          </p:cNvPr>
          <p:cNvSpPr txBox="1"/>
          <p:nvPr/>
        </p:nvSpPr>
        <p:spPr>
          <a:xfrm>
            <a:off x="6149588" y="5445224"/>
            <a:ext cx="15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</a:t>
            </a:r>
            <a:r>
              <a:rPr lang="en-US" dirty="0"/>
              <a:t> (0.01)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6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397F-612B-9FC0-2FD0-D5CDD519E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66A44-CC13-0CE1-E3AC-6D0CF376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ПО на основе метода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168FEC-93E2-5CB0-B5A9-6232C57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86618-7FA9-8CCD-8FD5-7FDA14A19D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ru-RU" dirty="0"/>
              <a:t>Было реализовано ПО при помощи библиотек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Python</a:t>
            </a:r>
          </a:p>
          <a:p>
            <a:r>
              <a:rPr lang="ru-RU" dirty="0"/>
              <a:t>Доступно:</a:t>
            </a:r>
          </a:p>
          <a:p>
            <a:pPr lvl="1"/>
            <a:r>
              <a:rPr lang="ru-RU" dirty="0"/>
              <a:t>Предобработка снимка</a:t>
            </a:r>
          </a:p>
          <a:p>
            <a:pPr lvl="1"/>
            <a:r>
              <a:rPr lang="ru-RU" dirty="0" err="1"/>
              <a:t>Деконволюция</a:t>
            </a:r>
            <a:r>
              <a:rPr lang="ru-RU" dirty="0"/>
              <a:t> двумя способами</a:t>
            </a:r>
          </a:p>
          <a:p>
            <a:pPr lvl="1"/>
            <a:r>
              <a:rPr lang="ru-RU" dirty="0"/>
              <a:t>Сохранение результата</a:t>
            </a:r>
          </a:p>
          <a:p>
            <a:r>
              <a:rPr lang="ru-RU" dirty="0"/>
              <a:t>Демонстрация будет в </a:t>
            </a:r>
            <a:r>
              <a:rPr lang="ru-RU"/>
              <a:t>процессе рассказа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37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F33E5-0E30-476F-83F9-5B78C748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EC4A4E-5EE7-471C-AF69-B426C48B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A64CAE-59BA-4509-8C8C-0B490F8908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Сравнение итерационного метода и </a:t>
            </a:r>
            <a:r>
              <a:rPr lang="ru-RU" dirty="0" err="1"/>
              <a:t>нейросетевого</a:t>
            </a:r>
            <a:endParaRPr lang="ru-RU" dirty="0"/>
          </a:p>
          <a:p>
            <a:pPr lvl="1"/>
            <a:r>
              <a:rPr lang="ru-RU" dirty="0" err="1"/>
              <a:t>Нейросетевой</a:t>
            </a:r>
            <a:r>
              <a:rPr lang="ru-RU" dirty="0"/>
              <a:t> качественно работает немного лучше метода Ричардсона-Люси</a:t>
            </a:r>
          </a:p>
          <a:p>
            <a:pPr lvl="2"/>
            <a:r>
              <a:rPr lang="en-US" dirty="0"/>
              <a:t>PSNR </a:t>
            </a:r>
            <a:r>
              <a:rPr lang="ru-RU" dirty="0" err="1"/>
              <a:t>нейросети</a:t>
            </a:r>
            <a:r>
              <a:rPr lang="ru-RU" dirty="0"/>
              <a:t>: 54.25 дБ</a:t>
            </a:r>
          </a:p>
          <a:p>
            <a:pPr lvl="2"/>
            <a:r>
              <a:rPr lang="en-US" dirty="0"/>
              <a:t>PSNR </a:t>
            </a:r>
            <a:r>
              <a:rPr lang="ru-RU" dirty="0"/>
              <a:t>метода Ричардсона-Люси: </a:t>
            </a:r>
            <a:r>
              <a:rPr lang="ru-RU" dirty="0">
                <a:solidFill>
                  <a:schemeClr val="dk1"/>
                </a:solidFill>
              </a:rPr>
              <a:t>51.79</a:t>
            </a:r>
            <a:r>
              <a:rPr lang="ru-RU" dirty="0"/>
              <a:t> дБ</a:t>
            </a:r>
          </a:p>
          <a:p>
            <a:pPr lvl="2"/>
            <a:r>
              <a:rPr lang="ru-RU" dirty="0"/>
              <a:t>Графики интенсивностей почти совпадают</a:t>
            </a:r>
          </a:p>
          <a:p>
            <a:pPr lvl="1"/>
            <a:r>
              <a:rPr lang="ru-RU" dirty="0" err="1"/>
              <a:t>Нейросеть</a:t>
            </a:r>
            <a:r>
              <a:rPr lang="ru-RU" dirty="0"/>
              <a:t> работает быстрее, особенно заметно на больших изображениях</a:t>
            </a:r>
          </a:p>
          <a:p>
            <a:pPr lvl="2"/>
            <a:r>
              <a:rPr lang="ru-RU" dirty="0"/>
              <a:t>212 секунд Ричардсона-Люси против 7.4 секунд </a:t>
            </a:r>
            <a:r>
              <a:rPr lang="ru-RU" dirty="0" err="1"/>
              <a:t>нейросетевого</a:t>
            </a:r>
            <a:r>
              <a:rPr lang="ru-RU" dirty="0"/>
              <a:t> метода</a:t>
            </a:r>
          </a:p>
          <a:p>
            <a:pPr lvl="1"/>
            <a:r>
              <a:rPr lang="ru-RU" dirty="0"/>
              <a:t>Не требует контроля со стороны исследователя</a:t>
            </a:r>
          </a:p>
          <a:p>
            <a:pPr lvl="1"/>
            <a:r>
              <a:rPr lang="ru-RU" dirty="0"/>
              <a:t>Не требует явного нахождения ФРТ</a:t>
            </a:r>
          </a:p>
          <a:p>
            <a:pPr lvl="2"/>
            <a:r>
              <a:rPr lang="ru-RU" dirty="0"/>
              <a:t>Позволяет методу подстраиваться под ФРТ каждого отдельного микроскопа</a:t>
            </a:r>
          </a:p>
        </p:txBody>
      </p:sp>
    </p:spTree>
    <p:extLst>
      <p:ext uri="{BB962C8B-B14F-4D97-AF65-F5344CB8AC3E}">
        <p14:creationId xmlns:p14="http://schemas.microsoft.com/office/powerpoint/2010/main" val="192744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Флуоресцентная микроскопия (2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4906888" cy="493776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Проблема: наличие искажений в изображении</a:t>
                </a:r>
              </a:p>
              <a:p>
                <a:pPr lvl="1"/>
                <a:r>
                  <a:rPr lang="ru-RU" dirty="0"/>
                  <a:t>Размытие ФРТ – функцией рассеяния точки</a:t>
                </a:r>
              </a:p>
              <a:p>
                <a:pPr lvl="1"/>
                <a:r>
                  <a:rPr lang="ru-RU" dirty="0"/>
                  <a:t>Добавочные шумы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ru-RU" dirty="0"/>
                  <a:t> точное изображение</a:t>
                </a:r>
              </a:p>
              <a:p>
                <a:pPr lvl="2"/>
                <a:r>
                  <a:rPr lang="en-US" dirty="0"/>
                  <a:t>H – </a:t>
                </a:r>
                <a:r>
                  <a:rPr lang="ru-RU" dirty="0"/>
                  <a:t>ФРТ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ru-RU" dirty="0"/>
                  <a:t> шум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4906888" cy="4937760"/>
              </a:xfrm>
              <a:blipFill>
                <a:blip r:embed="rId2"/>
                <a:stretch>
                  <a:fillRect l="-1118" t="-1111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40" y="2006000"/>
            <a:ext cx="3736060" cy="336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E98FDD-4FE1-4EB2-90CD-1FC8760259B3}"/>
              </a:ext>
            </a:extLst>
          </p:cNvPr>
          <p:cNvSpPr txBox="1"/>
          <p:nvPr/>
        </p:nvSpPr>
        <p:spPr>
          <a:xfrm>
            <a:off x="5471348" y="5577269"/>
            <a:ext cx="360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Пример размытия объекта функцией рассеяния точки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71349" y="3148020"/>
            <a:ext cx="1116875" cy="4970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Точный объект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5109815"/>
            <a:ext cx="756835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29965" y="4147120"/>
            <a:ext cx="756835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71348" y="5056031"/>
            <a:ext cx="1116875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ФРТ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80647" y="4079070"/>
            <a:ext cx="1306116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4021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96" y="3688080"/>
            <a:ext cx="2513576" cy="25202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49" y="1159766"/>
            <a:ext cx="2503870" cy="25038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346E2-BA6B-4DCB-8C7A-0BBB4286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2F3914-00CC-49ED-99B3-59F91E1F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35BC53AA-B3E0-4EBC-AAAB-885BC75478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5554960" cy="493776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Разработка метода </a:t>
                </a:r>
                <a:r>
                  <a:rPr lang="ru-RU" dirty="0" err="1"/>
                  <a:t>деконволюции</a:t>
                </a:r>
                <a:r>
                  <a:rPr lang="ru-RU" dirty="0"/>
                  <a:t> 3</a:t>
                </a:r>
                <a:r>
                  <a:rPr lang="en-US" dirty="0"/>
                  <a:t>D </a:t>
                </a:r>
                <a:r>
                  <a:rPr lang="ru-RU" dirty="0"/>
                  <a:t>снимков</a:t>
                </a:r>
              </a:p>
              <a:p>
                <a:r>
                  <a:rPr lang="ru-RU" dirty="0"/>
                  <a:t>Входные данные</a:t>
                </a:r>
              </a:p>
              <a:p>
                <a:pPr lvl="1"/>
                <a:r>
                  <a:rPr lang="ru-RU" dirty="0"/>
                  <a:t>Размытый трёхмерный снимок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Выходные данные</a:t>
                </a:r>
              </a:p>
              <a:p>
                <a:pPr lvl="1"/>
                <a:r>
                  <a:rPr lang="ru-RU" dirty="0"/>
                  <a:t>Результат </a:t>
                </a:r>
                <a:r>
                  <a:rPr lang="ru-RU" dirty="0" err="1"/>
                  <a:t>деконволюции</a:t>
                </a:r>
                <a:endParaRPr lang="ru-RU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35BC53AA-B3E0-4EBC-AAAB-885BC7547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5554960" cy="4937760"/>
              </a:xfrm>
              <a:blipFill>
                <a:blip r:embed="rId5"/>
                <a:stretch>
                  <a:fillRect l="-988" t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134B53-08B5-4873-BDA8-E93B402F74A3}"/>
              </a:ext>
            </a:extLst>
          </p:cNvPr>
          <p:cNvSpPr txBox="1"/>
          <p:nvPr/>
        </p:nvSpPr>
        <p:spPr>
          <a:xfrm>
            <a:off x="5654329" y="3331047"/>
            <a:ext cx="311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Входные данные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49082-0C46-49AF-91FF-0880BB58707D}"/>
              </a:ext>
            </a:extLst>
          </p:cNvPr>
          <p:cNvSpPr txBox="1"/>
          <p:nvPr/>
        </p:nvSpPr>
        <p:spPr>
          <a:xfrm>
            <a:off x="5654329" y="5902438"/>
            <a:ext cx="311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Результат </a:t>
            </a:r>
            <a:r>
              <a:rPr lang="ru-RU" sz="2000" dirty="0" err="1"/>
              <a:t>деконволюции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29092" y="5625459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0591" y="5239227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5068" y="5233036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3884" y="5625439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7495835" y="5125790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7502184" y="4847915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494248" y="5798953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7500597" y="552107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7339142" y="552107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7055191" y="5798953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5011" y="4959336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5068" y="4594887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342" y="3079109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68841" y="2692877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33318" y="2686686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2134" y="3079089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7464085" y="2579440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7470434" y="2301565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7462498" y="3252603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7468847" y="297472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307392" y="297472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7023441" y="3252603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13261" y="2412986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33318" y="2048537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7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 </a:t>
            </a:r>
            <a:r>
              <a:rPr lang="ru-RU" dirty="0" err="1"/>
              <a:t>деконволюции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Статистические алгоритмы (семейство алгоритмов)</a:t>
            </a:r>
          </a:p>
          <a:p>
            <a:pPr lvl="1"/>
            <a:r>
              <a:rPr lang="ru-RU" dirty="0"/>
              <a:t>Итерационные алгоритмы, которые учитывают вероятностную информацию о различных шумах</a:t>
            </a:r>
          </a:p>
          <a:p>
            <a:pPr lvl="2"/>
            <a:r>
              <a:rPr lang="ru-RU" dirty="0"/>
              <a:t>Метод Ричардсона-Люси</a:t>
            </a:r>
            <a:endParaRPr lang="en-US" dirty="0"/>
          </a:p>
          <a:p>
            <a:pPr lvl="1"/>
            <a:r>
              <a:rPr lang="ru-RU" dirty="0"/>
              <a:t>«-» Медленно и не всегда сходится</a:t>
            </a:r>
          </a:p>
          <a:p>
            <a:pPr lvl="1"/>
            <a:r>
              <a:rPr lang="ru-RU" dirty="0"/>
              <a:t>«-» Зависит от </a:t>
            </a:r>
            <a:r>
              <a:rPr lang="ru-RU" dirty="0" err="1"/>
              <a:t>гиперпараметров</a:t>
            </a:r>
            <a:endParaRPr lang="ru-RU" dirty="0"/>
          </a:p>
          <a:p>
            <a:pPr lvl="1"/>
            <a:r>
              <a:rPr lang="ru-RU" dirty="0"/>
              <a:t>«-» Требует в явном виде фильтр свёртки (ФРТ)</a:t>
            </a:r>
            <a:endParaRPr lang="en-US" dirty="0"/>
          </a:p>
          <a:p>
            <a:r>
              <a:rPr lang="ru-RU" dirty="0"/>
              <a:t>Методы нахождения ФРТ </a:t>
            </a:r>
            <a:r>
              <a:rPr lang="ru-RU" i="1" dirty="0"/>
              <a:t>Н</a:t>
            </a:r>
          </a:p>
          <a:p>
            <a:pPr lvl="1"/>
            <a:r>
              <a:rPr lang="ru-RU" dirty="0"/>
              <a:t>Построение теоретической модели ФРТ</a:t>
            </a:r>
          </a:p>
          <a:p>
            <a:pPr lvl="2"/>
            <a:r>
              <a:rPr lang="ru-RU" dirty="0"/>
              <a:t>Определяется в виде некоторых функций-моделей, зависящей от параметров</a:t>
            </a:r>
          </a:p>
          <a:p>
            <a:pPr lvl="2"/>
            <a:r>
              <a:rPr lang="ru-RU" dirty="0"/>
              <a:t>«</a:t>
            </a:r>
            <a:r>
              <a:rPr lang="en-US" dirty="0"/>
              <a:t>+</a:t>
            </a:r>
            <a:r>
              <a:rPr lang="ru-RU" dirty="0"/>
              <a:t>» Не содержит шумов</a:t>
            </a:r>
            <a:endParaRPr lang="en-US" dirty="0"/>
          </a:p>
          <a:p>
            <a:pPr lvl="2"/>
            <a:r>
              <a:rPr lang="ru-RU" dirty="0"/>
              <a:t>«-» Не отображает неточности системы регистрации</a:t>
            </a:r>
          </a:p>
          <a:p>
            <a:pPr lvl="1"/>
            <a:r>
              <a:rPr lang="ru-RU" dirty="0"/>
              <a:t>Экспериментальное определение ФРТ</a:t>
            </a:r>
          </a:p>
          <a:p>
            <a:pPr lvl="2"/>
            <a:r>
              <a:rPr lang="ru-RU" dirty="0"/>
              <a:t>Снимается флуоресцентные сферы известного диаметра, из которых потом явно строится ФРТ</a:t>
            </a:r>
          </a:p>
          <a:p>
            <a:pPr lvl="2"/>
            <a:r>
              <a:rPr lang="ru-RU" dirty="0"/>
              <a:t>Обладает обратными свойствами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8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ECE0F2-7F22-B3C6-AD23-2653944B6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35037"/>
          <a:stretch/>
        </p:blipFill>
        <p:spPr bwMode="auto">
          <a:xfrm>
            <a:off x="457200" y="2708920"/>
            <a:ext cx="5563106" cy="35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DeblurGAN-v2: Deblurring (Orders-of-Magnitude) Faster and Better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47248" cy="2425824"/>
          </a:xfrm>
        </p:spPr>
        <p:txBody>
          <a:bodyPr>
            <a:normAutofit/>
          </a:bodyPr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-состязательная сеть</a:t>
            </a:r>
          </a:p>
          <a:p>
            <a:r>
              <a:rPr lang="ru-RU" dirty="0"/>
              <a:t>Проводит «слепую» </a:t>
            </a:r>
            <a:r>
              <a:rPr lang="ru-RU" dirty="0" err="1"/>
              <a:t>деконволюцию</a:t>
            </a:r>
            <a:r>
              <a:rPr lang="ru-RU" dirty="0"/>
              <a:t> снимков с </a:t>
            </a:r>
            <a:r>
              <a:rPr lang="ru-RU" dirty="0" err="1"/>
              <a:t>размытиями</a:t>
            </a:r>
            <a:r>
              <a:rPr lang="ru-RU" dirty="0"/>
              <a:t>, получаемые из-за движений</a:t>
            </a:r>
          </a:p>
          <a:p>
            <a:r>
              <a:rPr lang="ru-RU" dirty="0"/>
              <a:t>Обучение на размытых кадрах с </a:t>
            </a:r>
            <a:r>
              <a:rPr lang="en-US" dirty="0"/>
              <a:t>Go-Pro </a:t>
            </a:r>
            <a:r>
              <a:rPr lang="ru-RU" dirty="0"/>
              <a:t>и </a:t>
            </a:r>
            <a:r>
              <a:rPr lang="en-US" dirty="0"/>
              <a:t>DVD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ECE0F2-7F22-B3C6-AD23-2653944B6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3" r="86984" b="9284"/>
          <a:stretch/>
        </p:blipFill>
        <p:spPr bwMode="auto">
          <a:xfrm>
            <a:off x="6167908" y="3515275"/>
            <a:ext cx="2436540" cy="25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09598" y="4581128"/>
            <a:ext cx="504056" cy="1319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6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r>
              <a:rPr lang="en-US" dirty="0"/>
              <a:t> (</a:t>
            </a:r>
            <a:r>
              <a:rPr lang="ru-RU" dirty="0"/>
              <a:t>1</a:t>
            </a:r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70984" cy="20657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FPN (feature pyramid network)</a:t>
            </a:r>
          </a:p>
          <a:p>
            <a:r>
              <a:rPr lang="ru-RU" dirty="0"/>
              <a:t>Использование глобального замыкающего соединения</a:t>
            </a:r>
            <a:r>
              <a:rPr lang="en-US" dirty="0"/>
              <a:t> </a:t>
            </a:r>
            <a:r>
              <a:rPr lang="ru-RU" dirty="0"/>
              <a:t>для определения разностей</a:t>
            </a:r>
          </a:p>
          <a:p>
            <a:r>
              <a:rPr lang="ru-RU" dirty="0"/>
              <a:t>Использование остаточных</a:t>
            </a:r>
            <a:r>
              <a:rPr lang="en-US" dirty="0"/>
              <a:t> </a:t>
            </a:r>
            <a:r>
              <a:rPr lang="ru-RU" dirty="0"/>
              <a:t>блоков вместо слоёв свёртки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r="25745"/>
          <a:stretch/>
        </p:blipFill>
        <p:spPr>
          <a:xfrm>
            <a:off x="827584" y="3276848"/>
            <a:ext cx="7421996" cy="3051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5" t="2576" b="15008"/>
          <a:stretch/>
        </p:blipFill>
        <p:spPr>
          <a:xfrm>
            <a:off x="6276437" y="1700808"/>
            <a:ext cx="263786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r>
              <a:rPr lang="en-US" dirty="0"/>
              <a:t> (</a:t>
            </a:r>
            <a:r>
              <a:rPr lang="ru-RU" dirty="0"/>
              <a:t>2</a:t>
            </a:r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ru-RU" dirty="0"/>
              <a:t>Структура остаточного (</a:t>
            </a:r>
            <a:r>
              <a:rPr lang="en-US" dirty="0"/>
              <a:t>residual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блока</a:t>
            </a:r>
          </a:p>
          <a:p>
            <a:pPr lvl="1"/>
            <a:r>
              <a:rPr lang="ru-RU" dirty="0"/>
              <a:t>Остаточный блок устраняет проблему «затухающего градиента»</a:t>
            </a:r>
          </a:p>
          <a:p>
            <a:pPr lvl="1"/>
            <a:r>
              <a:rPr lang="ru-RU" dirty="0"/>
              <a:t>Ускоряет обучение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501008"/>
            <a:ext cx="8391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D8C466-9FF1-02FC-201D-69D0AB4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35" y="3608094"/>
            <a:ext cx="2619499" cy="2619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40278E-5F46-BC71-3529-C62A3952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35" y="1178832"/>
            <a:ext cx="2619500" cy="2619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A6206-29BD-FB75-E250-FB5D6BC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генерация данных: съёмка сфер (1</a:t>
            </a:r>
            <a:r>
              <a:rPr lang="en-US" dirty="0"/>
              <a:t>/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DD156B-26CB-3E74-F756-8D0B7C52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83BE81-A20C-1369-4D5E-E30857F214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1176" y="1280795"/>
            <a:ext cx="5572898" cy="5086757"/>
          </a:xfrm>
        </p:spPr>
        <p:txBody>
          <a:bodyPr>
            <a:normAutofit/>
          </a:bodyPr>
          <a:lstStyle/>
          <a:p>
            <a:r>
              <a:rPr lang="ru-RU" dirty="0"/>
              <a:t>Снимаем флуоресцентные сферы</a:t>
            </a:r>
          </a:p>
          <a:p>
            <a:pPr lvl="1"/>
            <a:r>
              <a:rPr lang="ru-RU" dirty="0"/>
              <a:t>Сферы малого размера</a:t>
            </a:r>
          </a:p>
          <a:p>
            <a:pPr lvl="2"/>
            <a:r>
              <a:rPr lang="ru-RU" dirty="0"/>
              <a:t>Диаметр: 200нм</a:t>
            </a:r>
          </a:p>
          <a:p>
            <a:r>
              <a:rPr lang="ru-RU" dirty="0"/>
              <a:t>Данные зашумлены, требуется предобработка данных</a:t>
            </a:r>
            <a:endParaRPr lang="en-US" dirty="0"/>
          </a:p>
          <a:p>
            <a:pPr lvl="1"/>
            <a:r>
              <a:rPr lang="ru-RU" dirty="0"/>
              <a:t>Исходные данные содержат шум</a:t>
            </a:r>
            <a:endParaRPr lang="en-US" dirty="0"/>
          </a:p>
          <a:p>
            <a:pPr lvl="1"/>
            <a:r>
              <a:rPr lang="ru-RU" dirty="0"/>
              <a:t>Улучшаем данные перед обучением за счёт применения размытия </a:t>
            </a:r>
            <a:r>
              <a:rPr lang="ru-RU" dirty="0" err="1"/>
              <a:t>Гауссовским</a:t>
            </a:r>
            <a:r>
              <a:rPr lang="ru-RU" dirty="0"/>
              <a:t> фильтром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22F5-A34E-366F-D5BF-6866834C8869}"/>
              </a:ext>
            </a:extLst>
          </p:cNvPr>
          <p:cNvSpPr txBox="1"/>
          <p:nvPr/>
        </p:nvSpPr>
        <p:spPr>
          <a:xfrm flipH="1">
            <a:off x="6171949" y="34234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C1105-6BFB-621B-2AE3-02839BC1E569}"/>
              </a:ext>
            </a:extLst>
          </p:cNvPr>
          <p:cNvSpPr txBox="1"/>
          <p:nvPr/>
        </p:nvSpPr>
        <p:spPr>
          <a:xfrm flipH="1">
            <a:off x="5814074" y="5852690"/>
            <a:ext cx="315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 Гаусс-фильтром радиуса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7367" y="5612759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68866" y="5226527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33343" y="5220336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12159" y="5612739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64110" y="5113090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 flipV="1">
            <a:off x="7670459" y="4835215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7662523" y="5786253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7668872" y="550837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7507417" y="5508378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7223466" y="5786253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13286" y="4946636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33343" y="4582187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97367" y="3179227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68866" y="2792995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33343" y="2786804"/>
            <a:ext cx="36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OY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12159" y="3179207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7664110" y="2679558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 flipV="1">
            <a:off x="7670459" y="2401683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7662523" y="3352721"/>
            <a:ext cx="292099" cy="15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 flipV="1">
            <a:off x="7668872" y="3074846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 flipV="1">
            <a:off x="7507417" y="3074846"/>
            <a:ext cx="3176" cy="2879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 flipV="1">
            <a:off x="7223466" y="3352721"/>
            <a:ext cx="290516" cy="6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13286" y="2513104"/>
            <a:ext cx="3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OX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3343" y="2148655"/>
            <a:ext cx="36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OZ</a:t>
            </a:r>
            <a:endParaRPr lang="ru-RU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34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222336</TotalTime>
  <Words>1241</Words>
  <Application>Microsoft Office PowerPoint</Application>
  <PresentationFormat>Экран (4:3)</PresentationFormat>
  <Paragraphs>308</Paragraphs>
  <Slides>23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Bookman Old Style</vt:lpstr>
      <vt:lpstr>Calibri</vt:lpstr>
      <vt:lpstr>Cambria</vt:lpstr>
      <vt:lpstr>Cambria Math</vt:lpstr>
      <vt:lpstr>Wingdings</vt:lpstr>
      <vt:lpstr>Wingdings 3</vt:lpstr>
      <vt:lpstr>Начальная</vt:lpstr>
      <vt:lpstr>Исполнители: Габдушев Р. Парусов В. Сачук А.</vt:lpstr>
      <vt:lpstr>Флуоресцентная микроскопия (1/2)</vt:lpstr>
      <vt:lpstr>Флуоресцентная микроскопия (2/2)</vt:lpstr>
      <vt:lpstr>Постановка задачи</vt:lpstr>
      <vt:lpstr>Существующие решения деконволюции</vt:lpstr>
      <vt:lpstr>DeblurGAN-v2: Deblurring (Orders-of-Magnitude) Faster and Better</vt:lpstr>
      <vt:lpstr>Предлагаемое решение (1/2)</vt:lpstr>
      <vt:lpstr>Предлагаемое решение (2/2)</vt:lpstr>
      <vt:lpstr>Алгоритм генерация данных: съёмка сфер (1/4)</vt:lpstr>
      <vt:lpstr>Алгоритм генерация данных: моделирование точной сферы (2/4)</vt:lpstr>
      <vt:lpstr>Алгоритм генерация данных: свёртка изображений (3/4)</vt:lpstr>
      <vt:lpstr>Алгоритм генерация данных: примеры (4/4)</vt:lpstr>
      <vt:lpstr>Создание функции ошибки</vt:lpstr>
      <vt:lpstr>Результаты обучения</vt:lpstr>
      <vt:lpstr>Описание результатов</vt:lpstr>
      <vt:lpstr>Результаты деконволюции сферы (1/2)</vt:lpstr>
      <vt:lpstr>Результаты деконволюции сферы (2/2)</vt:lpstr>
      <vt:lpstr>Результаты деконволюции актинового тяжа (1/2)</vt:lpstr>
      <vt:lpstr>Результаты деконволюции актинового тяжа (2/2)</vt:lpstr>
      <vt:lpstr>Результаты деконволюции нейронов</vt:lpstr>
      <vt:lpstr>Результаты деконволюции кластера</vt:lpstr>
      <vt:lpstr>Реализация ПО на основе метода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Александр Сачук</cp:lastModifiedBy>
  <cp:revision>2395</cp:revision>
  <dcterms:created xsi:type="dcterms:W3CDTF">2012-06-29T11:30:28Z</dcterms:created>
  <dcterms:modified xsi:type="dcterms:W3CDTF">2024-12-16T08:01:15Z</dcterms:modified>
</cp:coreProperties>
</file>